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2"/>
  </p:notesMasterIdLst>
  <p:sldIdLst>
    <p:sldId id="256" r:id="rId2"/>
    <p:sldId id="268" r:id="rId3"/>
    <p:sldId id="271" r:id="rId4"/>
    <p:sldId id="270" r:id="rId5"/>
    <p:sldId id="269" r:id="rId6"/>
    <p:sldId id="275" r:id="rId7"/>
    <p:sldId id="274" r:id="rId8"/>
    <p:sldId id="273" r:id="rId9"/>
    <p:sldId id="272"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Na" initials="LN" lastIdx="3" clrIdx="0">
    <p:extLst>
      <p:ext uri="{19B8F6BF-5375-455C-9EA6-DF929625EA0E}">
        <p15:presenceInfo xmlns:p15="http://schemas.microsoft.com/office/powerpoint/2012/main" userId="S-1-5-21-74642-3284969411-2123768488-9972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3" d="100"/>
          <a:sy n="123" d="100"/>
        </p:scale>
        <p:origin x="1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19B47-20BA-4017-BE85-88E9DED337FC}"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A0EEC-8BAF-4024-A65B-302851C548C3}" type="slidenum">
              <a:rPr lang="en-US" smtClean="0"/>
              <a:t>‹#›</a:t>
            </a:fld>
            <a:endParaRPr lang="en-US"/>
          </a:p>
        </p:txBody>
      </p:sp>
    </p:spTree>
    <p:extLst>
      <p:ext uri="{BB962C8B-B14F-4D97-AF65-F5344CB8AC3E}">
        <p14:creationId xmlns:p14="http://schemas.microsoft.com/office/powerpoint/2010/main" val="277233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378572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432000" y="-1"/>
            <a:ext cx="11328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sp>
        <p:nvSpPr>
          <p:cNvPr id="2" name="Title 1"/>
          <p:cNvSpPr>
            <a:spLocks noGrp="1"/>
          </p:cNvSpPr>
          <p:nvPr>
            <p:ph type="title" hasCustomPrompt="1"/>
          </p:nvPr>
        </p:nvSpPr>
        <p:spPr>
          <a:xfrm>
            <a:off x="552000" y="324000"/>
            <a:ext cx="1104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8151" y="6081714"/>
            <a:ext cx="1222604" cy="454025"/>
          </a:xfrm>
          <a:prstGeom prst="rect">
            <a:avLst/>
          </a:prstGeom>
        </p:spPr>
      </p:pic>
      <p:sp>
        <p:nvSpPr>
          <p:cNvPr id="5" name="Rectangle 4"/>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55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420863" y="3808216"/>
            <a:ext cx="3350276" cy="246221"/>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128794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1" y="1690687"/>
            <a:ext cx="11326284"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897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0" y="1691999"/>
            <a:ext cx="5553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6400" y="1691999"/>
            <a:ext cx="5553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54899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324000"/>
            <a:ext cx="11328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0" y="1691999"/>
            <a:ext cx="36288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1200" y="1691999"/>
            <a:ext cx="36288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94300" y="1691999"/>
            <a:ext cx="36288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4022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60800" y="1690688"/>
            <a:ext cx="4104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432000" y="1690688"/>
            <a:ext cx="6984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9123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6400" y="1692000"/>
            <a:ext cx="55536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432000" y="1692000"/>
            <a:ext cx="5553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74081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67072" y="1692000"/>
            <a:ext cx="6984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432000" y="1692000"/>
            <a:ext cx="4104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2018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432000" y="1690688"/>
            <a:ext cx="55536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6400" y="1690688"/>
            <a:ext cx="55536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432000" y="3573491"/>
            <a:ext cx="55536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6206400" y="3573491"/>
            <a:ext cx="55536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extLst>
      <p:ext uri="{BB962C8B-B14F-4D97-AF65-F5344CB8AC3E}">
        <p14:creationId xmlns:p14="http://schemas.microsoft.com/office/powerpoint/2010/main" val="89737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436032" y="1690689"/>
            <a:ext cx="11324167"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3613549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432001" y="1692000"/>
            <a:ext cx="11326284"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3114619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639399" y="6636184"/>
            <a:ext cx="125034" cy="123111"/>
          </a:xfrm>
          <a:prstGeom prst="rect">
            <a:avLst/>
          </a:prstGeom>
          <a:noFill/>
        </p:spPr>
        <p:txBody>
          <a:bodyPr wrap="none" lIns="0" tIns="0" rIns="0" bIns="0" rtlCol="0">
            <a:spAutoFit/>
          </a:bodyPr>
          <a:lstStyle/>
          <a:p>
            <a:pPr marL="93663" marR="0" lvl="0" indent="-93663" algn="r" defTabSz="914400" rtl="0" eaLnBrk="1" fontAlgn="auto" latinLnBrk="0" hangingPunct="1">
              <a:lnSpc>
                <a:spcPct val="100000"/>
              </a:lnSpc>
              <a:spcBef>
                <a:spcPts val="0"/>
              </a:spcBef>
              <a:spcAft>
                <a:spcPts val="0"/>
              </a:spcAft>
              <a:buClr>
                <a:srgbClr val="666666"/>
              </a:buClr>
              <a:buSzTx/>
              <a:buFont typeface="Arial" pitchFamily="34" charset="0"/>
              <a:buNone/>
              <a:tabLst/>
              <a:defRPr/>
            </a:pPr>
            <a:fld id="{0BDC132A-5C91-4078-9777-31DA19A62E0A}"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93663" marR="0" lvl="0" indent="-93663" algn="r" defTabSz="914400" rtl="0" eaLnBrk="1" fontAlgn="auto" latinLnBrk="0" hangingPunct="1">
                <a:lnSpc>
                  <a:spcPct val="100000"/>
                </a:lnSpc>
                <a:spcBef>
                  <a:spcPts val="0"/>
                </a:spcBef>
                <a:spcAft>
                  <a:spcPts val="0"/>
                </a:spcAft>
                <a:buClr>
                  <a:srgbClr val="666666"/>
                </a:buClr>
                <a:buSzTx/>
                <a:buFont typeface="Arial" pitchFamily="34" charset="0"/>
                <a:buNone/>
                <a:tabLst/>
                <a:defRPr/>
              </a:pPr>
              <a:t>‹#›</a:t>
            </a:fld>
            <a:endParaRPr kumimoji="0" lang="en-US" sz="800" b="0" i="0" u="none" strike="noStrike" kern="1200" cap="none" spc="0" normalizeH="0" baseline="0" noProof="0" dirty="0" smtClean="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316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432000" y="-1"/>
            <a:ext cx="11328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8151" y="6081714"/>
            <a:ext cx="1222604" cy="454025"/>
          </a:xfrm>
          <a:prstGeom prst="rect">
            <a:avLst/>
          </a:prstGeom>
        </p:spPr>
      </p:pic>
      <p:sp>
        <p:nvSpPr>
          <p:cNvPr id="5" name="Rectangle 4"/>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55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552000" y="324000"/>
            <a:ext cx="1104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4420863" y="3808216"/>
            <a:ext cx="3350276" cy="246221"/>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3602635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432000" y="324000"/>
            <a:ext cx="11328200" cy="756000"/>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666666"/>
                </a:solidFill>
                <a:effectLst/>
                <a:uLnTx/>
                <a:uFillTx/>
                <a:latin typeface="Arial"/>
                <a:ea typeface="+mn-ea"/>
                <a:cs typeface="+mn-cs"/>
              </a:rPr>
              <a:t>© 2014 SAP SE or an SAP affiliate company. </a:t>
            </a:r>
            <a:br>
              <a:rPr kumimoji="0" lang="en-US" sz="2400" b="1" i="0" u="none" strike="noStrike" kern="1200" cap="none" spc="0" normalizeH="0" baseline="0" noProof="0" dirty="0" smtClean="0">
                <a:ln>
                  <a:noFill/>
                </a:ln>
                <a:solidFill>
                  <a:srgbClr val="666666"/>
                </a:solidFill>
                <a:effectLst/>
                <a:uLnTx/>
                <a:uFillTx/>
                <a:latin typeface="Arial"/>
                <a:ea typeface="+mn-ea"/>
                <a:cs typeface="+mn-cs"/>
              </a:rPr>
            </a:br>
            <a:r>
              <a:rPr kumimoji="0" lang="en-US" sz="2400" b="1" i="0" u="none" strike="noStrike" kern="1200" cap="none" spc="0" normalizeH="0" baseline="0" noProof="0" dirty="0" smtClean="0">
                <a:ln>
                  <a:noFill/>
                </a:ln>
                <a:solidFill>
                  <a:srgbClr val="666666"/>
                </a:solidFill>
                <a:effectLst/>
                <a:uLnTx/>
                <a:uFillTx/>
                <a:latin typeface="Arial"/>
                <a:ea typeface="+mn-ea"/>
                <a:cs typeface="+mn-cs"/>
              </a:rPr>
              <a:t>All rights reserved.</a:t>
            </a:r>
          </a:p>
        </p:txBody>
      </p:sp>
      <p:sp>
        <p:nvSpPr>
          <p:cNvPr id="5" name="TextBox 4"/>
          <p:cNvSpPr txBox="1"/>
          <p:nvPr userDrawn="1"/>
        </p:nvSpPr>
        <p:spPr bwMode="gray">
          <a:xfrm>
            <a:off x="432000" y="1692000"/>
            <a:ext cx="11328200" cy="30777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No part of this publication may be reproduced or transmitted in any form or for any purpose without the express permission of SAP SE or 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affiliate company.</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and other SAP products and services mentioned herein as well as their respective logos are trademarks or registered trademarks of SAP SE </a:t>
            </a:r>
            <a:b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b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(or an SAP affiliate company) in Germany and other countries. Please see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hlinkClick r:id="rId2"/>
              </a:rPr>
              <a:t>http://global12.sap.com/corporate-en/legal/copyright/index.epx</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 for additional trademark information and notices.</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Some software products marketed by SAP SE and its distributors contain proprietary software components of other software vendors.</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National product specifications may vary.</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b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affiliate company products and services are those that are set forth in the express warranty statements accompanying such products and </a:t>
            </a:r>
            <a:b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b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services, if any. Nothing herein should be construed as constituting an additional warranty.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86388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432000" y="324000"/>
            <a:ext cx="11328200" cy="756000"/>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sz="2400" b="1" i="0" u="none" strike="noStrike" kern="1200" cap="none" spc="0" normalizeH="0" baseline="0" noProof="0" dirty="0" smtClean="0">
                <a:ln>
                  <a:noFill/>
                </a:ln>
                <a:solidFill>
                  <a:srgbClr val="666666"/>
                </a:solidFill>
                <a:effectLst/>
                <a:uLnTx/>
                <a:uFillTx/>
                <a:latin typeface="Arial"/>
                <a:ea typeface="+mn-ea"/>
                <a:cs typeface="+mn-cs"/>
              </a:rPr>
              <a:t>© 2014 SAP SE oder ein SAP-Konzernunternehmen. </a:t>
            </a:r>
            <a:br>
              <a:rPr kumimoji="0" lang="de-DE" sz="2400" b="1" i="0" u="none" strike="noStrike" kern="1200" cap="none" spc="0" normalizeH="0" baseline="0" noProof="0" dirty="0" smtClean="0">
                <a:ln>
                  <a:noFill/>
                </a:ln>
                <a:solidFill>
                  <a:srgbClr val="666666"/>
                </a:solidFill>
                <a:effectLst/>
                <a:uLnTx/>
                <a:uFillTx/>
                <a:latin typeface="Arial"/>
                <a:ea typeface="+mn-ea"/>
                <a:cs typeface="+mn-cs"/>
              </a:rPr>
            </a:br>
            <a:r>
              <a:rPr kumimoji="0" lang="de-DE" sz="2400" b="1" i="0" u="none" strike="noStrike" kern="1200" cap="none" spc="0" normalizeH="0" baseline="0" noProof="0" dirty="0" smtClean="0">
                <a:ln>
                  <a:noFill/>
                </a:ln>
                <a:solidFill>
                  <a:srgbClr val="666666"/>
                </a:solidFill>
                <a:effectLst/>
                <a:uLnTx/>
                <a:uFillTx/>
                <a:latin typeface="Arial"/>
                <a:ea typeface="+mn-ea"/>
                <a:cs typeface="+mn-cs"/>
              </a:rPr>
              <a:t>Alle Rechte vorbehalten.</a:t>
            </a:r>
          </a:p>
        </p:txBody>
      </p:sp>
      <p:sp>
        <p:nvSpPr>
          <p:cNvPr id="6" name="TextBox 5"/>
          <p:cNvSpPr txBox="1"/>
          <p:nvPr userDrawn="1"/>
        </p:nvSpPr>
        <p:spPr bwMode="gray">
          <a:xfrm>
            <a:off x="432000" y="1692001"/>
            <a:ext cx="11328200" cy="369331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smtClean="0">
                <a:ln>
                  <a:noFill/>
                </a:ln>
                <a:solidFill>
                  <a:srgbClr val="000000"/>
                </a:solidFill>
                <a:effectLst/>
                <a:uLnTx/>
                <a:uFillTx/>
                <a:latin typeface="Arial"/>
                <a:ea typeface="+mn-ea"/>
                <a:cs typeface="+mn-cs"/>
              </a:rPr>
              <a:t>Weitergabe und Vervielfältigung dieser Publikation oder von Teilen daraus sind, zu welchem Zweck und in welcher Form auch immer, ohne die ausdrückliche schriftliche Genehmigung durch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SE </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oder ein SAP-Konzernunternehmen nicht gestattet.</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de-DE" sz="1000" b="0" i="0" u="none" strike="noStrike" kern="1200" cap="none" spc="0" normalizeH="0" baseline="0" noProof="0" dirty="0" smtClean="0">
                <a:ln>
                  <a:noFill/>
                </a:ln>
                <a:solidFill>
                  <a:srgbClr val="000000"/>
                </a:solidFill>
                <a:effectLst/>
                <a:uLnTx/>
                <a:uFillTx/>
                <a:latin typeface="Arial"/>
                <a:ea typeface="+mn-ea"/>
                <a:cs typeface="+mn-cs"/>
              </a:rPr>
              <a:t>SAP und andere in diesem Dokument erwähnte Produkte und Dienstleistungen von SAP sowie die dazugehörigen Logos sind Marken oder eingetragene Marken der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SE </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(oder von einem SAP-Konzernunternehmen) in Deutschland und verschiedenen anderen Ländern weltweit. </a:t>
            </a:r>
            <a:br>
              <a:rPr kumimoji="0" lang="de-DE" sz="1000" b="0" i="0" u="none" strike="noStrike" kern="1200" cap="none" spc="0" normalizeH="0" baseline="0" noProof="0" dirty="0" smtClean="0">
                <a:ln>
                  <a:noFill/>
                </a:ln>
                <a:solidFill>
                  <a:srgbClr val="000000"/>
                </a:solidFill>
                <a:effectLst/>
                <a:uLnTx/>
                <a:uFillTx/>
                <a:latin typeface="Arial"/>
                <a:ea typeface="+mn-ea"/>
                <a:cs typeface="+mn-cs"/>
              </a:rPr>
            </a:br>
            <a:r>
              <a:rPr kumimoji="0" lang="de-DE" sz="1000" b="0" i="0" u="none" strike="noStrike" kern="1200" cap="none" spc="0" normalizeH="0" baseline="0" noProof="0" dirty="0" smtClean="0">
                <a:ln>
                  <a:noFill/>
                </a:ln>
                <a:solidFill>
                  <a:srgbClr val="000000"/>
                </a:solidFill>
                <a:effectLst/>
                <a:uLnTx/>
                <a:uFillTx/>
                <a:latin typeface="Arial"/>
                <a:ea typeface="+mn-ea"/>
                <a:cs typeface="+mn-cs"/>
              </a:rPr>
              <a:t>Weitere Hinweise und Informationen zum Markenrecht finden Sie unter </a:t>
            </a:r>
            <a:r>
              <a:rPr kumimoji="0" lang="de-DE" sz="1000" b="0" i="0" u="none" strike="noStrike" kern="1200" cap="none" spc="0" normalizeH="0" baseline="0" noProof="0" dirty="0" smtClean="0">
                <a:ln>
                  <a:noFill/>
                </a:ln>
                <a:solidFill>
                  <a:srgbClr val="000000"/>
                </a:solidFill>
                <a:effectLst/>
                <a:uLnTx/>
                <a:uFillTx/>
                <a:latin typeface="Arial"/>
                <a:ea typeface="+mn-ea"/>
                <a:cs typeface="+mn-cs"/>
                <a:hlinkClick r:id="rId2"/>
              </a:rPr>
              <a:t>http://global.sap.com/corporate-de/legal/copyright/index.epx</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de-DE" sz="1000" b="0" i="0" u="none" strike="noStrike" kern="1200" cap="none" spc="0" normalizeH="0" baseline="0" noProof="0" dirty="0" smtClean="0">
                <a:ln>
                  <a:noFill/>
                </a:ln>
                <a:solidFill>
                  <a:srgbClr val="000000"/>
                </a:solidFill>
                <a:effectLst/>
                <a:uLnTx/>
                <a:uFillTx/>
                <a:latin typeface="Arial"/>
                <a:ea typeface="+mn-ea"/>
                <a:cs typeface="+mn-cs"/>
              </a:rPr>
              <a:t>Die von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SE </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oder deren Vertriebsfirmen angebotenen Softwareprodukte können Softwarekomponenten auch anderer Softwarehersteller enthalten.</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de-DE" sz="1000" b="0" i="0" u="none" strike="noStrike" kern="1200" cap="none" spc="0" normalizeH="0" baseline="0" noProof="0" dirty="0" smtClean="0">
                <a:ln>
                  <a:noFill/>
                </a:ln>
                <a:solidFill>
                  <a:srgbClr val="000000"/>
                </a:solidFill>
                <a:effectLst/>
                <a:uLnTx/>
                <a:uFillTx/>
                <a:latin typeface="Arial"/>
                <a:ea typeface="+mn-ea"/>
                <a:cs typeface="+mn-cs"/>
              </a:rPr>
              <a:t>Produkte können länderspezifische Unterschiede aufweisen.</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de-DE" sz="1000" b="0" i="0" u="none" strike="noStrike" kern="1200" cap="none" spc="0" normalizeH="0" baseline="0" noProof="0" dirty="0" smtClean="0">
                <a:ln>
                  <a:noFill/>
                </a:ln>
                <a:solidFill>
                  <a:srgbClr val="000000"/>
                </a:solidFill>
                <a:effectLst/>
                <a:uLnTx/>
                <a:uFillTx/>
                <a:latin typeface="Arial"/>
                <a:ea typeface="+mn-ea"/>
                <a:cs typeface="+mn-cs"/>
              </a:rPr>
              <a:t>Die vorliegenden Unterlagen werden von der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SE </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oder einem SAP-Konzernunternehmen bereitgestellt und dienen ausschließlich zu Informations-zwecken. Die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SE </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oder ihre Konzernunternehmen übernehmen keinerlei Haftung oder Gewährleistung für Fehler oder Unvollständigkeiten in </a:t>
            </a:r>
            <a:br>
              <a:rPr kumimoji="0" lang="de-DE" sz="1000" b="0" i="0" u="none" strike="noStrike" kern="1200" cap="none" spc="0" normalizeH="0" baseline="0" noProof="0" dirty="0" smtClean="0">
                <a:ln>
                  <a:noFill/>
                </a:ln>
                <a:solidFill>
                  <a:srgbClr val="000000"/>
                </a:solidFill>
                <a:effectLst/>
                <a:uLnTx/>
                <a:uFillTx/>
                <a:latin typeface="Arial"/>
                <a:ea typeface="+mn-ea"/>
                <a:cs typeface="+mn-cs"/>
              </a:rPr>
            </a:br>
            <a:r>
              <a:rPr kumimoji="0" lang="de-DE" sz="1000" b="0" i="0" u="none" strike="noStrike" kern="1200" cap="none" spc="0" normalizeH="0" baseline="0" noProof="0" dirty="0" smtClean="0">
                <a:ln>
                  <a:noFill/>
                </a:ln>
                <a:solidFill>
                  <a:srgbClr val="000000"/>
                </a:solidFill>
                <a:effectLst/>
                <a:uLnTx/>
                <a:uFillTx/>
                <a:latin typeface="Arial"/>
                <a:ea typeface="+mn-ea"/>
                <a:cs typeface="+mn-cs"/>
              </a:rPr>
              <a:t>dieser Publikation. Die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SE </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de-DE" sz="1000" b="0" i="0" u="none" strike="noStrike" kern="1200" cap="none" spc="0" normalizeH="0" baseline="0" noProof="0" dirty="0" smtClean="0">
                <a:ln>
                  <a:noFill/>
                </a:ln>
                <a:solidFill>
                  <a:srgbClr val="000000"/>
                </a:solidFill>
                <a:effectLst/>
                <a:uLnTx/>
                <a:uFillTx/>
                <a:latin typeface="Arial"/>
                <a:ea typeface="+mn-ea"/>
                <a:cs typeface="+mn-cs"/>
              </a:rPr>
              <a:t>Insbesondere sind die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SE </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kumimoji="0" lang="de-DE" sz="1000" b="0" i="0" u="none" strike="noStrike" kern="1200" cap="none" spc="0" normalizeH="0" baseline="0" noProof="0" dirty="0" smtClean="0">
                <a:ln>
                  <a:noFill/>
                </a:ln>
                <a:solidFill>
                  <a:srgbClr val="000000"/>
                </a:solidFill>
                <a:effectLst/>
                <a:uLnTx/>
                <a:uFillTx/>
                <a:latin typeface="Arial"/>
                <a:ea typeface="+mn-ea"/>
                <a:cs typeface="+mn-cs"/>
              </a:rPr>
            </a:br>
            <a:r>
              <a:rPr kumimoji="0" lang="de-DE" sz="1000" b="0" i="0" u="none" strike="noStrike" kern="1200" cap="none" spc="0" normalizeH="0" baseline="0" noProof="0" dirty="0" smtClean="0">
                <a:ln>
                  <a:noFill/>
                </a:ln>
                <a:solidFill>
                  <a:srgbClr val="000000"/>
                </a:solidFill>
                <a:effectLst/>
                <a:uLnTx/>
                <a:uFillTx/>
                <a:latin typeface="Arial"/>
                <a:ea typeface="+mn-ea"/>
                <a:cs typeface="+mn-cs"/>
              </a:rPr>
              <a:t>eine zugehörige Präsentation, die Strategie und etwaige künftige Entwicklungen, Produkte und/oder Plattformen der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SE </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oder ihrer Konzern-</a:t>
            </a:r>
            <a:br>
              <a:rPr kumimoji="0" lang="de-DE" sz="1000" b="0" i="0" u="none" strike="noStrike" kern="1200" cap="none" spc="0" normalizeH="0" baseline="0" noProof="0" dirty="0" smtClean="0">
                <a:ln>
                  <a:noFill/>
                </a:ln>
                <a:solidFill>
                  <a:srgbClr val="000000"/>
                </a:solidFill>
                <a:effectLst/>
                <a:uLnTx/>
                <a:uFillTx/>
                <a:latin typeface="Arial"/>
                <a:ea typeface="+mn-ea"/>
                <a:cs typeface="+mn-cs"/>
              </a:rPr>
            </a:br>
            <a:r>
              <a:rPr kumimoji="0" lang="de-DE" sz="1000" b="0" i="0" u="none" strike="noStrike" kern="1200" cap="none" spc="0" normalizeH="0" baseline="0" noProof="0" dirty="0" smtClean="0">
                <a:ln>
                  <a:noFill/>
                </a:ln>
                <a:solidFill>
                  <a:srgbClr val="000000"/>
                </a:solidFill>
                <a:effectLst/>
                <a:uLnTx/>
                <a:uFillTx/>
                <a:latin typeface="Arial"/>
                <a:ea typeface="+mn-ea"/>
                <a:cs typeface="+mn-cs"/>
              </a:rPr>
              <a:t>unternehmen können von der </a:t>
            </a:r>
            <a:r>
              <a:rPr kumimoji="0" lang="en-US" sz="1000" b="0" i="0" u="none" strike="noStrike" kern="1200" cap="none" spc="0" normalizeH="0" baseline="0" noProof="0" dirty="0" smtClean="0">
                <a:ln>
                  <a:noFill/>
                </a:ln>
                <a:solidFill>
                  <a:srgbClr val="000000"/>
                </a:solidFill>
                <a:effectLst/>
                <a:uLnTx/>
                <a:uFillTx/>
                <a:latin typeface="Arial"/>
                <a:ea typeface="MS PGothic" pitchFamily="34" charset="-128"/>
                <a:cs typeface="+mn-cs"/>
              </a:rPr>
              <a:t>SAP SE </a:t>
            </a:r>
            <a:r>
              <a:rPr kumimoji="0" lang="de-DE" sz="1000" b="0" i="0" u="none" strike="noStrike" kern="1200" cap="none" spc="0" normalizeH="0" baseline="0" noProof="0" dirty="0" smtClean="0">
                <a:ln>
                  <a:noFill/>
                </a:ln>
                <a:solidFill>
                  <a:srgbClr val="000000"/>
                </a:solidFill>
                <a:effectLst/>
                <a:uLnTx/>
                <a:uFillTx/>
                <a:latin typeface="Arial"/>
                <a:ea typeface="+mn-ea"/>
                <a:cs typeface="+mn-cs"/>
              </a:rPr>
              <a:t>oder ihren Konzernunternehmen jederzeit und ohne Angabe von Gründen unangekündigt geändert werden. </a:t>
            </a:r>
            <a:br>
              <a:rPr kumimoji="0" lang="de-DE" sz="1000" b="0" i="0" u="none" strike="noStrike" kern="1200" cap="none" spc="0" normalizeH="0" baseline="0" noProof="0" dirty="0" smtClean="0">
                <a:ln>
                  <a:noFill/>
                </a:ln>
                <a:solidFill>
                  <a:srgbClr val="000000"/>
                </a:solidFill>
                <a:effectLst/>
                <a:uLnTx/>
                <a:uFillTx/>
                <a:latin typeface="Arial"/>
                <a:ea typeface="+mn-ea"/>
                <a:cs typeface="+mn-cs"/>
              </a:rPr>
            </a:br>
            <a:r>
              <a:rPr kumimoji="0" lang="de-DE" sz="1000" b="0" i="0" u="none" strike="noStrike" kern="1200" cap="none" spc="0" normalizeH="0" baseline="0" noProof="0" dirty="0" smtClean="0">
                <a:ln>
                  <a:noFill/>
                </a:ln>
                <a:solidFill>
                  <a:srgbClr val="000000"/>
                </a:solidFill>
                <a:effectLst/>
                <a:uLnTx/>
                <a:uFillTx/>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kumimoji="0" lang="de-DE" sz="1000" b="0" i="0" u="none" strike="noStrike" kern="1200" cap="none" spc="0" normalizeH="0" baseline="0" noProof="0" dirty="0" smtClean="0">
                <a:ln>
                  <a:noFill/>
                </a:ln>
                <a:solidFill>
                  <a:srgbClr val="000000"/>
                </a:solidFill>
                <a:effectLst/>
                <a:uLnTx/>
                <a:uFillTx/>
                <a:latin typeface="Arial"/>
                <a:ea typeface="+mn-ea"/>
                <a:cs typeface="+mn-cs"/>
              </a:rPr>
            </a:br>
            <a:r>
              <a:rPr kumimoji="0" lang="de-DE" sz="1000" b="0" i="0" u="none" strike="noStrike" kern="1200" cap="none" spc="0" normalizeH="0" baseline="0" noProof="0" dirty="0" smtClean="0">
                <a:ln>
                  <a:noFill/>
                </a:ln>
                <a:solidFill>
                  <a:srgbClr val="000000"/>
                </a:solidFill>
                <a:effectLst/>
                <a:uLnTx/>
                <a:uFillTx/>
                <a:latin typeface="Arial"/>
                <a:ea typeface="+mn-ea"/>
                <a:cs typeface="+mn-cs"/>
              </a:rPr>
              <a:t>die tatsächlichen Ergebnisse von den Erwartungen abweichen können. Die vorausschauenden Aussagen geben die Sicht zu dem Zeitpunkt wieder, </a:t>
            </a:r>
            <a:br>
              <a:rPr kumimoji="0" lang="de-DE" sz="1000" b="0" i="0" u="none" strike="noStrike" kern="1200" cap="none" spc="0" normalizeH="0" baseline="0" noProof="0" dirty="0" smtClean="0">
                <a:ln>
                  <a:noFill/>
                </a:ln>
                <a:solidFill>
                  <a:srgbClr val="000000"/>
                </a:solidFill>
                <a:effectLst/>
                <a:uLnTx/>
                <a:uFillTx/>
                <a:latin typeface="Arial"/>
                <a:ea typeface="+mn-ea"/>
                <a:cs typeface="+mn-cs"/>
              </a:rPr>
            </a:br>
            <a:r>
              <a:rPr kumimoji="0" lang="de-DE" sz="1000" b="0" i="0" u="none" strike="noStrike" kern="1200" cap="none" spc="0" normalizeH="0" baseline="0" noProof="0" dirty="0" smtClean="0">
                <a:ln>
                  <a:noFill/>
                </a:ln>
                <a:solidFill>
                  <a:srgbClr val="000000"/>
                </a:solidFill>
                <a:effectLst/>
                <a:uLnTx/>
                <a:uFillTx/>
                <a:latin typeface="Arial"/>
                <a:ea typeface="+mn-ea"/>
                <a:cs typeface="+mn-cs"/>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236851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324000"/>
            <a:ext cx="11328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8151" y="6081714"/>
            <a:ext cx="1222604" cy="454025"/>
          </a:xfrm>
          <a:prstGeom prst="rect">
            <a:avLst/>
          </a:prstGeom>
        </p:spPr>
      </p:pic>
      <p:sp>
        <p:nvSpPr>
          <p:cNvPr id="6" name="Subtitle 2"/>
          <p:cNvSpPr>
            <a:spLocks noGrp="1"/>
          </p:cNvSpPr>
          <p:nvPr>
            <p:ph type="subTitle" idx="1" hasCustomPrompt="1"/>
          </p:nvPr>
        </p:nvSpPr>
        <p:spPr bwMode="gray">
          <a:xfrm>
            <a:off x="43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6992964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2001" y="6081714"/>
            <a:ext cx="1222604" cy="454025"/>
          </a:xfrm>
          <a:prstGeom prst="rect">
            <a:avLst/>
          </a:prstGeom>
        </p:spPr>
      </p:pic>
      <p:sp>
        <p:nvSpPr>
          <p:cNvPr id="6" name="Subtitle 2"/>
          <p:cNvSpPr>
            <a:spLocks noGrp="1"/>
          </p:cNvSpPr>
          <p:nvPr>
            <p:ph type="subTitle" idx="1" hasCustomPrompt="1"/>
          </p:nvPr>
        </p:nvSpPr>
        <p:spPr bwMode="gray">
          <a:xfrm>
            <a:off x="432000" y="1499871"/>
            <a:ext cx="912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32000" y="324000"/>
            <a:ext cx="11328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06492046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432200" y="1"/>
            <a:ext cx="11328000" cy="2295525"/>
          </a:xfrm>
          <a:prstGeom prst="rect">
            <a:avLst/>
          </a:prstGeom>
          <a:solidFill>
            <a:schemeClr val="accent1"/>
          </a:solidFill>
          <a:ln w="9525"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432000" y="2444400"/>
            <a:ext cx="11328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432000" y="3506401"/>
            <a:ext cx="113284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2001" y="6081714"/>
            <a:ext cx="1222604" cy="454025"/>
          </a:xfrm>
          <a:prstGeom prst="rect">
            <a:avLst/>
          </a:prstGeom>
        </p:spPr>
      </p:pic>
    </p:spTree>
    <p:extLst>
      <p:ext uri="{BB962C8B-B14F-4D97-AF65-F5344CB8AC3E}">
        <p14:creationId xmlns:p14="http://schemas.microsoft.com/office/powerpoint/2010/main" val="3240307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32000" y="162000"/>
            <a:ext cx="11328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432000" y="2444400"/>
            <a:ext cx="11328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3506401"/>
            <a:ext cx="113284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2001" y="6081714"/>
            <a:ext cx="1222604" cy="454025"/>
          </a:xfrm>
          <a:prstGeom prst="rect">
            <a:avLst/>
          </a:prstGeom>
        </p:spPr>
      </p:pic>
    </p:spTree>
    <p:extLst>
      <p:ext uri="{BB962C8B-B14F-4D97-AF65-F5344CB8AC3E}">
        <p14:creationId xmlns:p14="http://schemas.microsoft.com/office/powerpoint/2010/main" val="216874070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32000" y="2444400"/>
            <a:ext cx="11328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432000" y="4604385"/>
            <a:ext cx="113284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2001" y="478632"/>
            <a:ext cx="2443073" cy="907257"/>
          </a:xfrm>
          <a:prstGeom prst="rect">
            <a:avLst/>
          </a:prstGeom>
        </p:spPr>
      </p:pic>
      <p:sp>
        <p:nvSpPr>
          <p:cNvPr id="6" name="TextBox 5"/>
          <p:cNvSpPr txBox="1"/>
          <p:nvPr userDrawn="1"/>
        </p:nvSpPr>
        <p:spPr bwMode="black">
          <a:xfrm>
            <a:off x="432001" y="6626659"/>
            <a:ext cx="2981585" cy="123111"/>
          </a:xfrm>
          <a:prstGeom prst="rect">
            <a:avLst/>
          </a:prstGeom>
          <a:noFill/>
        </p:spPr>
        <p:txBody>
          <a:bodyPr wrap="none" lIns="0" tIns="0" rIns="0" bIns="0" rtlCol="0">
            <a:spAutoFit/>
          </a:bodyPr>
          <a:lstStyle/>
          <a:p>
            <a:pPr marL="133200" marR="0" lvl="0" indent="-13320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kumimoji="0" lang="en-US" sz="800" b="0" i="0" u="none" strike="noStrike" kern="1200" cap="none" spc="0" normalizeH="0" baseline="0" noProof="0" dirty="0" smtClean="0">
                <a:ln>
                  <a:noFill/>
                </a:ln>
                <a:solidFill>
                  <a:srgbClr val="000000"/>
                </a:solidFill>
                <a:effectLst/>
                <a:uLnTx/>
                <a:uFillTx/>
                <a:latin typeface="Arial"/>
                <a:ea typeface="+mn-ea"/>
                <a:cs typeface="+mn-cs"/>
              </a:rPr>
              <a:t>2014 SAP SE or an SAP affiliate company. All rights reserved.</a:t>
            </a:r>
          </a:p>
        </p:txBody>
      </p:sp>
    </p:spTree>
    <p:extLst>
      <p:ext uri="{BB962C8B-B14F-4D97-AF65-F5344CB8AC3E}">
        <p14:creationId xmlns:p14="http://schemas.microsoft.com/office/powerpoint/2010/main" val="305039302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432001" y="1692000"/>
            <a:ext cx="11326284"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80444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5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32000" y="324000"/>
            <a:ext cx="11328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432000" y="1690688"/>
            <a:ext cx="11328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432000" y="0"/>
            <a:ext cx="11328000" cy="162000"/>
          </a:xfrm>
          <a:prstGeom prst="rect">
            <a:avLst/>
          </a:prstGeom>
          <a:solidFill>
            <a:schemeClr val="accent1"/>
          </a:solidFill>
          <a:ln w="9525"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Connector 7"/>
          <p:cNvCxnSpPr/>
          <p:nvPr/>
        </p:nvCxnSpPr>
        <p:spPr>
          <a:xfrm>
            <a:off x="432000" y="1231200"/>
            <a:ext cx="113284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432000" y="6535738"/>
            <a:ext cx="11328000" cy="324000"/>
          </a:xfrm>
          <a:prstGeom prst="rect">
            <a:avLst/>
          </a:prstGeom>
          <a:solidFill>
            <a:schemeClr val="tx1"/>
          </a:solidFill>
          <a:ln w="9525"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endParaRPr>
          </a:p>
        </p:txBody>
      </p:sp>
      <p:sp>
        <p:nvSpPr>
          <p:cNvPr id="10" name="TextBox 9"/>
          <p:cNvSpPr txBox="1"/>
          <p:nvPr/>
        </p:nvSpPr>
        <p:spPr bwMode="black">
          <a:xfrm>
            <a:off x="432001" y="6636184"/>
            <a:ext cx="3054289" cy="123111"/>
          </a:xfrm>
          <a:prstGeom prst="rect">
            <a:avLst/>
          </a:prstGeom>
          <a:noFill/>
        </p:spPr>
        <p:txBody>
          <a:bodyPr wrap="none" lIns="72000" tIns="0" rIns="0" bIns="0" rtlCol="0">
            <a:spAutoFit/>
          </a:bodyPr>
          <a:lstStyle/>
          <a:p>
            <a:pPr marL="133350" marR="0" lvl="0" indent="-133350" algn="l" defTabSz="914400" rtl="0" eaLnBrk="1" fontAlgn="auto" latinLnBrk="0" hangingPunct="1">
              <a:lnSpc>
                <a:spcPct val="100000"/>
              </a:lnSpc>
              <a:spcBef>
                <a:spcPts val="0"/>
              </a:spcBef>
              <a:spcAft>
                <a:spcPts val="0"/>
              </a:spcAft>
              <a:buClr>
                <a:srgbClr val="FFFFFF"/>
              </a:buClr>
              <a:buSzTx/>
              <a:buFont typeface="Arial" pitchFamily="34" charset="0"/>
              <a:buChar char="©"/>
              <a:tabLst/>
              <a:defRPr/>
            </a:pPr>
            <a:r>
              <a:rPr kumimoji="0" lang="en-US" sz="800" b="0" i="0" u="none" strike="noStrike" kern="1200" cap="none" spc="0" normalizeH="0" baseline="0" noProof="0" dirty="0" smtClean="0">
                <a:ln>
                  <a:noFill/>
                </a:ln>
                <a:solidFill>
                  <a:srgbClr val="FFFFFF"/>
                </a:solidFill>
                <a:effectLst/>
                <a:uLnTx/>
                <a:uFillTx/>
                <a:latin typeface="Arial"/>
                <a:ea typeface="+mn-ea"/>
                <a:cs typeface="+mn-cs"/>
              </a:rPr>
              <a:t>2014 SAP SE or an SAP affiliate company. All rights reserved.</a:t>
            </a:r>
          </a:p>
        </p:txBody>
      </p:sp>
      <p:sp>
        <p:nvSpPr>
          <p:cNvPr id="34" name="TextBox 33"/>
          <p:cNvSpPr txBox="1"/>
          <p:nvPr/>
        </p:nvSpPr>
        <p:spPr bwMode="black">
          <a:xfrm>
            <a:off x="11566697" y="6636184"/>
            <a:ext cx="197737" cy="123111"/>
          </a:xfrm>
          <a:prstGeom prst="rect">
            <a:avLst/>
          </a:prstGeom>
          <a:noFill/>
        </p:spPr>
        <p:txBody>
          <a:bodyPr wrap="none" lIns="0" tIns="0" rIns="72000" bIns="0" rtlCol="0">
            <a:spAutoFit/>
          </a:bodyPr>
          <a:lstStyle/>
          <a:p>
            <a:pPr marL="93663" marR="0" lvl="0" indent="-93663" algn="r" defTabSz="914400" rtl="0" eaLnBrk="1" fontAlgn="auto" latinLnBrk="0" hangingPunct="1">
              <a:lnSpc>
                <a:spcPct val="100000"/>
              </a:lnSpc>
              <a:spcBef>
                <a:spcPts val="0"/>
              </a:spcBef>
              <a:spcAft>
                <a:spcPts val="0"/>
              </a:spcAft>
              <a:buClr>
                <a:srgbClr val="666666"/>
              </a:buClr>
              <a:buSzTx/>
              <a:buFont typeface="Arial" pitchFamily="34" charset="0"/>
              <a:buNone/>
              <a:tabLst/>
              <a:defRPr/>
            </a:pPr>
            <a:fld id="{0BDC132A-5C91-4078-9777-31DA19A62E0A}" type="slidenum">
              <a:rPr kumimoji="0" lang="en-US" sz="800" b="0" i="0" u="none" strike="noStrike" kern="1200" cap="none" spc="0" normalizeH="0" baseline="0" noProof="0" smtClean="0">
                <a:ln>
                  <a:noFill/>
                </a:ln>
                <a:solidFill>
                  <a:srgbClr val="FFFFFF"/>
                </a:solidFill>
                <a:effectLst/>
                <a:uLnTx/>
                <a:uFillTx/>
                <a:latin typeface="Arial"/>
                <a:ea typeface="+mn-ea"/>
                <a:cs typeface="+mn-cs"/>
              </a:rPr>
              <a:pPr marL="93663" marR="0" lvl="0" indent="-93663" algn="r" defTabSz="914400" rtl="0" eaLnBrk="1" fontAlgn="auto" latinLnBrk="0" hangingPunct="1">
                <a:lnSpc>
                  <a:spcPct val="100000"/>
                </a:lnSpc>
                <a:spcBef>
                  <a:spcPts val="0"/>
                </a:spcBef>
                <a:spcAft>
                  <a:spcPts val="0"/>
                </a:spcAft>
                <a:buClr>
                  <a:srgbClr val="666666"/>
                </a:buClr>
                <a:buSzTx/>
                <a:buFont typeface="Arial" pitchFamily="34" charset="0"/>
                <a:buNone/>
                <a:tabLst/>
                <a:defRPr/>
              </a:pPr>
              <a:t>‹#›</a:t>
            </a:fld>
            <a:endParaRPr kumimoji="0" lang="en-US" sz="8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5" name="Information_Classification"/>
          <p:cNvSpPr txBox="1"/>
          <p:nvPr/>
        </p:nvSpPr>
        <p:spPr>
          <a:xfrm>
            <a:off x="10227733" y="6620293"/>
            <a:ext cx="2540000" cy="153888"/>
          </a:xfrm>
          <a:prstGeom prst="rect">
            <a:avLst/>
          </a:prstGeom>
          <a:noFill/>
        </p:spPr>
        <p:txBody>
          <a:bodyPr vert="horz" wrap="square" lIns="0" tIns="0" rIns="0" bIns="0" rtlCol="0">
            <a:spAutoFit/>
          </a:bodyPr>
          <a:lstStyle/>
          <a:p>
            <a:pPr marL="0" marR="0" lvl="0" indent="0" algn="l" defTabSz="914400" rtl="0" eaLnBrk="1" fontAlgn="base" latinLnBrk="0" hangingPunct="1">
              <a:lnSpc>
                <a:spcPct val="100000"/>
              </a:lnSpc>
              <a:spcBef>
                <a:spcPts val="600"/>
              </a:spcBef>
              <a:spcAft>
                <a:spcPct val="0"/>
              </a:spcAft>
              <a:buClr>
                <a:srgbClr val="F0AB00"/>
              </a:buClr>
              <a:buSzPct val="80000"/>
              <a:buFontTx/>
              <a:buNone/>
              <a:tabLst/>
              <a:defRPr/>
            </a:pPr>
            <a:r>
              <a:rPr kumimoji="0" lang="en-US" sz="1000" b="0" i="0" u="none" strike="noStrike" kern="0" cap="none" spc="0" normalizeH="0" baseline="0" noProof="0" dirty="0" smtClean="0">
                <a:ln>
                  <a:noFill/>
                </a:ln>
                <a:solidFill>
                  <a:srgbClr val="FFFFFF"/>
                </a:solidFill>
                <a:effectLst/>
                <a:uLnTx/>
                <a:uFillTx/>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6049861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1524000" y="2483724"/>
            <a:ext cx="9144000" cy="738000"/>
          </a:xfrm>
          <a:prstGeom prst="rect">
            <a:avLst/>
          </a:prstGeom>
        </p:spPr>
        <p:txBody>
          <a:bodyPr vert="horz" lIns="0" tIns="0" rIns="0" bIns="0" rtlCol="0" anchor="t" anchorCtr="0">
            <a:noAutofit/>
          </a:bodyPr>
          <a:lstStyle>
            <a:lvl1pPr algn="l" defTabSz="914400" rtl="0" eaLnBrk="1" latinLnBrk="0" hangingPunct="1">
              <a:spcBef>
                <a:spcPct val="0"/>
              </a:spcBef>
              <a:buNone/>
              <a:defRPr sz="4800" b="1" kern="1200">
                <a:solidFill>
                  <a:schemeClr val="tx1"/>
                </a:solidFill>
                <a:latin typeface="+mj-lt"/>
                <a:ea typeface="+mj-ea"/>
                <a:cs typeface="+mj-cs"/>
              </a:defRPr>
            </a:lvl1pPr>
          </a:lstStyle>
          <a:p>
            <a:pPr algn="ctr"/>
            <a:r>
              <a:rPr lang="de-DE" altLang="zh-CN" dirty="0" smtClean="0">
                <a:ea typeface="宋体" pitchFamily="2" charset="-122"/>
              </a:rPr>
              <a:t>Use JSHint in </a:t>
            </a:r>
            <a:r>
              <a:rPr lang="de-DE" altLang="zh-CN" dirty="0" smtClean="0">
                <a:ea typeface="宋体" pitchFamily="2" charset="-122"/>
              </a:rPr>
              <a:t>CLI and Jenkins</a:t>
            </a:r>
            <a:endParaRPr lang="en-US" dirty="0"/>
          </a:p>
        </p:txBody>
      </p:sp>
      <p:sp>
        <p:nvSpPr>
          <p:cNvPr id="7" name="Subtitle 2"/>
          <p:cNvSpPr txBox="1">
            <a:spLocks/>
          </p:cNvSpPr>
          <p:nvPr/>
        </p:nvSpPr>
        <p:spPr>
          <a:xfrm>
            <a:off x="7644000" y="4052668"/>
            <a:ext cx="2717246" cy="1757173"/>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smtClean="0"/>
              <a:t>May 26, 2016</a:t>
            </a:r>
            <a:endParaRPr lang="en-US" dirty="0"/>
          </a:p>
          <a:p>
            <a:pPr algn="r"/>
            <a:r>
              <a:rPr lang="en-US" dirty="0"/>
              <a:t>V1.0</a:t>
            </a:r>
          </a:p>
          <a:p>
            <a:pPr algn="r"/>
            <a:r>
              <a:rPr lang="en-US" dirty="0" smtClean="0"/>
              <a:t>Na</a:t>
            </a:r>
            <a:r>
              <a:rPr lang="en-US" dirty="0" smtClean="0"/>
              <a:t>, Liu</a:t>
            </a:r>
            <a:endParaRPr lang="en-US" dirty="0"/>
          </a:p>
          <a:p>
            <a:pPr algn="r"/>
            <a:endParaRPr lang="en-US" dirty="0"/>
          </a:p>
          <a:p>
            <a:pPr algn="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512" y="5781745"/>
            <a:ext cx="4391433"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151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2000" y="324000"/>
            <a:ext cx="11328000" cy="756000"/>
          </a:xfrm>
          <a:prstGeom prst="rect">
            <a:avLst/>
          </a:prstGeom>
        </p:spPr>
        <p:txBody>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mtClean="0"/>
              <a:t>QA</a:t>
            </a:r>
            <a:endParaRPr lang="en-US" dirty="0"/>
          </a:p>
        </p:txBody>
      </p:sp>
      <p:sp>
        <p:nvSpPr>
          <p:cNvPr id="3" name="Rectangle 2"/>
          <p:cNvSpPr/>
          <p:nvPr/>
        </p:nvSpPr>
        <p:spPr>
          <a:xfrm>
            <a:off x="3449285" y="2967335"/>
            <a:ext cx="5293437"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Thank you! </a:t>
            </a:r>
            <a:r>
              <a:rPr lang="en-US" altLang="zh-CN" sz="5400" b="1" dirty="0" smtClean="0">
                <a:ln/>
                <a:solidFill>
                  <a:schemeClr val="accent4"/>
                </a:solidFill>
              </a:rPr>
              <a:t>^</a:t>
            </a:r>
            <a:r>
              <a:rPr lang="en-US" altLang="zh-CN" sz="5400" b="1" dirty="0">
                <a:ln/>
                <a:solidFill>
                  <a:schemeClr val="accent4"/>
                </a:solidFill>
              </a:rPr>
              <a:t>▽</a:t>
            </a:r>
            <a:r>
              <a:rPr lang="en-US" altLang="zh-CN" sz="5400" b="1" dirty="0" smtClean="0">
                <a:ln/>
                <a:solidFill>
                  <a:schemeClr val="accent4"/>
                </a:solidFill>
              </a:rPr>
              <a:t>^</a:t>
            </a:r>
            <a:endParaRPr lang="en-US" sz="5400" b="1" cap="none" spc="0" dirty="0">
              <a:ln/>
              <a:solidFill>
                <a:schemeClr val="accent4"/>
              </a:solidFill>
              <a:effectLst/>
            </a:endParaRPr>
          </a:p>
        </p:txBody>
      </p:sp>
    </p:spTree>
    <p:extLst>
      <p:ext uri="{BB962C8B-B14F-4D97-AF65-F5344CB8AC3E}">
        <p14:creationId xmlns:p14="http://schemas.microsoft.com/office/powerpoint/2010/main" val="428896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2000" y="324000"/>
            <a:ext cx="11328000" cy="756000"/>
          </a:xfrm>
          <a:prstGeom prst="rect">
            <a:avLst/>
          </a:prstGeom>
        </p:spPr>
        <p:txBody>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mtClean="0"/>
              <a:t>Content</a:t>
            </a:r>
            <a:endParaRPr lang="en-US" dirty="0"/>
          </a:p>
        </p:txBody>
      </p:sp>
      <p:sp>
        <p:nvSpPr>
          <p:cNvPr id="3" name="Text Placeholder 2"/>
          <p:cNvSpPr txBox="1">
            <a:spLocks/>
          </p:cNvSpPr>
          <p:nvPr/>
        </p:nvSpPr>
        <p:spPr>
          <a:xfrm>
            <a:off x="1707419" y="1692000"/>
            <a:ext cx="10050866" cy="3831818"/>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What is JSHint? (1 slide)</a:t>
            </a:r>
          </a:p>
          <a:p>
            <a:r>
              <a:rPr lang="en-US" smtClean="0"/>
              <a:t>Why use JSHint? (1 slide)</a:t>
            </a:r>
          </a:p>
          <a:p>
            <a:r>
              <a:rPr lang="en-US" smtClean="0"/>
              <a:t>JSHint Basics (2 slides)</a:t>
            </a:r>
          </a:p>
          <a:p>
            <a:r>
              <a:rPr lang="en-US" smtClean="0"/>
              <a:t>How to use JSHint in CLI (1 slide)</a:t>
            </a:r>
          </a:p>
          <a:p>
            <a:r>
              <a:rPr lang="en-US" smtClean="0"/>
              <a:t>How to use JSHint in a Jenkins job (1 slide)</a:t>
            </a:r>
          </a:p>
          <a:p>
            <a:r>
              <a:rPr lang="en-US" smtClean="0"/>
              <a:t>Upload JSHint reports into Sonar (1 slide)</a:t>
            </a:r>
          </a:p>
          <a:p>
            <a:r>
              <a:rPr lang="en-US" smtClean="0"/>
              <a:t>QA (1 slide)</a:t>
            </a:r>
            <a:endParaRPr lang="en-US" dirty="0"/>
          </a:p>
        </p:txBody>
      </p:sp>
    </p:spTree>
    <p:extLst>
      <p:ext uri="{BB962C8B-B14F-4D97-AF65-F5344CB8AC3E}">
        <p14:creationId xmlns:p14="http://schemas.microsoft.com/office/powerpoint/2010/main" val="229811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2000" y="324000"/>
            <a:ext cx="11328000" cy="756000"/>
          </a:xfrm>
          <a:prstGeom prst="rect">
            <a:avLst/>
          </a:prstGeom>
        </p:spPr>
        <p:txBody>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mtClean="0"/>
              <a:t>What is JSHint?</a:t>
            </a:r>
            <a:endParaRPr lang="en-US" dirty="0"/>
          </a:p>
        </p:txBody>
      </p:sp>
      <p:sp>
        <p:nvSpPr>
          <p:cNvPr id="3" name="Text Placeholder 2"/>
          <p:cNvSpPr txBox="1">
            <a:spLocks/>
          </p:cNvSpPr>
          <p:nvPr/>
        </p:nvSpPr>
        <p:spPr>
          <a:xfrm>
            <a:off x="432001" y="1692000"/>
            <a:ext cx="11326284" cy="3831818"/>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9025" lvl="2" indent="0">
              <a:lnSpc>
                <a:spcPct val="90000"/>
              </a:lnSpc>
              <a:buFont typeface="Wingdings" pitchFamily="2" charset="2"/>
              <a:buNone/>
            </a:pPr>
            <a:r>
              <a:rPr lang="en-US" altLang="zh-CN" sz="2400" b="1" i="1" u="sng" smtClean="0">
                <a:solidFill>
                  <a:schemeClr val="bg1">
                    <a:lumMod val="65000"/>
                  </a:schemeClr>
                </a:solidFill>
                <a:ea typeface="宋体" pitchFamily="2" charset="-122"/>
              </a:rPr>
              <a:t>JSHint</a:t>
            </a:r>
            <a:r>
              <a:rPr lang="en-US" altLang="zh-CN" sz="2400" b="1" i="1" smtClean="0">
                <a:ea typeface="宋体" pitchFamily="2" charset="-122"/>
              </a:rPr>
              <a:t> </a:t>
            </a:r>
            <a:r>
              <a:rPr lang="en-US" altLang="zh-CN" sz="2400" smtClean="0">
                <a:ea typeface="宋体" pitchFamily="2" charset="-122"/>
              </a:rPr>
              <a:t>is a program that </a:t>
            </a:r>
            <a:r>
              <a:rPr lang="en-US" altLang="zh-CN" sz="2400" b="1" smtClean="0">
                <a:ea typeface="宋体" pitchFamily="2" charset="-122"/>
              </a:rPr>
              <a:t>flags suspicious usage</a:t>
            </a:r>
          </a:p>
          <a:p>
            <a:pPr marL="179025" lvl="2" indent="0">
              <a:lnSpc>
                <a:spcPct val="90000"/>
              </a:lnSpc>
              <a:buFont typeface="Wingdings" pitchFamily="2" charset="2"/>
              <a:buNone/>
            </a:pPr>
            <a:r>
              <a:rPr lang="en-US" altLang="zh-CN" sz="2400" b="1" smtClean="0">
                <a:ea typeface="宋体" pitchFamily="2" charset="-122"/>
              </a:rPr>
              <a:t>				</a:t>
            </a:r>
            <a:r>
              <a:rPr lang="en-US" altLang="zh-CN" sz="2400" smtClean="0">
                <a:ea typeface="宋体" pitchFamily="2" charset="-122"/>
              </a:rPr>
              <a:t>in programs written in JavaScript.</a:t>
            </a:r>
          </a:p>
          <a:p>
            <a:pPr marL="179025" lvl="2" indent="0">
              <a:lnSpc>
                <a:spcPct val="90000"/>
              </a:lnSpc>
              <a:buFont typeface="Wingdings" pitchFamily="2" charset="2"/>
              <a:buNone/>
            </a:pPr>
            <a:r>
              <a:rPr lang="en-US" sz="2400" smtClean="0">
                <a:ea typeface="宋体" pitchFamily="2" charset="-122"/>
              </a:rPr>
              <a:t>The core project consists of</a:t>
            </a:r>
          </a:p>
          <a:p>
            <a:pPr lvl="8">
              <a:lnSpc>
                <a:spcPct val="90000"/>
              </a:lnSpc>
            </a:pPr>
            <a:r>
              <a:rPr lang="en-US" sz="2800" smtClean="0">
                <a:ea typeface="宋体" pitchFamily="2" charset="-122"/>
              </a:rPr>
              <a:t>a library itself </a:t>
            </a:r>
          </a:p>
          <a:p>
            <a:pPr lvl="8">
              <a:lnSpc>
                <a:spcPct val="90000"/>
              </a:lnSpc>
            </a:pPr>
            <a:r>
              <a:rPr lang="en-US" sz="2800" smtClean="0">
                <a:ea typeface="宋体" pitchFamily="2" charset="-122"/>
              </a:rPr>
              <a:t>a CLI program distributed as a Node module.</a:t>
            </a:r>
          </a:p>
          <a:p>
            <a:pPr marL="179025" lvl="2" indent="0">
              <a:lnSpc>
                <a:spcPct val="90000"/>
              </a:lnSpc>
              <a:buFont typeface="Wingdings" pitchFamily="2" charset="2"/>
              <a:buNone/>
            </a:pPr>
            <a:endParaRPr lang="en-US" sz="2400" smtClean="0">
              <a:ea typeface="宋体" pitchFamily="2" charset="-122"/>
            </a:endParaRPr>
          </a:p>
          <a:p>
            <a:pPr marL="179025" lvl="2" indent="0">
              <a:lnSpc>
                <a:spcPct val="90000"/>
              </a:lnSpc>
              <a:buFont typeface="Wingdings" pitchFamily="2" charset="2"/>
              <a:buNone/>
            </a:pPr>
            <a:r>
              <a:rPr lang="en-US" sz="2400" smtClean="0">
                <a:ea typeface="宋体" pitchFamily="2" charset="-122"/>
              </a:rPr>
              <a:t>Alternatives: JSLint, ESLint</a:t>
            </a:r>
            <a:endParaRPr lang="en-US" sz="2400" dirty="0">
              <a:ea typeface="宋体" pitchFamily="2" charset="-122"/>
            </a:endParaRPr>
          </a:p>
        </p:txBody>
      </p:sp>
    </p:spTree>
    <p:extLst>
      <p:ext uri="{BB962C8B-B14F-4D97-AF65-F5344CB8AC3E}">
        <p14:creationId xmlns:p14="http://schemas.microsoft.com/office/powerpoint/2010/main" val="185113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2000" y="324000"/>
            <a:ext cx="11328000" cy="756000"/>
          </a:xfrm>
          <a:prstGeom prst="rect">
            <a:avLst/>
          </a:prstGeom>
        </p:spPr>
        <p:txBody>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mtClean="0"/>
              <a:t>Why use JSHint?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50857260"/>
              </p:ext>
            </p:extLst>
          </p:nvPr>
        </p:nvGraphicFramePr>
        <p:xfrm>
          <a:off x="613664" y="1455313"/>
          <a:ext cx="10964672" cy="4809250"/>
        </p:xfrm>
        <a:graphic>
          <a:graphicData uri="http://schemas.openxmlformats.org/drawingml/2006/table">
            <a:tbl>
              <a:tblPr firstRow="1" bandRow="1">
                <a:tableStyleId>{5C22544A-7EE6-4342-B048-85BDC9FD1C3A}</a:tableStyleId>
              </a:tblPr>
              <a:tblGrid>
                <a:gridCol w="1759712">
                  <a:extLst>
                    <a:ext uri="{9D8B030D-6E8A-4147-A177-3AD203B41FA5}">
                      <a16:colId xmlns:a16="http://schemas.microsoft.com/office/drawing/2014/main" val="1700122677"/>
                    </a:ext>
                  </a:extLst>
                </a:gridCol>
                <a:gridCol w="3023616">
                  <a:extLst>
                    <a:ext uri="{9D8B030D-6E8A-4147-A177-3AD203B41FA5}">
                      <a16:colId xmlns:a16="http://schemas.microsoft.com/office/drawing/2014/main" val="2985022220"/>
                    </a:ext>
                  </a:extLst>
                </a:gridCol>
                <a:gridCol w="2962656">
                  <a:extLst>
                    <a:ext uri="{9D8B030D-6E8A-4147-A177-3AD203B41FA5}">
                      <a16:colId xmlns:a16="http://schemas.microsoft.com/office/drawing/2014/main" val="603397924"/>
                    </a:ext>
                  </a:extLst>
                </a:gridCol>
                <a:gridCol w="3218688">
                  <a:extLst>
                    <a:ext uri="{9D8B030D-6E8A-4147-A177-3AD203B41FA5}">
                      <a16:colId xmlns:a16="http://schemas.microsoft.com/office/drawing/2014/main" val="2411103553"/>
                    </a:ext>
                  </a:extLst>
                </a:gridCol>
              </a:tblGrid>
              <a:tr h="698043">
                <a:tc>
                  <a:txBody>
                    <a:bodyPr/>
                    <a:lstStyle/>
                    <a:p>
                      <a:endParaRPr lang="en-US" dirty="0"/>
                    </a:p>
                  </a:txBody>
                  <a:tcPr/>
                </a:tc>
                <a:tc>
                  <a:txBody>
                    <a:bodyPr/>
                    <a:lstStyle/>
                    <a:p>
                      <a:pPr algn="ctr"/>
                      <a:r>
                        <a:rPr lang="en-US" dirty="0" err="1" smtClean="0"/>
                        <a:t>JSHint</a:t>
                      </a:r>
                      <a:endParaRPr lang="en-US" dirty="0"/>
                    </a:p>
                  </a:txBody>
                  <a:tcPr anchor="ctr"/>
                </a:tc>
                <a:tc>
                  <a:txBody>
                    <a:bodyPr/>
                    <a:lstStyle/>
                    <a:p>
                      <a:pPr algn="ctr"/>
                      <a:r>
                        <a:rPr lang="en-US" dirty="0" err="1" smtClean="0"/>
                        <a:t>JSLint</a:t>
                      </a:r>
                      <a:endParaRPr lang="en-US" dirty="0"/>
                    </a:p>
                  </a:txBody>
                  <a:tcPr anchor="ctr"/>
                </a:tc>
                <a:tc>
                  <a:txBody>
                    <a:bodyPr/>
                    <a:lstStyle/>
                    <a:p>
                      <a:pPr algn="ctr"/>
                      <a:r>
                        <a:rPr lang="en-US" dirty="0" err="1" smtClean="0"/>
                        <a:t>ESLint</a:t>
                      </a:r>
                      <a:endParaRPr lang="en-US" dirty="0"/>
                    </a:p>
                  </a:txBody>
                  <a:tcPr anchor="ctr"/>
                </a:tc>
                <a:extLst>
                  <a:ext uri="{0D108BD9-81ED-4DB2-BD59-A6C34878D82A}">
                    <a16:rowId xmlns:a16="http://schemas.microsoft.com/office/drawing/2014/main" val="3656792590"/>
                  </a:ext>
                </a:extLst>
              </a:tr>
              <a:tr h="2526247">
                <a:tc>
                  <a:txBody>
                    <a:bodyPr/>
                    <a:lstStyle/>
                    <a:p>
                      <a:r>
                        <a:rPr lang="en-US" dirty="0" smtClean="0"/>
                        <a:t>Advantages</a:t>
                      </a:r>
                      <a:endParaRPr lang="en-US" dirty="0"/>
                    </a:p>
                  </a:txBody>
                  <a:tcPr/>
                </a:tc>
                <a:tc>
                  <a:txBody>
                    <a:bodyPr/>
                    <a:lstStyle/>
                    <a:p>
                      <a:pPr marL="285750" indent="-285750">
                        <a:buFont typeface="Arial" panose="020B0604020202020204" pitchFamily="34" charset="0"/>
                        <a:buChar char="•"/>
                      </a:pPr>
                      <a:r>
                        <a:rPr lang="en-US" sz="1400" dirty="0" smtClean="0"/>
                        <a:t>More options than </a:t>
                      </a:r>
                      <a:r>
                        <a:rPr lang="en-US" sz="1400" dirty="0" err="1" smtClean="0"/>
                        <a:t>JSLint</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Less  stricter as</a:t>
                      </a:r>
                      <a:r>
                        <a:rPr lang="en-US" sz="1400" baseline="0" dirty="0" smtClean="0"/>
                        <a:t> </a:t>
                      </a:r>
                      <a:r>
                        <a:rPr lang="en-US" sz="1400" baseline="0" dirty="0" err="1" smtClean="0"/>
                        <a:t>JSLint</a:t>
                      </a:r>
                      <a:endParaRPr lang="en-US" sz="1400" baseline="0" dirty="0" smtClean="0"/>
                    </a:p>
                    <a:p>
                      <a:pPr marL="285750" indent="-285750">
                        <a:buFont typeface="Arial" panose="020B0604020202020204" pitchFamily="34" charset="0"/>
                        <a:buChar char="•"/>
                      </a:pPr>
                      <a:endParaRPr lang="en-US" sz="1400" baseline="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t>Supports basic ES6</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aseline="0" dirty="0" smtClean="0"/>
                    </a:p>
                    <a:p>
                      <a:pPr marL="285750" indent="-285750">
                        <a:buFont typeface="Arial" panose="020B0604020202020204" pitchFamily="34" charset="0"/>
                        <a:buChar char="•"/>
                      </a:pPr>
                      <a:r>
                        <a:rPr lang="en-US" sz="1400" baseline="0" dirty="0" smtClean="0"/>
                        <a:t>Can be used in</a:t>
                      </a:r>
                    </a:p>
                    <a:p>
                      <a:pPr marL="800100" lvl="1" indent="-342900">
                        <a:buFont typeface="Wingdings" panose="05000000000000000000" pitchFamily="2" charset="2"/>
                        <a:buChar char="§"/>
                      </a:pPr>
                      <a:r>
                        <a:rPr lang="en-US" sz="1400" dirty="0" smtClean="0"/>
                        <a:t>CLI</a:t>
                      </a:r>
                    </a:p>
                    <a:p>
                      <a:pPr marL="800100" lvl="1" indent="-342900">
                        <a:buFont typeface="Wingdings" panose="05000000000000000000" pitchFamily="2" charset="2"/>
                        <a:buChar char="§"/>
                      </a:pPr>
                      <a:r>
                        <a:rPr lang="en-US" sz="1400" dirty="0" smtClean="0"/>
                        <a:t>Jenkins</a:t>
                      </a:r>
                      <a:r>
                        <a:rPr lang="en-US" sz="1400" baseline="0" dirty="0" smtClean="0"/>
                        <a:t> build</a:t>
                      </a:r>
                    </a:p>
                    <a:p>
                      <a:pPr marL="800100" lvl="1" indent="-342900">
                        <a:buFont typeface="Wingdings" panose="05000000000000000000" pitchFamily="2" charset="2"/>
                        <a:buChar char="§"/>
                      </a:pPr>
                      <a:r>
                        <a:rPr lang="en-US" sz="1400" baseline="0" dirty="0" smtClean="0"/>
                        <a:t>IDE (Eclipse etc.)</a:t>
                      </a:r>
                      <a:endParaRPr lang="en-US" sz="1400" dirty="0"/>
                    </a:p>
                  </a:txBody>
                  <a:tcPr/>
                </a:tc>
                <a:tc>
                  <a:txBody>
                    <a:bodyPr/>
                    <a:lstStyle/>
                    <a:p>
                      <a:pPr marL="285750" indent="-285750">
                        <a:buFont typeface="Arial" panose="020B0604020202020204" pitchFamily="34" charset="0"/>
                        <a:buChar char="•"/>
                      </a:pPr>
                      <a:r>
                        <a:rPr lang="en-US" sz="1400" dirty="0" smtClean="0"/>
                        <a:t>2002</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Out-of-box configuration</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Stricter</a:t>
                      </a:r>
                      <a:r>
                        <a:rPr lang="en-US" sz="1400" baseline="0" dirty="0" smtClean="0"/>
                        <a:t> </a:t>
                      </a:r>
                      <a:endParaRPr lang="en-US" sz="1400" dirty="0"/>
                    </a:p>
                  </a:txBody>
                  <a:tcPr/>
                </a:tc>
                <a:tc>
                  <a:txBody>
                    <a:bodyPr/>
                    <a:lstStyle/>
                    <a:p>
                      <a:pPr marL="285750" indent="-285750">
                        <a:buFont typeface="Arial" panose="020B0604020202020204" pitchFamily="34" charset="0"/>
                        <a:buChar char="•"/>
                      </a:pPr>
                      <a:r>
                        <a:rPr lang="en-US" sz="1400" dirty="0" smtClean="0"/>
                        <a:t>2013</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A </a:t>
                      </a:r>
                      <a:r>
                        <a:rPr lang="en-US" sz="1400" dirty="0" err="1" smtClean="0"/>
                        <a:t>pluggble</a:t>
                      </a:r>
                      <a:r>
                        <a:rPr lang="en-US" sz="1400" dirty="0" smtClean="0"/>
                        <a:t> </a:t>
                      </a:r>
                      <a:r>
                        <a:rPr lang="en-US" sz="1400" dirty="0" err="1" smtClean="0"/>
                        <a:t>linting</a:t>
                      </a:r>
                      <a:r>
                        <a:rPr lang="en-US" sz="1400" dirty="0" smtClean="0"/>
                        <a:t> utility</a:t>
                      </a:r>
                      <a:r>
                        <a:rPr lang="en-US" sz="1400" baseline="0" dirty="0" smtClean="0"/>
                        <a:t> for JavaScript and JSX</a:t>
                      </a:r>
                    </a:p>
                    <a:p>
                      <a:pPr marL="285750" indent="-285750">
                        <a:buFont typeface="Arial" panose="020B0604020202020204" pitchFamily="34" charset="0"/>
                        <a:buChar char="•"/>
                      </a:pPr>
                      <a:endParaRPr lang="en-US" sz="1400" baseline="0" dirty="0" smtClean="0"/>
                    </a:p>
                    <a:p>
                      <a:pPr marL="285750" indent="-285750">
                        <a:buFont typeface="Arial" panose="020B0604020202020204" pitchFamily="34" charset="0"/>
                        <a:buChar char="•"/>
                      </a:pPr>
                      <a:r>
                        <a:rPr lang="en-US" sz="1400" baseline="0" dirty="0" smtClean="0"/>
                        <a:t>Supports ES6</a:t>
                      </a:r>
                    </a:p>
                    <a:p>
                      <a:pPr marL="285750" indent="-285750">
                        <a:buFont typeface="Arial" panose="020B0604020202020204" pitchFamily="34" charset="0"/>
                        <a:buChar char="•"/>
                      </a:pPr>
                      <a:endParaRPr lang="en-US" sz="1400" baseline="0" dirty="0" smtClean="0"/>
                    </a:p>
                    <a:p>
                      <a:pPr marL="285750" indent="-285750">
                        <a:buFont typeface="Arial" panose="020B0604020202020204" pitchFamily="34" charset="0"/>
                        <a:buChar char="•"/>
                      </a:pPr>
                      <a:r>
                        <a:rPr lang="en-US" sz="1400" baseline="0" dirty="0" smtClean="0"/>
                        <a:t>Supports self-defined rules</a:t>
                      </a:r>
                      <a:endParaRPr lang="en-US" sz="1400" dirty="0"/>
                    </a:p>
                  </a:txBody>
                  <a:tcPr/>
                </a:tc>
                <a:extLst>
                  <a:ext uri="{0D108BD9-81ED-4DB2-BD59-A6C34878D82A}">
                    <a16:rowId xmlns:a16="http://schemas.microsoft.com/office/drawing/2014/main" val="3475433139"/>
                  </a:ext>
                </a:extLst>
              </a:tr>
              <a:tr h="1463619">
                <a:tc>
                  <a:txBody>
                    <a:bodyPr/>
                    <a:lstStyle/>
                    <a:p>
                      <a:r>
                        <a:rPr lang="en-US" dirty="0" smtClean="0"/>
                        <a:t>Disadvantages</a:t>
                      </a:r>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Does NOT locate an</a:t>
                      </a:r>
                      <a:r>
                        <a:rPr lang="en-US" sz="1400" baseline="0" dirty="0" smtClean="0"/>
                        <a:t> error to a rule automatically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Does NOT </a:t>
                      </a:r>
                      <a:r>
                        <a:rPr lang="en-US" sz="1400" baseline="0" dirty="0" smtClean="0"/>
                        <a:t>support self-defined rules</a:t>
                      </a:r>
                      <a:endParaRPr lang="en-US" sz="1400" dirty="0" smtClean="0"/>
                    </a:p>
                    <a:p>
                      <a:endParaRPr lang="en-US" sz="1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Does NOT locate an</a:t>
                      </a:r>
                      <a:r>
                        <a:rPr lang="en-US" sz="1400" baseline="0" dirty="0" smtClean="0"/>
                        <a:t> error to a rule automatically</a:t>
                      </a:r>
                      <a:endParaRPr lang="en-US" sz="14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Does NOT </a:t>
                      </a:r>
                      <a:r>
                        <a:rPr lang="en-US" sz="1400" baseline="0" dirty="0" smtClean="0"/>
                        <a:t>support self-defined rules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smtClean="0"/>
                    </a:p>
                    <a:p>
                      <a:pPr marL="285750" indent="-285750">
                        <a:buFont typeface="Arial" panose="020B0604020202020204" pitchFamily="34" charset="0"/>
                        <a:buChar char="•"/>
                      </a:pPr>
                      <a:r>
                        <a:rPr lang="en-US" sz="1400" dirty="0" smtClean="0"/>
                        <a:t>Does NOT support ES6</a:t>
                      </a:r>
                      <a:endParaRPr lang="en-US" sz="1400" dirty="0"/>
                    </a:p>
                  </a:txBody>
                  <a:tcPr/>
                </a:tc>
                <a:tc>
                  <a:txBody>
                    <a:bodyPr/>
                    <a:lstStyle/>
                    <a:p>
                      <a:pPr marL="285750" indent="-285750">
                        <a:buFont typeface="Arial" panose="020B0604020202020204" pitchFamily="34" charset="0"/>
                        <a:buChar char="•"/>
                      </a:pPr>
                      <a:r>
                        <a:rPr lang="en-US" sz="1400" dirty="0" smtClean="0"/>
                        <a:t>Locates an error to a rule automatically</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Needs customized</a:t>
                      </a:r>
                      <a:r>
                        <a:rPr lang="en-US" sz="1400" baseline="0" dirty="0" smtClean="0"/>
                        <a:t> configuration</a:t>
                      </a:r>
                    </a:p>
                    <a:p>
                      <a:pPr marL="285750" indent="-285750">
                        <a:buFont typeface="Arial" panose="020B0604020202020204" pitchFamily="34" charset="0"/>
                        <a:buChar char="•"/>
                      </a:pPr>
                      <a:endParaRPr lang="en-US" sz="1400" baseline="0" dirty="0" smtClean="0"/>
                    </a:p>
                    <a:p>
                      <a:pPr marL="285750" indent="-285750">
                        <a:buFont typeface="Arial" panose="020B0604020202020204" pitchFamily="34" charset="0"/>
                        <a:buChar char="•"/>
                      </a:pPr>
                      <a:r>
                        <a:rPr lang="en-US" sz="1400" baseline="0" dirty="0" smtClean="0"/>
                        <a:t>Slower</a:t>
                      </a:r>
                      <a:endParaRPr lang="en-US" sz="1400" dirty="0"/>
                    </a:p>
                  </a:txBody>
                  <a:tcPr/>
                </a:tc>
                <a:extLst>
                  <a:ext uri="{0D108BD9-81ED-4DB2-BD59-A6C34878D82A}">
                    <a16:rowId xmlns:a16="http://schemas.microsoft.com/office/drawing/2014/main" val="3627690219"/>
                  </a:ext>
                </a:extLst>
              </a:tr>
            </a:tbl>
          </a:graphicData>
        </a:graphic>
      </p:graphicFrame>
    </p:spTree>
    <p:extLst>
      <p:ext uri="{BB962C8B-B14F-4D97-AF65-F5344CB8AC3E}">
        <p14:creationId xmlns:p14="http://schemas.microsoft.com/office/powerpoint/2010/main" val="335963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2000" y="324000"/>
            <a:ext cx="11328000" cy="756000"/>
          </a:xfrm>
          <a:prstGeom prst="rect">
            <a:avLst/>
          </a:prstGeom>
        </p:spPr>
        <p:txBody>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mtClean="0"/>
              <a:t>JSHint Basics (1)</a:t>
            </a:r>
            <a:endParaRPr lang="en-US" dirty="0"/>
          </a:p>
        </p:txBody>
      </p:sp>
      <p:sp>
        <p:nvSpPr>
          <p:cNvPr id="3" name="Text Placeholder 2"/>
          <p:cNvSpPr txBox="1">
            <a:spLocks/>
          </p:cNvSpPr>
          <p:nvPr/>
        </p:nvSpPr>
        <p:spPr>
          <a:xfrm>
            <a:off x="432001" y="1506828"/>
            <a:ext cx="11326284" cy="4842457"/>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Install:		</a:t>
            </a:r>
          </a:p>
          <a:p>
            <a:r>
              <a:rPr lang="en-US" sz="1400" smtClean="0"/>
              <a:t>		npm install jshint -g</a:t>
            </a:r>
          </a:p>
          <a:p>
            <a:endParaRPr lang="en-US" sz="1400" smtClean="0"/>
          </a:p>
          <a:p>
            <a:r>
              <a:rPr lang="en-US" smtClean="0"/>
              <a:t>Configuration:	</a:t>
            </a:r>
          </a:p>
          <a:p>
            <a:r>
              <a:rPr lang="en-US" smtClean="0"/>
              <a:t>		</a:t>
            </a:r>
            <a:r>
              <a:rPr lang="en-US" sz="1400" smtClean="0"/>
              <a:t>Method1: 	-config ${configFile}</a:t>
            </a:r>
          </a:p>
          <a:p>
            <a:r>
              <a:rPr lang="en-US" sz="1400" smtClean="0"/>
              <a:t>		Method2: 	.jshintrc</a:t>
            </a:r>
          </a:p>
          <a:p>
            <a:r>
              <a:rPr lang="en-US" sz="1400" smtClean="0"/>
              <a:t>		Method3: 	package.json -&gt; jshintConfig</a:t>
            </a:r>
          </a:p>
          <a:p>
            <a:endParaRPr lang="en-US" sz="1400" smtClean="0"/>
          </a:p>
          <a:p>
            <a:r>
              <a:rPr lang="en-US" sz="1400" smtClean="0"/>
              <a:t>		Ex:</a:t>
            </a:r>
          </a:p>
          <a:p>
            <a:r>
              <a:rPr lang="en-US" sz="1400" smtClean="0"/>
              <a:t>		</a:t>
            </a:r>
            <a:r>
              <a:rPr lang="en-US" sz="1400" smtClean="0">
                <a:solidFill>
                  <a:srgbClr val="0070C0"/>
                </a:solidFill>
              </a:rPr>
              <a:t>{ “undef”:true, “unused”:true, “globals”:{“MY_GLOBAL”:false } }</a:t>
            </a:r>
          </a:p>
          <a:p>
            <a:endParaRPr lang="en-US" sz="1400" dirty="0"/>
          </a:p>
        </p:txBody>
      </p:sp>
    </p:spTree>
    <p:extLst>
      <p:ext uri="{BB962C8B-B14F-4D97-AF65-F5344CB8AC3E}">
        <p14:creationId xmlns:p14="http://schemas.microsoft.com/office/powerpoint/2010/main" val="384504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2000" y="324000"/>
            <a:ext cx="11328000" cy="756000"/>
          </a:xfrm>
          <a:prstGeom prst="rect">
            <a:avLst/>
          </a:prstGeom>
        </p:spPr>
        <p:txBody>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mtClean="0"/>
              <a:t>JSHint Basics (2)</a:t>
            </a:r>
            <a:endParaRPr lang="en-US" dirty="0"/>
          </a:p>
        </p:txBody>
      </p:sp>
      <p:sp>
        <p:nvSpPr>
          <p:cNvPr id="3" name="Text Placeholder 2"/>
          <p:cNvSpPr txBox="1">
            <a:spLocks/>
          </p:cNvSpPr>
          <p:nvPr/>
        </p:nvSpPr>
        <p:spPr>
          <a:xfrm>
            <a:off x="432001" y="1506828"/>
            <a:ext cx="11326284" cy="5048518"/>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Options:	</a:t>
            </a:r>
          </a:p>
          <a:p>
            <a:r>
              <a:rPr lang="en-US" smtClean="0"/>
              <a:t>		</a:t>
            </a:r>
            <a:r>
              <a:rPr lang="en-US" sz="1400" smtClean="0"/>
              <a:t>Type1:	enforcing</a:t>
            </a:r>
          </a:p>
          <a:p>
            <a:r>
              <a:rPr lang="en-US" sz="1400" smtClean="0"/>
              <a:t>		Type2:	relaxing</a:t>
            </a:r>
          </a:p>
          <a:p>
            <a:r>
              <a:rPr lang="en-US" sz="1400" smtClean="0"/>
              <a:t>		ex.</a:t>
            </a:r>
          </a:p>
          <a:p>
            <a:r>
              <a:rPr lang="en-US" sz="1400" smtClean="0"/>
              <a:t>		</a:t>
            </a:r>
            <a:r>
              <a:rPr lang="en-US" sz="1400" smtClean="0">
                <a:solidFill>
                  <a:srgbClr val="0070C0"/>
                </a:solidFill>
              </a:rPr>
              <a:t>/*jshint unused:true, eqnull:true */</a:t>
            </a:r>
          </a:p>
          <a:p>
            <a:r>
              <a:rPr lang="en-US" sz="1400" smtClean="0"/>
              <a:t>		function main(a,b) { return a == null; }</a:t>
            </a:r>
          </a:p>
          <a:p>
            <a:pPr>
              <a:buClr>
                <a:schemeClr val="tx1"/>
              </a:buClr>
            </a:pPr>
            <a:r>
              <a:rPr lang="en-US" smtClean="0"/>
              <a:t>Switch statements:</a:t>
            </a:r>
          </a:p>
          <a:p>
            <a:r>
              <a:rPr lang="en-US" smtClean="0"/>
              <a:t>		</a:t>
            </a:r>
            <a:r>
              <a:rPr lang="en-US" sz="1400" smtClean="0"/>
              <a:t>switch (cond) {</a:t>
            </a:r>
          </a:p>
          <a:p>
            <a:r>
              <a:rPr lang="en-US" sz="1400" smtClean="0"/>
              <a:t>		case “one”:</a:t>
            </a:r>
          </a:p>
          <a:p>
            <a:r>
              <a:rPr lang="en-US" sz="1400" smtClean="0"/>
              <a:t>			doSomething();</a:t>
            </a:r>
          </a:p>
          <a:p>
            <a:r>
              <a:rPr lang="en-US" sz="1400" smtClean="0"/>
              <a:t>			</a:t>
            </a:r>
            <a:r>
              <a:rPr lang="en-US" sz="1400" smtClean="0">
                <a:solidFill>
                  <a:srgbClr val="0070C0"/>
                </a:solidFill>
              </a:rPr>
              <a:t>/* fall through */</a:t>
            </a:r>
          </a:p>
          <a:p>
            <a:r>
              <a:rPr lang="en-US" sz="1400" smtClean="0"/>
              <a:t>		case “two”:</a:t>
            </a:r>
          </a:p>
          <a:p>
            <a:r>
              <a:rPr lang="en-US" sz="1400" smtClean="0"/>
              <a:t>			doSomething();</a:t>
            </a:r>
          </a:p>
          <a:p>
            <a:r>
              <a:rPr lang="en-US" sz="1400" smtClean="0"/>
              <a:t>		}</a:t>
            </a:r>
            <a:endParaRPr lang="en-US" sz="1400" dirty="0"/>
          </a:p>
        </p:txBody>
      </p:sp>
    </p:spTree>
    <p:extLst>
      <p:ext uri="{BB962C8B-B14F-4D97-AF65-F5344CB8AC3E}">
        <p14:creationId xmlns:p14="http://schemas.microsoft.com/office/powerpoint/2010/main" val="361730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2000" y="324000"/>
            <a:ext cx="11328000" cy="756000"/>
          </a:xfrm>
          <a:prstGeom prst="rect">
            <a:avLst/>
          </a:prstGeom>
        </p:spPr>
        <p:txBody>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mtClean="0"/>
              <a:t>How to use JSHint in CLI</a:t>
            </a:r>
            <a:endParaRPr lang="en-US" dirty="0"/>
          </a:p>
        </p:txBody>
      </p:sp>
      <p:sp>
        <p:nvSpPr>
          <p:cNvPr id="3" name="Text Placeholder 2"/>
          <p:cNvSpPr txBox="1">
            <a:spLocks/>
          </p:cNvSpPr>
          <p:nvPr/>
        </p:nvSpPr>
        <p:spPr>
          <a:xfrm>
            <a:off x="432001" y="1692000"/>
            <a:ext cx="11326284" cy="3831818"/>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Use:		</a:t>
            </a:r>
          </a:p>
          <a:p>
            <a:r>
              <a:rPr lang="en-US" smtClean="0"/>
              <a:t>		</a:t>
            </a:r>
            <a:r>
              <a:rPr lang="en-US" sz="1400" smtClean="0"/>
              <a:t>jshint file1.js file2.js</a:t>
            </a:r>
          </a:p>
          <a:p>
            <a:r>
              <a:rPr lang="en-US" smtClean="0"/>
              <a:t>Inline comment:</a:t>
            </a:r>
          </a:p>
          <a:p>
            <a:r>
              <a:rPr lang="en-US" smtClean="0"/>
              <a:t>		</a:t>
            </a:r>
            <a:r>
              <a:rPr lang="en-US" sz="1400" smtClean="0"/>
              <a:t>Directives:</a:t>
            </a:r>
          </a:p>
          <a:p>
            <a:r>
              <a:rPr lang="en-US" sz="1400" smtClean="0"/>
              <a:t>		jshint, jslint, globals, exported, ignore</a:t>
            </a:r>
          </a:p>
          <a:p>
            <a:r>
              <a:rPr lang="en-US" sz="1400" smtClean="0"/>
              <a:t>		ex.</a:t>
            </a:r>
          </a:p>
          <a:p>
            <a:r>
              <a:rPr lang="en-US" sz="1400" smtClean="0"/>
              <a:t>		</a:t>
            </a:r>
            <a:r>
              <a:rPr lang="en-US" sz="1400" smtClean="0">
                <a:solidFill>
                  <a:srgbClr val="0070C0"/>
                </a:solidFill>
              </a:rPr>
              <a:t>/* jshint strict: true */</a:t>
            </a:r>
          </a:p>
          <a:p>
            <a:r>
              <a:rPr lang="en-US" sz="1400" smtClean="0">
                <a:solidFill>
                  <a:srgbClr val="0070C0"/>
                </a:solidFill>
              </a:rPr>
              <a:t>		/* jslint vars: true */</a:t>
            </a:r>
          </a:p>
          <a:p>
            <a:r>
              <a:rPr lang="en-US" sz="1400" smtClean="0">
                <a:solidFill>
                  <a:srgbClr val="0070C0"/>
                </a:solidFill>
              </a:rPr>
              <a:t>		/* globals MY_GLOBAL: false */</a:t>
            </a:r>
          </a:p>
          <a:p>
            <a:endParaRPr lang="en-US" smtClean="0"/>
          </a:p>
          <a:p>
            <a:endParaRPr lang="en-US" smtClean="0"/>
          </a:p>
          <a:p>
            <a:endParaRPr lang="en-US" dirty="0"/>
          </a:p>
        </p:txBody>
      </p:sp>
    </p:spTree>
    <p:extLst>
      <p:ext uri="{BB962C8B-B14F-4D97-AF65-F5344CB8AC3E}">
        <p14:creationId xmlns:p14="http://schemas.microsoft.com/office/powerpoint/2010/main" val="242883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2000" y="324000"/>
            <a:ext cx="11328000" cy="756000"/>
          </a:xfrm>
          <a:prstGeom prst="rect">
            <a:avLst/>
          </a:prstGeom>
        </p:spPr>
        <p:txBody>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mtClean="0"/>
              <a:t>How to use JSHint in a Jenkins job</a:t>
            </a:r>
            <a:endParaRPr lang="en-US" dirty="0"/>
          </a:p>
        </p:txBody>
      </p:sp>
      <p:sp>
        <p:nvSpPr>
          <p:cNvPr id="3" name="Text Placeholder 2"/>
          <p:cNvSpPr txBox="1">
            <a:spLocks/>
          </p:cNvSpPr>
          <p:nvPr/>
        </p:nvSpPr>
        <p:spPr>
          <a:xfrm>
            <a:off x="433716" y="1536551"/>
            <a:ext cx="11326284" cy="4605769"/>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Define options and / or globals in a configFile:</a:t>
            </a:r>
          </a:p>
          <a:p>
            <a:r>
              <a:rPr lang="en-US" smtClean="0"/>
              <a:t>			</a:t>
            </a:r>
            <a:r>
              <a:rPr lang="en-US" sz="1400" smtClean="0"/>
              <a:t>src/main/config/libs/jshint.conf.js</a:t>
            </a:r>
          </a:p>
          <a:p>
            <a:r>
              <a:rPr lang="en-US" smtClean="0"/>
              <a:t>Configure 2 plugins:</a:t>
            </a:r>
          </a:p>
          <a:p>
            <a:r>
              <a:rPr lang="en-US" smtClean="0"/>
              <a:t>			</a:t>
            </a:r>
            <a:r>
              <a:rPr lang="en-US" sz="1400" smtClean="0"/>
              <a:t>com.cj.jshintmojo:jshint-maven-plugin:1.3.0 , org.codehaus.mojo:sonar-maven-plugin:2.6</a:t>
            </a:r>
          </a:p>
          <a:p>
            <a:r>
              <a:rPr lang="en-US" smtClean="0"/>
              <a:t>Set up a Jenkins job:</a:t>
            </a:r>
          </a:p>
          <a:p>
            <a:r>
              <a:rPr lang="en-US" smtClean="0"/>
              <a:t>			</a:t>
            </a:r>
            <a:r>
              <a:rPr lang="en-US" sz="1400" smtClean="0"/>
              <a:t>Build -&gt; Goals: -fn -Pjshint clean generate-sources,  POM:	viz/pom.xml</a:t>
            </a:r>
          </a:p>
          <a:p>
            <a:r>
              <a:rPr lang="en-US" smtClean="0"/>
              <a:t>Kick off a build:		</a:t>
            </a:r>
          </a:p>
          <a:p>
            <a:r>
              <a:rPr lang="en-US" smtClean="0"/>
              <a:t>			</a:t>
            </a:r>
            <a:r>
              <a:rPr lang="en-US" sz="1400" smtClean="0"/>
              <a:t>Result:</a:t>
            </a:r>
          </a:p>
          <a:p>
            <a:r>
              <a:rPr lang="en-US" sz="1400" smtClean="0"/>
              <a:t>			</a:t>
            </a:r>
            <a:r>
              <a:rPr lang="en-US" sz="1400" smtClean="0">
                <a:solidFill>
                  <a:srgbClr val="0070C0"/>
                </a:solidFill>
              </a:rPr>
              <a:t>in workspace:	**/target/jshint.xml</a:t>
            </a:r>
          </a:p>
          <a:p>
            <a:r>
              <a:rPr lang="en-US" sz="1400" smtClean="0">
                <a:solidFill>
                  <a:srgbClr val="0070C0"/>
                </a:solidFill>
              </a:rPr>
              <a:t>			in sonar: 		</a:t>
            </a:r>
            <a:r>
              <a:rPr lang="en-US" sz="1400" smtClean="0">
                <a:solidFill>
                  <a:schemeClr val="tx1">
                    <a:lumMod val="95000"/>
                    <a:lumOff val="5000"/>
                  </a:schemeClr>
                </a:solidFill>
              </a:rPr>
              <a:t>http://${SonarServer1}:8080/sonar/dashboard/index/${IndexNo} </a:t>
            </a:r>
            <a:endParaRPr lang="en-US" sz="1400" dirty="0">
              <a:solidFill>
                <a:schemeClr val="tx1">
                  <a:lumMod val="95000"/>
                  <a:lumOff val="5000"/>
                </a:schemeClr>
              </a:solidFill>
            </a:endParaRPr>
          </a:p>
        </p:txBody>
      </p:sp>
    </p:spTree>
    <p:extLst>
      <p:ext uri="{BB962C8B-B14F-4D97-AF65-F5344CB8AC3E}">
        <p14:creationId xmlns:p14="http://schemas.microsoft.com/office/powerpoint/2010/main" val="362457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2000" y="324000"/>
            <a:ext cx="11328000" cy="756000"/>
          </a:xfrm>
          <a:prstGeom prst="rect">
            <a:avLst/>
          </a:prstGeom>
        </p:spPr>
        <p:txBody>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mtClean="0"/>
              <a:t>Upload JSHint reports into Sonar</a:t>
            </a:r>
            <a:endParaRPr lang="en-US" dirty="0"/>
          </a:p>
        </p:txBody>
      </p:sp>
      <p:sp>
        <p:nvSpPr>
          <p:cNvPr id="3" name="Text Placeholder 2"/>
          <p:cNvSpPr txBox="1">
            <a:spLocks/>
          </p:cNvSpPr>
          <p:nvPr/>
        </p:nvSpPr>
        <p:spPr>
          <a:xfrm>
            <a:off x="432001" y="1692000"/>
            <a:ext cx="11326284" cy="3831818"/>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Set up a Jenkins job:</a:t>
            </a:r>
          </a:p>
          <a:p>
            <a:r>
              <a:rPr lang="en-US" smtClean="0"/>
              <a:t>			Build -&gt; Goals: -fn -Pjshint sonar:sonar</a:t>
            </a:r>
          </a:p>
          <a:p>
            <a:endParaRPr lang="en-US" dirty="0"/>
          </a:p>
        </p:txBody>
      </p:sp>
    </p:spTree>
    <p:extLst>
      <p:ext uri="{BB962C8B-B14F-4D97-AF65-F5344CB8AC3E}">
        <p14:creationId xmlns:p14="http://schemas.microsoft.com/office/powerpoint/2010/main" val="1912009396"/>
      </p:ext>
    </p:extLst>
  </p:cSld>
  <p:clrMapOvr>
    <a:masterClrMapping/>
  </p:clrMapOvr>
</p:sld>
</file>

<file path=ppt/theme/theme1.xml><?xml version="1.0" encoding="utf-8"?>
<a:theme xmlns:a="http://schemas.openxmlformats.org/drawingml/2006/main" name="SAP_2014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237</Words>
  <Application>Microsoft Office PowerPoint</Application>
  <PresentationFormat>Widescreen</PresentationFormat>
  <Paragraphs>115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MS PGothic</vt:lpstr>
      <vt:lpstr>宋体</vt:lpstr>
      <vt:lpstr>Arial</vt:lpstr>
      <vt:lpstr>Calibri</vt:lpstr>
      <vt:lpstr>Courier New</vt:lpstr>
      <vt:lpstr>Wingdings</vt:lpstr>
      <vt:lpstr>SAP_2014_v1.1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Na</dc:creator>
  <cp:lastModifiedBy>Liu, Na</cp:lastModifiedBy>
  <cp:revision>81</cp:revision>
  <dcterms:created xsi:type="dcterms:W3CDTF">2016-05-26T03:20:18Z</dcterms:created>
  <dcterms:modified xsi:type="dcterms:W3CDTF">2016-05-26T23:50:12Z</dcterms:modified>
</cp:coreProperties>
</file>