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44" r:id="rId2"/>
    <p:sldMasterId id="2147483804" r:id="rId3"/>
    <p:sldMasterId id="2147483864" r:id="rId4"/>
    <p:sldMasterId id="2147483876" r:id="rId5"/>
    <p:sldMasterId id="2147483888" r:id="rId6"/>
    <p:sldMasterId id="2147483900" r:id="rId7"/>
    <p:sldMasterId id="2147483912" r:id="rId8"/>
    <p:sldMasterId id="2147483924" r:id="rId9"/>
    <p:sldMasterId id="2147483936" r:id="rId10"/>
  </p:sldMasterIdLst>
  <p:sldIdLst>
    <p:sldId id="257" r:id="rId11"/>
    <p:sldId id="274" r:id="rId12"/>
    <p:sldId id="275" r:id="rId13"/>
    <p:sldId id="276" r:id="rId14"/>
    <p:sldId id="277" r:id="rId15"/>
    <p:sldId id="278"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8"/>
    <p:restoredTop sz="94699"/>
  </p:normalViewPr>
  <p:slideViewPr>
    <p:cSldViewPr snapToGrid="0" snapToObjects="1">
      <p:cViewPr varScale="1">
        <p:scale>
          <a:sx n="157" d="100"/>
          <a:sy n="157" d="100"/>
        </p:scale>
        <p:origin x="16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3.xml" /><Relationship Id="rId18" Type="http://schemas.openxmlformats.org/officeDocument/2006/relationships/slide" Target="slides/slide8.xml" /><Relationship Id="rId26" Type="http://schemas.openxmlformats.org/officeDocument/2006/relationships/tableStyles" Target="tableStyles.xml" /><Relationship Id="rId3" Type="http://schemas.openxmlformats.org/officeDocument/2006/relationships/slideMaster" Target="slideMasters/slideMaster3.xml" /><Relationship Id="rId21" Type="http://schemas.openxmlformats.org/officeDocument/2006/relationships/slide" Target="slides/slide11.xml" /><Relationship Id="rId7" Type="http://schemas.openxmlformats.org/officeDocument/2006/relationships/slideMaster" Target="slideMasters/slideMaster7.xml" /><Relationship Id="rId12" Type="http://schemas.openxmlformats.org/officeDocument/2006/relationships/slide" Target="slides/slide2.xml" /><Relationship Id="rId17" Type="http://schemas.openxmlformats.org/officeDocument/2006/relationships/slide" Target="slides/slide7.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6.xml" /><Relationship Id="rId20" Type="http://schemas.openxmlformats.org/officeDocument/2006/relationships/slide" Target="slides/slide10.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1.xml" /><Relationship Id="rId24" Type="http://schemas.openxmlformats.org/officeDocument/2006/relationships/viewProps" Target="viewProps.xml" /><Relationship Id="rId5" Type="http://schemas.openxmlformats.org/officeDocument/2006/relationships/slideMaster" Target="slideMasters/slideMaster5.xml" /><Relationship Id="rId15" Type="http://schemas.openxmlformats.org/officeDocument/2006/relationships/slide" Target="slides/slide5.xml" /><Relationship Id="rId23" Type="http://schemas.openxmlformats.org/officeDocument/2006/relationships/presProps" Target="presProps.xml" /><Relationship Id="rId10" Type="http://schemas.openxmlformats.org/officeDocument/2006/relationships/slideMaster" Target="slideMasters/slideMaster10.xml" /><Relationship Id="rId19" Type="http://schemas.openxmlformats.org/officeDocument/2006/relationships/slide" Target="slides/slide9.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4.xml" /><Relationship Id="rId22" Type="http://schemas.openxmlformats.org/officeDocument/2006/relationships/slide" Target="slides/slide1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12008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048195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24921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2414865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0732341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4585863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79953209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9050176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287680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66042977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1503396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55810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9929951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44966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031585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157556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938310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695643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703864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260837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08458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93958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602490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736984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843198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5490242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61207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04260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042998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727060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265226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46686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1389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111961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9723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674281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656528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540556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805532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92885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179264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1059681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7860474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97025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029952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457531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4744804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64044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98331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853628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9396923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3105114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7987796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646149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02262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6313281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7650166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8440014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809454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5162540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6776887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7334535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1389993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9135863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3125656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42127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5742303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2484551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620270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0369195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7725397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446505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8180181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6735672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0643376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0867137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34850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3172026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0497216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67653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7689858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7749779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6888952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5851429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6362025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89029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671665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05082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306620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1334064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029179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1974452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8728949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84794432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946282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8606223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242135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5055716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69397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796965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42869684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115478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8613703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1364131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8189954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0866777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3596413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24567767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37622743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A4CAF4-E6B5-B54D-80D0-ABDD90484E19}" type="datetimeFigureOut">
              <a:rPr lang="fr-FR" smtClean="0"/>
              <a:t>02/02/2023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1008BB4-6539-8544-8752-FBA3118D868F}" type="slidenum">
              <a:rPr lang="fr-FR" smtClean="0"/>
              <a:t>‹N°›</a:t>
            </a:fld>
            <a:endParaRPr lang="fr-FR" dirty="0"/>
          </a:p>
        </p:txBody>
      </p:sp>
    </p:spTree>
    <p:extLst>
      <p:ext uri="{BB962C8B-B14F-4D97-AF65-F5344CB8AC3E}">
        <p14:creationId xmlns:p14="http://schemas.microsoft.com/office/powerpoint/2010/main" val="126001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 /><Relationship Id="rId3" Type="http://schemas.openxmlformats.org/officeDocument/2006/relationships/slideLayout" Target="../slideLayouts/slideLayout102.xml" /><Relationship Id="rId7" Type="http://schemas.openxmlformats.org/officeDocument/2006/relationships/slideLayout" Target="../slideLayouts/slideLayout106.xml" /><Relationship Id="rId12" Type="http://schemas.openxmlformats.org/officeDocument/2006/relationships/theme" Target="../theme/theme10.xml" /><Relationship Id="rId2" Type="http://schemas.openxmlformats.org/officeDocument/2006/relationships/slideLayout" Target="../slideLayouts/slideLayout101.xml" /><Relationship Id="rId1" Type="http://schemas.openxmlformats.org/officeDocument/2006/relationships/slideLayout" Target="../slideLayouts/slideLayout100.xml" /><Relationship Id="rId6" Type="http://schemas.openxmlformats.org/officeDocument/2006/relationships/slideLayout" Target="../slideLayouts/slideLayout105.xml" /><Relationship Id="rId11" Type="http://schemas.openxmlformats.org/officeDocument/2006/relationships/slideLayout" Target="../slideLayouts/slideLayout110.xml" /><Relationship Id="rId5" Type="http://schemas.openxmlformats.org/officeDocument/2006/relationships/slideLayout" Target="../slideLayouts/slideLayout104.xml" /><Relationship Id="rId10" Type="http://schemas.openxmlformats.org/officeDocument/2006/relationships/slideLayout" Target="../slideLayouts/slideLayout109.xml" /><Relationship Id="rId4" Type="http://schemas.openxmlformats.org/officeDocument/2006/relationships/slideLayout" Target="../slideLayouts/slideLayout103.xml" /><Relationship Id="rId9" Type="http://schemas.openxmlformats.org/officeDocument/2006/relationships/slideLayout" Target="../slideLayouts/slideLayout108.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theme" Target="../theme/theme5.xml" /><Relationship Id="rId2" Type="http://schemas.openxmlformats.org/officeDocument/2006/relationships/slideLayout" Target="../slideLayouts/slideLayout46.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 /><Relationship Id="rId3" Type="http://schemas.openxmlformats.org/officeDocument/2006/relationships/slideLayout" Target="../slideLayouts/slideLayout58.xml" /><Relationship Id="rId7" Type="http://schemas.openxmlformats.org/officeDocument/2006/relationships/slideLayout" Target="../slideLayouts/slideLayout62.xml" /><Relationship Id="rId12" Type="http://schemas.openxmlformats.org/officeDocument/2006/relationships/theme" Target="../theme/theme6.xml" /><Relationship Id="rId2" Type="http://schemas.openxmlformats.org/officeDocument/2006/relationships/slideLayout" Target="../slideLayouts/slideLayout57.xml" /><Relationship Id="rId1" Type="http://schemas.openxmlformats.org/officeDocument/2006/relationships/slideLayout" Target="../slideLayouts/slideLayout56.xml" /><Relationship Id="rId6" Type="http://schemas.openxmlformats.org/officeDocument/2006/relationships/slideLayout" Target="../slideLayouts/slideLayout61.xml" /><Relationship Id="rId11" Type="http://schemas.openxmlformats.org/officeDocument/2006/relationships/slideLayout" Target="../slideLayouts/slideLayout66.xml" /><Relationship Id="rId5" Type="http://schemas.openxmlformats.org/officeDocument/2006/relationships/slideLayout" Target="../slideLayouts/slideLayout60.xml" /><Relationship Id="rId10" Type="http://schemas.openxmlformats.org/officeDocument/2006/relationships/slideLayout" Target="../slideLayouts/slideLayout65.xml" /><Relationship Id="rId4" Type="http://schemas.openxmlformats.org/officeDocument/2006/relationships/slideLayout" Target="../slideLayouts/slideLayout59.xml" /><Relationship Id="rId9" Type="http://schemas.openxmlformats.org/officeDocument/2006/relationships/slideLayout" Target="../slideLayouts/slideLayout64.xml"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 /><Relationship Id="rId3" Type="http://schemas.openxmlformats.org/officeDocument/2006/relationships/slideLayout" Target="../slideLayouts/slideLayout69.xml" /><Relationship Id="rId7" Type="http://schemas.openxmlformats.org/officeDocument/2006/relationships/slideLayout" Target="../slideLayouts/slideLayout73.xml" /><Relationship Id="rId12" Type="http://schemas.openxmlformats.org/officeDocument/2006/relationships/theme" Target="../theme/theme7.xml" /><Relationship Id="rId2" Type="http://schemas.openxmlformats.org/officeDocument/2006/relationships/slideLayout" Target="../slideLayouts/slideLayout68.xml" /><Relationship Id="rId1" Type="http://schemas.openxmlformats.org/officeDocument/2006/relationships/slideLayout" Target="../slideLayouts/slideLayout67.xml" /><Relationship Id="rId6" Type="http://schemas.openxmlformats.org/officeDocument/2006/relationships/slideLayout" Target="../slideLayouts/slideLayout72.xml" /><Relationship Id="rId11" Type="http://schemas.openxmlformats.org/officeDocument/2006/relationships/slideLayout" Target="../slideLayouts/slideLayout77.xml" /><Relationship Id="rId5" Type="http://schemas.openxmlformats.org/officeDocument/2006/relationships/slideLayout" Target="../slideLayouts/slideLayout71.xml" /><Relationship Id="rId10" Type="http://schemas.openxmlformats.org/officeDocument/2006/relationships/slideLayout" Target="../slideLayouts/slideLayout76.xml" /><Relationship Id="rId4" Type="http://schemas.openxmlformats.org/officeDocument/2006/relationships/slideLayout" Target="../slideLayouts/slideLayout70.xml" /><Relationship Id="rId9" Type="http://schemas.openxmlformats.org/officeDocument/2006/relationships/slideLayout" Target="../slideLayouts/slideLayout75.xml" /></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 /><Relationship Id="rId3" Type="http://schemas.openxmlformats.org/officeDocument/2006/relationships/slideLayout" Target="../slideLayouts/slideLayout80.xml" /><Relationship Id="rId7" Type="http://schemas.openxmlformats.org/officeDocument/2006/relationships/slideLayout" Target="../slideLayouts/slideLayout84.xml" /><Relationship Id="rId12" Type="http://schemas.openxmlformats.org/officeDocument/2006/relationships/theme" Target="../theme/theme8.xml" /><Relationship Id="rId2" Type="http://schemas.openxmlformats.org/officeDocument/2006/relationships/slideLayout" Target="../slideLayouts/slideLayout79.xml" /><Relationship Id="rId1" Type="http://schemas.openxmlformats.org/officeDocument/2006/relationships/slideLayout" Target="../slideLayouts/slideLayout78.xml" /><Relationship Id="rId6" Type="http://schemas.openxmlformats.org/officeDocument/2006/relationships/slideLayout" Target="../slideLayouts/slideLayout83.xml" /><Relationship Id="rId11" Type="http://schemas.openxmlformats.org/officeDocument/2006/relationships/slideLayout" Target="../slideLayouts/slideLayout88.xml" /><Relationship Id="rId5" Type="http://schemas.openxmlformats.org/officeDocument/2006/relationships/slideLayout" Target="../slideLayouts/slideLayout82.xml" /><Relationship Id="rId10" Type="http://schemas.openxmlformats.org/officeDocument/2006/relationships/slideLayout" Target="../slideLayouts/slideLayout87.xml" /><Relationship Id="rId4" Type="http://schemas.openxmlformats.org/officeDocument/2006/relationships/slideLayout" Target="../slideLayouts/slideLayout81.xml" /><Relationship Id="rId9" Type="http://schemas.openxmlformats.org/officeDocument/2006/relationships/slideLayout" Target="../slideLayouts/slideLayout86.xml" /></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 /><Relationship Id="rId3" Type="http://schemas.openxmlformats.org/officeDocument/2006/relationships/slideLayout" Target="../slideLayouts/slideLayout91.xml" /><Relationship Id="rId7" Type="http://schemas.openxmlformats.org/officeDocument/2006/relationships/slideLayout" Target="../slideLayouts/slideLayout95.xml" /><Relationship Id="rId12" Type="http://schemas.openxmlformats.org/officeDocument/2006/relationships/theme" Target="../theme/theme9.xml" /><Relationship Id="rId2" Type="http://schemas.openxmlformats.org/officeDocument/2006/relationships/slideLayout" Target="../slideLayouts/slideLayout90.xml" /><Relationship Id="rId1" Type="http://schemas.openxmlformats.org/officeDocument/2006/relationships/slideLayout" Target="../slideLayouts/slideLayout89.xml" /><Relationship Id="rId6" Type="http://schemas.openxmlformats.org/officeDocument/2006/relationships/slideLayout" Target="../slideLayouts/slideLayout94.xml" /><Relationship Id="rId11" Type="http://schemas.openxmlformats.org/officeDocument/2006/relationships/slideLayout" Target="../slideLayouts/slideLayout99.xml" /><Relationship Id="rId5" Type="http://schemas.openxmlformats.org/officeDocument/2006/relationships/slideLayout" Target="../slideLayouts/slideLayout93.xml" /><Relationship Id="rId10" Type="http://schemas.openxmlformats.org/officeDocument/2006/relationships/slideLayout" Target="../slideLayouts/slideLayout98.xml" /><Relationship Id="rId4" Type="http://schemas.openxmlformats.org/officeDocument/2006/relationships/slideLayout" Target="../slideLayouts/slideLayout92.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376675836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4139117461"/>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10804994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211498873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258684257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4055616239"/>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3584950675"/>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1022642489"/>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18061790"/>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CAF4-E6B5-B54D-80D0-ABDD90484E19}" type="datetimeFigureOut">
              <a:rPr lang="fr-FR" smtClean="0"/>
              <a:t>02/02/2023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08BB4-6539-8544-8752-FBA3118D868F}" type="slidenum">
              <a:rPr lang="fr-FR" smtClean="0"/>
              <a:t>‹N°›</a:t>
            </a:fld>
            <a:endParaRPr lang="fr-FR" dirty="0"/>
          </a:p>
        </p:txBody>
      </p:sp>
    </p:spTree>
    <p:extLst>
      <p:ext uri="{BB962C8B-B14F-4D97-AF65-F5344CB8AC3E}">
        <p14:creationId xmlns:p14="http://schemas.microsoft.com/office/powerpoint/2010/main" val="198351487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0.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0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4.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4.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4.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5.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6.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57.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8.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36B98-706B-2E4D-9129-1926CFECF5A4}"/>
              </a:ext>
            </a:extLst>
          </p:cNvPr>
          <p:cNvSpPr>
            <a:spLocks noGrp="1"/>
          </p:cNvSpPr>
          <p:nvPr>
            <p:ph type="title"/>
          </p:nvPr>
        </p:nvSpPr>
        <p:spPr>
          <a:xfrm>
            <a:off x="838200" y="18255"/>
            <a:ext cx="10515600" cy="1325563"/>
          </a:xfrm>
        </p:spPr>
        <p:txBody>
          <a:bodyPr/>
          <a:lstStyle/>
          <a:p>
            <a:pPr algn="ctr"/>
            <a:r>
              <a:rPr lang="fr-FR" b="1" i="1" u="sng" dirty="0">
                <a:solidFill>
                  <a:schemeClr val="bg1"/>
                </a:solidFill>
              </a:rPr>
              <a:t>Des petites informations sur Le Japon</a:t>
            </a:r>
          </a:p>
        </p:txBody>
      </p:sp>
      <p:sp>
        <p:nvSpPr>
          <p:cNvPr id="3" name="Espace réservé du contenu 2">
            <a:extLst>
              <a:ext uri="{FF2B5EF4-FFF2-40B4-BE49-F238E27FC236}">
                <a16:creationId xmlns:a16="http://schemas.microsoft.com/office/drawing/2014/main" id="{FA55088D-6723-584A-A0E5-9B5F5B75DCB1}"/>
              </a:ext>
            </a:extLst>
          </p:cNvPr>
          <p:cNvSpPr>
            <a:spLocks noGrp="1"/>
          </p:cNvSpPr>
          <p:nvPr>
            <p:ph idx="1"/>
          </p:nvPr>
        </p:nvSpPr>
        <p:spPr>
          <a:xfrm>
            <a:off x="0" y="1253330"/>
            <a:ext cx="12192000" cy="5604669"/>
          </a:xfrm>
        </p:spPr>
        <p:txBody>
          <a:bodyPr anchor="ctr">
            <a:noAutofit/>
          </a:bodyPr>
          <a:lstStyle/>
          <a:p>
            <a:pPr marL="0" indent="0" algn="ctr">
              <a:lnSpc>
                <a:spcPct val="100000"/>
              </a:lnSpc>
              <a:buNone/>
            </a:pPr>
            <a:r>
              <a:rPr lang="fr-FR" b="1" dirty="0"/>
              <a:t>Le Japon est un pays insulaire de l'Asie de l'Est, situé entre l'océan Pacifique et la mer du Japon, à l'est de la Chine, de la Corée du Sud et de la Russie, et au nord de Taïwan. Le Japon s’est formé, depuis 1945, un archipel de 6 852 îles. L'archipel s'étend sur plus de trois mille kilomètres. La plupart des îles sont montagneuses, parfois volcaniques. Le Japon est le onzième pays le plus peuplé du monde, avec environ 127 millions d'habitants pour 377 975 km carré.Le Grand Tokyo est la plus grande région métropolitaine du monde, avec plus de 35 millions d'habitants.</a:t>
            </a:r>
          </a:p>
        </p:txBody>
      </p:sp>
    </p:spTree>
    <p:extLst>
      <p:ext uri="{BB962C8B-B14F-4D97-AF65-F5344CB8AC3E}">
        <p14:creationId xmlns:p14="http://schemas.microsoft.com/office/powerpoint/2010/main" val="37654795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6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435FD0-617C-EC42-B031-EF5938127440}"/>
              </a:ext>
            </a:extLst>
          </p:cNvPr>
          <p:cNvSpPr>
            <a:spLocks noGrp="1"/>
          </p:cNvSpPr>
          <p:nvPr>
            <p:ph type="title"/>
          </p:nvPr>
        </p:nvSpPr>
        <p:spPr>
          <a:xfrm>
            <a:off x="589560" y="856180"/>
            <a:ext cx="4560584" cy="1128068"/>
          </a:xfrm>
        </p:spPr>
        <p:txBody>
          <a:bodyPr anchor="ctr">
            <a:normAutofit/>
          </a:bodyPr>
          <a:lstStyle/>
          <a:p>
            <a:r>
              <a:rPr lang="fr-FR" sz="4000" dirty="0"/>
              <a:t>La tour de Tokyo</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800245D-D2C9-F247-8034-B15E99859221}"/>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La tour de Tokyo est une tour rouge et blanche située dans l'arrondissement de </a:t>
            </a:r>
            <a:r>
              <a:rPr lang="fr-FR" sz="2000" b="1" dirty="0" err="1"/>
              <a:t>Minato</a:t>
            </a:r>
            <a:r>
              <a:rPr lang="fr-FR" sz="2000" b="1" dirty="0"/>
              <a:t> à Tokyo au Japon. Son concept est fondé sur celui de la tour Eiffel de Paris. La tour mesure 332,6 mètres de haut ce qui en fait l'une des plus hautes tours en métal du monde. </a:t>
            </a:r>
            <a:br>
              <a:rPr lang="fr-FR" sz="2000" b="1" dirty="0"/>
            </a:br>
            <a:endParaRPr lang="fr-FR" sz="20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Tour de Tokyo à Tokyo : histoire, visite, localisation | Do Tours">
            <a:extLst>
              <a:ext uri="{FF2B5EF4-FFF2-40B4-BE49-F238E27FC236}">
                <a16:creationId xmlns:a16="http://schemas.microsoft.com/office/drawing/2014/main" id="{C89EC25A-9A19-C44C-93C3-36242B4D5F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14" r="673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047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4338"/>
                                        </p:tgtEl>
                                        <p:attrNameLst>
                                          <p:attrName>style.visibility</p:attrName>
                                        </p:attrNameLst>
                                      </p:cBhvr>
                                      <p:to>
                                        <p:strVal val="visible"/>
                                      </p:to>
                                    </p:set>
                                    <p:animEffect transition="in" filter="checkerboard(across)">
                                      <p:cBhvr>
                                        <p:cTn id="20"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851CE85-242D-D740-8A0D-3BCCFE4186E1}"/>
              </a:ext>
            </a:extLst>
          </p:cNvPr>
          <p:cNvSpPr>
            <a:spLocks noGrp="1"/>
          </p:cNvSpPr>
          <p:nvPr>
            <p:ph type="title"/>
          </p:nvPr>
        </p:nvSpPr>
        <p:spPr>
          <a:xfrm>
            <a:off x="589560" y="856180"/>
            <a:ext cx="4560584" cy="1128068"/>
          </a:xfrm>
        </p:spPr>
        <p:txBody>
          <a:bodyPr anchor="ctr">
            <a:normAutofit/>
          </a:bodyPr>
          <a:lstStyle/>
          <a:p>
            <a:r>
              <a:rPr lang="fr-FR" sz="4000" dirty="0"/>
              <a:t>Château d’Osaka</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2E97A81-8097-DF43-96FF-A1BC5B43252B}"/>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Le château d'Osaka est un des châteaux les plus célèbres du Japon. Il a joué un rôle majeur durant l'unification du Japon au XVIᵉ siècle au cours de l'une des dernières grandes révoltes contre les Tokugawa, réprimée lors des sièges d'Osaka en 1614 et 1615.</a:t>
            </a:r>
            <a:br>
              <a:rPr lang="fr-FR" sz="2000" b="1" dirty="0"/>
            </a:br>
            <a:endParaRPr lang="fr-FR" sz="20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Visiter le Château d'Osaka et ses Jardins | JRailPass">
            <a:extLst>
              <a:ext uri="{FF2B5EF4-FFF2-40B4-BE49-F238E27FC236}">
                <a16:creationId xmlns:a16="http://schemas.microsoft.com/office/drawing/2014/main" id="{3465D7A8-A1CD-EE4E-85B1-50D6E103D8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8" r="3157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855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362"/>
                                        </p:tgtEl>
                                        <p:attrNameLst>
                                          <p:attrName>style.visibility</p:attrName>
                                        </p:attrNameLst>
                                      </p:cBhvr>
                                      <p:to>
                                        <p:strVal val="visible"/>
                                      </p:to>
                                    </p:set>
                                    <p:animEffect transition="in" filter="checkerboard(across)">
                                      <p:cBhvr>
                                        <p:cTn id="20"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5C5C29-94E4-1744-AA96-439E6A5152D9}"/>
              </a:ext>
            </a:extLst>
          </p:cNvPr>
          <p:cNvSpPr>
            <a:spLocks noGrp="1"/>
          </p:cNvSpPr>
          <p:nvPr>
            <p:ph type="title"/>
          </p:nvPr>
        </p:nvSpPr>
        <p:spPr>
          <a:xfrm>
            <a:off x="589560" y="856180"/>
            <a:ext cx="4560584" cy="1128068"/>
          </a:xfrm>
        </p:spPr>
        <p:txBody>
          <a:bodyPr anchor="ctr">
            <a:normAutofit/>
          </a:bodyPr>
          <a:lstStyle/>
          <a:p>
            <a:r>
              <a:rPr lang="fr-FR" sz="2500" dirty="0"/>
              <a:t>Cathédrale Sainte-Marie de Tokyo</a:t>
            </a:r>
            <a:br>
              <a:rPr lang="fr-FR" sz="2500" dirty="0"/>
            </a:br>
            <a:endParaRPr lang="fr-FR" sz="25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6E3A903-E52D-D744-9699-88577B2B0EAA}"/>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La cathédrale Sainte-Marie de Tokyo est située à Tokyo, au Japon. Elle est le siège de l'archidiocèse de Tokyo. Le bâtiment originel, construit en 1899 en bois dans un style gothique, est détruit pendant la Seconde Guerre mondiale. </a:t>
            </a: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Cathédrale Sainte-Marie de Tokyo — Wikipédia">
            <a:extLst>
              <a:ext uri="{FF2B5EF4-FFF2-40B4-BE49-F238E27FC236}">
                <a16:creationId xmlns:a16="http://schemas.microsoft.com/office/drawing/2014/main" id="{68AF9934-9B88-B74B-825F-8FB423183C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4" r="11325"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59729"/>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386"/>
                                        </p:tgtEl>
                                        <p:attrNameLst>
                                          <p:attrName>style.visibility</p:attrName>
                                        </p:attrNameLst>
                                      </p:cBhvr>
                                      <p:to>
                                        <p:strVal val="visible"/>
                                      </p:to>
                                    </p:set>
                                    <p:animEffect transition="in" filter="checkerboard(across)">
                                      <p:cBhvr>
                                        <p:cTn id="20"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3C6FD7B-27E2-8049-9A61-BA5FA8BF4D25}"/>
              </a:ext>
            </a:extLst>
          </p:cNvPr>
          <p:cNvSpPr>
            <a:spLocks noGrp="1"/>
          </p:cNvSpPr>
          <p:nvPr>
            <p:ph type="title"/>
          </p:nvPr>
        </p:nvSpPr>
        <p:spPr>
          <a:xfrm>
            <a:off x="589560" y="856180"/>
            <a:ext cx="4560584" cy="1128068"/>
          </a:xfrm>
        </p:spPr>
        <p:txBody>
          <a:bodyPr anchor="ctr">
            <a:normAutofit/>
          </a:bodyPr>
          <a:lstStyle/>
          <a:p>
            <a:r>
              <a:rPr lang="fr-FR" sz="4000" dirty="0"/>
              <a:t>La soupe Miso</a:t>
            </a:r>
          </a:p>
        </p:txBody>
      </p:sp>
      <p:grpSp>
        <p:nvGrpSpPr>
          <p:cNvPr id="6156"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57"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8"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59"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44DF7D9E-22F2-F14F-BF73-2AF87B17A34F}"/>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La soupe miso est une recette traditionnelle de la cuisine japonaise, elle se compose de bouillon à base de </a:t>
            </a:r>
            <a:r>
              <a:rPr lang="fr-FR" sz="2000" b="1" dirty="0" err="1"/>
              <a:t>miso</a:t>
            </a:r>
            <a:r>
              <a:rPr lang="fr-FR" sz="2000" b="1" dirty="0"/>
              <a:t> (pâte </a:t>
            </a:r>
            <a:r>
              <a:rPr lang="fr-FR" sz="2000" b="1" dirty="0" err="1"/>
              <a:t>fermantée</a:t>
            </a:r>
            <a:r>
              <a:rPr lang="fr-FR" sz="2000" b="1" dirty="0"/>
              <a:t>) et de </a:t>
            </a:r>
            <a:r>
              <a:rPr lang="fr-FR" sz="2000" b="1" dirty="0" err="1"/>
              <a:t>dashi</a:t>
            </a:r>
            <a:r>
              <a:rPr lang="fr-FR" sz="2000" b="1" dirty="0"/>
              <a:t> (un type de bouillon clair). Servie avec le riz.</a:t>
            </a:r>
          </a:p>
        </p:txBody>
      </p:sp>
      <p:sp>
        <p:nvSpPr>
          <p:cNvPr id="6160"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Soupe Miso - healthymood - N°1 des recettes healthy">
            <a:extLst>
              <a:ext uri="{FF2B5EF4-FFF2-40B4-BE49-F238E27FC236}">
                <a16:creationId xmlns:a16="http://schemas.microsoft.com/office/drawing/2014/main" id="{5A212A19-4D20-5F42-819E-109891F66D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72" r="13880"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563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82" fill="hold">
                                          <p:stCondLst>
                                            <p:cond delay="0"/>
                                          </p:stCondLst>
                                        </p:cTn>
                                        <p:tgtEl>
                                          <p:spTgt spid="2"/>
                                        </p:tgtEl>
                                        <p:attrNameLst>
                                          <p:attrName>style.rotation</p:attrName>
                                        </p:attrNameLst>
                                      </p:cBhvr>
                                      <p:to>
                                        <p:strVal val="-45.0"/>
                                      </p:to>
                                    </p:set>
                                    <p:anim calcmode="lin" valueType="num">
                                      <p:cBhvr>
                                        <p:cTn id="8" dur="182" fill="hold">
                                          <p:stCondLst>
                                            <p:cond delay="182"/>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82"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62" decel="50000" autoRev="1" fill="hold">
                                          <p:stCondLst>
                                            <p:cond delay="182"/>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54" fill="hold">
                                          <p:stCondLst>
                                            <p:cond delay="346"/>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3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3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3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3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3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Effect transition="in" filter="barn(inVertical)">
                                      <p:cBhvr>
                                        <p:cTn id="25" dur="500"/>
                                        <p:tgtEl>
                                          <p:spTgt spid="6146"/>
                                        </p:tgtEl>
                                      </p:cBhvr>
                                    </p:animEffect>
                                  </p:childTnLst>
                                </p:cTn>
                              </p:par>
                              <p:par>
                                <p:cTn id="26" presetID="8" presetClass="emph" presetSubtype="0" fill="hold" nodeType="withEffect">
                                  <p:stCondLst>
                                    <p:cond delay="0"/>
                                  </p:stCondLst>
                                  <p:childTnLst>
                                    <p:animRot by="21600000">
                                      <p:cBhvr>
                                        <p:cTn id="27" dur="2000" fill="hold"/>
                                        <p:tgtEl>
                                          <p:spTgt spid="61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91A4CAF-9737-6A40-B1E0-C9319408F81E}"/>
              </a:ext>
            </a:extLst>
          </p:cNvPr>
          <p:cNvSpPr>
            <a:spLocks noGrp="1"/>
          </p:cNvSpPr>
          <p:nvPr>
            <p:ph type="title"/>
          </p:nvPr>
        </p:nvSpPr>
        <p:spPr>
          <a:xfrm>
            <a:off x="589560" y="856180"/>
            <a:ext cx="4560584" cy="1128068"/>
          </a:xfrm>
        </p:spPr>
        <p:txBody>
          <a:bodyPr anchor="ctr">
            <a:normAutofit/>
          </a:bodyPr>
          <a:lstStyle/>
          <a:p>
            <a:r>
              <a:rPr lang="fr-FR" sz="3700" dirty="0"/>
              <a:t>Les sushis</a:t>
            </a:r>
            <a:br>
              <a:rPr lang="fr-FR" sz="3700" dirty="0"/>
            </a:br>
            <a:endParaRPr lang="fr-FR" sz="37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7A97C5E9-2157-AE41-ABA1-5E65E32F6D70}"/>
              </a:ext>
            </a:extLst>
          </p:cNvPr>
          <p:cNvSpPr>
            <a:spLocks noGrp="1"/>
          </p:cNvSpPr>
          <p:nvPr>
            <p:ph idx="1"/>
          </p:nvPr>
        </p:nvSpPr>
        <p:spPr>
          <a:xfrm>
            <a:off x="355196" y="2317362"/>
            <a:ext cx="4559425" cy="3979585"/>
          </a:xfrm>
        </p:spPr>
        <p:txBody>
          <a:bodyPr anchor="ctr">
            <a:normAutofit/>
          </a:bodyPr>
          <a:lstStyle/>
          <a:p>
            <a:pPr marL="0" indent="0" algn="ctr">
              <a:buNone/>
            </a:pPr>
            <a:r>
              <a:rPr lang="fr-FR" sz="2000" b="1" dirty="0"/>
              <a:t>Le sushi est un plat traditionnel japonais, composé d'un riz vinaigré appelé shari combiné avec un autre ingrédient appelé neta qui est habituellement du poisson cru ou des fruits de mer. </a:t>
            </a: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 4" descr="Une image contenant alimentation, plat, plusieurs&#10;&#10;Description générée automatiquement">
            <a:extLst>
              <a:ext uri="{FF2B5EF4-FFF2-40B4-BE49-F238E27FC236}">
                <a16:creationId xmlns:a16="http://schemas.microsoft.com/office/drawing/2014/main" id="{7D2C9F99-9ED1-D646-BE81-C903169B77A5}"/>
              </a:ext>
            </a:extLst>
          </p:cNvPr>
          <p:cNvPicPr>
            <a:picLocks noChangeAspect="1"/>
          </p:cNvPicPr>
          <p:nvPr/>
        </p:nvPicPr>
        <p:blipFill>
          <a:blip r:embed="rId2"/>
          <a:stretch>
            <a:fillRect/>
          </a:stretch>
        </p:blipFill>
        <p:spPr>
          <a:xfrm>
            <a:off x="5091176" y="856180"/>
            <a:ext cx="6604000" cy="4927600"/>
          </a:xfrm>
          <a:prstGeom prst="rect">
            <a:avLst/>
          </a:prstGeom>
        </p:spPr>
      </p:pic>
    </p:spTree>
    <p:extLst>
      <p:ext uri="{BB962C8B-B14F-4D97-AF65-F5344CB8AC3E}">
        <p14:creationId xmlns:p14="http://schemas.microsoft.com/office/powerpoint/2010/main" val="12327950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nodeType="clickEffect">
                                  <p:stCondLst>
                                    <p:cond delay="0"/>
                                  </p:stCondLst>
                                  <p:iterate type="lt">
                                    <p:tmPct val="10000"/>
                                  </p:iterate>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3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9" dur="3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900" decel="100000" fill="hold"/>
                                        <p:tgtEl>
                                          <p:spTgt spid="5"/>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nodeType="clickEffect">
                                  <p:stCondLst>
                                    <p:cond delay="0"/>
                                  </p:stCondLst>
                                  <p:childTnLst>
                                    <p:animRot by="120000">
                                      <p:cBhvr>
                                        <p:cTn id="33" dur="100" fill="hold">
                                          <p:stCondLst>
                                            <p:cond delay="0"/>
                                          </p:stCondLst>
                                        </p:cTn>
                                        <p:tgtEl>
                                          <p:spTgt spid="5"/>
                                        </p:tgtEl>
                                        <p:attrNameLst>
                                          <p:attrName>r</p:attrName>
                                        </p:attrNameLst>
                                      </p:cBhvr>
                                    </p:animRot>
                                    <p:animRot by="-240000">
                                      <p:cBhvr>
                                        <p:cTn id="34" dur="200" fill="hold">
                                          <p:stCondLst>
                                            <p:cond delay="200"/>
                                          </p:stCondLst>
                                        </p:cTn>
                                        <p:tgtEl>
                                          <p:spTgt spid="5"/>
                                        </p:tgtEl>
                                        <p:attrNameLst>
                                          <p:attrName>r</p:attrName>
                                        </p:attrNameLst>
                                      </p:cBhvr>
                                    </p:animRot>
                                    <p:animRot by="240000">
                                      <p:cBhvr>
                                        <p:cTn id="35" dur="200" fill="hold">
                                          <p:stCondLst>
                                            <p:cond delay="400"/>
                                          </p:stCondLst>
                                        </p:cTn>
                                        <p:tgtEl>
                                          <p:spTgt spid="5"/>
                                        </p:tgtEl>
                                        <p:attrNameLst>
                                          <p:attrName>r</p:attrName>
                                        </p:attrNameLst>
                                      </p:cBhvr>
                                    </p:animRot>
                                    <p:animRot by="-240000">
                                      <p:cBhvr>
                                        <p:cTn id="36" dur="200" fill="hold">
                                          <p:stCondLst>
                                            <p:cond delay="600"/>
                                          </p:stCondLst>
                                        </p:cTn>
                                        <p:tgtEl>
                                          <p:spTgt spid="5"/>
                                        </p:tgtEl>
                                        <p:attrNameLst>
                                          <p:attrName>r</p:attrName>
                                        </p:attrNameLst>
                                      </p:cBhvr>
                                    </p:animRot>
                                    <p:animRot by="120000">
                                      <p:cBhvr>
                                        <p:cTn id="37"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CB4B178-FE9F-F54F-9B43-323202CFDF4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dirty="0"/>
              <a:t>Les Yakitoris</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ZoneTexte 3">
            <a:extLst>
              <a:ext uri="{FF2B5EF4-FFF2-40B4-BE49-F238E27FC236}">
                <a16:creationId xmlns:a16="http://schemas.microsoft.com/office/drawing/2014/main" id="{3258153B-75BD-4B40-9176-95F82F6F6337}"/>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gn="ctr" defTabSz="914400">
              <a:lnSpc>
                <a:spcPct val="90000"/>
              </a:lnSpc>
              <a:spcAft>
                <a:spcPts val="600"/>
              </a:spcAft>
            </a:pPr>
            <a:r>
              <a:rPr lang="en-US" sz="2000" b="1" dirty="0"/>
              <a:t>Yakitori </a:t>
            </a:r>
            <a:r>
              <a:rPr lang="en-US" sz="2000" b="1" dirty="0" err="1"/>
              <a:t>désigne</a:t>
            </a:r>
            <a:r>
              <a:rPr lang="en-US" sz="2000" b="1" dirty="0"/>
              <a:t> dans la cuisine japonaise, des brochettes dont chaque morceau a la taille d'une bouchée, cuites sur un gril. Elles </a:t>
            </a:r>
            <a:r>
              <a:rPr lang="fr-FR" sz="2000" b="1" dirty="0"/>
              <a:t>sont</a:t>
            </a:r>
            <a:r>
              <a:rPr lang="en-US" sz="2000" b="1" dirty="0"/>
              <a:t> </a:t>
            </a:r>
            <a:r>
              <a:rPr lang="fr-FR" sz="2000" b="1" dirty="0"/>
              <a:t>traditionnellement</a:t>
            </a:r>
            <a:r>
              <a:rPr lang="en-US" sz="2000" b="1" dirty="0"/>
              <a:t> </a:t>
            </a:r>
            <a:r>
              <a:rPr lang="fr-FR" sz="2000" b="1" dirty="0"/>
              <a:t>à</a:t>
            </a:r>
            <a:r>
              <a:rPr lang="en-US" sz="2000" b="1" dirty="0"/>
              <a:t> base de poulet. </a:t>
            </a:r>
            <a:br>
              <a:rPr lang="en-US" sz="2000" b="1" dirty="0"/>
            </a:br>
            <a:endParaRPr lang="en-US" sz="20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Chicken Yakitori Recipe - Great British Chefs">
            <a:extLst>
              <a:ext uri="{FF2B5EF4-FFF2-40B4-BE49-F238E27FC236}">
                <a16:creationId xmlns:a16="http://schemas.microsoft.com/office/drawing/2014/main" id="{91497BB5-CD11-5243-A886-60A1CD5CC1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24" r="1452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970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300" fill="hold"/>
                                        <p:tgtEl>
                                          <p:spTgt spid="4"/>
                                        </p:tgtEl>
                                        <p:attrNameLst>
                                          <p:attrName>ppt_y</p:attrName>
                                        </p:attrNameLst>
                                      </p:cBhvr>
                                      <p:tavLst>
                                        <p:tav tm="0">
                                          <p:val>
                                            <p:strVal val="#ppt_y"/>
                                          </p:val>
                                        </p:tav>
                                        <p:tav tm="100000">
                                          <p:val>
                                            <p:strVal val="#ppt_y"/>
                                          </p:val>
                                        </p:tav>
                                      </p:tavLst>
                                    </p:anim>
                                    <p:anim calcmode="lin" valueType="num">
                                      <p:cBhvr>
                                        <p:cTn id="21"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300" tmFilter="0,0; .5, 1; 1, 1"/>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8194"/>
                                        </p:tgtEl>
                                        <p:attrNameLst>
                                          <p:attrName>style.visibility</p:attrName>
                                        </p:attrNameLst>
                                      </p:cBhvr>
                                      <p:to>
                                        <p:strVal val="visible"/>
                                      </p:to>
                                    </p:set>
                                    <p:animEffect transition="in" filter="circle(in)">
                                      <p:cBhvr>
                                        <p:cTn id="28" dur="2000"/>
                                        <p:tgtEl>
                                          <p:spTgt spid="8194"/>
                                        </p:tgtEl>
                                      </p:cBhvr>
                                    </p:animEffect>
                                  </p:childTnLst>
                                </p:cTn>
                              </p:par>
                            </p:childTnLst>
                          </p:cTn>
                        </p:par>
                      </p:childTnLst>
                    </p:cTn>
                  </p:par>
                  <p:par>
                    <p:cTn id="29" fill="hold">
                      <p:stCondLst>
                        <p:cond delay="indefinite"/>
                      </p:stCondLst>
                      <p:childTnLst>
                        <p:par>
                          <p:cTn id="30" fill="hold">
                            <p:stCondLst>
                              <p:cond delay="0"/>
                            </p:stCondLst>
                            <p:childTnLst>
                              <p:par>
                                <p:cTn id="31" presetID="30" presetClass="emph" presetSubtype="0" fill="hold" nodeType="clickEffect">
                                  <p:stCondLst>
                                    <p:cond delay="0"/>
                                  </p:stCondLst>
                                  <p:childTnLst>
                                    <p:animClr clrSpc="hsl" dir="cw">
                                      <p:cBhvr override="childStyle">
                                        <p:cTn id="32" dur="500" fill="hold"/>
                                        <p:tgtEl>
                                          <p:spTgt spid="8194"/>
                                        </p:tgtEl>
                                        <p:attrNameLst>
                                          <p:attrName>style.color</p:attrName>
                                        </p:attrNameLst>
                                      </p:cBhvr>
                                      <p:by>
                                        <p:hsl h="0" s="12549" l="25098"/>
                                      </p:by>
                                    </p:animClr>
                                    <p:animClr clrSpc="hsl" dir="cw">
                                      <p:cBhvr>
                                        <p:cTn id="33" dur="500" fill="hold"/>
                                        <p:tgtEl>
                                          <p:spTgt spid="8194"/>
                                        </p:tgtEl>
                                        <p:attrNameLst>
                                          <p:attrName>fillcolor</p:attrName>
                                        </p:attrNameLst>
                                      </p:cBhvr>
                                      <p:by>
                                        <p:hsl h="0" s="12549" l="25098"/>
                                      </p:by>
                                    </p:animClr>
                                    <p:animClr clrSpc="hsl" dir="cw">
                                      <p:cBhvr>
                                        <p:cTn id="34" dur="500" fill="hold"/>
                                        <p:tgtEl>
                                          <p:spTgt spid="8194"/>
                                        </p:tgtEl>
                                        <p:attrNameLst>
                                          <p:attrName>stroke.color</p:attrName>
                                        </p:attrNameLst>
                                      </p:cBhvr>
                                      <p:by>
                                        <p:hsl h="0" s="12549" l="25098"/>
                                      </p:by>
                                    </p:animClr>
                                    <p:set>
                                      <p:cBhvr>
                                        <p:cTn id="35" dur="500" fill="hold"/>
                                        <p:tgtEl>
                                          <p:spTgt spid="81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4EF4833-1698-8049-8293-9DC5341ABA5B}"/>
              </a:ext>
            </a:extLst>
          </p:cNvPr>
          <p:cNvSpPr>
            <a:spLocks noGrp="1"/>
          </p:cNvSpPr>
          <p:nvPr>
            <p:ph type="title"/>
          </p:nvPr>
        </p:nvSpPr>
        <p:spPr>
          <a:xfrm>
            <a:off x="589560" y="856180"/>
            <a:ext cx="4560584" cy="1128068"/>
          </a:xfrm>
        </p:spPr>
        <p:txBody>
          <a:bodyPr anchor="ctr">
            <a:normAutofit/>
          </a:bodyPr>
          <a:lstStyle/>
          <a:p>
            <a:r>
              <a:rPr lang="fr-FR" sz="4000" dirty="0"/>
              <a:t>Les Onigiris</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D8DE9FE1-B474-3542-918D-12459D7835CA}"/>
              </a:ext>
            </a:extLst>
          </p:cNvPr>
          <p:cNvSpPr>
            <a:spLocks noGrp="1"/>
          </p:cNvSpPr>
          <p:nvPr>
            <p:ph idx="1"/>
          </p:nvPr>
        </p:nvSpPr>
        <p:spPr>
          <a:xfrm>
            <a:off x="590719" y="2330505"/>
            <a:ext cx="4559425" cy="3979585"/>
          </a:xfrm>
        </p:spPr>
        <p:txBody>
          <a:bodyPr anchor="ctr">
            <a:normAutofit/>
          </a:bodyPr>
          <a:lstStyle/>
          <a:p>
            <a:pPr marL="0" indent="0">
              <a:buNone/>
            </a:pPr>
            <a:r>
              <a:rPr lang="fr-FR" sz="1700" b="1" dirty="0"/>
              <a:t>L'onigiri est une préparation culinaire japonaise sous </a:t>
            </a:r>
            <a:r>
              <a:rPr lang="fr-FR" sz="1700" b="1" dirty="0" err="1"/>
              <a:t>formeune</a:t>
            </a:r>
            <a:r>
              <a:rPr lang="fr-FR" sz="1700" b="1" dirty="0"/>
              <a:t> boulette de riz, généralement enveloppée d'une algue nori. On l'appelle aussi omusubi en fonction de la région au Japon mais les deux termes désignent plus ou moins la même chose. On trouve l'onigiri principalement sous 4 formes: </a:t>
            </a:r>
          </a:p>
          <a:p>
            <a:pPr marL="0" indent="0">
              <a:buNone/>
            </a:pPr>
            <a:r>
              <a:rPr lang="fr-FR" sz="1700" b="1" dirty="0"/>
              <a:t>en triangle (qui est la plus répandue au Japon)</a:t>
            </a:r>
          </a:p>
          <a:p>
            <a:pPr marL="0" indent="0">
              <a:buNone/>
            </a:pPr>
            <a:r>
              <a:rPr lang="fr-FR" sz="1700" b="1" dirty="0"/>
              <a:t>en boule en "tambour</a:t>
            </a:r>
            <a:r>
              <a:rPr lang="en-US" altLang="ja-JP" sz="1700" b="1" dirty="0"/>
              <a:t>, </a:t>
            </a:r>
            <a:r>
              <a:rPr lang="fr-FR" sz="1700" b="1" dirty="0"/>
              <a:t>c'est-à-dire la forme d'une galette</a:t>
            </a:r>
          </a:p>
          <a:p>
            <a:pPr marL="0" indent="0">
              <a:buNone/>
            </a:pPr>
            <a:r>
              <a:rPr lang="fr-FR" sz="1700" b="1" dirty="0"/>
              <a:t>en "botte de paille"</a:t>
            </a:r>
            <a:r>
              <a:rPr lang="en-US" altLang="ja-JP" sz="1700" b="1" dirty="0"/>
              <a:t>, </a:t>
            </a:r>
            <a:r>
              <a:rPr lang="fr-FR" sz="1700" b="1" dirty="0"/>
              <a:t>autrement dit rectangulaire et allongé</a:t>
            </a:r>
          </a:p>
          <a:p>
            <a:pPr marL="0" indent="0">
              <a:buNone/>
            </a:pPr>
            <a:br>
              <a:rPr lang="fr-FR" sz="1700" b="1" dirty="0"/>
            </a:br>
            <a:endParaRPr lang="fr-FR" sz="17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Onigiri au thon et concombre - cuisine japonaise - Recettes de cuisine  Ôdélices">
            <a:extLst>
              <a:ext uri="{FF2B5EF4-FFF2-40B4-BE49-F238E27FC236}">
                <a16:creationId xmlns:a16="http://schemas.microsoft.com/office/drawing/2014/main" id="{D41B0328-A212-CE46-96A9-036242BA3A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72" r="-1" b="2744"/>
          <a:stretch/>
        </p:blipFill>
        <p:spPr bwMode="auto">
          <a:xfrm>
            <a:off x="593732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79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3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3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3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3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3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3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3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4" dur="3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3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300" tmFilter="0,0; .5, 1; 1, 1"/>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3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3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3" dur="3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3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300" tmFilter="0,0; .5, 1; 1, 1"/>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1" presetClass="entr" presetSubtype="0" fill="hold" grpId="0" nodeType="clickEffect">
                                  <p:stCondLst>
                                    <p:cond delay="0"/>
                                  </p:stCondLst>
                                  <p:iterate type="lt">
                                    <p:tmPct val="10000"/>
                                  </p:iterate>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3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1" dur="3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2" dur="3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3" dur="3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4" dur="300" tmFilter="0,0; .5, 1; 1, 1"/>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0" nodeType="clickEffect">
                                  <p:stCondLst>
                                    <p:cond delay="0"/>
                                  </p:stCondLst>
                                  <p:iterate type="lt">
                                    <p:tmPct val="10000"/>
                                  </p:iterate>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3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3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1" dur="3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3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300" tmFilter="0,0; .5, 1; 1, 1"/>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9218"/>
                                        </p:tgtEl>
                                        <p:attrNameLst>
                                          <p:attrName>style.visibility</p:attrName>
                                        </p:attrNameLst>
                                      </p:cBhvr>
                                      <p:to>
                                        <p:strVal val="visible"/>
                                      </p:to>
                                    </p:set>
                                    <p:animEffect transition="in" filter="strips(downLeft)">
                                      <p:cBhvr>
                                        <p:cTn id="58" dur="500"/>
                                        <p:tgtEl>
                                          <p:spTgt spid="9218"/>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mph" presetSubtype="0" fill="remove" nodeType="clickEffect">
                                  <p:stCondLst>
                                    <p:cond delay="0"/>
                                  </p:stCondLst>
                                  <p:childTnLst>
                                    <p:animClr clrSpc="rgb" dir="cw">
                                      <p:cBhvr override="childStyle">
                                        <p:cTn id="62" dur="250" autoRev="1" fill="remove"/>
                                        <p:tgtEl>
                                          <p:spTgt spid="9218"/>
                                        </p:tgtEl>
                                        <p:attrNameLst>
                                          <p:attrName>style.color</p:attrName>
                                        </p:attrNameLst>
                                      </p:cBhvr>
                                      <p:to>
                                        <a:schemeClr val="bg1"/>
                                      </p:to>
                                    </p:animClr>
                                    <p:animClr clrSpc="rgb" dir="cw">
                                      <p:cBhvr>
                                        <p:cTn id="63" dur="250" autoRev="1" fill="remove"/>
                                        <p:tgtEl>
                                          <p:spTgt spid="9218"/>
                                        </p:tgtEl>
                                        <p:attrNameLst>
                                          <p:attrName>fillcolor</p:attrName>
                                        </p:attrNameLst>
                                      </p:cBhvr>
                                      <p:to>
                                        <a:schemeClr val="bg1"/>
                                      </p:to>
                                    </p:animClr>
                                    <p:set>
                                      <p:cBhvr>
                                        <p:cTn id="64" dur="250" autoRev="1" fill="remove"/>
                                        <p:tgtEl>
                                          <p:spTgt spid="9218"/>
                                        </p:tgtEl>
                                        <p:attrNameLst>
                                          <p:attrName>fill.type</p:attrName>
                                        </p:attrNameLst>
                                      </p:cBhvr>
                                      <p:to>
                                        <p:strVal val="solid"/>
                                      </p:to>
                                    </p:set>
                                    <p:set>
                                      <p:cBhvr>
                                        <p:cTn id="65" dur="250" autoRev="1" fill="remove"/>
                                        <p:tgtEl>
                                          <p:spTgt spid="92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62"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C7D535-1AF0-EB44-8D26-1CCB74ACA5A7}"/>
              </a:ext>
            </a:extLst>
          </p:cNvPr>
          <p:cNvSpPr>
            <a:spLocks noGrp="1"/>
          </p:cNvSpPr>
          <p:nvPr>
            <p:ph type="title"/>
          </p:nvPr>
        </p:nvSpPr>
        <p:spPr>
          <a:xfrm>
            <a:off x="589560" y="856180"/>
            <a:ext cx="4560584" cy="1128068"/>
          </a:xfrm>
        </p:spPr>
        <p:txBody>
          <a:bodyPr anchor="ctr">
            <a:normAutofit/>
          </a:bodyPr>
          <a:lstStyle/>
          <a:p>
            <a:r>
              <a:rPr lang="fr-FR" sz="4000" dirty="0"/>
              <a:t>Le Mont Fuji</a:t>
            </a:r>
          </a:p>
        </p:txBody>
      </p:sp>
      <p:grpSp>
        <p:nvGrpSpPr>
          <p:cNvPr id="1026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26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66"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A31217D-F4F7-C842-954E-503093A622AE}"/>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Le mont Fuji est une montagne du centre du Japon qui se trouve sur la côte sud de l'île de Honshū, au sud-ouest de l'agglomération de Tokyo. Avec 3 776 mètres d'altitude, il est le point culminant du Japon. </a:t>
            </a:r>
            <a:br>
              <a:rPr lang="fr-FR" sz="2000" b="1" dirty="0"/>
            </a:br>
            <a:endParaRPr lang="fr-FR" sz="2000" b="1" dirty="0"/>
          </a:p>
        </p:txBody>
      </p:sp>
      <p:sp>
        <p:nvSpPr>
          <p:cNvPr id="10267"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8"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Le mont Fuji, emblème naturel du Japon | Dossier">
            <a:extLst>
              <a:ext uri="{FF2B5EF4-FFF2-40B4-BE49-F238E27FC236}">
                <a16:creationId xmlns:a16="http://schemas.microsoft.com/office/drawing/2014/main" id="{FF3E6975-E707-0A43-8DEF-DAC3F691B5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3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332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0242"/>
                                        </p:tgtEl>
                                        <p:attrNameLst>
                                          <p:attrName>style.visibility</p:attrName>
                                        </p:attrNameLst>
                                      </p:cBhvr>
                                      <p:to>
                                        <p:strVal val="visible"/>
                                      </p:to>
                                    </p:set>
                                    <p:animEffect transition="in" filter="checkerboard(across)">
                                      <p:cBhvr>
                                        <p:cTn id="20"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F401AB0-B4B6-5F49-83AF-58C84F6AD2AF}"/>
              </a:ext>
            </a:extLst>
          </p:cNvPr>
          <p:cNvSpPr>
            <a:spLocks noGrp="1"/>
          </p:cNvSpPr>
          <p:nvPr>
            <p:ph type="title"/>
          </p:nvPr>
        </p:nvSpPr>
        <p:spPr>
          <a:xfrm>
            <a:off x="589560" y="856180"/>
            <a:ext cx="4560584" cy="1128068"/>
          </a:xfrm>
        </p:spPr>
        <p:txBody>
          <a:bodyPr anchor="ctr">
            <a:normAutofit/>
          </a:bodyPr>
          <a:lstStyle/>
          <a:p>
            <a:pPr algn="ctr"/>
            <a:r>
              <a:rPr lang="fr-FR" sz="3700" dirty="0"/>
              <a:t>Le musée national de Tokyo</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32A9D90-C67A-DC42-9ADD-EB46C5DB5684}"/>
              </a:ext>
            </a:extLst>
          </p:cNvPr>
          <p:cNvSpPr>
            <a:spLocks noGrp="1"/>
          </p:cNvSpPr>
          <p:nvPr>
            <p:ph idx="1"/>
          </p:nvPr>
        </p:nvSpPr>
        <p:spPr>
          <a:xfrm>
            <a:off x="590719" y="2330505"/>
            <a:ext cx="4559425" cy="3979585"/>
          </a:xfrm>
        </p:spPr>
        <p:txBody>
          <a:bodyPr anchor="ctr">
            <a:normAutofit/>
          </a:bodyPr>
          <a:lstStyle/>
          <a:p>
            <a:pPr marL="0" indent="0" algn="ctr">
              <a:buNone/>
            </a:pPr>
            <a:r>
              <a:rPr lang="fr-FR" sz="1700" b="1" dirty="0"/>
              <a:t>Inauguré en 1872, le musée national de Tokyo est le plus ancien et le plus grand musée du Japon. Ce musée possède et préserve une collection complète d'œuvres d'arts et d'objets archéologiques du Japon et d'autres pays de l'Asie de l'Est. Il détient 113 897 objets, incluant 87 objets classés trésor national japonais et 631 objets classés bien culturel important (au 31 mars 2012) ; il conserve de plus 2689 objets privés, dont 50 trésors nationaux et 252 biens culturels importants1. Le musée mène aussi des recherches et organise des événements ayant trait à sa collection.</a:t>
            </a:r>
          </a:p>
          <a:p>
            <a:endParaRPr lang="fr-FR" sz="1700" b="1" dirty="0"/>
          </a:p>
          <a:p>
            <a:endParaRPr lang="fr-FR" sz="17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Musée National De Tokyo Photos et images de collection - Getty Images">
            <a:extLst>
              <a:ext uri="{FF2B5EF4-FFF2-40B4-BE49-F238E27FC236}">
                <a16:creationId xmlns:a16="http://schemas.microsoft.com/office/drawing/2014/main" id="{F1830905-9864-494A-8DDB-804E53D51C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50" r="1740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336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1266"/>
                                        </p:tgtEl>
                                        <p:attrNameLst>
                                          <p:attrName>style.visibility</p:attrName>
                                        </p:attrNameLst>
                                      </p:cBhvr>
                                      <p:to>
                                        <p:strVal val="visible"/>
                                      </p:to>
                                    </p:set>
                                    <p:animEffect transition="in" filter="checkerboard(across)">
                                      <p:cBhvr>
                                        <p:cTn id="2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422D5B-72E2-0946-BA67-86BCDF5E7FD0}"/>
              </a:ext>
            </a:extLst>
          </p:cNvPr>
          <p:cNvSpPr>
            <a:spLocks noGrp="1"/>
          </p:cNvSpPr>
          <p:nvPr>
            <p:ph type="title"/>
          </p:nvPr>
        </p:nvSpPr>
        <p:spPr>
          <a:xfrm>
            <a:off x="589560" y="856180"/>
            <a:ext cx="4560584" cy="1128068"/>
          </a:xfrm>
        </p:spPr>
        <p:txBody>
          <a:bodyPr anchor="ctr">
            <a:normAutofit/>
          </a:bodyPr>
          <a:lstStyle/>
          <a:p>
            <a:r>
              <a:rPr lang="fr-FR" sz="4000" dirty="0"/>
              <a:t>Le jardin </a:t>
            </a:r>
            <a:r>
              <a:rPr lang="fr-FR" sz="4000" dirty="0" err="1"/>
              <a:t>Makino</a:t>
            </a:r>
            <a:endParaRPr lang="fr-FR" sz="40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D686866-47B4-244B-838C-B43A52BDA25A}"/>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Le jardin botanique </a:t>
            </a:r>
            <a:r>
              <a:rPr lang="fr-FR" sz="2000" b="1" dirty="0" err="1"/>
              <a:t>Makino</a:t>
            </a:r>
            <a:r>
              <a:rPr lang="fr-FR" sz="2000" b="1" dirty="0"/>
              <a:t> est un jardin botanique situé à Kōchi. Ce Jardin est créé en 1958  Ouvert au public tous les jours sauf le lundi.</a:t>
            </a:r>
          </a:p>
          <a:p>
            <a:endParaRPr lang="fr-FR" sz="2000"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Jardin botanique préfectoral Makino de Kochi | CHUGOKU＋SHIKOKU×TOKYO (JAPAN)">
            <a:extLst>
              <a:ext uri="{FF2B5EF4-FFF2-40B4-BE49-F238E27FC236}">
                <a16:creationId xmlns:a16="http://schemas.microsoft.com/office/drawing/2014/main" id="{EF158487-27BA-8C40-A839-82636443EA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70" r="15261"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118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checkerboard(across)">
                                      <p:cBhvr>
                                        <p:cTn id="20"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DECAA3-4D8A-0C40-B4A4-67935139B320}"/>
              </a:ext>
            </a:extLst>
          </p:cNvPr>
          <p:cNvSpPr>
            <a:spLocks noGrp="1"/>
          </p:cNvSpPr>
          <p:nvPr>
            <p:ph type="title"/>
          </p:nvPr>
        </p:nvSpPr>
        <p:spPr>
          <a:xfrm>
            <a:off x="589560" y="856180"/>
            <a:ext cx="4560584" cy="1128068"/>
          </a:xfrm>
        </p:spPr>
        <p:txBody>
          <a:bodyPr anchor="ctr">
            <a:normAutofit/>
          </a:bodyPr>
          <a:lstStyle/>
          <a:p>
            <a:r>
              <a:rPr lang="fr-FR" sz="4000" dirty="0"/>
              <a:t>Tokyo </a:t>
            </a:r>
            <a:r>
              <a:rPr lang="fr-FR" sz="4000" dirty="0" err="1"/>
              <a:t>SkyTree</a:t>
            </a:r>
            <a:endParaRPr lang="fr-FR" sz="40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BA7EBAA-533A-CC40-A3E7-AF06552F88BA}"/>
              </a:ext>
            </a:extLst>
          </p:cNvPr>
          <p:cNvSpPr>
            <a:spLocks noGrp="1"/>
          </p:cNvSpPr>
          <p:nvPr>
            <p:ph idx="1"/>
          </p:nvPr>
        </p:nvSpPr>
        <p:spPr>
          <a:xfrm>
            <a:off x="590719" y="2330505"/>
            <a:ext cx="4559425" cy="3979585"/>
          </a:xfrm>
        </p:spPr>
        <p:txBody>
          <a:bodyPr anchor="ctr">
            <a:normAutofit/>
          </a:bodyPr>
          <a:lstStyle/>
          <a:p>
            <a:pPr marL="0" indent="0" algn="ctr">
              <a:buNone/>
            </a:pPr>
            <a:r>
              <a:rPr lang="fr-FR" sz="2000" b="1" dirty="0"/>
              <a:t>La Tokyo </a:t>
            </a:r>
            <a:r>
              <a:rPr lang="fr-FR" sz="2000" b="1" dirty="0" err="1"/>
              <a:t>Skytree</a:t>
            </a:r>
            <a:r>
              <a:rPr lang="fr-FR" sz="2000" b="1" dirty="0"/>
              <a:t> est une tour de radiodiffusion du Japon, située dans l'arrondissement Sumida de Tokyo. Haute de 634 mètres, elle devient, le jour de son inauguration en 2012, la deuxième plus haute structure autoportante du monde avant La tour Khalifa. </a:t>
            </a:r>
            <a:br>
              <a:rPr lang="fr-FR" sz="2000" b="1" dirty="0"/>
            </a:br>
            <a:endParaRPr lang="fr-FR" sz="2000" b="1"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αcafe | My Sony Club | ソニー | Tokyo skytree, Japan landscape, Japan travel">
            <a:extLst>
              <a:ext uri="{FF2B5EF4-FFF2-40B4-BE49-F238E27FC236}">
                <a16:creationId xmlns:a16="http://schemas.microsoft.com/office/drawing/2014/main" id="{0E431EFF-A41D-FF4B-B48F-4ECC739FC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947" y="551017"/>
            <a:ext cx="3862086" cy="579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400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250" autoRev="1" fill="hold">
                                          <p:stCondLst>
                                            <p:cond delay="0"/>
                                          </p:stCondLst>
                                        </p:cTn>
                                        <p:tgtEl>
                                          <p:spTgt spid="3">
                                            <p:txEl>
                                              <p:pRg st="0" end="0"/>
                                            </p:txEl>
                                          </p:spTgt>
                                        </p:tgtEl>
                                        <p:attrNameLst>
                                          <p:attrName>ppt_w</p:attrName>
                                        </p:attrNameLst>
                                      </p:cBhvr>
                                    </p:anim>
                                    <p:anim by="(#ppt_w*0.50)" calcmode="lin" valueType="num">
                                      <p:cBhvr>
                                        <p:cTn id="13" dur="250" decel="50000" autoRev="1" fill="hold">
                                          <p:stCondLst>
                                            <p:cond delay="0"/>
                                          </p:stCondLst>
                                        </p:cTn>
                                        <p:tgtEl>
                                          <p:spTgt spid="3">
                                            <p:txEl>
                                              <p:pRg st="0" end="0"/>
                                            </p:txEl>
                                          </p:spTgt>
                                        </p:tgtEl>
                                        <p:attrNameLst>
                                          <p:attrName>ppt_x</p:attrName>
                                        </p:attrNameLst>
                                      </p:cBhvr>
                                    </p:anim>
                                    <p:anim from="(-#ppt_h/2)" to="(#ppt_y)" calcmode="lin" valueType="num">
                                      <p:cBhvr>
                                        <p:cTn id="14" dur="500" fill="hold">
                                          <p:stCondLst>
                                            <p:cond delay="0"/>
                                          </p:stCondLst>
                                        </p:cTn>
                                        <p:tgtEl>
                                          <p:spTgt spid="3">
                                            <p:txEl>
                                              <p:pRg st="0" end="0"/>
                                            </p:txEl>
                                          </p:spTgt>
                                        </p:tgtEl>
                                        <p:attrNameLst>
                                          <p:attrName>ppt_y</p:attrName>
                                        </p:attrNameLst>
                                      </p:cBhvr>
                                    </p:anim>
                                    <p:animRot by="21600000">
                                      <p:cBhvr>
                                        <p:cTn id="15" dur="5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checkerboard(across)">
                                      <p:cBhvr>
                                        <p:cTn id="2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10.xml><?xml version="1.0" encoding="utf-8"?>
<a:theme xmlns:a="http://schemas.openxmlformats.org/drawingml/2006/main" name="9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Thème Offic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2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3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4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6.xml><?xml version="1.0" encoding="utf-8"?>
<a:theme xmlns:a="http://schemas.openxmlformats.org/drawingml/2006/main" name="5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6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8.xml><?xml version="1.0" encoding="utf-8"?>
<a:theme xmlns:a="http://schemas.openxmlformats.org/drawingml/2006/main" name="7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9.xml><?xml version="1.0" encoding="utf-8"?>
<a:theme xmlns:a="http://schemas.openxmlformats.org/drawingml/2006/main" name="8_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409</TotalTime>
  <Words>1028</Words>
  <Application>Microsoft Office PowerPoint</Application>
  <PresentationFormat>Grand écran</PresentationFormat>
  <Paragraphs>70</Paragraphs>
  <Slides>12</Slides>
  <Notes>0</Notes>
  <HiddenSlides>0</HiddenSlides>
  <MMClips>1</MMClips>
  <ScaleCrop>false</ScaleCrop>
  <HeadingPairs>
    <vt:vector size="4" baseType="variant">
      <vt:variant>
        <vt:lpstr>Thème</vt:lpstr>
      </vt:variant>
      <vt:variant>
        <vt:i4>10</vt:i4>
      </vt:variant>
      <vt:variant>
        <vt:lpstr>Titres des diapositives</vt:lpstr>
      </vt:variant>
      <vt:variant>
        <vt:i4>12</vt:i4>
      </vt:variant>
    </vt:vector>
  </HeadingPairs>
  <TitlesOfParts>
    <vt:vector size="22" baseType="lpstr">
      <vt:lpstr>Thème Office</vt:lpstr>
      <vt:lpstr>1_Thème Office</vt:lpstr>
      <vt:lpstr>2_Thème Office</vt:lpstr>
      <vt:lpstr>3_Thème Office</vt:lpstr>
      <vt:lpstr>4_Thème Office</vt:lpstr>
      <vt:lpstr>5_Thème Office</vt:lpstr>
      <vt:lpstr>6_Thème Office</vt:lpstr>
      <vt:lpstr>7_Thème Office</vt:lpstr>
      <vt:lpstr>8_Thème Office</vt:lpstr>
      <vt:lpstr>9_Thème Office</vt:lpstr>
      <vt:lpstr>Des petites informations sur Le Japon</vt:lpstr>
      <vt:lpstr>La soupe Miso</vt:lpstr>
      <vt:lpstr>Les sushis </vt:lpstr>
      <vt:lpstr>Les Yakitoris</vt:lpstr>
      <vt:lpstr>Les Onigiris</vt:lpstr>
      <vt:lpstr>Le Mont Fuji</vt:lpstr>
      <vt:lpstr>Le musée national de Tokyo</vt:lpstr>
      <vt:lpstr>Le jardin Makino</vt:lpstr>
      <vt:lpstr>Tokyo SkyTree</vt:lpstr>
      <vt:lpstr>La tour de Tokyo</vt:lpstr>
      <vt:lpstr>Château d’Osaka</vt:lpstr>
      <vt:lpstr>Cathédrale Sainte-Marie de Tokyo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Japon   Élaboré par Youssef Graiess </dc:title>
  <dc:creator>Youssef Graiess</dc:creator>
  <cp:lastModifiedBy>Youssef Graiess</cp:lastModifiedBy>
  <cp:revision>3</cp:revision>
  <cp:lastPrinted>2021-05-31T19:11:58Z</cp:lastPrinted>
  <dcterms:created xsi:type="dcterms:W3CDTF">2021-05-31T12:49:50Z</dcterms:created>
  <dcterms:modified xsi:type="dcterms:W3CDTF">2023-02-02T12:21:01Z</dcterms:modified>
</cp:coreProperties>
</file>