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2" r:id="rId1"/>
  </p:sldMasterIdLst>
  <p:sldIdLst>
    <p:sldId id="256" r:id="rId2"/>
    <p:sldId id="259" r:id="rId3"/>
    <p:sldId id="257" r:id="rId4"/>
    <p:sldId id="258" r:id="rId5"/>
    <p:sldId id="262" r:id="rId6"/>
    <p:sldId id="264" r:id="rId7"/>
    <p:sldId id="265" r:id="rId8"/>
    <p:sldId id="266" r:id="rId9"/>
    <p:sldId id="267" r:id="rId10"/>
    <p:sldId id="260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FBDAA-C603-9F31-E386-77CD34299468}" v="1" dt="2022-06-30T19:28:36.442"/>
    <p1510:client id="{E4C23579-657E-4CDC-B028-7162EA2EB4D4}" v="4" dt="2022-06-29T14:50:02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t Sharma" userId="S::y21sash@parkside.derbyshire.sch.uk::e1e70804-4beb-4d82-ab22-83b50c878206" providerId="AD" clId="Web-{4FEFBDAA-C603-9F31-E386-77CD34299468}"/>
    <pc:docChg chg="modSld">
      <pc:chgData name="Sachit Sharma" userId="S::y21sash@parkside.derbyshire.sch.uk::e1e70804-4beb-4d82-ab22-83b50c878206" providerId="AD" clId="Web-{4FEFBDAA-C603-9F31-E386-77CD34299468}" dt="2022-06-30T19:28:36.442" v="0" actId="20577"/>
      <pc:docMkLst>
        <pc:docMk/>
      </pc:docMkLst>
      <pc:sldChg chg="modSp">
        <pc:chgData name="Sachit Sharma" userId="S::y21sash@parkside.derbyshire.sch.uk::e1e70804-4beb-4d82-ab22-83b50c878206" providerId="AD" clId="Web-{4FEFBDAA-C603-9F31-E386-77CD34299468}" dt="2022-06-30T19:28:36.442" v="0" actId="20577"/>
        <pc:sldMkLst>
          <pc:docMk/>
          <pc:sldMk cId="178083011" sldId="256"/>
        </pc:sldMkLst>
        <pc:spChg chg="mod">
          <ac:chgData name="Sachit Sharma" userId="S::y21sash@parkside.derbyshire.sch.uk::e1e70804-4beb-4d82-ab22-83b50c878206" providerId="AD" clId="Web-{4FEFBDAA-C603-9F31-E386-77CD34299468}" dt="2022-06-30T19:28:36.442" v="0" actId="20577"/>
          <ac:spMkLst>
            <pc:docMk/>
            <pc:sldMk cId="178083011" sldId="256"/>
            <ac:spMk id="2" creationId="{72946F28-13B9-4DB6-ACAB-8724FCF0BB23}"/>
          </ac:spMkLst>
        </pc:spChg>
      </pc:sldChg>
    </pc:docChg>
  </pc:docChgLst>
  <pc:docChgLst>
    <pc:chgData name="Sachit Sharma" userId="S::y21sash@parkside.derbyshire.sch.uk::e1e70804-4beb-4d82-ab22-83b50c878206" providerId="AD" clId="Web-{E4C23579-657E-4CDC-B028-7162EA2EB4D4}"/>
    <pc:docChg chg="modSld sldOrd">
      <pc:chgData name="Sachit Sharma" userId="S::y21sash@parkside.derbyshire.sch.uk::e1e70804-4beb-4d82-ab22-83b50c878206" providerId="AD" clId="Web-{E4C23579-657E-4CDC-B028-7162EA2EB4D4}" dt="2022-06-29T14:50:02.463" v="3"/>
      <pc:docMkLst>
        <pc:docMk/>
      </pc:docMkLst>
      <pc:sldChg chg="modSp">
        <pc:chgData name="Sachit Sharma" userId="S::y21sash@parkside.derbyshire.sch.uk::e1e70804-4beb-4d82-ab22-83b50c878206" providerId="AD" clId="Web-{E4C23579-657E-4CDC-B028-7162EA2EB4D4}" dt="2022-06-29T14:49:19.227" v="0" actId="1076"/>
        <pc:sldMkLst>
          <pc:docMk/>
          <pc:sldMk cId="3990508847" sldId="260"/>
        </pc:sldMkLst>
        <pc:picChg chg="mod">
          <ac:chgData name="Sachit Sharma" userId="S::y21sash@parkside.derbyshire.sch.uk::e1e70804-4beb-4d82-ab22-83b50c878206" providerId="AD" clId="Web-{E4C23579-657E-4CDC-B028-7162EA2EB4D4}" dt="2022-06-29T14:49:19.227" v="0" actId="1076"/>
          <ac:picMkLst>
            <pc:docMk/>
            <pc:sldMk cId="3990508847" sldId="260"/>
            <ac:picMk id="5" creationId="{CE81B147-324F-471A-A07E-AC7062021BD7}"/>
          </ac:picMkLst>
        </pc:picChg>
      </pc:sldChg>
      <pc:sldChg chg="ord modTransition">
        <pc:chgData name="Sachit Sharma" userId="S::y21sash@parkside.derbyshire.sch.uk::e1e70804-4beb-4d82-ab22-83b50c878206" providerId="AD" clId="Web-{E4C23579-657E-4CDC-B028-7162EA2EB4D4}" dt="2022-06-29T14:50:02.463" v="3"/>
        <pc:sldMkLst>
          <pc:docMk/>
          <pc:sldMk cId="136802605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76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148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35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55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8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7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2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2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49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5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3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3D1143-D4C9-42BF-8544-0F349DA4924B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2E16DE-F498-48EB-B361-1909DACED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-thinkingthefuture.com/materials-construction/a4497-alternative-material-ashcrete/#:~:text=Ashcrete%20is%20a%20mixture%20of,is%20produced%20by%20power%20plants" TargetMode="External"/><Relationship Id="rId3" Type="http://schemas.openxmlformats.org/officeDocument/2006/relationships/hyperlink" Target="https://www.weforum.org/agenda/2021/01/covid-19-10-most-congested-world-cities-congestion-traffic/" TargetMode="External"/><Relationship Id="rId7" Type="http://schemas.openxmlformats.org/officeDocument/2006/relationships/hyperlink" Target="https://www.ambientbp.com/blog/is-bamboo-stronger-than-hardwood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6" Type="http://schemas.openxmlformats.org/officeDocument/2006/relationships/hyperlink" Target="https://sustainablebuild.co.uk/eco-friendly-alternatives-to-carpets/" TargetMode="External"/><Relationship Id="rId5" Type="http://schemas.openxmlformats.org/officeDocument/2006/relationships/hyperlink" Target="https://www.newsweek.com/stronger-steel-85533" TargetMode="External"/><Relationship Id="rId4" Type="http://schemas.openxmlformats.org/officeDocument/2006/relationships/hyperlink" Target="https://www.theguardian.com/housing-network/gallery/2014/dec/17/new-housing-development-problems-pictures" TargetMode="External"/><Relationship Id="rId9" Type="http://schemas.openxmlformats.org/officeDocument/2006/relationships/hyperlink" Target="http://www.greenrationbook.org.uk/resources/footprints-building-constru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6F28-13B9-4DB6-ACAB-8724FCF0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661" y="2252313"/>
            <a:ext cx="9994084" cy="2387600"/>
          </a:xfrm>
        </p:spPr>
        <p:txBody>
          <a:bodyPr/>
          <a:lstStyle/>
          <a:p>
            <a:r>
              <a:rPr lang="en-GB" sz="12400" b="1" dirty="0">
                <a:latin typeface="Britannic Bold" panose="020B0903060703020204" pitchFamily="34" charset="0"/>
              </a:rPr>
              <a:t>isyBlocks</a:t>
            </a:r>
            <a:r>
              <a:rPr lang="en-GB" sz="12400" dirty="0">
                <a:latin typeface="Britannic Bold" panose="020B0903060703020204" pitchFamily="34" charset="0"/>
              </a:rPr>
              <a:t/>
            </a:r>
            <a:br>
              <a:rPr lang="en-GB" sz="12400" dirty="0">
                <a:latin typeface="Britannic Bold" panose="020B0903060703020204" pitchFamily="34" charset="0"/>
              </a:rPr>
            </a:br>
            <a:endParaRPr lang="en-GB" sz="12400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70700-FF47-45EB-A37A-99CAF05E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61" y="3138284"/>
            <a:ext cx="9144000" cy="3136681"/>
          </a:xfrm>
        </p:spPr>
        <p:txBody>
          <a:bodyPr>
            <a:normAutofit/>
          </a:bodyPr>
          <a:lstStyle/>
          <a:p>
            <a:r>
              <a:rPr lang="en-GB" sz="4400" dirty="0"/>
              <a:t>A modern attempt to solve the issue of housing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1500" dirty="0"/>
              <a:t>Idea Made by Islam, Sachit and </a:t>
            </a:r>
            <a:r>
              <a:rPr lang="en-GB" sz="1500" dirty="0" err="1"/>
              <a:t>Yeni</a:t>
            </a:r>
            <a:endParaRPr lang="en-GB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8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3" name="drumroll.wav"/>
          </p:stSnd>
        </p:sndAc>
      </p:transition>
    </mc:Choice>
    <mc:Fallback xmlns="">
      <p:transition spd="slow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3612-1DA6-4179-A389-8784C500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43" y="388107"/>
            <a:ext cx="11747314" cy="2088314"/>
          </a:xfrm>
        </p:spPr>
        <p:txBody>
          <a:bodyPr/>
          <a:lstStyle/>
          <a:p>
            <a:pPr algn="ctr"/>
            <a:r>
              <a:rPr lang="en-GB" sz="4800" dirty="0">
                <a:latin typeface="Britannic Bold" panose="020B0903060703020204" pitchFamily="34" charset="0"/>
              </a:rPr>
              <a:t>Taking Inspiration From Other GREEN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1B147-324F-471A-A07E-AC7062021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42" y="2283643"/>
            <a:ext cx="6565444" cy="45137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5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711-9DB7-4A03-BC64-247BB90A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86" y="2223831"/>
            <a:ext cx="8903445" cy="2958829"/>
          </a:xfrm>
        </p:spPr>
        <p:txBody>
          <a:bodyPr/>
          <a:lstStyle/>
          <a:p>
            <a:pPr algn="ctr"/>
            <a:r>
              <a:rPr lang="en-GB" dirty="0"/>
              <a:t>Sachit – Slide show</a:t>
            </a:r>
            <a:br>
              <a:rPr lang="en-GB" dirty="0"/>
            </a:br>
            <a:r>
              <a:rPr lang="en-GB" dirty="0"/>
              <a:t>Islam – CAD design</a:t>
            </a:r>
            <a:br>
              <a:rPr lang="en-GB" dirty="0"/>
            </a:br>
            <a:r>
              <a:rPr lang="en-GB" dirty="0" err="1"/>
              <a:t>Yeni</a:t>
            </a:r>
            <a:r>
              <a:rPr lang="en-GB" dirty="0"/>
              <a:t> – Model</a:t>
            </a:r>
            <a:br>
              <a:rPr lang="en-GB" dirty="0"/>
            </a:br>
            <a:r>
              <a:rPr lang="en-GB" sz="1100" dirty="0"/>
              <a:t>Alex – Minor Tweaks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CF2D6-F760-421C-91C5-54378C019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012" y="775831"/>
            <a:ext cx="9322894" cy="2009314"/>
          </a:xfrm>
        </p:spPr>
        <p:txBody>
          <a:bodyPr>
            <a:normAutofit/>
          </a:bodyPr>
          <a:lstStyle/>
          <a:p>
            <a:pPr algn="ctr"/>
            <a:r>
              <a:rPr lang="en-GB" sz="9600" b="1" dirty="0" smtClean="0">
                <a:latin typeface="Britannic Bold" panose="020B0903060703020204" pitchFamily="34" charset="0"/>
              </a:rPr>
              <a:t>Credits</a:t>
            </a:r>
            <a:endParaRPr lang="en-GB" sz="9600" b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0928-13AA-4FC5-8BDE-6485DCBC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98" y="585241"/>
            <a:ext cx="9975004" cy="2365583"/>
          </a:xfrm>
        </p:spPr>
        <p:txBody>
          <a:bodyPr/>
          <a:lstStyle/>
          <a:p>
            <a:pPr algn="ctr"/>
            <a:r>
              <a:rPr lang="en-GB" sz="12800" dirty="0">
                <a:latin typeface="Trajan Pro" panose="02020502050506020301" pitchFamily="18" charset="0"/>
              </a:rPr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2E32D-EF8A-4FA0-B1A1-9A6FD4E8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098" y="4066566"/>
            <a:ext cx="11629902" cy="2675735"/>
          </a:xfrm>
        </p:spPr>
        <p:txBody>
          <a:bodyPr>
            <a:normAutofit fontScale="85000" lnSpcReduction="20000"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Slide 2: </a:t>
            </a:r>
            <a:r>
              <a:rPr lang="en-GB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https://www.weforum.org/agenda/2021/01/covid-19-10-most-congested-world-cities-congestion-traffic/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Slide 3: </a:t>
            </a:r>
            <a:r>
              <a:rPr lang="en-GB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https://www.theguardian.com/housing-network/gallery/2014/dec/17/new-housing-development-problems-pictures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Slide 6:</a:t>
            </a:r>
          </a:p>
          <a:p>
            <a:r>
              <a:rPr lang="en-GB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https://www.newsweek.com/stronger-steel-85533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https://sustainablebuild.co.uk/eco-friendly-alternatives-to-carpets/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https://www.ambientbp.com/blog/is-bamboo-stronger-than-hardwood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https://www.re-thinkingthefuture.com/materials-construction/a4497-alternative-material-ashcrete/#:~:text=Ashcrete%20is%20a%20mixture%20of,is%20produced%20by%20power%20plants</a:t>
            </a:r>
            <a:endParaRPr lang="en-GB" sz="1400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Slide 7</a:t>
            </a:r>
            <a:r>
              <a:rPr lang="en-GB" sz="1400" dirty="0">
                <a:solidFill>
                  <a:srgbClr val="0070C0"/>
                </a:solidFill>
              </a:rPr>
              <a:t>: </a:t>
            </a:r>
            <a:r>
              <a:rPr lang="en-GB" sz="1400" u="sng" dirty="0">
                <a:solidFill>
                  <a:srgbClr val="0070C0"/>
                </a:solidFill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http://www.greenrationbook.org.uk/resources/footprints-building-construction/</a:t>
            </a:r>
            <a:endParaRPr lang="en-GB" sz="1400" u="sng" dirty="0">
              <a:solidFill>
                <a:srgbClr val="0070C0"/>
              </a:solidFill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8: Rylie, unfortunately doesn’t have the same appearance as the picture.</a:t>
            </a:r>
          </a:p>
          <a:p>
            <a:pPr marL="228600" indent="-228600">
              <a:buAutoNum type="arabicParenR" startAt="2"/>
            </a:pPr>
            <a:endParaRPr lang="en-GB" sz="1000" dirty="0"/>
          </a:p>
          <a:p>
            <a:pPr marL="228600" indent="-228600">
              <a:buAutoNum type="arabicParenR"/>
            </a:pPr>
            <a:endParaRPr lang="en-GB" sz="1000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2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428A-1226-4DC0-909D-8F890039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83" y="847253"/>
            <a:ext cx="9775560" cy="1055769"/>
          </a:xfrm>
        </p:spPr>
        <p:txBody>
          <a:bodyPr/>
          <a:lstStyle/>
          <a:p>
            <a:pPr algn="ctr"/>
            <a:r>
              <a:rPr lang="en-GB" sz="6000" dirty="0">
                <a:latin typeface="Britannic Bold" panose="020B0903060703020204" pitchFamily="34" charset="0"/>
              </a:rPr>
              <a:t>Image Of A Congested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FCD8C-C72C-445A-8BD9-E207EE1E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49" y="2385729"/>
            <a:ext cx="6109228" cy="363407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227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005F-A980-4107-89A6-61C63BE9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17" y="0"/>
            <a:ext cx="11311086" cy="2468887"/>
          </a:xfrm>
        </p:spPr>
        <p:txBody>
          <a:bodyPr/>
          <a:lstStyle/>
          <a:p>
            <a:pPr algn="ctr"/>
            <a:r>
              <a:rPr lang="en-GB" sz="6000" dirty="0">
                <a:latin typeface="Britannic Bold" panose="020B0903060703020204" pitchFamily="34" charset="0"/>
              </a:rPr>
              <a:t>Problems with modern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FDAC8-0DCA-4162-B04D-B135DC99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567" y="2655797"/>
            <a:ext cx="8825659" cy="3416300"/>
          </a:xfrm>
        </p:spPr>
        <p:txBody>
          <a:bodyPr/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Homes that all look the same.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Streets that discourage walking and cycling.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Neglected communal gardens.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On-street car parking.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Soulless streets without trees or flowers.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1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763C-A39B-47FB-87F4-3B4D01AB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64" y="863616"/>
            <a:ext cx="11344643" cy="841188"/>
          </a:xfrm>
        </p:spPr>
        <p:txBody>
          <a:bodyPr/>
          <a:lstStyle/>
          <a:p>
            <a:pPr algn="ctr"/>
            <a:r>
              <a:rPr lang="en-GB" sz="6000" dirty="0">
                <a:latin typeface="Britannic Bold" panose="020B0903060703020204" pitchFamily="34" charset="0"/>
              </a:rPr>
              <a:t>How are we going to fix housing?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537F-416E-4161-83C7-83B0AC11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Have a lot of open space.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Have the streets be “living” with plants and animals.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No cars allowed on </a:t>
            </a:r>
            <a:r>
              <a:rPr lang="en-GB" sz="2800" dirty="0" smtClean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streets in the block.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Have all the necessities have a close proximity to each other to promote walking.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9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763C-A39B-47FB-87F4-3B4D01AB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024" y="377885"/>
            <a:ext cx="12306580" cy="1636552"/>
          </a:xfrm>
        </p:spPr>
        <p:txBody>
          <a:bodyPr/>
          <a:lstStyle/>
          <a:p>
            <a:pPr algn="ctr"/>
            <a:r>
              <a:rPr lang="en-GB" sz="8800" dirty="0">
                <a:latin typeface="Britannic Bold" panose="020B0903060703020204" pitchFamily="34" charset="0"/>
              </a:rPr>
              <a:t>Sustainable </a:t>
            </a:r>
            <a:r>
              <a:rPr lang="en-GB" sz="8800" dirty="0" smtClean="0">
                <a:latin typeface="Britannic Bold" panose="020B0903060703020204" pitchFamily="34" charset="0"/>
              </a:rPr>
              <a:t>Houses</a:t>
            </a:r>
            <a:endParaRPr lang="en-GB" sz="88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537F-416E-4161-83C7-83B0AC11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345" y="2567031"/>
            <a:ext cx="8928613" cy="350310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Incorporating bamboo in housing by replacing the steel rebar in houses.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Bamboo is also going to be used for flooring as carpet production releases chemicals in the sky.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Ashcrete will be used to replace cement. 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31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763C-A39B-47FB-87F4-3B4D01AB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260"/>
            <a:ext cx="12306580" cy="1636552"/>
          </a:xfrm>
        </p:spPr>
        <p:txBody>
          <a:bodyPr/>
          <a:lstStyle/>
          <a:p>
            <a:pPr algn="ctr"/>
            <a:r>
              <a:rPr lang="en-GB" sz="7200" dirty="0">
                <a:latin typeface="Britannic Bold" panose="020B0903060703020204" pitchFamily="34" charset="0"/>
              </a:rPr>
              <a:t>Facts on the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537F-416E-4161-83C7-83B0AC11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507" y="2348916"/>
            <a:ext cx="9549398" cy="4107110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Bamboo has greater tensile strength (or resistance to being pulled apart) than steel, and it withstands compression better than concrete.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Bamboo is is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 </a:t>
            </a:r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2-3 times harder than most hardwoods, including oak!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Carpet  is primarily made up of petroleum products, such as nylon, vinyl and PVC.</a:t>
            </a:r>
          </a:p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About 93% of Ashcrete is made of recycled material, making it immediately more environmentally viable than concrete. </a:t>
            </a:r>
          </a:p>
          <a:p>
            <a:endParaRPr lang="en-GB" sz="2800" dirty="0">
              <a:solidFill>
                <a:schemeClr val="accent6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A789-A22C-4BA8-BD0A-5039151C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4" y="550218"/>
            <a:ext cx="10304407" cy="1629832"/>
          </a:xfrm>
        </p:spPr>
        <p:txBody>
          <a:bodyPr/>
          <a:lstStyle/>
          <a:p>
            <a:pPr algn="ctr"/>
            <a:r>
              <a:rPr lang="en-GB" sz="4400" dirty="0">
                <a:latin typeface="Britannic Bold" panose="020B0903060703020204" pitchFamily="34" charset="0"/>
              </a:rPr>
              <a:t>Comparing To Normal Houses (Co2 Emissions in tons)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EE06-198D-4B12-947B-BD2198F7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64" y="2180050"/>
            <a:ext cx="4928724" cy="1144478"/>
          </a:xfrm>
        </p:spPr>
        <p:txBody>
          <a:bodyPr/>
          <a:lstStyle/>
          <a:p>
            <a:pPr algn="ctr"/>
            <a:r>
              <a:rPr lang="en-GB" sz="4000" dirty="0"/>
              <a:t>Normal Steel house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DBAE2D-2D3C-42B9-95DB-60C24F8A37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834580"/>
              </p:ext>
            </p:extLst>
          </p:nvPr>
        </p:nvGraphicFramePr>
        <p:xfrm>
          <a:off x="283637" y="3377294"/>
          <a:ext cx="5699653" cy="3033823"/>
        </p:xfrm>
        <a:graphic>
          <a:graphicData uri="http://schemas.openxmlformats.org/drawingml/2006/table">
            <a:tbl>
              <a:tblPr/>
              <a:tblGrid>
                <a:gridCol w="4247365">
                  <a:extLst>
                    <a:ext uri="{9D8B030D-6E8A-4147-A177-3AD203B41FA5}">
                      <a16:colId xmlns:a16="http://schemas.microsoft.com/office/drawing/2014/main" val="342873012"/>
                    </a:ext>
                  </a:extLst>
                </a:gridCol>
                <a:gridCol w="1452288">
                  <a:extLst>
                    <a:ext uri="{9D8B030D-6E8A-4147-A177-3AD203B41FA5}">
                      <a16:colId xmlns:a16="http://schemas.microsoft.com/office/drawing/2014/main" val="2516498705"/>
                    </a:ext>
                  </a:extLst>
                </a:gridCol>
              </a:tblGrid>
              <a:tr h="339211">
                <a:tc>
                  <a:txBody>
                    <a:bodyPr/>
                    <a:lstStyle/>
                    <a:p>
                      <a:pPr fontAlgn="t"/>
                      <a:r>
                        <a:rPr lang="en-GB" sz="2300" dirty="0">
                          <a:effectLst/>
                        </a:rPr>
                        <a:t>Co2 from Steel</a:t>
                      </a:r>
                    </a:p>
                  </a:txBody>
                  <a:tcPr marL="0" marR="1293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</a:rPr>
                        <a:t>9578</a:t>
                      </a:r>
                    </a:p>
                  </a:txBody>
                  <a:tcPr marL="0" marR="129341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820897"/>
                  </a:ext>
                </a:extLst>
              </a:tr>
              <a:tr h="339211">
                <a:tc>
                  <a:txBody>
                    <a:bodyPr/>
                    <a:lstStyle/>
                    <a:p>
                      <a:pPr fontAlgn="t"/>
                      <a:r>
                        <a:rPr lang="en-GB" sz="2300" dirty="0">
                          <a:effectLst/>
                        </a:rPr>
                        <a:t>Co2 from Wood</a:t>
                      </a:r>
                    </a:p>
                  </a:txBody>
                  <a:tcPr marL="0" marR="1293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</a:rPr>
                        <a:t>377</a:t>
                      </a:r>
                    </a:p>
                  </a:txBody>
                  <a:tcPr marL="0" marR="129341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60611"/>
                  </a:ext>
                </a:extLst>
              </a:tr>
              <a:tr h="606247">
                <a:tc>
                  <a:txBody>
                    <a:bodyPr/>
                    <a:lstStyle/>
                    <a:p>
                      <a:pPr fontAlgn="t"/>
                      <a:r>
                        <a:rPr lang="en-GB" sz="2300" dirty="0">
                          <a:effectLst/>
                        </a:rPr>
                        <a:t>Co2 from Concrete</a:t>
                      </a:r>
                    </a:p>
                  </a:txBody>
                  <a:tcPr marL="0" marR="1293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</a:rPr>
                        <a:t>6313</a:t>
                      </a:r>
                    </a:p>
                  </a:txBody>
                  <a:tcPr marL="0" marR="129341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34150"/>
                  </a:ext>
                </a:extLst>
              </a:tr>
              <a:tr h="1696056">
                <a:tc>
                  <a:txBody>
                    <a:bodyPr/>
                    <a:lstStyle/>
                    <a:p>
                      <a:pPr fontAlgn="t"/>
                      <a:r>
                        <a:rPr lang="en-GB" sz="2300" dirty="0">
                          <a:effectLst/>
                        </a:rPr>
                        <a:t>Extra Co2 from Calcinating Concrete</a:t>
                      </a:r>
                    </a:p>
                    <a:p>
                      <a:pPr fontAlgn="t"/>
                      <a:endParaRPr lang="en-GB" sz="2300" dirty="0">
                        <a:effectLst/>
                      </a:endParaRPr>
                    </a:p>
                    <a:p>
                      <a:pPr fontAlgn="t"/>
                      <a:r>
                        <a:rPr lang="en-GB" sz="2300" dirty="0">
                          <a:effectLst/>
                        </a:rPr>
                        <a:t>Adjusted Total Co2   = 18500                                        </a:t>
                      </a:r>
                    </a:p>
                  </a:txBody>
                  <a:tcPr marL="0" marR="12934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2400" dirty="0">
                          <a:effectLst/>
                        </a:rPr>
                        <a:t>2232</a:t>
                      </a:r>
                    </a:p>
                  </a:txBody>
                  <a:tcPr marL="0" marR="129341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729628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4C762-69FA-45BA-AEA0-F4CD13F0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748266"/>
            <a:ext cx="4825159" cy="576262"/>
          </a:xfrm>
        </p:spPr>
        <p:txBody>
          <a:bodyPr/>
          <a:lstStyle/>
          <a:p>
            <a:pPr algn="ctr"/>
            <a:r>
              <a:rPr lang="en-GB" sz="4400" dirty="0"/>
              <a:t>ISYblock house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7436E-5992-42E8-B06B-402532D4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400495"/>
            <a:ext cx="5586942" cy="2551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Co2 from steel                              168</a:t>
            </a:r>
          </a:p>
          <a:p>
            <a:pPr marL="0" indent="0">
              <a:buNone/>
            </a:pPr>
            <a:r>
              <a:rPr lang="en-GB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Co2 from wood                            156</a:t>
            </a:r>
          </a:p>
          <a:p>
            <a:pPr marL="0" indent="0">
              <a:buNone/>
            </a:pPr>
            <a:r>
              <a:rPr lang="en-GB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Co2 from concrete                      442</a:t>
            </a:r>
          </a:p>
          <a:p>
            <a:pPr marL="0" indent="0">
              <a:buNone/>
            </a:pPr>
            <a:endParaRPr lang="en-GB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GB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Adjusted Total Co2  = 766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F6D7-5587-4B5F-BDF1-5A9F18F7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30" y="679509"/>
            <a:ext cx="9423564" cy="1307438"/>
          </a:xfrm>
        </p:spPr>
        <p:txBody>
          <a:bodyPr/>
          <a:lstStyle/>
          <a:p>
            <a:pPr algn="ctr"/>
            <a:r>
              <a:rPr lang="en-GB" sz="6600" dirty="0">
                <a:latin typeface="Britannic Bold" panose="020B0903060703020204" pitchFamily="34" charset="0"/>
              </a:rPr>
              <a:t>The Human (POV)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521E8-21D4-4275-ADD6-16D5BCF58FFD}"/>
              </a:ext>
            </a:extLst>
          </p:cNvPr>
          <p:cNvSpPr txBox="1"/>
          <p:nvPr/>
        </p:nvSpPr>
        <p:spPr>
          <a:xfrm>
            <a:off x="6291852" y="2884907"/>
            <a:ext cx="45636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Arial Rounded MT Bold" panose="020F0704030504030204" pitchFamily="34" charset="0"/>
              </a:rPr>
              <a:t>Meet Rylie, she will explain </a:t>
            </a:r>
            <a:r>
              <a:rPr lang="en-GB" sz="4400" dirty="0" smtClean="0">
                <a:latin typeface="Arial Rounded MT Bold" panose="020F0704030504030204" pitchFamily="34" charset="0"/>
              </a:rPr>
              <a:t>her </a:t>
            </a:r>
            <a:r>
              <a:rPr lang="en-GB" sz="4400" dirty="0">
                <a:latin typeface="Arial Rounded MT Bold" panose="020F0704030504030204" pitchFamily="34" charset="0"/>
              </a:rPr>
              <a:t>opinions on IsyBlocks.</a:t>
            </a:r>
          </a:p>
        </p:txBody>
      </p:sp>
      <p:pic>
        <p:nvPicPr>
          <p:cNvPr id="2054" name="Picture 6" descr="442,869+ Best Free Person Stock Photos &amp; Images · 100% Royalty-Free HD  Downloads">
            <a:extLst>
              <a:ext uri="{FF2B5EF4-FFF2-40B4-BE49-F238E27FC236}">
                <a16:creationId xmlns:a16="http://schemas.microsoft.com/office/drawing/2014/main" id="{60FD9E83-89A9-4585-A28A-257FB397AE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4" b="21932"/>
          <a:stretch/>
        </p:blipFill>
        <p:spPr bwMode="auto">
          <a:xfrm>
            <a:off x="1020730" y="2626216"/>
            <a:ext cx="3218685" cy="30594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86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61B7-6EB3-483F-9EEE-E04335BB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69" y="1736521"/>
            <a:ext cx="5640129" cy="3086061"/>
          </a:xfrm>
        </p:spPr>
        <p:txBody>
          <a:bodyPr/>
          <a:lstStyle/>
          <a:p>
            <a:pPr algn="ctr"/>
            <a:r>
              <a:rPr lang="en-GB" sz="7200" b="1" dirty="0">
                <a:latin typeface="Trajan Pro" panose="02020502050506020301" pitchFamily="18" charset="0"/>
              </a:rPr>
              <a:t>Rylie’s opinion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1225-2D12-4143-974E-F2D7CC84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968" y="1749648"/>
            <a:ext cx="4974863" cy="335870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Bahnschrift" panose="020B0502040204020203" pitchFamily="34" charset="0"/>
                <a:ea typeface="Adobe Heiti Std R" panose="020B0400000000000000" pitchFamily="34" charset="-128"/>
              </a:rPr>
              <a:t>IsyBlocks are great, all the wildlife that surrounds you is so beautiful and it is a very tranquil place. The security is great and everything is so close I Don't need a car, it even saves on the bills!</a:t>
            </a:r>
          </a:p>
        </p:txBody>
      </p:sp>
    </p:spTree>
    <p:extLst>
      <p:ext uri="{BB962C8B-B14F-4D97-AF65-F5344CB8AC3E}">
        <p14:creationId xmlns:p14="http://schemas.microsoft.com/office/powerpoint/2010/main" val="11116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5|1.9|1.4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1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2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3|1.3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4|1.5|3.1|0.8|0.9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244</TotalTime>
  <Words>358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Hebrew</vt:lpstr>
      <vt:lpstr>Adobe Heiti Std R</vt:lpstr>
      <vt:lpstr>Arial</vt:lpstr>
      <vt:lpstr>Arial Rounded MT Bold</vt:lpstr>
      <vt:lpstr>Bahnschrift</vt:lpstr>
      <vt:lpstr>Britannic Bold</vt:lpstr>
      <vt:lpstr>Century Gothic</vt:lpstr>
      <vt:lpstr>Trajan Pro</vt:lpstr>
      <vt:lpstr>Wingdings 3</vt:lpstr>
      <vt:lpstr>Ion Boardroom</vt:lpstr>
      <vt:lpstr>isyBlocks </vt:lpstr>
      <vt:lpstr>Image Of A Congested City</vt:lpstr>
      <vt:lpstr>Problems with modern housing</vt:lpstr>
      <vt:lpstr>How are we going to fix housing?</vt:lpstr>
      <vt:lpstr>Sustainable Houses</vt:lpstr>
      <vt:lpstr>Facts on the materials</vt:lpstr>
      <vt:lpstr>Comparing To Normal Houses (Co2 Emissions in tons)</vt:lpstr>
      <vt:lpstr>The Human (POV)</vt:lpstr>
      <vt:lpstr>Rylie’s opinion</vt:lpstr>
      <vt:lpstr>Taking Inspiration From Other GREEN Cities</vt:lpstr>
      <vt:lpstr>Sachit – Slide show Islam – CAD design Yeni – Model Alex – Minor Tweaks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isyBlocks</dc:title>
  <dc:creator>Sachit Sharma</dc:creator>
  <cp:lastModifiedBy>Sachit Sharma</cp:lastModifiedBy>
  <cp:revision>34</cp:revision>
  <dcterms:created xsi:type="dcterms:W3CDTF">2022-05-25T14:31:37Z</dcterms:created>
  <dcterms:modified xsi:type="dcterms:W3CDTF">2022-07-08T17:26:28Z</dcterms:modified>
</cp:coreProperties>
</file>