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Keller" initials="MK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1F497D"/>
    <a:srgbClr val="1F4D7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387" autoAdjust="0"/>
    <p:restoredTop sz="99667" autoAdjust="0"/>
  </p:normalViewPr>
  <p:slideViewPr>
    <p:cSldViewPr>
      <p:cViewPr varScale="1">
        <p:scale>
          <a:sx n="122" d="100"/>
          <a:sy n="122" d="100"/>
        </p:scale>
        <p:origin x="11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C8A5A-FB2C-C044-A019-39D5CE82FD56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6C431-6BBA-F042-91B8-57E07CAC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4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C431-6BBA-F042-91B8-57E07CACE0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4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72FE-910B-4308-BD21-713B9EDF915B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7C09-0FF3-4001-A778-1549A650ED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0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72FE-910B-4308-BD21-713B9EDF915B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7C09-0FF3-4001-A778-1549A650ED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8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72FE-910B-4308-BD21-713B9EDF915B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7C09-0FF3-4001-A778-1549A650ED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3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72FE-910B-4308-BD21-713B9EDF915B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7C09-0FF3-4001-A778-1549A650ED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1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72FE-910B-4308-BD21-713B9EDF915B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7C09-0FF3-4001-A778-1549A650ED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72FE-910B-4308-BD21-713B9EDF915B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7C09-0FF3-4001-A778-1549A650ED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2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72FE-910B-4308-BD21-713B9EDF915B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7C09-0FF3-4001-A778-1549A650ED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72FE-910B-4308-BD21-713B9EDF915B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7C09-0FF3-4001-A778-1549A650ED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0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72FE-910B-4308-BD21-713B9EDF915B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7C09-0FF3-4001-A778-1549A650ED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72FE-910B-4308-BD21-713B9EDF915B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7C09-0FF3-4001-A778-1549A650ED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72FE-910B-4308-BD21-713B9EDF915B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7C09-0FF3-4001-A778-1549A650ED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3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B72FE-910B-4308-BD21-713B9EDF915B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27C09-0FF3-4001-A778-1549A650ED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6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tags" Target="../tags/tag3.xml"/><Relationship Id="rId7" Type="http://schemas.openxmlformats.org/officeDocument/2006/relationships/hyperlink" Target="http://www.zonza.com/" TargetMode="Externa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tif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irosoft_Devices_ZONZA_Screens.tif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6" t="6153" r="4167" b="10345"/>
          <a:stretch/>
        </p:blipFill>
        <p:spPr>
          <a:xfrm>
            <a:off x="6096000" y="2297832"/>
            <a:ext cx="2811379" cy="1717295"/>
          </a:xfrm>
          <a:prstGeom prst="rect">
            <a:avLst/>
          </a:prstGeom>
        </p:spPr>
      </p:pic>
      <p:sp>
        <p:nvSpPr>
          <p:cNvPr id="1025" name="TextBox 1024"/>
          <p:cNvSpPr txBox="1"/>
          <p:nvPr/>
        </p:nvSpPr>
        <p:spPr>
          <a:xfrm>
            <a:off x="76200" y="1047750"/>
            <a:ext cx="2477002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 smtClean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AZURE ISV</a:t>
            </a:r>
            <a:r>
              <a:rPr lang="en-US" sz="1000" dirty="0" smtClean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ZONZA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SITE</a:t>
            </a:r>
            <a:r>
              <a:rPr lang="en-US" sz="1000" dirty="0" smtClean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www.zonza.com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  <a:r>
              <a:rPr lang="en-US" sz="1000" dirty="0" smtClean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London, UK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 SIZE</a:t>
            </a:r>
            <a:r>
              <a:rPr lang="en-US" sz="1000" dirty="0" smtClean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100+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INDUSTRY</a:t>
            </a:r>
            <a:r>
              <a:rPr lang="en-US" sz="1000" dirty="0" smtClean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1000" b="1" dirty="0" smtClean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b="1" dirty="0" smtClean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US" sz="1000" b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en-US" sz="1000" b="1" dirty="0" smtClean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ISV </a:t>
            </a:r>
            <a:r>
              <a:rPr lang="en-US" sz="1000" b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PROFILE</a:t>
            </a:r>
            <a:r>
              <a:rPr lang="en-US" sz="10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ZONZA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cloud-based enterprise asset platform offered as software as a service on Windows Azure. ZONZA provides a single customized platform to store, manage, and distribute content globally. It streamlines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production and distribution workflows by reducing physical media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transfer and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slashing wasted management time.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02"/>
            <a:ext cx="3581401" cy="107164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0778" y="4757923"/>
            <a:ext cx="2477003" cy="276999"/>
          </a:xfrm>
          <a:prstGeom prst="rect">
            <a:avLst/>
          </a:prstGeom>
          <a:solidFill>
            <a:srgbClr val="0072C6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AZURE CASE STUDY</a:t>
            </a:r>
          </a:p>
        </p:txBody>
      </p:sp>
      <p:sp>
        <p:nvSpPr>
          <p:cNvPr id="1028" name="TextBox 1027"/>
          <p:cNvSpPr txBox="1"/>
          <p:nvPr/>
        </p:nvSpPr>
        <p:spPr>
          <a:xfrm>
            <a:off x="3505201" y="5715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Enterprise </a:t>
            </a:r>
            <a:r>
              <a:rPr lang="en-US" sz="20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Asset Platform Moves to </a:t>
            </a:r>
            <a:r>
              <a:rPr lang="en-US" sz="2000" dirty="0" smtClean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</a:t>
            </a:r>
            <a:r>
              <a:rPr lang="en-US" sz="20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 smtClean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Unlock True Global </a:t>
            </a:r>
            <a:r>
              <a:rPr lang="en-US" sz="20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Reach and </a:t>
            </a:r>
            <a:r>
              <a:rPr lang="en-US" sz="2000" dirty="0" smtClean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Scale</a:t>
            </a:r>
          </a:p>
        </p:txBody>
      </p:sp>
      <p:sp>
        <p:nvSpPr>
          <p:cNvPr id="1033" name="TextBox 1032"/>
          <p:cNvSpPr txBox="1"/>
          <p:nvPr/>
        </p:nvSpPr>
        <p:spPr>
          <a:xfrm>
            <a:off x="2743200" y="742950"/>
            <a:ext cx="6248400" cy="64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1800"/>
              </a:spcAft>
              <a:buClr>
                <a:srgbClr val="3B61CC"/>
              </a:buClr>
              <a:buSzPct val="110000"/>
              <a:tabLst>
                <a:tab pos="569869" algn="l"/>
                <a:tab pos="1598490" algn="l"/>
              </a:tabLst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“Windows Azure gives ZONZA </a:t>
            </a:r>
            <a:r>
              <a:rPr lang="en-US" sz="105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global, 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enterprise-class cloud capabilities. Being offered as software as a service within a Microsoft environment gives our customers the security and reassurance they are looking for in the cloud.” – Mark Keller, CTO, ZONZA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43200" y="1428750"/>
            <a:ext cx="1101575" cy="253916"/>
            <a:chOff x="2841652" y="2040730"/>
            <a:chExt cx="1101575" cy="253916"/>
          </a:xfrm>
        </p:grpSpPr>
        <p:sp>
          <p:nvSpPr>
            <p:cNvPr id="1030" name="Rectangle 1029"/>
            <p:cNvSpPr/>
            <p:nvPr/>
          </p:nvSpPr>
          <p:spPr>
            <a:xfrm>
              <a:off x="3001944" y="2040730"/>
              <a:ext cx="94128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b="1" dirty="0" smtClean="0">
                  <a:solidFill>
                    <a:srgbClr val="0072C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SITUATION:</a:t>
              </a:r>
              <a:endParaRPr lang="en-US" sz="1050" b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>
              <p:custDataLst>
                <p:tags r:id="rId3"/>
              </p:custDataLst>
            </p:nvPr>
          </p:nvSpPr>
          <p:spPr>
            <a:xfrm>
              <a:off x="2841652" y="2089423"/>
              <a:ext cx="151711" cy="156530"/>
            </a:xfrm>
            <a:prstGeom prst="rect">
              <a:avLst/>
            </a:prstGeom>
            <a:solidFill>
              <a:srgbClr val="0072C6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rIns="68580" rtlCol="0" anchor="b"/>
            <a:lstStyle/>
            <a:p>
              <a:endParaRPr lang="en-US" sz="15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43200" y="2203127"/>
            <a:ext cx="1056691" cy="253916"/>
            <a:chOff x="2841652" y="2818680"/>
            <a:chExt cx="1056691" cy="253916"/>
          </a:xfrm>
        </p:grpSpPr>
        <p:sp>
          <p:nvSpPr>
            <p:cNvPr id="53" name="Rectangle 52"/>
            <p:cNvSpPr/>
            <p:nvPr/>
          </p:nvSpPr>
          <p:spPr>
            <a:xfrm>
              <a:off x="3001944" y="2818680"/>
              <a:ext cx="89639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b="1" dirty="0" smtClean="0">
                  <a:solidFill>
                    <a:srgbClr val="0072C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SOLUTION:</a:t>
              </a:r>
              <a:endParaRPr lang="en-US" sz="1050" b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/>
            <p:cNvSpPr/>
            <p:nvPr>
              <p:custDataLst>
                <p:tags r:id="rId2"/>
              </p:custDataLst>
            </p:nvPr>
          </p:nvSpPr>
          <p:spPr>
            <a:xfrm>
              <a:off x="2841652" y="2867373"/>
              <a:ext cx="151711" cy="156530"/>
            </a:xfrm>
            <a:prstGeom prst="rect">
              <a:avLst/>
            </a:prstGeom>
            <a:solidFill>
              <a:srgbClr val="0072C6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rIns="68580" rtlCol="0" anchor="b"/>
            <a:lstStyle/>
            <a:p>
              <a:endParaRPr lang="en-US" sz="15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895600" y="4224576"/>
            <a:ext cx="59237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Multiple, high-availability datacenters give a huge choice of locations to run ZONZA instances.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 CPU and transcoding capabilities provide power to handle the largest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film and video files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 ramping of resources and flexible billing provide a cost-effective solution.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Running in a Microsoft environment creates opportunities to integrate other enterprise 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is an ideal partner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its deep experience in massive-scale, mission-critical services.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43200" y="4042634"/>
            <a:ext cx="1023029" cy="253916"/>
            <a:chOff x="2847645" y="3837608"/>
            <a:chExt cx="1023029" cy="253916"/>
          </a:xfrm>
        </p:grpSpPr>
        <p:sp>
          <p:nvSpPr>
            <p:cNvPr id="55" name="Rectangle 54"/>
            <p:cNvSpPr/>
            <p:nvPr/>
          </p:nvSpPr>
          <p:spPr>
            <a:xfrm>
              <a:off x="3007937" y="3837608"/>
              <a:ext cx="86273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b="1" dirty="0" smtClean="0">
                  <a:solidFill>
                    <a:srgbClr val="0072C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BENEFITS: </a:t>
              </a:r>
              <a:endParaRPr lang="en-US" sz="1050" b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Rectangle 55"/>
            <p:cNvSpPr/>
            <p:nvPr>
              <p:custDataLst>
                <p:tags r:id="rId1"/>
              </p:custDataLst>
            </p:nvPr>
          </p:nvSpPr>
          <p:spPr>
            <a:xfrm>
              <a:off x="2847645" y="3886301"/>
              <a:ext cx="151711" cy="156530"/>
            </a:xfrm>
            <a:prstGeom prst="rect">
              <a:avLst/>
            </a:prstGeom>
            <a:solidFill>
              <a:srgbClr val="0072C6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rIns="68580" rtlCol="0" anchor="b"/>
            <a:lstStyle/>
            <a:p>
              <a:endParaRPr lang="en-US" sz="15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32" name="TextBox 1031"/>
          <p:cNvSpPr txBox="1"/>
          <p:nvPr/>
        </p:nvSpPr>
        <p:spPr>
          <a:xfrm>
            <a:off x="2895600" y="1633973"/>
            <a:ext cx="5981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vendors developing in a private cloud infrastructure frequently need to evolve to meet the needs of global enterprise clients. While searching for a public cloud home, these companies want something more than just a cloud service provider; they want added value and a partner to grow with.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95600" y="2392799"/>
            <a:ext cx="312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ZONZA chose Windows Azure as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platform for its cloud-based enterprise asset platform after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for Linux was announced. ZONZA tested in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Linux environment, and found that it allowed a smooth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onto the platform without a lot of recoding.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Azure also offers Blob storage that is location-aware, allowing ZONZA to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 where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its clients'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reside. ZONZA also plans to use the power of Windows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Media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Services, as well as to offer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ZONZA as a service to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 365 users.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17118"/>
            <a:ext cx="1752600" cy="34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52400" y="2782729"/>
            <a:ext cx="2209800" cy="24622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anchor="b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ENTERPRISE ASSET PLATFORM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4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D5E258BB2FD441A8759E6A3CDB42BB" ma:contentTypeVersion="1" ma:contentTypeDescription="Create a new document." ma:contentTypeScope="" ma:versionID="fef3d3ab592ee19dddb115b48d70aef2">
  <xsd:schema xmlns:xsd="http://www.w3.org/2001/XMLSchema" xmlns:xs="http://www.w3.org/2001/XMLSchema" xmlns:p="http://schemas.microsoft.com/office/2006/metadata/properties" xmlns:ns3="337850af-5054-464b-9d9b-028f011a8daf" targetNamespace="http://schemas.microsoft.com/office/2006/metadata/properties" ma:root="true" ma:fieldsID="59e5017e78d6f04efac598b13ab1fd1f" ns3:_="">
    <xsd:import namespace="337850af-5054-464b-9d9b-028f011a8da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7850af-5054-464b-9d9b-028f011a8da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37850af-5054-464b-9d9b-028f011a8daf">
      <UserInfo>
        <DisplayName>Andrew Mclean</DisplayName>
        <AccountId>19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699D1D-59C6-4B56-9C80-2E471ADAA1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7850af-5054-464b-9d9b-028f011a8d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85EE2B-2459-4517-AFEB-BDADF62B7FFA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337850af-5054-464b-9d9b-028f011a8daf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2256300-0AEF-4E64-8BD3-5B3086E9B8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356</Words>
  <Application>Microsoft Office PowerPoint</Application>
  <PresentationFormat>On-screen Show (16:9)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</vt:lpstr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Malinda Miller</dc:creator>
  <cp:lastModifiedBy>Joshua Beach (Prowess Consulting LLC)</cp:lastModifiedBy>
  <cp:revision>100</cp:revision>
  <dcterms:created xsi:type="dcterms:W3CDTF">2013-02-08T20:53:27Z</dcterms:created>
  <dcterms:modified xsi:type="dcterms:W3CDTF">2014-01-27T19:54:31Z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0x01010089D5E258BB2FD441A8759E6A3CDB42BB</vt:lpwstr>
  </property>
  <property fmtid="{D5CDD505-2E9C-101B-9397-08002B2CF9AE}" pid="3" name="IsMyDocuments">
    <vt:bool>true</vt:bool>
  </property>
</Properties>
</file>