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3"/>
  </p:notesMasterIdLst>
  <p:handoutMasterIdLst>
    <p:handoutMasterId r:id="rId4"/>
  </p:handoutMasterIdLst>
  <p:sldIdLst>
    <p:sldId id="677" r:id="rId2"/>
  </p:sldIdLst>
  <p:sldSz cx="1080135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93"/>
    <a:srgbClr val="004563"/>
    <a:srgbClr val="99C5C8"/>
    <a:srgbClr val="C3C4C5"/>
    <a:srgbClr val="FF1821"/>
    <a:srgbClr val="103184"/>
    <a:srgbClr val="4977B6"/>
    <a:srgbClr val="B2C7D0"/>
    <a:srgbClr val="AA7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88355" autoAdjust="0"/>
  </p:normalViewPr>
  <p:slideViewPr>
    <p:cSldViewPr snapToGrid="0" showGuides="1">
      <p:cViewPr varScale="1">
        <p:scale>
          <a:sx n="70" d="100"/>
          <a:sy n="70" d="100"/>
        </p:scale>
        <p:origin x="-672" y="-96"/>
      </p:cViewPr>
      <p:guideLst>
        <p:guide orient="horz" pos="2158"/>
        <p:guide orient="horz" pos="4226"/>
        <p:guide orient="horz" pos="386"/>
        <p:guide orient="horz" pos="989"/>
        <p:guide orient="horz" pos="4082"/>
        <p:guide orient="horz" pos="4246"/>
        <p:guide orient="horz" pos="2326"/>
        <p:guide orient="horz" pos="3805"/>
        <p:guide orient="horz" pos="3648"/>
        <p:guide orient="horz" pos="629"/>
        <p:guide orient="horz" pos="4119"/>
        <p:guide orient="horz" pos="4177"/>
        <p:guide orient="horz" pos="1301"/>
        <p:guide orient="horz" pos="2800"/>
        <p:guide pos="3402"/>
        <p:guide pos="6619"/>
        <p:guide pos="269"/>
        <p:guide pos="6549"/>
        <p:guide pos="548"/>
        <p:guide pos="183"/>
        <p:guide pos="3545"/>
        <p:guide pos="6257"/>
        <p:guide pos="448"/>
        <p:guide pos="3259"/>
      </p:guideLst>
    </p:cSldViewPr>
  </p:slideViewPr>
  <p:outlineViewPr>
    <p:cViewPr>
      <p:scale>
        <a:sx n="33" d="100"/>
        <a:sy n="33" d="100"/>
      </p:scale>
      <p:origin x="0" y="101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97110-58D1-4B08-BE59-907D76DEA1EA}" type="datetimeFigureOut">
              <a:rPr lang="fr-FR" smtClean="0">
                <a:latin typeface="Century Gothic" pitchFamily="34" charset="0"/>
              </a:rPr>
              <a:pPr/>
              <a:t>17/11/2017</a:t>
            </a:fld>
            <a:endParaRPr lang="fr-FR">
              <a:latin typeface="Century Gothic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Century Gothic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20653-8663-42A7-A389-D0316F5AB622}" type="slidenum">
              <a:rPr lang="fr-FR" smtClean="0">
                <a:latin typeface="Century Gothic" pitchFamily="34" charset="0"/>
              </a:rPr>
              <a:pPr/>
              <a:t>‹N°›</a:t>
            </a:fld>
            <a:endParaRPr lang="fr-FR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FDCDEFE6-5B54-4838-86E6-97123BEF1300}" type="datetimeFigureOut">
              <a:rPr lang="fr-FR" smtClean="0"/>
              <a:pPr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744538"/>
            <a:ext cx="58610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itchFamily="34" charset="0"/>
              </a:defRPr>
            </a:lvl1pPr>
          </a:lstStyle>
          <a:p>
            <a:fld id="{903BB967-652B-44E3-AC85-B50B589029D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7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 userDrawn="1">
            <p:ph type="title"/>
          </p:nvPr>
        </p:nvSpPr>
        <p:spPr>
          <a:xfrm>
            <a:off x="420053" y="1940022"/>
            <a:ext cx="9961245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9574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pPr algn="l"/>
            <a:r>
              <a:rPr lang="fr-FR" dirty="0" smtClean="0"/>
              <a:t>MENTION DE CONFIDENTIALITÉ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35" y="6305083"/>
            <a:ext cx="954312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16286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01015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5501247" y="4589223"/>
            <a:ext cx="4438680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853971" y="3902472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5618773" y="3902472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Cliquez pour modifier le texte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5691186" y="1570038"/>
            <a:ext cx="4241931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spcBef>
                <a:spcPts val="1500"/>
              </a:spcBef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spcBef>
                <a:spcPts val="1500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spcBef>
                <a:spcPts val="15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308914" y="2917205"/>
            <a:ext cx="3227279" cy="2439987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37045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871985" y="1570039"/>
            <a:ext cx="2764125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012955" y="1570039"/>
            <a:ext cx="2764125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7168992" y="1570039"/>
            <a:ext cx="2764125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864817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029202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7167666" y="3505202"/>
            <a:ext cx="2764125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8806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6918979" y="1570038"/>
            <a:ext cx="3014139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871442" y="1570038"/>
            <a:ext cx="5059928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53357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9714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147704" y="2692170"/>
            <a:ext cx="8506003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457158" y="4742396"/>
            <a:ext cx="72608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55632" y="692696"/>
            <a:ext cx="5340668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717090" y="2276872"/>
            <a:ext cx="367921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53987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6417273" y="6449079"/>
            <a:ext cx="3348415" cy="3984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100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12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10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8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smtClean="0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3" name="Parallélogramme 12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 userDrawn="1"/>
        </p:nvCxnSpPr>
        <p:spPr>
          <a:xfrm flipH="1">
            <a:off x="3453391" y="3411530"/>
            <a:ext cx="389457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 userDrawn="1">
            <p:ph type="body" sz="quarter" idx="10"/>
          </p:nvPr>
        </p:nvSpPr>
        <p:spPr>
          <a:xfrm>
            <a:off x="427554" y="3677471"/>
            <a:ext cx="9968747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211020"/>
            <a:ext cx="1080135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 userDrawn="1"/>
        </p:nvGrpSpPr>
        <p:grpSpPr>
          <a:xfrm>
            <a:off x="10037288" y="6342070"/>
            <a:ext cx="467775" cy="396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20055" y="1548166"/>
            <a:ext cx="9961244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  <a:endParaRPr lang="fr-FR"/>
          </a:p>
        </p:txBody>
      </p:sp>
      <p:sp>
        <p:nvSpPr>
          <p:cNvPr id="19" name="Parallélogramme 18"/>
          <p:cNvSpPr>
            <a:spLocks noChangeAspect="1"/>
          </p:cNvSpPr>
          <p:nvPr userDrawn="1"/>
        </p:nvSpPr>
        <p:spPr>
          <a:xfrm>
            <a:off x="867530" y="-4576"/>
            <a:ext cx="1701189" cy="156136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4497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799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352922" y="1104901"/>
            <a:ext cx="4988883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8341804" y="1100207"/>
            <a:ext cx="675671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 smtClean="0"/>
              <a:t>1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2923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870110" y="2224089"/>
            <a:ext cx="9063008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8032114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708839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5509072" y="2220427"/>
            <a:ext cx="4438680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861796" y="1509657"/>
            <a:ext cx="4285725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26598" y="1509657"/>
            <a:ext cx="4189876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858860" y="819403"/>
            <a:ext cx="9061131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3624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59592" y="331682"/>
            <a:ext cx="9073527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76335" y="1563001"/>
            <a:ext cx="9056784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7561" y="6511778"/>
            <a:ext cx="337666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la présentation  I  30 Septembre 2014 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15039" y="6478376"/>
            <a:ext cx="944055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10200319" y="6471460"/>
            <a:ext cx="310433" cy="2628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76283" y="-15348"/>
            <a:ext cx="820104" cy="752699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>
            <a:off x="859592" y="735475"/>
            <a:ext cx="9073527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64284" y="6508752"/>
            <a:ext cx="575376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801209A-EBCB-4229-9A21-B7869465F47A}" type="slidenum">
              <a:rPr lang="fr-FR" smtClean="0"/>
              <a:pPr/>
              <a:t>‹N°›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40518" y="6508752"/>
            <a:ext cx="2520315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 smtClean="0"/>
              <a:t>MENTION DE CONFIDENTIALITÉ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51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49" r:id="rId2"/>
    <p:sldLayoutId id="2147483766" r:id="rId3"/>
    <p:sldLayoutId id="2147483767" r:id="rId4"/>
    <p:sldLayoutId id="2147483768" r:id="rId5"/>
    <p:sldLayoutId id="2147483770" r:id="rId6"/>
    <p:sldLayoutId id="2147483754" r:id="rId7"/>
    <p:sldLayoutId id="2147483771" r:id="rId8"/>
    <p:sldLayoutId id="2147483753" r:id="rId9"/>
    <p:sldLayoutId id="2147483773" r:id="rId10"/>
    <p:sldLayoutId id="2147483763" r:id="rId11"/>
    <p:sldLayoutId id="2147483755" r:id="rId12"/>
    <p:sldLayoutId id="2147483756" r:id="rId13"/>
    <p:sldLayoutId id="2147483762" r:id="rId14"/>
  </p:sldLayoutIdLst>
  <p:transition>
    <p:fade/>
  </p:transition>
  <p:hf hdr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hunspell-spell-checker-and-text-parser-for-r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Text</a:t>
            </a:r>
            <a:r>
              <a:rPr lang="fr-FR" dirty="0" smtClean="0"/>
              <a:t>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1</a:t>
            </a:fld>
            <a:r>
              <a:rPr lang="fr-FR" smtClean="0"/>
              <a:t>   |  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Titre de la présentation  I  30 Septembre 2014 </a:t>
            </a:r>
            <a:endParaRPr lang="fr-FR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MENTION DE CONFIDENTIALITÉ</a:t>
            </a:r>
            <a:endParaRPr lang="fr-FR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71988" y="1570039"/>
            <a:ext cx="9061131" cy="4470401"/>
          </a:xfrm>
        </p:spPr>
        <p:txBody>
          <a:bodyPr/>
          <a:lstStyle/>
          <a:p>
            <a:r>
              <a:rPr lang="en-US" dirty="0" smtClean="0"/>
              <a:t>Two text variables available in two files:</a:t>
            </a:r>
          </a:p>
          <a:p>
            <a:pPr lvl="1"/>
            <a:r>
              <a:rPr lang="en-US" dirty="0" smtClean="0"/>
              <a:t>Building permits</a:t>
            </a:r>
          </a:p>
          <a:p>
            <a:pPr lvl="1"/>
            <a:r>
              <a:rPr lang="en-US" dirty="0" smtClean="0"/>
              <a:t>Code violation</a:t>
            </a:r>
          </a:p>
          <a:p>
            <a:r>
              <a:rPr lang="en-US" dirty="0" smtClean="0"/>
              <a:t>Using the tm package</a:t>
            </a:r>
          </a:p>
          <a:p>
            <a:r>
              <a:rPr lang="en-US" dirty="0" smtClean="0"/>
              <a:t>Restricted to alpha characters only</a:t>
            </a:r>
          </a:p>
          <a:p>
            <a:r>
              <a:rPr lang="en-US" dirty="0" smtClean="0"/>
              <a:t>Applied stemming methodology to all tokens (words)</a:t>
            </a:r>
          </a:p>
          <a:p>
            <a:r>
              <a:rPr lang="en-US" dirty="0" smtClean="0"/>
              <a:t>Checked spelling using </a:t>
            </a:r>
            <a:r>
              <a:rPr lang="en-US" b="1" dirty="0" err="1" smtClean="0"/>
              <a:t>hunspell</a:t>
            </a:r>
            <a:r>
              <a:rPr lang="en-US" dirty="0" smtClean="0"/>
              <a:t> (an </a:t>
            </a:r>
            <a:r>
              <a:rPr lang="en-US" dirty="0"/>
              <a:t>offline package in R) </a:t>
            </a:r>
            <a:r>
              <a:rPr lang="en-US" dirty="0">
                <a:hlinkClick r:id="rId2"/>
              </a:rPr>
              <a:t>https://www.r-bloggers.com/hunspell-spell-checker-and-text-parser-for-r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Add one-hot encoded columns related to tokens to the main data base</a:t>
            </a:r>
          </a:p>
          <a:p>
            <a:r>
              <a:rPr lang="en-US" dirty="0" smtClean="0"/>
              <a:t>Modelling using </a:t>
            </a:r>
            <a:r>
              <a:rPr lang="en-US" dirty="0" err="1" smtClean="0"/>
              <a:t>XGBoost</a:t>
            </a:r>
            <a:r>
              <a:rPr lang="en-US" dirty="0" smtClean="0"/>
              <a:t> gives some improvements compared to only limited variables</a:t>
            </a:r>
          </a:p>
        </p:txBody>
      </p:sp>
    </p:spTree>
    <p:extLst>
      <p:ext uri="{BB962C8B-B14F-4D97-AF65-F5344CB8AC3E}">
        <p14:creationId xmlns:p14="http://schemas.microsoft.com/office/powerpoint/2010/main" val="3378924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PPT_AGD F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template_PPT_AGD F_VF</Template>
  <TotalTime>2588</TotalTime>
  <Words>83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template_PPT_AGD F_VF</vt:lpstr>
      <vt:lpstr>Text Mining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Delphine Charles</dc:creator>
  <cp:lastModifiedBy>Xuan Quang Do</cp:lastModifiedBy>
  <cp:revision>187</cp:revision>
  <cp:lastPrinted>2014-10-10T11:32:01Z</cp:lastPrinted>
  <dcterms:created xsi:type="dcterms:W3CDTF">2014-10-27T10:38:54Z</dcterms:created>
  <dcterms:modified xsi:type="dcterms:W3CDTF">2017-11-17T09:55:59Z</dcterms:modified>
</cp:coreProperties>
</file>