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8"/>
  </p:notesMasterIdLst>
  <p:handoutMasterIdLst>
    <p:handoutMasterId r:id="rId9"/>
  </p:handoutMasterIdLst>
  <p:sldIdLst>
    <p:sldId id="616" r:id="rId2"/>
    <p:sldId id="674" r:id="rId3"/>
    <p:sldId id="675" r:id="rId4"/>
    <p:sldId id="678" r:id="rId5"/>
    <p:sldId id="679" r:id="rId6"/>
    <p:sldId id="677" r:id="rId7"/>
  </p:sldIdLst>
  <p:sldSz cx="1080135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4226">
          <p15:clr>
            <a:srgbClr val="A4A3A4"/>
          </p15:clr>
        </p15:guide>
        <p15:guide id="3" orient="horz" pos="386">
          <p15:clr>
            <a:srgbClr val="A4A3A4"/>
          </p15:clr>
        </p15:guide>
        <p15:guide id="4" orient="horz" pos="989">
          <p15:clr>
            <a:srgbClr val="A4A3A4"/>
          </p15:clr>
        </p15:guide>
        <p15:guide id="5" orient="horz" pos="4082">
          <p15:clr>
            <a:srgbClr val="A4A3A4"/>
          </p15:clr>
        </p15:guide>
        <p15:guide id="6" orient="horz" pos="4246">
          <p15:clr>
            <a:srgbClr val="A4A3A4"/>
          </p15:clr>
        </p15:guide>
        <p15:guide id="7" orient="horz" pos="2326">
          <p15:clr>
            <a:srgbClr val="A4A3A4"/>
          </p15:clr>
        </p15:guide>
        <p15:guide id="8" orient="horz" pos="3805">
          <p15:clr>
            <a:srgbClr val="A4A3A4"/>
          </p15:clr>
        </p15:guide>
        <p15:guide id="9" orient="horz" pos="3648">
          <p15:clr>
            <a:srgbClr val="A4A3A4"/>
          </p15:clr>
        </p15:guide>
        <p15:guide id="10" orient="horz" pos="629">
          <p15:clr>
            <a:srgbClr val="A4A3A4"/>
          </p15:clr>
        </p15:guide>
        <p15:guide id="11" orient="horz" pos="4119">
          <p15:clr>
            <a:srgbClr val="A4A3A4"/>
          </p15:clr>
        </p15:guide>
        <p15:guide id="12" orient="horz" pos="4177">
          <p15:clr>
            <a:srgbClr val="A4A3A4"/>
          </p15:clr>
        </p15:guide>
        <p15:guide id="13" orient="horz" pos="1301">
          <p15:clr>
            <a:srgbClr val="A4A3A4"/>
          </p15:clr>
        </p15:guide>
        <p15:guide id="14" orient="horz" pos="2800">
          <p15:clr>
            <a:srgbClr val="A4A3A4"/>
          </p15:clr>
        </p15:guide>
        <p15:guide id="15" pos="3402">
          <p15:clr>
            <a:srgbClr val="A4A3A4"/>
          </p15:clr>
        </p15:guide>
        <p15:guide id="16" pos="6619">
          <p15:clr>
            <a:srgbClr val="A4A3A4"/>
          </p15:clr>
        </p15:guide>
        <p15:guide id="17" pos="269">
          <p15:clr>
            <a:srgbClr val="A4A3A4"/>
          </p15:clr>
        </p15:guide>
        <p15:guide id="18" pos="6549">
          <p15:clr>
            <a:srgbClr val="A4A3A4"/>
          </p15:clr>
        </p15:guide>
        <p15:guide id="19" pos="548">
          <p15:clr>
            <a:srgbClr val="A4A3A4"/>
          </p15:clr>
        </p15:guide>
        <p15:guide id="20" pos="183">
          <p15:clr>
            <a:srgbClr val="A4A3A4"/>
          </p15:clr>
        </p15:guide>
        <p15:guide id="21" pos="3545">
          <p15:clr>
            <a:srgbClr val="A4A3A4"/>
          </p15:clr>
        </p15:guide>
        <p15:guide id="22" pos="6257">
          <p15:clr>
            <a:srgbClr val="A4A3A4"/>
          </p15:clr>
        </p15:guide>
        <p15:guide id="23" pos="448">
          <p15:clr>
            <a:srgbClr val="A4A3A4"/>
          </p15:clr>
        </p15:guide>
        <p15:guide id="24" pos="32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93"/>
    <a:srgbClr val="004563"/>
    <a:srgbClr val="99C5C8"/>
    <a:srgbClr val="C3C4C5"/>
    <a:srgbClr val="FF1821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355" autoAdjust="0"/>
  </p:normalViewPr>
  <p:slideViewPr>
    <p:cSldViewPr snapToGrid="0" showGuides="1">
      <p:cViewPr varScale="1">
        <p:scale>
          <a:sx n="70" d="100"/>
          <a:sy n="70" d="100"/>
        </p:scale>
        <p:origin x="162" y="60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402"/>
        <p:guide pos="6619"/>
        <p:guide pos="269"/>
        <p:guide pos="6549"/>
        <p:guide pos="548"/>
        <p:guide pos="183"/>
        <p:guide pos="3545"/>
        <p:guide pos="6257"/>
        <p:guide pos="448"/>
        <p:guide pos="3259"/>
      </p:guideLst>
    </p:cSldViewPr>
  </p:slideViewPr>
  <p:outlineViewPr>
    <p:cViewPr>
      <p:scale>
        <a:sx n="33" d="100"/>
        <a:sy n="33" d="100"/>
      </p:scale>
      <p:origin x="0" y="10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17/11/2017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744538"/>
            <a:ext cx="58610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8313" y="744538"/>
            <a:ext cx="586105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changer le logo en pied de page, aller dans </a:t>
            </a:r>
            <a:r>
              <a:rPr lang="fr-FR" sz="1000" b="1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AFFICHAGE &gt; Masque &gt; Masque des diapositives </a:t>
            </a:r>
            <a:r>
              <a: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: remplacer le logo en place par le logo de votre entité.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éditer la mention de confidentialité, aller dans le </a:t>
            </a:r>
            <a:r>
              <a:rPr lang="fr-FR" sz="1000" b="1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menu INSERTION &gt; En-tête et pied de page</a:t>
            </a:r>
            <a:r>
              <a: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, et remplir le niveau désiré.</a:t>
            </a: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20053" y="1940022"/>
            <a:ext cx="9961245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/>
              <a:t>MENTION DE CONFIDENTIALITÉ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35" y="6305083"/>
            <a:ext cx="954312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01015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5501247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853971" y="3902472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5618773" y="3902472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691186" y="1570038"/>
            <a:ext cx="4241931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308914" y="2917205"/>
            <a:ext cx="3227279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871985" y="1570039"/>
            <a:ext cx="2764125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012955" y="1570039"/>
            <a:ext cx="2764125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7168992" y="1570039"/>
            <a:ext cx="2764125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864817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029202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7167666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6918979" y="1570038"/>
            <a:ext cx="3014139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871442" y="1570038"/>
            <a:ext cx="5059928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47704" y="2692170"/>
            <a:ext cx="8506003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457158" y="4742396"/>
            <a:ext cx="72608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55632" y="692696"/>
            <a:ext cx="5340668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6717090" y="2276872"/>
            <a:ext cx="367921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6417273" y="6449079"/>
            <a:ext cx="3348415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352922" y="1104901"/>
            <a:ext cx="498888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8341804" y="1100207"/>
            <a:ext cx="675671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71988" y="1570039"/>
            <a:ext cx="9061131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870110" y="2224089"/>
            <a:ext cx="906300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76335" y="1563001"/>
            <a:ext cx="9056784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7561" y="6511778"/>
            <a:ext cx="337666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/>
              <a:t>Titre de la présentation  I  30 Septembre 2014 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15039" y="6478376"/>
            <a:ext cx="944055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10200319" y="6471460"/>
            <a:ext cx="310433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76283" y="-15348"/>
            <a:ext cx="820104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59592" y="735475"/>
            <a:ext cx="90735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64284" y="6508752"/>
            <a:ext cx="575376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hunspell-spell-checker-and-text-parser-for-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Model </a:t>
            </a:r>
            <a:r>
              <a:rPr lang="fr-FR" dirty="0" err="1"/>
              <a:t>improvement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via </a:t>
            </a:r>
            <a:r>
              <a:rPr lang="fr-FR" dirty="0" err="1"/>
              <a:t>Webscraping</a:t>
            </a:r>
            <a:r>
              <a:rPr lang="fr-FR" dirty="0"/>
              <a:t> and </a:t>
            </a:r>
            <a:r>
              <a:rPr lang="fr-FR" dirty="0" err="1"/>
              <a:t>Textmining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995405" cy="217823"/>
          </a:xfrm>
        </p:spPr>
        <p:txBody>
          <a:bodyPr/>
          <a:lstStyle/>
          <a:p>
            <a:pPr algn="l"/>
            <a:r>
              <a:rPr lang="fr-FR" dirty="0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Building a basic model </a:t>
            </a:r>
            <a:r>
              <a:rPr lang="fr-FR" dirty="0" err="1"/>
              <a:t>predicting</a:t>
            </a:r>
            <a:r>
              <a:rPr lang="fr-FR" dirty="0"/>
              <a:t> the house value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basic variables of the original </a:t>
            </a:r>
            <a:r>
              <a:rPr lang="fr-FR" dirty="0" err="1"/>
              <a:t>datasets</a:t>
            </a:r>
            <a:endParaRPr lang="fr-FR" dirty="0"/>
          </a:p>
          <a:p>
            <a:r>
              <a:rPr lang="fr-FR" dirty="0" err="1"/>
              <a:t>Improving</a:t>
            </a:r>
            <a:r>
              <a:rPr lang="fr-FR" dirty="0"/>
              <a:t> the model </a:t>
            </a:r>
          </a:p>
          <a:p>
            <a:pPr lvl="1"/>
            <a:r>
              <a:rPr lang="fr-FR" dirty="0"/>
              <a:t>via </a:t>
            </a:r>
            <a:r>
              <a:rPr lang="fr-FR" dirty="0" err="1"/>
              <a:t>additional</a:t>
            </a:r>
            <a:r>
              <a:rPr lang="fr-FR" dirty="0"/>
              <a:t> variables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webscraping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and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generating</a:t>
            </a:r>
            <a:r>
              <a:rPr lang="fr-FR" dirty="0"/>
              <a:t> via </a:t>
            </a:r>
            <a:r>
              <a:rPr lang="fr-FR" dirty="0" err="1"/>
              <a:t>textmining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</a:t>
            </a:fld>
            <a:r>
              <a:rPr lang="fr-FR"/>
              <a:t>   |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3381680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Easy</a:t>
            </a:r>
            <a:r>
              <a:rPr lang="fr-FR" dirty="0"/>
              <a:t> GBM model </a:t>
            </a:r>
            <a:r>
              <a:rPr lang="fr-FR" dirty="0" err="1"/>
              <a:t>with</a:t>
            </a:r>
            <a:r>
              <a:rPr lang="fr-FR" dirty="0"/>
              <a:t> 4 variables </a:t>
            </a:r>
          </a:p>
          <a:p>
            <a:pPr lvl="1"/>
            <a:r>
              <a:rPr lang="en-US" dirty="0"/>
              <a:t>category      </a:t>
            </a:r>
          </a:p>
          <a:p>
            <a:pPr lvl="1"/>
            <a:r>
              <a:rPr lang="en-US" dirty="0" err="1"/>
              <a:t>action.type</a:t>
            </a:r>
            <a:endParaRPr lang="en-US" dirty="0"/>
          </a:p>
          <a:p>
            <a:pPr lvl="1"/>
            <a:r>
              <a:rPr lang="en-US" dirty="0" err="1"/>
              <a:t>work.type</a:t>
            </a:r>
            <a:endParaRPr lang="en-US" dirty="0"/>
          </a:p>
          <a:p>
            <a:pPr lvl="1"/>
            <a:r>
              <a:rPr lang="en-US" dirty="0" err="1"/>
              <a:t>status.x</a:t>
            </a:r>
            <a:endParaRPr lang="en-US" dirty="0"/>
          </a:p>
          <a:p>
            <a:r>
              <a:rPr lang="de-DE" dirty="0"/>
              <a:t>G</a:t>
            </a:r>
            <a:r>
              <a:rPr lang="en-US" dirty="0" err="1"/>
              <a:t>ini</a:t>
            </a:r>
            <a:r>
              <a:rPr lang="en-US" dirty="0"/>
              <a:t>-Index: 77.6%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</a:t>
            </a:fld>
            <a:r>
              <a:rPr lang="fr-FR"/>
              <a:t>   |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MENTION DE CONFIDENTIALITÉ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26178-AAD2-4FD7-BE07-3A7C6377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23" y="2101417"/>
            <a:ext cx="6576630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199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Scraping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Code_Violation</a:t>
            </a:r>
            <a:r>
              <a:rPr lang="de-DE" dirty="0"/>
              <a:t>-dataset </a:t>
            </a:r>
            <a:r>
              <a:rPr lang="de-DE" dirty="0" err="1"/>
              <a:t>for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rvest-package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and </a:t>
            </a:r>
            <a:r>
              <a:rPr lang="de-DE" dirty="0" err="1"/>
              <a:t>figuring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was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ist own </a:t>
            </a:r>
            <a:r>
              <a:rPr lang="de-DE" dirty="0" err="1"/>
              <a:t>webpage</a:t>
            </a:r>
            <a:r>
              <a:rPr lang="de-DE" dirty="0"/>
              <a:t>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  <a:p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additional </a:t>
            </a:r>
            <a:r>
              <a:rPr lang="de-DE" dirty="0" err="1"/>
              <a:t>issuance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Webscraping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4</a:t>
            </a:fld>
            <a:r>
              <a:rPr lang="fr-FR"/>
              <a:t>   |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6052899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5</a:t>
            </a:fld>
            <a:r>
              <a:rPr lang="fr-FR"/>
              <a:t>   |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MENTION DE CONFIDENTIALITÉ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1988" y="1570039"/>
            <a:ext cx="9061131" cy="4470401"/>
          </a:xfrm>
        </p:spPr>
        <p:txBody>
          <a:bodyPr/>
          <a:lstStyle/>
          <a:p>
            <a:r>
              <a:rPr lang="en-US" dirty="0"/>
              <a:t>Two text variables available in two files:</a:t>
            </a:r>
          </a:p>
          <a:p>
            <a:pPr lvl="1"/>
            <a:r>
              <a:rPr lang="en-US" dirty="0"/>
              <a:t>Building permits</a:t>
            </a:r>
          </a:p>
          <a:p>
            <a:pPr lvl="1"/>
            <a:r>
              <a:rPr lang="en-US" dirty="0"/>
              <a:t>Code violation</a:t>
            </a:r>
          </a:p>
          <a:p>
            <a:r>
              <a:rPr lang="en-US" dirty="0"/>
              <a:t>Using the tm package</a:t>
            </a:r>
          </a:p>
          <a:p>
            <a:r>
              <a:rPr lang="en-US" dirty="0"/>
              <a:t>Restricted to alpha characters only</a:t>
            </a:r>
          </a:p>
          <a:p>
            <a:r>
              <a:rPr lang="en-US" dirty="0"/>
              <a:t>Applied stemming methodology to all tokens (words)</a:t>
            </a:r>
          </a:p>
          <a:p>
            <a:r>
              <a:rPr lang="en-US" dirty="0"/>
              <a:t>Checked spelling using </a:t>
            </a:r>
            <a:r>
              <a:rPr lang="en-US" b="1" dirty="0" err="1"/>
              <a:t>hunspell</a:t>
            </a:r>
            <a:r>
              <a:rPr lang="en-US" dirty="0"/>
              <a:t> (an offline package in R) </a:t>
            </a:r>
            <a:r>
              <a:rPr lang="en-US" dirty="0">
                <a:hlinkClick r:id="rId2"/>
              </a:rPr>
              <a:t>https://www.r-bloggers.com/hunspell-spell-checker-and-text-parser-for-r/</a:t>
            </a:r>
            <a:endParaRPr lang="en-US" dirty="0"/>
          </a:p>
          <a:p>
            <a:r>
              <a:rPr lang="en-US" dirty="0"/>
              <a:t>Add one-hot encoded columns related to tokens to the main data base</a:t>
            </a:r>
          </a:p>
          <a:p>
            <a:r>
              <a:rPr lang="en-US" dirty="0"/>
              <a:t>Modelling using </a:t>
            </a:r>
            <a:r>
              <a:rPr lang="en-US" dirty="0" err="1"/>
              <a:t>XGBoost</a:t>
            </a:r>
            <a:r>
              <a:rPr lang="en-US" dirty="0"/>
              <a:t> gives some improvements compared to only limited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249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BF1046-2F5A-43C7-97BD-8F2DF824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3" y="500750"/>
            <a:ext cx="8076006" cy="586062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9853" y="1280394"/>
            <a:ext cx="2935736" cy="4470401"/>
          </a:xfrm>
        </p:spPr>
        <p:txBody>
          <a:bodyPr/>
          <a:lstStyle/>
          <a:p>
            <a:r>
              <a:rPr lang="fr-FR" dirty="0"/>
              <a:t>~4000 variables </a:t>
            </a:r>
          </a:p>
          <a:p>
            <a:r>
              <a:rPr lang="de-DE" dirty="0"/>
              <a:t>G</a:t>
            </a:r>
            <a:r>
              <a:rPr lang="en-US" dirty="0" err="1"/>
              <a:t>ini</a:t>
            </a:r>
            <a:r>
              <a:rPr lang="en-US" dirty="0"/>
              <a:t>-Index: 83.5 %</a:t>
            </a:r>
          </a:p>
          <a:p>
            <a:r>
              <a:rPr lang="de-DE" dirty="0"/>
              <a:t>T</a:t>
            </a:r>
            <a:r>
              <a:rPr lang="en-US" dirty="0"/>
              <a:t>he training of the model is very slow, due to the high number of variables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Improved</a:t>
            </a:r>
            <a:r>
              <a:rPr lang="fr-FR" dirty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6</a:t>
            </a:fld>
            <a:r>
              <a:rPr lang="fr-FR"/>
              <a:t>   |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1978860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_PPT_AGD F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template_PPT_AGD F_VF</Template>
  <TotalTime>2656</TotalTime>
  <Words>342</Words>
  <Application>Microsoft Office PowerPoint</Application>
  <PresentationFormat>Custom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Lucida Grande</vt:lpstr>
      <vt:lpstr>Wingdings</vt:lpstr>
      <vt:lpstr>template_PPT_AGD F_VF</vt:lpstr>
      <vt:lpstr>Model improvement  via Webscraping and Textmining</vt:lpstr>
      <vt:lpstr>GOAL</vt:lpstr>
      <vt:lpstr>Basic model</vt:lpstr>
      <vt:lpstr>Webscraping</vt:lpstr>
      <vt:lpstr>Text Mining</vt:lpstr>
      <vt:lpstr>Improved model</vt:lpstr>
    </vt:vector>
  </TitlesOfParts>
  <Company>AXA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Delphine Charles</dc:creator>
  <cp:lastModifiedBy>Formation AXC</cp:lastModifiedBy>
  <cp:revision>194</cp:revision>
  <cp:lastPrinted>2014-10-10T11:32:01Z</cp:lastPrinted>
  <dcterms:created xsi:type="dcterms:W3CDTF">2014-10-27T10:38:54Z</dcterms:created>
  <dcterms:modified xsi:type="dcterms:W3CDTF">2017-11-17T10:36:09Z</dcterms:modified>
</cp:coreProperties>
</file>