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9"/>
  </p:notesMasterIdLst>
  <p:handoutMasterIdLst>
    <p:handoutMasterId r:id="rId20"/>
  </p:handoutMasterIdLst>
  <p:sldIdLst>
    <p:sldId id="616" r:id="rId2"/>
    <p:sldId id="663" r:id="rId3"/>
    <p:sldId id="677" r:id="rId4"/>
    <p:sldId id="664" r:id="rId5"/>
    <p:sldId id="662" r:id="rId6"/>
    <p:sldId id="665" r:id="rId7"/>
    <p:sldId id="666" r:id="rId8"/>
    <p:sldId id="667" r:id="rId9"/>
    <p:sldId id="668" r:id="rId10"/>
    <p:sldId id="670" r:id="rId11"/>
    <p:sldId id="671" r:id="rId12"/>
    <p:sldId id="676" r:id="rId13"/>
    <p:sldId id="672" r:id="rId14"/>
    <p:sldId id="673" r:id="rId15"/>
    <p:sldId id="674" r:id="rId16"/>
    <p:sldId id="669" r:id="rId17"/>
    <p:sldId id="675" r:id="rId18"/>
  </p:sldIdLst>
  <p:sldSz cx="1080135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93"/>
    <a:srgbClr val="004563"/>
    <a:srgbClr val="99C5C8"/>
    <a:srgbClr val="C3C4C5"/>
    <a:srgbClr val="FF1821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355" autoAdjust="0"/>
  </p:normalViewPr>
  <p:slideViewPr>
    <p:cSldViewPr snapToGrid="0" showGuides="1">
      <p:cViewPr varScale="1">
        <p:scale>
          <a:sx n="113" d="100"/>
          <a:sy n="113" d="100"/>
        </p:scale>
        <p:origin x="-780" y="-108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402"/>
        <p:guide pos="6619"/>
        <p:guide pos="269"/>
        <p:guide pos="6549"/>
        <p:guide pos="548"/>
        <p:guide pos="183"/>
        <p:guide pos="3545"/>
        <p:guide pos="6257"/>
        <p:guide pos="448"/>
        <p:guide pos="3259"/>
      </p:guideLst>
    </p:cSldViewPr>
  </p:slideViewPr>
  <p:outlineViewPr>
    <p:cViewPr>
      <p:scale>
        <a:sx n="33" d="100"/>
        <a:sy n="33" d="100"/>
      </p:scale>
      <p:origin x="0" y="10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23/10/2017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23/10/2017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744538"/>
            <a:ext cx="58610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8313" y="744538"/>
            <a:ext cx="586105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changer le logo en pied de page, aller dans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AFFICHAGE &gt; Masque &gt; Masque des diapositives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: remplacer le logo en place par le logo de votre entité.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éditer la mention de confidentialité,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menu INSERTION &gt; En-tête et pied de page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, et remplir le niveau désiré.</a:t>
            </a: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20053" y="1940022"/>
            <a:ext cx="9961245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35" y="6305083"/>
            <a:ext cx="954312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01015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5501247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853971" y="3902472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5618773" y="3902472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691186" y="1570038"/>
            <a:ext cx="4241931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308914" y="2917205"/>
            <a:ext cx="3227279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871985" y="1570039"/>
            <a:ext cx="2764125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012955" y="1570039"/>
            <a:ext cx="2764125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7168992" y="1570039"/>
            <a:ext cx="2764125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864817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029202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7167666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6918979" y="1570038"/>
            <a:ext cx="3014139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871442" y="1570038"/>
            <a:ext cx="5059928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47704" y="2692170"/>
            <a:ext cx="8506003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457158" y="4742396"/>
            <a:ext cx="72608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55632" y="692696"/>
            <a:ext cx="5340668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6717090" y="2276872"/>
            <a:ext cx="367921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6417273" y="6449079"/>
            <a:ext cx="3348415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352922" y="1104901"/>
            <a:ext cx="498888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8341804" y="1100207"/>
            <a:ext cx="675671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71988" y="1570039"/>
            <a:ext cx="9061131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870110" y="2224089"/>
            <a:ext cx="906300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76335" y="1563001"/>
            <a:ext cx="9056784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7561" y="6511778"/>
            <a:ext cx="337666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15039" y="6478376"/>
            <a:ext cx="944055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10200319" y="6471460"/>
            <a:ext cx="310433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76283" y="-15348"/>
            <a:ext cx="820104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59592" y="735475"/>
            <a:ext cx="90735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64284" y="6508752"/>
            <a:ext cx="575376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Zillow</a:t>
            </a:r>
            <a:r>
              <a:rPr lang="fr-FR" dirty="0" smtClean="0"/>
              <a:t> data science pipeline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995405" cy="217823"/>
          </a:xfrm>
        </p:spPr>
        <p:txBody>
          <a:bodyPr/>
          <a:lstStyle/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Penalized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/>
              <a:t> </a:t>
            </a:r>
            <a:r>
              <a:rPr lang="fr-FR" dirty="0" err="1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10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LASSO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94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Penalized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11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Ridge &amp; </a:t>
            </a:r>
            <a:r>
              <a:rPr lang="fr-FR" dirty="0" err="1" smtClean="0"/>
              <a:t>Elastic</a:t>
            </a:r>
            <a:r>
              <a:rPr lang="fr-FR" dirty="0" smtClean="0"/>
              <a:t> Net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423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12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07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GBDT </a:t>
            </a:r>
            <a:r>
              <a:rPr lang="fr-FR" dirty="0" err="1" smtClean="0"/>
              <a:t>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13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GBM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247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1988" y="1270001"/>
                <a:ext cx="9061131" cy="4770440"/>
              </a:xfrm>
            </p:spPr>
            <p:txBody>
              <a:bodyPr>
                <a:normAutofit/>
              </a:bodyPr>
              <a:lstStyle/>
              <a:p>
                <a:r>
                  <a:rPr lang="fr-FR" sz="1400" dirty="0" smtClean="0"/>
                  <a:t>Compare to the </a:t>
                </a:r>
                <a:r>
                  <a:rPr lang="fr-FR" sz="1400" dirty="0" err="1" smtClean="0"/>
                  <a:t>classical</a:t>
                </a:r>
                <a:r>
                  <a:rPr lang="fr-FR" sz="1400" dirty="0" smtClean="0"/>
                  <a:t> GBM by Friedman, L1 and </a:t>
                </a:r>
                <a:r>
                  <a:rPr lang="fr-FR" sz="1400" dirty="0"/>
                  <a:t>L2 </a:t>
                </a:r>
                <a:r>
                  <a:rPr lang="fr-FR" sz="1400" dirty="0" err="1" smtClean="0"/>
                  <a:t>regularisation</a:t>
                </a:r>
                <a:r>
                  <a:rPr lang="fr-FR" sz="1400" dirty="0" smtClean="0"/>
                  <a:t> </a:t>
                </a:r>
                <a:r>
                  <a:rPr lang="fr-FR" sz="1400" dirty="0" err="1" smtClean="0"/>
                  <a:t>parameters</a:t>
                </a:r>
                <a:r>
                  <a:rPr lang="fr-FR" sz="1400" dirty="0" smtClean="0"/>
                  <a:t> are </a:t>
                </a:r>
                <a:r>
                  <a:rPr lang="fr-FR" sz="1400" dirty="0" err="1" smtClean="0"/>
                  <a:t>available</a:t>
                </a:r>
                <a:r>
                  <a:rPr lang="fr-FR" sz="1400" dirty="0" smtClean="0"/>
                  <a:t>:</a:t>
                </a:r>
                <a:endParaRPr lang="fr-F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𝐿</m:t>
                      </m:r>
                      <m:r>
                        <a:rPr lang="fr-FR" sz="1400" b="0" i="1" smtClean="0">
                          <a:latin typeface="Cambria Math"/>
                        </a:rPr>
                        <m:t>()=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𝑙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sz="1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 smtClean="0">
                              <a:latin typeface="Cambria Math"/>
                              <a:sym typeface="Symbol"/>
                            </a:rPr>
                            <m:t></m:t>
                          </m:r>
                        </m:e>
                      </m:nary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/>
                          <a:sym typeface="Symbol"/>
                        </a:rPr>
                        <m:t>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i="1" smtClean="0"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/>
                          <a:sym typeface="Symbol"/>
                        </a:rPr>
                        <m:t></m:t>
                      </m:r>
                      <m:r>
                        <a:rPr lang="fr-FR" sz="1400" b="0" i="1" smtClean="0">
                          <a:latin typeface="Cambria Math"/>
                          <a:sym typeface="Symbol"/>
                        </a:rPr>
                        <m:t>𝑇</m:t>
                      </m:r>
                      <m:r>
                        <a:rPr lang="fr-FR" sz="1400" b="0" i="1" smtClean="0">
                          <a:latin typeface="Cambria Math"/>
                          <a:sym typeface="Symbol"/>
                        </a:rPr>
                        <m:t>+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/>
                              <a:sym typeface="Symbol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/>
                              <a:sym typeface="Symbol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/>
                              <a:sym typeface="Symbol"/>
                            </a:rPr>
                            <m:t>2</m:t>
                          </m:r>
                        </m:den>
                      </m:f>
                      <m:r>
                        <a:rPr lang="fr-FR" sz="1400" b="0" i="1" smtClean="0">
                          <a:latin typeface="Cambria Math"/>
                          <a:sym typeface="Symbol"/>
                        </a:rPr>
                        <m:t>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sz="1400" b="0" i="1" smtClean="0">
                                  <a:latin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sym typeface="Symbol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fr-FR" sz="1400" b="0" i="1" smtClean="0">
                              <a:latin typeface="Cambria Math"/>
                              <a:sym typeface="Symbo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fr-FR" sz="1400" dirty="0" err="1" smtClean="0"/>
                  <a:t>Where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𝑙</m:t>
                    </m:r>
                  </m:oMath>
                </a14:m>
                <a:r>
                  <a:rPr lang="fr-FR" sz="1400" dirty="0" smtClean="0"/>
                  <a:t> mesure the </a:t>
                </a:r>
                <a:r>
                  <a:rPr lang="fr-FR" sz="1400" dirty="0" err="1" smtClean="0"/>
                  <a:t>difference</a:t>
                </a:r>
                <a:r>
                  <a:rPr lang="fr-FR" sz="1400" dirty="0" smtClean="0"/>
                  <a:t> </a:t>
                </a:r>
                <a:r>
                  <a:rPr lang="fr-FR" sz="1400" dirty="0" err="1" smtClean="0"/>
                  <a:t>between</a:t>
                </a:r>
                <a:r>
                  <a:rPr lang="fr-FR" sz="1400" dirty="0" smtClean="0"/>
                  <a:t> the </a:t>
                </a:r>
                <a:r>
                  <a:rPr lang="fr-FR" sz="1400" dirty="0" err="1" smtClean="0"/>
                  <a:t>prediction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and the </a:t>
                </a:r>
                <a:r>
                  <a:rPr lang="fr-FR" sz="1400" dirty="0" err="1" smtClean="0"/>
                  <a:t>target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 smtClean="0"/>
                  <a:t>, and the second terme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  <a:sym typeface="Symbol"/>
                      </a:rPr>
                      <m:t></m:t>
                    </m:r>
                  </m:oMath>
                </a14:m>
                <a:r>
                  <a:rPr lang="fr-FR" sz="1400" dirty="0" smtClean="0"/>
                  <a:t> </a:t>
                </a:r>
                <a:r>
                  <a:rPr lang="fr-FR" sz="1400" dirty="0" err="1" smtClean="0"/>
                  <a:t>penalizes</a:t>
                </a:r>
                <a:r>
                  <a:rPr lang="fr-FR" sz="1400" dirty="0" smtClean="0"/>
                  <a:t> the </a:t>
                </a:r>
                <a:r>
                  <a:rPr lang="fr-FR" sz="1400" dirty="0" err="1" smtClean="0"/>
                  <a:t>complexity</a:t>
                </a:r>
                <a:r>
                  <a:rPr lang="fr-FR" sz="1400" dirty="0" smtClean="0"/>
                  <a:t> of the </a:t>
                </a:r>
                <a:r>
                  <a:rPr lang="fr-FR" sz="1400" dirty="0" err="1" smtClean="0"/>
                  <a:t>individual</a:t>
                </a:r>
                <a:r>
                  <a:rPr lang="fr-FR" sz="1400" dirty="0" smtClean="0"/>
                  <a:t> </a:t>
                </a:r>
                <a:r>
                  <a:rPr lang="fr-FR" sz="1400" dirty="0" err="1" smtClean="0"/>
                  <a:t>tree</a:t>
                </a:r>
                <a:r>
                  <a:rPr lang="fr-FR" sz="1400" dirty="0" smtClean="0"/>
                  <a:t>. </a:t>
                </a:r>
                <a:r>
                  <a:rPr lang="fr-FR" sz="1400" dirty="0" err="1" smtClean="0"/>
                  <a:t>When</a:t>
                </a:r>
                <a:r>
                  <a:rPr lang="fr-FR" sz="1400" dirty="0" smtClean="0"/>
                  <a:t> the </a:t>
                </a:r>
                <a:r>
                  <a:rPr lang="fr-FR" sz="1400" dirty="0" err="1" smtClean="0"/>
                  <a:t>regularization</a:t>
                </a:r>
                <a:r>
                  <a:rPr lang="fr-FR" sz="1400" dirty="0" smtClean="0"/>
                  <a:t> </a:t>
                </a:r>
                <a:r>
                  <a:rPr lang="fr-FR" sz="1400" dirty="0" err="1" smtClean="0"/>
                  <a:t>parameters</a:t>
                </a:r>
                <a:r>
                  <a:rPr lang="fr-FR" sz="1400" dirty="0" smtClean="0"/>
                  <a:t> are </a:t>
                </a:r>
                <a:r>
                  <a:rPr lang="fr-FR" sz="1400" dirty="0" err="1" smtClean="0"/>
                  <a:t>equal</a:t>
                </a:r>
                <a:r>
                  <a:rPr lang="fr-FR" sz="1400" dirty="0" smtClean="0"/>
                  <a:t> 0, the objective </a:t>
                </a:r>
                <a:r>
                  <a:rPr lang="fr-FR" sz="1400" dirty="0" err="1" smtClean="0"/>
                  <a:t>falls</a:t>
                </a:r>
                <a:r>
                  <a:rPr lang="fr-FR" sz="1400" dirty="0" smtClean="0"/>
                  <a:t> back to </a:t>
                </a:r>
                <a:r>
                  <a:rPr lang="fr-FR" sz="1400" dirty="0" err="1" smtClean="0"/>
                  <a:t>classical</a:t>
                </a:r>
                <a:r>
                  <a:rPr lang="fr-FR" sz="1400" dirty="0" smtClean="0"/>
                  <a:t> GBM.</a:t>
                </a:r>
              </a:p>
              <a:p>
                <a:r>
                  <a:rPr lang="fr-FR" sz="1400" dirty="0"/>
                  <a:t>Pros</a:t>
                </a:r>
                <a:r>
                  <a:rPr lang="fr-FR" sz="1400" dirty="0" smtClean="0"/>
                  <a:t>:</a:t>
                </a:r>
              </a:p>
              <a:p>
                <a:pPr lvl="1"/>
                <a:r>
                  <a:rPr lang="fr-FR" sz="1200" dirty="0" err="1" smtClean="0"/>
                  <a:t>Faster</a:t>
                </a:r>
                <a:r>
                  <a:rPr lang="fr-FR" sz="1200" dirty="0" smtClean="0"/>
                  <a:t> training</a:t>
                </a:r>
              </a:p>
              <a:p>
                <a:pPr lvl="1"/>
                <a:r>
                  <a:rPr lang="fr-FR" sz="1200" dirty="0" err="1" smtClean="0"/>
                  <a:t>Better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accuracy</a:t>
                </a:r>
                <a:endParaRPr lang="fr-FR" sz="1200" dirty="0" smtClean="0"/>
              </a:p>
              <a:p>
                <a:pPr lvl="1"/>
                <a:r>
                  <a:rPr lang="fr-FR" sz="1200" dirty="0" err="1" smtClean="0"/>
                  <a:t>Custimized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loss</a:t>
                </a:r>
                <a:r>
                  <a:rPr lang="fr-FR" sz="1200" dirty="0" smtClean="0"/>
                  <a:t> </a:t>
                </a:r>
                <a:r>
                  <a:rPr lang="fr-FR" sz="1200" smtClean="0"/>
                  <a:t>function</a:t>
                </a:r>
                <a:endParaRPr lang="fr-FR" sz="1200" dirty="0"/>
              </a:p>
              <a:p>
                <a:r>
                  <a:rPr lang="fr-FR" sz="1400" dirty="0"/>
                  <a:t>Cons: </a:t>
                </a:r>
                <a:endParaRPr lang="fr-FR" sz="1400" dirty="0" smtClean="0"/>
              </a:p>
              <a:p>
                <a:pPr lvl="1"/>
                <a:r>
                  <a:rPr lang="fr-FR" sz="1200" dirty="0" err="1" smtClean="0"/>
                  <a:t>Difficult</a:t>
                </a:r>
                <a:r>
                  <a:rPr lang="fr-FR" sz="1200" dirty="0" smtClean="0"/>
                  <a:t> installation</a:t>
                </a:r>
              </a:p>
              <a:p>
                <a:pPr lvl="1"/>
                <a:r>
                  <a:rPr lang="fr-FR" sz="1200" dirty="0" smtClean="0"/>
                  <a:t>More </a:t>
                </a:r>
                <a:r>
                  <a:rPr lang="fr-FR" sz="1200" dirty="0" err="1" smtClean="0"/>
                  <a:t>parameters</a:t>
                </a:r>
                <a:r>
                  <a:rPr lang="fr-FR" sz="1200" dirty="0" smtClean="0"/>
                  <a:t> to </a:t>
                </a:r>
                <a:r>
                  <a:rPr lang="fr-FR" sz="1200" dirty="0" err="1" smtClean="0"/>
                  <a:t>be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tuned</a:t>
                </a:r>
                <a:endParaRPr lang="fr-FR" sz="12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1988" y="1270001"/>
                <a:ext cx="9061131" cy="4770440"/>
              </a:xfrm>
              <a:blipFill rotWithShape="1">
                <a:blip r:embed="rId2"/>
                <a:stretch>
                  <a:fillRect l="-1144" t="-1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GBDT </a:t>
            </a:r>
            <a:r>
              <a:rPr lang="fr-FR" dirty="0" err="1" smtClean="0"/>
              <a:t>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14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XGBoost</a:t>
            </a:r>
            <a:r>
              <a:rPr lang="fr-FR" dirty="0" smtClean="0"/>
              <a:t> (</a:t>
            </a:r>
            <a:r>
              <a:rPr lang="fr-FR" dirty="0" err="1" smtClean="0"/>
              <a:t>Penalized</a:t>
            </a:r>
            <a:r>
              <a:rPr lang="fr-FR" dirty="0" smtClean="0"/>
              <a:t> Gradient </a:t>
            </a:r>
            <a:r>
              <a:rPr lang="fr-FR" dirty="0" err="1" smtClean="0"/>
              <a:t>Boosting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87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GBM, </a:t>
            </a:r>
            <a:r>
              <a:rPr lang="fr-FR" dirty="0" err="1" smtClean="0"/>
              <a:t>XGBoost</a:t>
            </a:r>
            <a:r>
              <a:rPr lang="fr-FR" dirty="0" smtClean="0"/>
              <a:t>, </a:t>
            </a:r>
            <a:r>
              <a:rPr lang="fr-FR" dirty="0" err="1" smtClean="0"/>
              <a:t>LightGBM</a:t>
            </a:r>
            <a:r>
              <a:rPr lang="fr-FR" dirty="0" smtClean="0"/>
              <a:t> are susceptible to a </a:t>
            </a:r>
            <a:r>
              <a:rPr lang="fr-FR" dirty="0" err="1" smtClean="0"/>
              <a:t>bias</a:t>
            </a:r>
            <a:r>
              <a:rPr lang="fr-FR" dirty="0" smtClean="0"/>
              <a:t> in a </a:t>
            </a:r>
            <a:r>
              <a:rPr lang="fr-FR" dirty="0" err="1" smtClean="0"/>
              <a:t>pointwise</a:t>
            </a:r>
            <a:r>
              <a:rPr lang="fr-FR" dirty="0" smtClean="0"/>
              <a:t> gradient </a:t>
            </a:r>
            <a:r>
              <a:rPr lang="fr-FR" dirty="0" err="1" smtClean="0"/>
              <a:t>estimates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lead to </a:t>
            </a:r>
            <a:r>
              <a:rPr lang="fr-FR" dirty="0" err="1" smtClean="0"/>
              <a:t>reduced</a:t>
            </a:r>
            <a:r>
              <a:rPr lang="fr-FR" dirty="0" smtClean="0"/>
              <a:t> </a:t>
            </a:r>
            <a:r>
              <a:rPr lang="fr-FR" dirty="0" err="1" smtClean="0"/>
              <a:t>accuracy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Catboost</a:t>
            </a:r>
            <a:r>
              <a:rPr lang="fr-FR" dirty="0" smtClean="0"/>
              <a:t> proposes a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avoids</a:t>
            </a:r>
            <a:r>
              <a:rPr lang="fr-FR" dirty="0" smtClean="0"/>
              <a:t> the </a:t>
            </a:r>
            <a:r>
              <a:rPr lang="fr-FR" dirty="0" err="1" smtClean="0"/>
              <a:t>esimation</a:t>
            </a:r>
            <a:r>
              <a:rPr lang="fr-FR" dirty="0" smtClean="0"/>
              <a:t> </a:t>
            </a:r>
            <a:r>
              <a:rPr lang="fr-FR" dirty="0" err="1" smtClean="0"/>
              <a:t>bias</a:t>
            </a:r>
            <a:r>
              <a:rPr lang="fr-FR" dirty="0" smtClean="0"/>
              <a:t> at a minimal </a:t>
            </a:r>
            <a:r>
              <a:rPr lang="fr-FR" dirty="0" err="1" smtClean="0"/>
              <a:t>cost</a:t>
            </a:r>
            <a:r>
              <a:rPr lang="fr-FR" dirty="0" smtClean="0"/>
              <a:t> of  variance.</a:t>
            </a:r>
          </a:p>
          <a:p>
            <a:r>
              <a:rPr lang="fr-FR" dirty="0" err="1" smtClean="0"/>
              <a:t>Catboost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outperform</a:t>
            </a:r>
            <a:r>
              <a:rPr lang="fr-FR" dirty="0" smtClean="0"/>
              <a:t> </a:t>
            </a:r>
            <a:r>
              <a:rPr lang="fr-FR" dirty="0" err="1" smtClean="0"/>
              <a:t>tuned</a:t>
            </a:r>
            <a:r>
              <a:rPr lang="fr-FR" dirty="0" smtClean="0"/>
              <a:t> GBM, </a:t>
            </a:r>
            <a:r>
              <a:rPr lang="fr-FR" dirty="0" err="1" smtClean="0"/>
              <a:t>XGBoost</a:t>
            </a:r>
            <a:r>
              <a:rPr lang="fr-FR" dirty="0" smtClean="0"/>
              <a:t>, </a:t>
            </a:r>
            <a:r>
              <a:rPr lang="fr-FR" dirty="0" err="1" smtClean="0"/>
              <a:t>LightGBM</a:t>
            </a:r>
            <a:r>
              <a:rPr lang="fr-FR" dirty="0" smtClean="0"/>
              <a:t>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default </a:t>
            </a:r>
            <a:r>
              <a:rPr lang="fr-FR" dirty="0" err="1" smtClean="0"/>
              <a:t>parameters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Catboost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categorical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Catboost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have good training 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GBDT </a:t>
            </a:r>
            <a:r>
              <a:rPr lang="fr-FR" dirty="0" err="1" smtClean="0"/>
              <a:t>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15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Boosting</a:t>
            </a:r>
            <a:r>
              <a:rPr lang="fr-FR" dirty="0" smtClean="0"/>
              <a:t> - </a:t>
            </a:r>
            <a:r>
              <a:rPr lang="fr-FR" dirty="0" err="1" smtClean="0"/>
              <a:t>Catboost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68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1988" y="880533"/>
            <a:ext cx="9061131" cy="51599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16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2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Resumé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17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59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+mj-lt"/>
              </a:rPr>
              <a:t>Zillow’s</a:t>
            </a:r>
            <a:r>
              <a:rPr lang="fr-FR" dirty="0" smtClean="0">
                <a:latin typeface="+mj-lt"/>
              </a:rPr>
              <a:t> Home Value </a:t>
            </a:r>
            <a:r>
              <a:rPr lang="fr-FR" dirty="0" err="1" smtClean="0">
                <a:latin typeface="+mj-lt"/>
              </a:rPr>
              <a:t>Prediction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latin typeface="+mj-lt"/>
              </a:rPr>
              <a:pPr/>
              <a:t>2</a:t>
            </a:fld>
            <a:r>
              <a:rPr lang="fr-FR" smtClean="0">
                <a:latin typeface="+mj-lt"/>
              </a:rPr>
              <a:t>   |  </a:t>
            </a:r>
            <a:endParaRPr lang="fr-FR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>
                <a:latin typeface="+mj-lt"/>
              </a:rPr>
              <a:t>Titre de la présentation  I  30 Septembre 2014 </a:t>
            </a:r>
            <a:endParaRPr lang="fr-FR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>
                <a:latin typeface="+mj-lt"/>
              </a:rPr>
              <a:t>Competition</a:t>
            </a:r>
            <a:r>
              <a:rPr lang="fr-FR" dirty="0" smtClean="0">
                <a:latin typeface="+mj-lt"/>
              </a:rPr>
              <a:t> description</a:t>
            </a:r>
            <a:endParaRPr lang="en-US" dirty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6" y="1400436"/>
            <a:ext cx="34194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690533" y="1167872"/>
                <a:ext cx="5376334" cy="348032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Zillow is 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an online real estate </a:t>
                </a: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company 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that was founded in </a:t>
                </a: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2006 by two of the Microsoft executives, it has 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since become established as one of the largest, most trusted marketplaces for real estate information in the U.S. and a leading example of impactful machine learning</a:t>
                </a:r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.</a:t>
                </a:r>
              </a:p>
              <a:p>
                <a:pPr marL="285750" indent="-2857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The goal of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this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competition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is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to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complete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Zillow’s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prediction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model by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predicting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its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residuals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.</a:t>
                </a:r>
              </a:p>
              <a:p>
                <a:pPr marL="742950" lvl="1" indent="-2857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fr-FR" sz="1200" dirty="0" smtClean="0">
                  <a:solidFill>
                    <a:schemeClr val="bg2">
                      <a:lumMod val="75000"/>
                    </a:schemeClr>
                  </a:solidFill>
                  <a:latin typeface="+mj-lt"/>
                </a:endParaRPr>
              </a:p>
              <a:p>
                <a:pPr lvl="1" algn="just"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fr-FR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𝑒𝑟𝑟𝑜𝑟</m:t>
                          </m:r>
                        </m:e>
                      </m:func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𝑍𝑒𝑠𝑡𝑖𝑚𝑎𝑡𝑒</m:t>
                              </m:r>
                            </m:e>
                          </m:d>
                        </m:e>
                      </m:func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log</m:t>
                      </m:r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⁡(</m:t>
                      </m:r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𝑆𝑎𝑙𝑒𝑃𝑟𝑖𝑐𝑒</m:t>
                      </m:r>
                      <m:r>
                        <a:rPr lang="fr-FR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 smtClean="0">
                  <a:solidFill>
                    <a:schemeClr val="bg2">
                      <a:lumMod val="75000"/>
                    </a:schemeClr>
                  </a:solidFill>
                  <a:latin typeface="+mj-lt"/>
                </a:endParaRPr>
              </a:p>
              <a:p>
                <a:pPr marL="171450" indent="-1714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fr-FR" sz="1200" dirty="0" smtClean="0">
                  <a:solidFill>
                    <a:schemeClr val="bg2">
                      <a:lumMod val="75000"/>
                    </a:schemeClr>
                  </a:solidFill>
                  <a:latin typeface="+mj-lt"/>
                </a:endParaRPr>
              </a:p>
              <a:p>
                <a:pPr marL="171450" indent="-1714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Evaluation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metric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: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Mean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Absolute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Error</a:t>
                </a:r>
                <a:endParaRPr lang="fr-FR" sz="1200" dirty="0" smtClean="0">
                  <a:solidFill>
                    <a:schemeClr val="bg2">
                      <a:lumMod val="75000"/>
                    </a:schemeClr>
                  </a:solidFill>
                  <a:latin typeface="+mj-lt"/>
                </a:endParaRPr>
              </a:p>
              <a:p>
                <a:pPr marL="171450" indent="-1714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Expected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submissions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: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predictions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for the last 3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months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of 2017.</a:t>
                </a:r>
              </a:p>
              <a:p>
                <a:pPr marL="171450" indent="-171450" algn="just"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The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problem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of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predicting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the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error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is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different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from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the standard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problem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fr-FR" sz="1200" dirty="0" err="1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because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 of high signal / noise ratio</a:t>
                </a:r>
                <a:r>
                  <a:rPr lang="fr-FR" sz="1200" dirty="0" smtClean="0">
                    <a:solidFill>
                      <a:schemeClr val="bg2">
                        <a:lumMod val="75000"/>
                      </a:schemeClr>
                    </a:solidFill>
                    <a:latin typeface="+mj-lt"/>
                  </a:rPr>
                  <a:t>.</a:t>
                </a:r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533" y="1167872"/>
                <a:ext cx="5376334" cy="34803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977467" y="918105"/>
            <a:ext cx="3064933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+mj-lt"/>
              </a:rPr>
              <a:t>Competition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description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7363"/>
              </p:ext>
            </p:extLst>
          </p:nvPr>
        </p:nvGraphicFramePr>
        <p:xfrm>
          <a:off x="1404145" y="4791075"/>
          <a:ext cx="8102597" cy="1628775"/>
        </p:xfrm>
        <a:graphic>
          <a:graphicData uri="http://schemas.openxmlformats.org/drawingml/2006/table">
            <a:tbl>
              <a:tblPr/>
              <a:tblGrid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609361"/>
                <a:gridCol w="790265"/>
                <a:gridCol w="60936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 Set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 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Private Leaderboard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363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527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20/10/2016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31/12/2016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20/10/2017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31/12/2017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487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924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46199" y="1069329"/>
            <a:ext cx="7755467" cy="1490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4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Standard Pipeline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</p:spPr>
        <p:txBody>
          <a:bodyPr/>
          <a:lstStyle/>
          <a:p>
            <a:r>
              <a:rPr lang="fr-FR" dirty="0" err="1" smtClean="0">
                <a:latin typeface="+mj-lt"/>
              </a:rPr>
              <a:t>Zillow’s</a:t>
            </a:r>
            <a:r>
              <a:rPr lang="fr-FR" dirty="0" smtClean="0">
                <a:latin typeface="+mj-lt"/>
              </a:rPr>
              <a:t> Home Value </a:t>
            </a:r>
            <a:r>
              <a:rPr lang="fr-FR" dirty="0" err="1" smtClean="0">
                <a:latin typeface="+mj-lt"/>
              </a:rPr>
              <a:t>Prediction</a:t>
            </a:r>
            <a:endParaRPr lang="en-US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7199" y="1340261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EDA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03535" y="1340259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Data imputation &amp;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cleaning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10535" y="1340259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Data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enrichment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10535" y="874596"/>
            <a:ext cx="2022531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Pre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modeling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6198" y="2940463"/>
            <a:ext cx="7755467" cy="1490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8798" y="3211393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Simple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models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10670" y="3211393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More complexe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models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0534" y="2745730"/>
            <a:ext cx="2022531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Modeling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1"/>
          </p:cNvCxnSpPr>
          <p:nvPr/>
        </p:nvCxnSpPr>
        <p:spPr>
          <a:xfrm>
            <a:off x="3268798" y="3661393"/>
            <a:ext cx="1041872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346200" y="5184128"/>
            <a:ext cx="7755466" cy="1219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45335" y="5343730"/>
            <a:ext cx="1570399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Model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combinations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89900" y="4988130"/>
            <a:ext cx="2022531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Stacking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Curved Left Arrow 57"/>
          <p:cNvSpPr/>
          <p:nvPr/>
        </p:nvSpPr>
        <p:spPr>
          <a:xfrm flipH="1">
            <a:off x="651933" y="1615430"/>
            <a:ext cx="694267" cy="226060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Left Arrow 59"/>
          <p:cNvSpPr/>
          <p:nvPr/>
        </p:nvSpPr>
        <p:spPr>
          <a:xfrm>
            <a:off x="9101664" y="1615430"/>
            <a:ext cx="770468" cy="226060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95203" y="3235912"/>
            <a:ext cx="1440000" cy="9000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Model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tuning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741063" y="3698172"/>
            <a:ext cx="1354140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1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15662" y="2068177"/>
            <a:ext cx="5547537" cy="3206558"/>
          </a:xfrm>
        </p:spPr>
        <p:txBody>
          <a:bodyPr>
            <a:normAutofit/>
          </a:bodyPr>
          <a:lstStyle/>
          <a:p>
            <a:r>
              <a:rPr lang="fr-FR" sz="1600" dirty="0" smtClean="0"/>
              <a:t>One </a:t>
            </a:r>
            <a:r>
              <a:rPr lang="fr-FR" sz="1600" dirty="0" err="1" smtClean="0"/>
              <a:t>can</a:t>
            </a:r>
            <a:r>
              <a:rPr lang="fr-FR" sz="1600" dirty="0" smtClean="0"/>
              <a:t> </a:t>
            </a:r>
            <a:r>
              <a:rPr lang="fr-FR" sz="1600" dirty="0" err="1" smtClean="0"/>
              <a:t>simply</a:t>
            </a:r>
            <a:r>
              <a:rPr lang="fr-FR" sz="1600" dirty="0" smtClean="0"/>
              <a:t> put the </a:t>
            </a:r>
            <a:r>
              <a:rPr lang="fr-FR" sz="1600" dirty="0" err="1" smtClean="0"/>
              <a:t>entire</a:t>
            </a:r>
            <a:r>
              <a:rPr lang="fr-FR" sz="1600" dirty="0" smtClean="0"/>
              <a:t> data to a </a:t>
            </a:r>
            <a:r>
              <a:rPr lang="fr-FR" sz="1600" dirty="0" err="1" smtClean="0"/>
              <a:t>blackbox</a:t>
            </a:r>
            <a:r>
              <a:rPr lang="fr-FR" sz="1600" dirty="0" smtClean="0"/>
              <a:t> model and </a:t>
            </a:r>
            <a:r>
              <a:rPr lang="fr-FR" sz="1600" dirty="0" err="1" smtClean="0"/>
              <a:t>get</a:t>
            </a:r>
            <a:r>
              <a:rPr lang="fr-FR" sz="1600" dirty="0" smtClean="0"/>
              <a:t> the </a:t>
            </a:r>
            <a:r>
              <a:rPr lang="fr-FR" sz="1600" dirty="0" err="1" smtClean="0"/>
              <a:t>results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But one </a:t>
            </a:r>
            <a:r>
              <a:rPr lang="fr-FR" sz="1600" dirty="0" err="1" smtClean="0"/>
              <a:t>can</a:t>
            </a:r>
            <a:r>
              <a:rPr lang="fr-FR" sz="1600" dirty="0" smtClean="0"/>
              <a:t> </a:t>
            </a:r>
            <a:r>
              <a:rPr lang="fr-FR" sz="1600" dirty="0" err="1" smtClean="0"/>
              <a:t>also</a:t>
            </a:r>
            <a:r>
              <a:rPr lang="fr-FR" sz="1600" dirty="0" smtClean="0"/>
              <a:t> </a:t>
            </a:r>
            <a:r>
              <a:rPr lang="fr-FR" sz="1600" dirty="0" err="1" smtClean="0"/>
              <a:t>spend</a:t>
            </a:r>
            <a:r>
              <a:rPr lang="fr-FR" sz="1600" dirty="0" smtClean="0"/>
              <a:t> time to </a:t>
            </a:r>
            <a:r>
              <a:rPr lang="fr-FR" sz="1600" dirty="0" err="1" smtClean="0"/>
              <a:t>understand</a:t>
            </a:r>
            <a:r>
              <a:rPr lang="fr-FR" sz="1600" dirty="0" smtClean="0"/>
              <a:t> the data </a:t>
            </a:r>
            <a:r>
              <a:rPr lang="fr-FR" sz="1600" dirty="0" err="1" smtClean="0"/>
              <a:t>hence</a:t>
            </a:r>
            <a:r>
              <a:rPr lang="fr-FR" sz="1600" dirty="0" smtClean="0"/>
              <a:t> </a:t>
            </a:r>
            <a:r>
              <a:rPr lang="fr-FR" sz="1600" dirty="0" err="1" smtClean="0"/>
              <a:t>get</a:t>
            </a:r>
            <a:r>
              <a:rPr lang="fr-FR" sz="1600" dirty="0" smtClean="0"/>
              <a:t> the </a:t>
            </a:r>
            <a:r>
              <a:rPr lang="fr-FR" sz="1600" dirty="0" err="1" smtClean="0"/>
              <a:t>very</a:t>
            </a:r>
            <a:r>
              <a:rPr lang="fr-FR" sz="1600" dirty="0" smtClean="0"/>
              <a:t> first </a:t>
            </a:r>
            <a:r>
              <a:rPr lang="fr-FR" sz="1600" dirty="0" err="1" smtClean="0"/>
              <a:t>ideas</a:t>
            </a:r>
            <a:r>
              <a:rPr lang="fr-FR" sz="1600" dirty="0" smtClean="0"/>
              <a:t> for </a:t>
            </a:r>
            <a:r>
              <a:rPr lang="fr-FR" sz="1600" dirty="0" err="1" smtClean="0"/>
              <a:t>better</a:t>
            </a:r>
            <a:r>
              <a:rPr lang="fr-FR" sz="1600" dirty="0" smtClean="0"/>
              <a:t> </a:t>
            </a:r>
            <a:r>
              <a:rPr lang="fr-FR" sz="1600" dirty="0" err="1" smtClean="0"/>
              <a:t>modelling</a:t>
            </a:r>
            <a:r>
              <a:rPr lang="fr-FR" sz="1600" dirty="0" smtClean="0"/>
              <a:t>.</a:t>
            </a:r>
          </a:p>
          <a:p>
            <a:pPr lvl="1"/>
            <a:r>
              <a:rPr lang="fr-FR" sz="1400" dirty="0" err="1" smtClean="0"/>
              <a:t>Outliers</a:t>
            </a:r>
            <a:r>
              <a:rPr lang="fr-FR" sz="1400" dirty="0" smtClean="0"/>
              <a:t> in the </a:t>
            </a:r>
            <a:r>
              <a:rPr lang="fr-FR" sz="1400" dirty="0" err="1" smtClean="0"/>
              <a:t>response</a:t>
            </a:r>
            <a:r>
              <a:rPr lang="fr-FR" sz="1400" dirty="0" smtClean="0"/>
              <a:t>: </a:t>
            </a:r>
            <a:r>
              <a:rPr lang="fr-FR" sz="1400" dirty="0" err="1" smtClean="0"/>
              <a:t>capping</a:t>
            </a:r>
            <a:r>
              <a:rPr lang="fr-FR" sz="1400" dirty="0" smtClean="0"/>
              <a:t> / </a:t>
            </a:r>
            <a:r>
              <a:rPr lang="fr-FR" sz="1400" dirty="0" err="1" smtClean="0"/>
              <a:t>collaring</a:t>
            </a:r>
            <a:r>
              <a:rPr lang="fr-FR" sz="1400" dirty="0" smtClean="0"/>
              <a:t> </a:t>
            </a:r>
            <a:r>
              <a:rPr lang="fr-FR" sz="1400" dirty="0" err="1" smtClean="0"/>
              <a:t>could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beneficial</a:t>
            </a:r>
            <a:r>
              <a:rPr lang="fr-FR" sz="1400" dirty="0" smtClean="0"/>
              <a:t>.</a:t>
            </a:r>
          </a:p>
          <a:p>
            <a:pPr lvl="1"/>
            <a:r>
              <a:rPr lang="fr-FR" sz="1400" dirty="0" err="1" smtClean="0"/>
              <a:t>Necessarity</a:t>
            </a:r>
            <a:r>
              <a:rPr lang="fr-FR" sz="1400" dirty="0" smtClean="0"/>
              <a:t> of </a:t>
            </a:r>
            <a:r>
              <a:rPr lang="fr-FR" sz="1400" dirty="0" err="1" smtClean="0"/>
              <a:t>making</a:t>
            </a:r>
            <a:r>
              <a:rPr lang="fr-FR" sz="1400" dirty="0" smtClean="0"/>
              <a:t> </a:t>
            </a:r>
            <a:r>
              <a:rPr lang="fr-FR" sz="1400" dirty="0" err="1" smtClean="0"/>
              <a:t>several</a:t>
            </a:r>
            <a:r>
              <a:rPr lang="fr-FR" sz="1400" dirty="0" smtClean="0"/>
              <a:t> </a:t>
            </a:r>
            <a:r>
              <a:rPr lang="fr-FR" sz="1400" dirty="0" err="1" smtClean="0"/>
              <a:t>models</a:t>
            </a:r>
            <a:r>
              <a:rPr lang="fr-FR" sz="1400" dirty="0"/>
              <a:t>.</a:t>
            </a:r>
            <a:endParaRPr lang="fr-FR" sz="1400" dirty="0" smtClean="0"/>
          </a:p>
          <a:p>
            <a:pPr lvl="1"/>
            <a:r>
              <a:rPr lang="fr-FR" sz="1400" dirty="0" err="1" smtClean="0"/>
              <a:t>Response</a:t>
            </a:r>
            <a:r>
              <a:rPr lang="fr-FR" sz="1400" dirty="0" smtClean="0"/>
              <a:t> variable changes over time -&gt; How to </a:t>
            </a:r>
            <a:r>
              <a:rPr lang="fr-FR" sz="1400" dirty="0" err="1" smtClean="0"/>
              <a:t>talke</a:t>
            </a:r>
            <a:r>
              <a:rPr lang="fr-FR" sz="1400" dirty="0" smtClean="0"/>
              <a:t>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problem</a:t>
            </a:r>
            <a:r>
              <a:rPr lang="fr-FR" sz="1400" dirty="0"/>
              <a:t>.</a:t>
            </a:r>
            <a:endParaRPr lang="fr-FR" sz="1400" dirty="0" smtClean="0"/>
          </a:p>
          <a:p>
            <a:pPr lvl="1"/>
            <a:r>
              <a:rPr lang="fr-FR" sz="1400" dirty="0" err="1"/>
              <a:t>Try</a:t>
            </a:r>
            <a:r>
              <a:rPr lang="fr-FR" sz="1400" dirty="0"/>
              <a:t> </a:t>
            </a:r>
            <a:r>
              <a:rPr lang="fr-FR" sz="1400" dirty="0" err="1"/>
              <a:t>different</a:t>
            </a:r>
            <a:r>
              <a:rPr lang="fr-FR" sz="1400" dirty="0"/>
              <a:t> </a:t>
            </a:r>
            <a:r>
              <a:rPr lang="fr-FR" sz="1400" dirty="0" err="1"/>
              <a:t>weights</a:t>
            </a:r>
            <a:r>
              <a:rPr lang="fr-FR" sz="1400" dirty="0"/>
              <a:t> for </a:t>
            </a:r>
            <a:r>
              <a:rPr lang="fr-FR" sz="1400" dirty="0" smtClean="0"/>
              <a:t>observations of </a:t>
            </a:r>
            <a:r>
              <a:rPr lang="fr-FR" sz="1400" dirty="0" err="1" smtClean="0"/>
              <a:t>different</a:t>
            </a:r>
            <a:r>
              <a:rPr lang="fr-FR" sz="1400" dirty="0" smtClean="0"/>
              <a:t> </a:t>
            </a:r>
            <a:r>
              <a:rPr lang="fr-FR" sz="1400" dirty="0" err="1" smtClean="0"/>
              <a:t>months</a:t>
            </a:r>
            <a:r>
              <a:rPr lang="fr-FR" sz="1400" dirty="0" smtClean="0"/>
              <a:t>.</a:t>
            </a:r>
            <a:endParaRPr lang="fr-FR" sz="14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Explolatory</a:t>
            </a:r>
            <a:r>
              <a:rPr lang="fr-FR" dirty="0" smtClean="0"/>
              <a:t> Data </a:t>
            </a:r>
            <a:r>
              <a:rPr lang="fr-FR" dirty="0" err="1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5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7" y="3555471"/>
            <a:ext cx="4121150" cy="282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7" y="1211384"/>
            <a:ext cx="4011083" cy="2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003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6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Missing</a:t>
            </a:r>
            <a:r>
              <a:rPr lang="fr-FR" dirty="0" smtClean="0"/>
              <a:t> value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</p:spPr>
        <p:txBody>
          <a:bodyPr/>
          <a:lstStyle/>
          <a:p>
            <a:r>
              <a:rPr lang="fr-FR" dirty="0" err="1" smtClean="0"/>
              <a:t>Explolatory</a:t>
            </a:r>
            <a:r>
              <a:rPr lang="fr-FR" dirty="0" smtClean="0"/>
              <a:t> Data </a:t>
            </a:r>
            <a:r>
              <a:rPr lang="fr-FR" dirty="0" err="1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4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7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Ocean</a:t>
            </a:r>
            <a:r>
              <a:rPr lang="fr-FR" dirty="0" smtClean="0"/>
              <a:t> Distance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pic>
        <p:nvPicPr>
          <p:cNvPr id="3074" name="Picture 2" descr="C:\Users\xq.do\Downloads\Zillow_House_Price-master\Zillow_House_Price-master\Graphics\EDA_2_house_lo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085319"/>
            <a:ext cx="3511550" cy="25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xq.do\Downloads\Zillow_House_Price-master\Zillow_House_Price-master\Graphics\Latitude_beach_sc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29" y="3749113"/>
            <a:ext cx="3356504" cy="269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xq.do\Downloads\Zillow_House_Price-master\Zillow_House_Price-master\Graphics\Longitude_beach_sc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008" y="3550601"/>
            <a:ext cx="3851877" cy="308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784599" y="1085319"/>
            <a:ext cx="6637867" cy="255841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intuition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is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that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nearer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to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coast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a house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is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, the more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expensive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it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becomes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External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data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is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not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allowed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,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so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we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need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to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calculate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the longitude / latitude of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coast</a:t>
            </a:r>
            <a:r>
              <a:rPr lang="fr-FR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from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available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data.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We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can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take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the </a:t>
            </a:r>
          </a:p>
          <a:p>
            <a:pPr marL="1200150" lvl="2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min of longitude by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different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groups of latitude</a:t>
            </a:r>
          </a:p>
          <a:p>
            <a:pPr marL="1200150" lvl="2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Min of the latitude by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different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group of longitude</a:t>
            </a:r>
          </a:p>
          <a:p>
            <a:pPr marL="1200150" lvl="2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And combine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them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to have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desired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information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without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using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external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data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7267" y="835552"/>
            <a:ext cx="3064933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+mj-lt"/>
              </a:rPr>
              <a:t>Ocean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distance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322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8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Parcel</a:t>
            </a:r>
            <a:r>
              <a:rPr lang="fr-FR" dirty="0" smtClean="0"/>
              <a:t> </a:t>
            </a:r>
            <a:r>
              <a:rPr lang="fr-FR" dirty="0" err="1" smtClean="0"/>
              <a:t>Density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5" y="1881717"/>
            <a:ext cx="3362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6333" y="5867400"/>
            <a:ext cx="5867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+mj-lt"/>
                <a:cs typeface="Arial" pitchFamily="34" charset="0"/>
              </a:rPr>
              <a:t>Reference:  https</a:t>
            </a:r>
            <a:r>
              <a:rPr lang="en-US" sz="1400" dirty="0">
                <a:latin typeface="+mj-lt"/>
                <a:cs typeface="Arial" pitchFamily="34" charset="0"/>
              </a:rPr>
              <a:t>://en.wikipedia.org/wiki/Kernel_density_estimation</a:t>
            </a:r>
            <a:endParaRPr lang="en-US" sz="1400" dirty="0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7668" y="1236132"/>
            <a:ext cx="5291666" cy="46312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Kernel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density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is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the non-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parametric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estimation of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probability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density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function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(PDF) of a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given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data point.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Example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of 1-dimension KDE: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fr-F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fr-FR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fr-F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fr-FR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fr-F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fr-FR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 algn="just">
              <a:spcAft>
                <a:spcPts val="200"/>
              </a:spcAft>
            </a:pPr>
            <a:endParaRPr lang="fr-FR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data points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here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are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geographical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coordinate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of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houses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non-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parametic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nature of the technique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allows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us to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easily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fit the data on a 2-dimension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space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and on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each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local segmentation.</a:t>
            </a:r>
          </a:p>
          <a:p>
            <a:pPr marL="742950" lvl="1" indent="-2857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It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gives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us an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additional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information of how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concentrated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parcel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is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,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independently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from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the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pre-defined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geographical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zone.</a:t>
            </a:r>
            <a:r>
              <a:rPr lang="fr-FR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endParaRPr lang="fr-FR" sz="1200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3732" y="917309"/>
            <a:ext cx="3149599" cy="637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+mj-lt"/>
              </a:rPr>
              <a:t>Kernel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Density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Estimation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3" y="2396067"/>
            <a:ext cx="2820458" cy="141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883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9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Penalized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93336" y="1797351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.Building simple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on the </a:t>
            </a:r>
            <a:r>
              <a:rPr lang="fr-FR" sz="1400" dirty="0" err="1" smtClean="0">
                <a:solidFill>
                  <a:schemeClr val="tx1"/>
                </a:solidFill>
              </a:rPr>
              <a:t>whole</a:t>
            </a:r>
            <a:r>
              <a:rPr lang="fr-FR" sz="1400" dirty="0" smtClean="0">
                <a:solidFill>
                  <a:schemeClr val="tx1"/>
                </a:solidFill>
              </a:rPr>
              <a:t> data:</a:t>
            </a: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smtClean="0">
                <a:solidFill>
                  <a:schemeClr val="tx1"/>
                </a:solidFill>
              </a:rPr>
              <a:t>Lasso </a:t>
            </a:r>
            <a:r>
              <a:rPr lang="fr-FR" sz="1400" dirty="0" err="1" smtClean="0">
                <a:solidFill>
                  <a:schemeClr val="tx1"/>
                </a:solidFill>
              </a:rPr>
              <a:t>regression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smtClean="0">
                <a:solidFill>
                  <a:schemeClr val="tx1"/>
                </a:solidFill>
              </a:rPr>
              <a:t>Ridge </a:t>
            </a:r>
            <a:r>
              <a:rPr lang="fr-FR" sz="1400" dirty="0" err="1" smtClean="0">
                <a:solidFill>
                  <a:schemeClr val="tx1"/>
                </a:solidFill>
              </a:rPr>
              <a:t>regression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err="1" smtClean="0">
                <a:solidFill>
                  <a:schemeClr val="tx1"/>
                </a:solidFill>
              </a:rPr>
              <a:t>Elastic</a:t>
            </a:r>
            <a:r>
              <a:rPr lang="fr-FR" sz="1400" dirty="0" smtClean="0">
                <a:solidFill>
                  <a:schemeClr val="tx1"/>
                </a:solidFill>
              </a:rPr>
              <a:t> net</a:t>
            </a:r>
          </a:p>
          <a:p>
            <a:pPr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err="1" smtClean="0">
                <a:solidFill>
                  <a:schemeClr val="tx1"/>
                </a:solidFill>
              </a:rPr>
              <a:t>Tree</a:t>
            </a:r>
            <a:r>
              <a:rPr lang="fr-FR" sz="1400" dirty="0" smtClean="0">
                <a:solidFill>
                  <a:schemeClr val="tx1"/>
                </a:solidFill>
              </a:rPr>
              <a:t> bases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:</a:t>
            </a: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err="1" smtClean="0">
                <a:solidFill>
                  <a:schemeClr val="tx1"/>
                </a:solidFill>
              </a:rPr>
              <a:t>Random</a:t>
            </a:r>
            <a:r>
              <a:rPr lang="fr-FR" sz="1400" dirty="0" smtClean="0">
                <a:solidFill>
                  <a:schemeClr val="tx1"/>
                </a:solidFill>
              </a:rPr>
              <a:t> Forest</a:t>
            </a: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smtClean="0">
                <a:solidFill>
                  <a:schemeClr val="tx1"/>
                </a:solidFill>
              </a:rPr>
              <a:t>Gradient </a:t>
            </a:r>
            <a:r>
              <a:rPr lang="fr-FR" sz="1400" dirty="0" err="1" smtClean="0">
                <a:solidFill>
                  <a:schemeClr val="tx1"/>
                </a:solidFill>
              </a:rPr>
              <a:t>Boosting</a:t>
            </a:r>
            <a:endParaRPr lang="fr-FR" sz="1400" dirty="0" smtClean="0">
              <a:solidFill>
                <a:schemeClr val="tx1"/>
              </a:solidFill>
            </a:endParaRP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9" name="ZoneTexte 23"/>
          <p:cNvSpPr txBox="1"/>
          <p:nvPr/>
        </p:nvSpPr>
        <p:spPr>
          <a:xfrm>
            <a:off x="793336" y="1489574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4.Modelling phase 1</a:t>
            </a:r>
          </a:p>
        </p:txBody>
      </p:sp>
      <p:sp>
        <p:nvSpPr>
          <p:cNvPr id="10" name="Accolade fermante 11"/>
          <p:cNvSpPr/>
          <p:nvPr/>
        </p:nvSpPr>
        <p:spPr>
          <a:xfrm>
            <a:off x="2752767" y="2070776"/>
            <a:ext cx="356260" cy="67689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4"/>
          <p:cNvSpPr txBox="1"/>
          <p:nvPr/>
        </p:nvSpPr>
        <p:spPr>
          <a:xfrm>
            <a:off x="3204030" y="2301501"/>
            <a:ext cx="10212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splines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2955" y="1797349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.Initial </a:t>
            </a:r>
            <a:r>
              <a:rPr lang="fr-FR" sz="1400" dirty="0" err="1" smtClean="0">
                <a:solidFill>
                  <a:schemeClr val="tx1"/>
                </a:solidFill>
              </a:rPr>
              <a:t>guest</a:t>
            </a:r>
            <a:r>
              <a:rPr lang="fr-FR" sz="1400" dirty="0" smtClean="0">
                <a:solidFill>
                  <a:schemeClr val="tx1"/>
                </a:solidFill>
              </a:rPr>
              <a:t>: </a:t>
            </a:r>
            <a:r>
              <a:rPr lang="fr-FR" sz="1400" dirty="0" err="1" smtClean="0">
                <a:solidFill>
                  <a:schemeClr val="tx1"/>
                </a:solidFill>
              </a:rPr>
              <a:t>Zillow</a:t>
            </a:r>
            <a:r>
              <a:rPr lang="fr-FR" sz="1400" dirty="0" smtClean="0">
                <a:solidFill>
                  <a:schemeClr val="tx1"/>
                </a:solidFill>
              </a:rPr>
              <a:t> model </a:t>
            </a:r>
            <a:r>
              <a:rPr lang="fr-FR" sz="1400" dirty="0" err="1" smtClean="0">
                <a:solidFill>
                  <a:schemeClr val="tx1"/>
                </a:solidFill>
              </a:rPr>
              <a:t>already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doing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well</a:t>
            </a:r>
            <a:r>
              <a:rPr lang="fr-FR" sz="1400" dirty="0" smtClean="0">
                <a:solidFill>
                  <a:schemeClr val="tx1"/>
                </a:solidFill>
              </a:rPr>
              <a:t> on the </a:t>
            </a:r>
            <a:r>
              <a:rPr lang="fr-FR" sz="1400" dirty="0" err="1" smtClean="0">
                <a:solidFill>
                  <a:schemeClr val="tx1"/>
                </a:solidFill>
              </a:rPr>
              <a:t>traditional</a:t>
            </a:r>
            <a:r>
              <a:rPr lang="fr-FR" sz="1400" dirty="0" smtClean="0">
                <a:solidFill>
                  <a:schemeClr val="tx1"/>
                </a:solidFill>
              </a:rPr>
              <a:t> variables (not the longitude and latitude).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So </a:t>
            </a:r>
            <a:r>
              <a:rPr lang="fr-FR" sz="1400" dirty="0" err="1" smtClean="0">
                <a:solidFill>
                  <a:schemeClr val="tx1"/>
                </a:solidFill>
              </a:rPr>
              <a:t>we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can</a:t>
            </a:r>
            <a:r>
              <a:rPr lang="fr-FR" sz="1400" dirty="0" smtClean="0">
                <a:solidFill>
                  <a:schemeClr val="tx1"/>
                </a:solidFill>
              </a:rPr>
              <a:t>: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First, fit all the </a:t>
            </a:r>
            <a:r>
              <a:rPr lang="fr-FR" sz="1200" dirty="0" err="1" smtClean="0">
                <a:solidFill>
                  <a:schemeClr val="tx1"/>
                </a:solidFill>
              </a:rPr>
              <a:t>traditional</a:t>
            </a:r>
            <a:r>
              <a:rPr lang="fr-FR" sz="1200" dirty="0" smtClean="0">
                <a:solidFill>
                  <a:schemeClr val="tx1"/>
                </a:solidFill>
              </a:rPr>
              <a:t> variables to the </a:t>
            </a:r>
            <a:r>
              <a:rPr lang="fr-FR" sz="1200" dirty="0" err="1" smtClean="0">
                <a:solidFill>
                  <a:schemeClr val="tx1"/>
                </a:solidFill>
              </a:rPr>
              <a:t>zestimate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residuals</a:t>
            </a:r>
            <a:r>
              <a:rPr lang="fr-FR" sz="1200" dirty="0" smtClean="0">
                <a:solidFill>
                  <a:schemeClr val="tx1"/>
                </a:solidFill>
              </a:rPr>
              <a:t> to </a:t>
            </a:r>
            <a:r>
              <a:rPr lang="fr-FR" sz="1200" dirty="0" err="1" smtClean="0">
                <a:solidFill>
                  <a:schemeClr val="tx1"/>
                </a:solidFill>
              </a:rPr>
              <a:t>complete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Zillow</a:t>
            </a:r>
            <a:r>
              <a:rPr lang="fr-FR" sz="1200" dirty="0" smtClean="0">
                <a:solidFill>
                  <a:schemeClr val="tx1"/>
                </a:solidFill>
              </a:rPr>
              <a:t> model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 Fit the second model </a:t>
            </a:r>
            <a:r>
              <a:rPr lang="fr-FR" sz="1200" dirty="0" err="1" smtClean="0">
                <a:solidFill>
                  <a:schemeClr val="tx1"/>
                </a:solidFill>
              </a:rPr>
              <a:t>only</a:t>
            </a:r>
            <a:r>
              <a:rPr lang="fr-FR" sz="1200" dirty="0" smtClean="0">
                <a:solidFill>
                  <a:schemeClr val="tx1"/>
                </a:solidFill>
              </a:rPr>
              <a:t> on longitude &amp; latitude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  <p:sp>
        <p:nvSpPr>
          <p:cNvPr id="13" name="ZoneTexte 19"/>
          <p:cNvSpPr txBox="1"/>
          <p:nvPr/>
        </p:nvSpPr>
        <p:spPr>
          <a:xfrm>
            <a:off x="5972955" y="1489572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phase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0736" y="4439392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.Building 3 </a:t>
            </a:r>
            <a:r>
              <a:rPr lang="fr-FR" sz="1400" dirty="0" err="1" smtClean="0">
                <a:solidFill>
                  <a:schemeClr val="tx1"/>
                </a:solidFill>
              </a:rPr>
              <a:t>different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for 3 </a:t>
            </a:r>
            <a:r>
              <a:rPr lang="fr-FR" sz="1400" dirty="0" err="1" smtClean="0">
                <a:solidFill>
                  <a:schemeClr val="tx1"/>
                </a:solidFill>
              </a:rPr>
              <a:t>different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cities</a:t>
            </a:r>
            <a:r>
              <a:rPr lang="fr-FR" sz="1400" dirty="0" smtClean="0">
                <a:solidFill>
                  <a:schemeClr val="tx1"/>
                </a:solidFill>
              </a:rPr>
              <a:t>, as the impact of 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predictor</a:t>
            </a:r>
            <a:r>
              <a:rPr lang="fr-FR" sz="1400" dirty="0" smtClean="0">
                <a:solidFill>
                  <a:schemeClr val="tx1"/>
                </a:solidFill>
              </a:rPr>
              <a:t> on the </a:t>
            </a:r>
            <a:r>
              <a:rPr lang="fr-FR" sz="1400" dirty="0" err="1" smtClean="0">
                <a:solidFill>
                  <a:schemeClr val="tx1"/>
                </a:solidFill>
              </a:rPr>
              <a:t>price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not the </a:t>
            </a:r>
            <a:r>
              <a:rPr lang="fr-FR" sz="1400" dirty="0" err="1" smtClean="0">
                <a:solidFill>
                  <a:schemeClr val="tx1"/>
                </a:solidFill>
              </a:rPr>
              <a:t>same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between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city.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Building n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for n clusters </a:t>
            </a:r>
            <a:r>
              <a:rPr lang="fr-FR" sz="1400" dirty="0" err="1" smtClean="0">
                <a:solidFill>
                  <a:schemeClr val="tx1"/>
                </a:solidFill>
              </a:rPr>
              <a:t>build</a:t>
            </a:r>
            <a:r>
              <a:rPr lang="fr-FR" sz="1400" dirty="0" smtClean="0">
                <a:solidFill>
                  <a:schemeClr val="tx1"/>
                </a:solidFill>
              </a:rPr>
              <a:t> in the </a:t>
            </a:r>
            <a:r>
              <a:rPr lang="fr-FR" sz="1400" b="1" dirty="0" smtClean="0">
                <a:solidFill>
                  <a:schemeClr val="tx2"/>
                </a:solidFill>
              </a:rPr>
              <a:t>[3]</a:t>
            </a:r>
          </a:p>
        </p:txBody>
      </p:sp>
      <p:sp>
        <p:nvSpPr>
          <p:cNvPr id="17" name="ZoneTexte 10"/>
          <p:cNvSpPr txBox="1"/>
          <p:nvPr/>
        </p:nvSpPr>
        <p:spPr>
          <a:xfrm>
            <a:off x="2850736" y="4131615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phase 3</a:t>
            </a:r>
          </a:p>
        </p:txBody>
      </p:sp>
    </p:spTree>
    <p:extLst>
      <p:ext uri="{BB962C8B-B14F-4D97-AF65-F5344CB8AC3E}">
        <p14:creationId xmlns:p14="http://schemas.microsoft.com/office/powerpoint/2010/main" val="3766769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AGD F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template_PPT_AGD F_VF</Template>
  <TotalTime>2579</TotalTime>
  <Words>1052</Words>
  <Application>Microsoft Office PowerPoint</Application>
  <PresentationFormat>Custom</PresentationFormat>
  <Paragraphs>230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template_PPT_AGD F_VF</vt:lpstr>
      <vt:lpstr>Zillow data science pipeline</vt:lpstr>
      <vt:lpstr>Zillow’s Home Value Prediction</vt:lpstr>
      <vt:lpstr>Data structure</vt:lpstr>
      <vt:lpstr>Zillow’s Home Value Prediction</vt:lpstr>
      <vt:lpstr>Explolatory Data Analysis</vt:lpstr>
      <vt:lpstr>Explolatory Data Analysis</vt:lpstr>
      <vt:lpstr>Feature Engineering</vt:lpstr>
      <vt:lpstr>Feature Engineering</vt:lpstr>
      <vt:lpstr>Modelling</vt:lpstr>
      <vt:lpstr>Penalized Linear Models</vt:lpstr>
      <vt:lpstr>Penalized Linear Models</vt:lpstr>
      <vt:lpstr>Clustering</vt:lpstr>
      <vt:lpstr>GBDT family</vt:lpstr>
      <vt:lpstr>GBDT family</vt:lpstr>
      <vt:lpstr>GBDT family</vt:lpstr>
      <vt:lpstr>Stacking</vt:lpstr>
      <vt:lpstr>Resumé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Delphine Charles</dc:creator>
  <cp:lastModifiedBy>Xuan Quang Do</cp:lastModifiedBy>
  <cp:revision>185</cp:revision>
  <cp:lastPrinted>2014-10-10T11:32:01Z</cp:lastPrinted>
  <dcterms:created xsi:type="dcterms:W3CDTF">2014-10-27T10:38:54Z</dcterms:created>
  <dcterms:modified xsi:type="dcterms:W3CDTF">2017-10-23T17:56:41Z</dcterms:modified>
</cp:coreProperties>
</file>