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23"/>
  </p:notesMasterIdLst>
  <p:handoutMasterIdLst>
    <p:handoutMasterId r:id="rId24"/>
  </p:handoutMasterIdLst>
  <p:sldIdLst>
    <p:sldId id="304" r:id="rId5"/>
    <p:sldId id="416" r:id="rId6"/>
    <p:sldId id="419" r:id="rId7"/>
    <p:sldId id="420" r:id="rId8"/>
    <p:sldId id="421" r:id="rId9"/>
    <p:sldId id="422" r:id="rId10"/>
    <p:sldId id="414" r:id="rId11"/>
    <p:sldId id="415" r:id="rId12"/>
    <p:sldId id="423" r:id="rId13"/>
    <p:sldId id="343" r:id="rId14"/>
    <p:sldId id="348" r:id="rId15"/>
    <p:sldId id="349" r:id="rId16"/>
    <p:sldId id="350" r:id="rId17"/>
    <p:sldId id="352" r:id="rId18"/>
    <p:sldId id="353" r:id="rId19"/>
    <p:sldId id="424" r:id="rId20"/>
    <p:sldId id="425" r:id="rId21"/>
    <p:sldId id="335" r:id="rId22"/>
  </p:sldIdLst>
  <p:sldSz cx="9144000" cy="6858000" type="screen4x3"/>
  <p:notesSz cx="6858000" cy="1114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0092"/>
    <a:srgbClr val="E6E7E8"/>
    <a:srgbClr val="CACAC8"/>
    <a:srgbClr val="100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98A91-AD2D-40AE-B594-98D858F3E94A}" v="16" dt="2020-01-06T09:45:33.384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84" autoAdjust="0"/>
  </p:normalViewPr>
  <p:slideViewPr>
    <p:cSldViewPr snapToGrid="0">
      <p:cViewPr varScale="1">
        <p:scale>
          <a:sx n="90" d="100"/>
          <a:sy n="90" d="100"/>
        </p:scale>
        <p:origin x="2214" y="114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vita Patil" userId="b259a876-a808-4d2c-be62-f7f8bdfab6c5" providerId="ADAL" clId="{24B98A91-AD2D-40AE-B594-98D858F3E94A}"/>
    <pc:docChg chg="addSld modSld">
      <pc:chgData name="Savita Patil" userId="b259a876-a808-4d2c-be62-f7f8bdfab6c5" providerId="ADAL" clId="{24B98A91-AD2D-40AE-B594-98D858F3E94A}" dt="2020-01-06T09:45:33.381" v="13" actId="478"/>
      <pc:docMkLst>
        <pc:docMk/>
      </pc:docMkLst>
      <pc:sldChg chg="addSp modSp">
        <pc:chgData name="Savita Patil" userId="b259a876-a808-4d2c-be62-f7f8bdfab6c5" providerId="ADAL" clId="{24B98A91-AD2D-40AE-B594-98D858F3E94A}" dt="2020-01-06T09:44:59.620" v="11" actId="14100"/>
        <pc:sldMkLst>
          <pc:docMk/>
          <pc:sldMk cId="3385315094" sldId="414"/>
        </pc:sldMkLst>
        <pc:spChg chg="mod">
          <ac:chgData name="Savita Patil" userId="b259a876-a808-4d2c-be62-f7f8bdfab6c5" providerId="ADAL" clId="{24B98A91-AD2D-40AE-B594-98D858F3E94A}" dt="2020-01-06T08:57:41.338" v="6"/>
          <ac:spMkLst>
            <pc:docMk/>
            <pc:sldMk cId="3385315094" sldId="414"/>
            <ac:spMk id="5" creationId="{F52CC318-597B-42A8-AD40-86757E5C164F}"/>
          </ac:spMkLst>
        </pc:spChg>
        <pc:picChg chg="add mod">
          <ac:chgData name="Savita Patil" userId="b259a876-a808-4d2c-be62-f7f8bdfab6c5" providerId="ADAL" clId="{24B98A91-AD2D-40AE-B594-98D858F3E94A}" dt="2020-01-06T09:44:59.620" v="11" actId="14100"/>
          <ac:picMkLst>
            <pc:docMk/>
            <pc:sldMk cId="3385315094" sldId="414"/>
            <ac:picMk id="1026" creationId="{97BDFBDA-A744-48AA-A256-C9EE73BF31BD}"/>
          </ac:picMkLst>
        </pc:picChg>
      </pc:sldChg>
      <pc:sldChg chg="modSp">
        <pc:chgData name="Savita Patil" userId="b259a876-a808-4d2c-be62-f7f8bdfab6c5" providerId="ADAL" clId="{24B98A91-AD2D-40AE-B594-98D858F3E94A}" dt="2020-01-06T08:30:15.692" v="0"/>
        <pc:sldMkLst>
          <pc:docMk/>
          <pc:sldMk cId="1116423919" sldId="416"/>
        </pc:sldMkLst>
        <pc:spChg chg="mod">
          <ac:chgData name="Savita Patil" userId="b259a876-a808-4d2c-be62-f7f8bdfab6c5" providerId="ADAL" clId="{24B98A91-AD2D-40AE-B594-98D858F3E94A}" dt="2020-01-06T08:30:15.692" v="0"/>
          <ac:spMkLst>
            <pc:docMk/>
            <pc:sldMk cId="1116423919" sldId="416"/>
            <ac:spMk id="5" creationId="{2FDBDB21-76D3-4C35-805A-397A78A09FD1}"/>
          </ac:spMkLst>
        </pc:spChg>
      </pc:sldChg>
      <pc:sldChg chg="addSp">
        <pc:chgData name="Savita Patil" userId="b259a876-a808-4d2c-be62-f7f8bdfab6c5" providerId="ADAL" clId="{24B98A91-AD2D-40AE-B594-98D858F3E94A}" dt="2020-01-06T08:33:49.053" v="1"/>
        <pc:sldMkLst>
          <pc:docMk/>
          <pc:sldMk cId="3108652606" sldId="419"/>
        </pc:sldMkLst>
        <pc:picChg chg="add">
          <ac:chgData name="Savita Patil" userId="b259a876-a808-4d2c-be62-f7f8bdfab6c5" providerId="ADAL" clId="{24B98A91-AD2D-40AE-B594-98D858F3E94A}" dt="2020-01-06T08:33:49.053" v="1"/>
          <ac:picMkLst>
            <pc:docMk/>
            <pc:sldMk cId="3108652606" sldId="419"/>
            <ac:picMk id="3" creationId="{CC0FCEE5-60E6-4EF4-A9DE-EB7DBA84BE73}"/>
          </ac:picMkLst>
        </pc:picChg>
      </pc:sldChg>
      <pc:sldChg chg="modSp add">
        <pc:chgData name="Savita Patil" userId="b259a876-a808-4d2c-be62-f7f8bdfab6c5" providerId="ADAL" clId="{24B98A91-AD2D-40AE-B594-98D858F3E94A}" dt="2020-01-06T08:55:08.019" v="3"/>
        <pc:sldMkLst>
          <pc:docMk/>
          <pc:sldMk cId="945242140" sldId="420"/>
        </pc:sldMkLst>
        <pc:spChg chg="mod">
          <ac:chgData name="Savita Patil" userId="b259a876-a808-4d2c-be62-f7f8bdfab6c5" providerId="ADAL" clId="{24B98A91-AD2D-40AE-B594-98D858F3E94A}" dt="2020-01-06T08:55:08.019" v="3"/>
          <ac:spMkLst>
            <pc:docMk/>
            <pc:sldMk cId="945242140" sldId="420"/>
            <ac:spMk id="4" creationId="{52954BB8-C37D-4D52-8723-A890D386296A}"/>
          </ac:spMkLst>
        </pc:spChg>
      </pc:sldChg>
      <pc:sldChg chg="modSp add">
        <pc:chgData name="Savita Patil" userId="b259a876-a808-4d2c-be62-f7f8bdfab6c5" providerId="ADAL" clId="{24B98A91-AD2D-40AE-B594-98D858F3E94A}" dt="2020-01-06T08:55:44.081" v="5"/>
        <pc:sldMkLst>
          <pc:docMk/>
          <pc:sldMk cId="2266104883" sldId="421"/>
        </pc:sldMkLst>
        <pc:spChg chg="mod">
          <ac:chgData name="Savita Patil" userId="b259a876-a808-4d2c-be62-f7f8bdfab6c5" providerId="ADAL" clId="{24B98A91-AD2D-40AE-B594-98D858F3E94A}" dt="2020-01-06T08:55:44.081" v="5"/>
          <ac:spMkLst>
            <pc:docMk/>
            <pc:sldMk cId="2266104883" sldId="421"/>
            <ac:spMk id="4" creationId="{52954BB8-C37D-4D52-8723-A890D386296A}"/>
          </ac:spMkLst>
        </pc:spChg>
      </pc:sldChg>
      <pc:sldChg chg="delSp add">
        <pc:chgData name="Savita Patil" userId="b259a876-a808-4d2c-be62-f7f8bdfab6c5" providerId="ADAL" clId="{24B98A91-AD2D-40AE-B594-98D858F3E94A}" dt="2020-01-06T09:45:33.381" v="13" actId="478"/>
        <pc:sldMkLst>
          <pc:docMk/>
          <pc:sldMk cId="2648727568" sldId="422"/>
        </pc:sldMkLst>
        <pc:picChg chg="del">
          <ac:chgData name="Savita Patil" userId="b259a876-a808-4d2c-be62-f7f8bdfab6c5" providerId="ADAL" clId="{24B98A91-AD2D-40AE-B594-98D858F3E94A}" dt="2020-01-06T09:45:33.381" v="13" actId="478"/>
          <ac:picMkLst>
            <pc:docMk/>
            <pc:sldMk cId="2648727568" sldId="422"/>
            <ac:picMk id="1026" creationId="{97BDFBDA-A744-48AA-A256-C9EE73BF31B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B894-E1A7-FD43-A252-8B5A60C1F34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FAEE0-8029-A94B-802A-8A286C4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32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08FC6-91E6-4FF4-91B0-110CA1AA77D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A8658-EB80-4DD7-A912-B2638ECE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0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A8658-EB80-4DD7-A912-B2638ECE9F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0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A8658-EB80-4DD7-A912-B2638ECE9F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2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A8658-EB80-4DD7-A912-B2638ECE9F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09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A8658-EB80-4DD7-A912-B2638ECE9F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0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A8658-EB80-4DD7-A912-B2638ECE9F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43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A8658-EB80-4DD7-A912-B2638ECE9F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043" y="2295727"/>
            <a:ext cx="5304175" cy="1253627"/>
          </a:xfrm>
          <a:noFill/>
        </p:spPr>
        <p:txBody>
          <a:bodyPr anchor="b">
            <a:noAutofit/>
          </a:bodyPr>
          <a:lstStyle>
            <a:lvl1pPr algn="l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043" y="3774310"/>
            <a:ext cx="5304175" cy="508228"/>
          </a:xfrm>
          <a:noFill/>
        </p:spPr>
        <p:txBody>
          <a:bodyPr/>
          <a:lstStyle>
            <a:lvl1pPr marL="0" indent="0" algn="l">
              <a:buNone/>
              <a:defRPr sz="1500">
                <a:solidFill>
                  <a:schemeClr val="accent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0BD151-CA4C-C144-964C-BA07C87C7A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6" t="24742" r="7614" b="25086"/>
          <a:stretch/>
        </p:blipFill>
        <p:spPr>
          <a:xfrm>
            <a:off x="344043" y="661480"/>
            <a:ext cx="2859602" cy="674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B3F8D5-CAAE-6A47-8861-17C3550465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26" y="32425"/>
            <a:ext cx="1234935" cy="67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9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Closing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71FDC6-8BC6-0B4E-B9C9-35D772F63119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140292" y="2755157"/>
            <a:ext cx="486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600">
                <a:solidFill>
                  <a:schemeClr val="accent1"/>
                </a:solidFill>
              </a:rPr>
              <a:t>THANK Y</a:t>
            </a:r>
            <a:r>
              <a:rPr lang="en-US" sz="3600" b="1" spc="600">
                <a:solidFill>
                  <a:schemeClr val="accent5"/>
                </a:solidFill>
              </a:rPr>
              <a:t>O</a:t>
            </a:r>
            <a:r>
              <a:rPr lang="en-US" sz="3600" b="1" spc="600">
                <a:solidFill>
                  <a:schemeClr val="accent1"/>
                </a:solidFill>
              </a:rPr>
              <a:t>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9C623-787A-B949-A7A0-557749088B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6" t="24742" r="7614" b="25086"/>
          <a:stretch/>
        </p:blipFill>
        <p:spPr>
          <a:xfrm>
            <a:off x="3381839" y="4687368"/>
            <a:ext cx="2370450" cy="559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BDFCD3-5876-8146-B9D6-2E4E1763D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" y="6319807"/>
            <a:ext cx="9144000" cy="53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20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3EC3B2-3C94-AB43-BABA-3E7F81EC80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E3230-C088-284C-B79E-9782E7AF32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38" y="189100"/>
            <a:ext cx="7715560" cy="59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6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_wClient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043" y="2295727"/>
            <a:ext cx="5304175" cy="1253627"/>
          </a:xfrm>
          <a:noFill/>
        </p:spPr>
        <p:txBody>
          <a:bodyPr anchor="b">
            <a:noAutofit/>
          </a:bodyPr>
          <a:lstStyle>
            <a:lvl1pPr algn="l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043" y="3774310"/>
            <a:ext cx="5304175" cy="508228"/>
          </a:xfrm>
          <a:noFill/>
        </p:spPr>
        <p:txBody>
          <a:bodyPr/>
          <a:lstStyle>
            <a:lvl1pPr marL="0" indent="0" algn="l">
              <a:buNone/>
              <a:defRPr sz="1500">
                <a:solidFill>
                  <a:schemeClr val="accent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0BD151-CA4C-C144-964C-BA07C87C7A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6" t="24742" r="7614" b="25086"/>
          <a:stretch/>
        </p:blipFill>
        <p:spPr>
          <a:xfrm>
            <a:off x="344043" y="661480"/>
            <a:ext cx="2859602" cy="674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B3F8D5-CAAE-6A47-8861-17C3550465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26" y="32425"/>
            <a:ext cx="1234935" cy="6776936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6A517D-FDC2-6643-A914-F3E88D677EC1}"/>
              </a:ext>
            </a:extLst>
          </p:cNvPr>
          <p:cNvSpPr/>
          <p:nvPr userDrawn="1"/>
        </p:nvSpPr>
        <p:spPr>
          <a:xfrm>
            <a:off x="344043" y="5071704"/>
            <a:ext cx="2749641" cy="1081169"/>
          </a:xfrm>
          <a:prstGeom prst="roundRect">
            <a:avLst>
              <a:gd name="adj" fmla="val 8025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64480" y="2180645"/>
            <a:ext cx="6974586" cy="1097280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64480" y="3425318"/>
            <a:ext cx="6974586" cy="9144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4D9DFE-AD6F-7D42-B633-0143317A02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68" b="6638"/>
          <a:stretch/>
        </p:blipFill>
        <p:spPr>
          <a:xfrm rot="5400000">
            <a:off x="6943965" y="4552547"/>
            <a:ext cx="1228851" cy="317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13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B6A97D-F12B-CF42-9AFE-22FA6872918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CFD75-118F-B74E-A7AD-948EF5D167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68" b="6638"/>
          <a:stretch/>
        </p:blipFill>
        <p:spPr>
          <a:xfrm rot="5400000">
            <a:off x="6940923" y="4546063"/>
            <a:ext cx="1234935" cy="3171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4480" y="2180645"/>
            <a:ext cx="6974586" cy="1097280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480" y="3425318"/>
            <a:ext cx="6974586" cy="9144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8728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4480" y="2176931"/>
            <a:ext cx="6889259" cy="109728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480" y="3425318"/>
            <a:ext cx="6889259" cy="9144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2A3BC-B4F1-2341-A8FD-1BDB1C600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68" b="6638"/>
          <a:stretch/>
        </p:blipFill>
        <p:spPr>
          <a:xfrm rot="5400000">
            <a:off x="6940923" y="4546063"/>
            <a:ext cx="1234935" cy="317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20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2900" y="1396472"/>
            <a:ext cx="8458200" cy="4780491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365125"/>
            <a:ext cx="84582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149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2900" y="1396472"/>
            <a:ext cx="4155621" cy="4780491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45479" y="1396472"/>
            <a:ext cx="4155621" cy="4780491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02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2900" y="1396472"/>
            <a:ext cx="2726871" cy="4780491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08564" y="1396472"/>
            <a:ext cx="2726871" cy="4780491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074229" y="1396472"/>
            <a:ext cx="2726871" cy="4780491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0958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2900" y="1396473"/>
            <a:ext cx="4152900" cy="2252964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396473"/>
            <a:ext cx="4152900" cy="2252964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42900" y="3862087"/>
            <a:ext cx="4152900" cy="2252964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648200" y="3862087"/>
            <a:ext cx="4152900" cy="2252964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223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B3B38B-BBAD-CB4F-B082-D6F36EBDF90A}"/>
              </a:ext>
            </a:extLst>
          </p:cNvPr>
          <p:cNvSpPr/>
          <p:nvPr userDrawn="1"/>
        </p:nvSpPr>
        <p:spPr>
          <a:xfrm>
            <a:off x="0" y="6478169"/>
            <a:ext cx="9144000" cy="386316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1B53D-38F5-0E4D-9B1B-7F47F0BA2565}"/>
              </a:ext>
            </a:extLst>
          </p:cNvPr>
          <p:cNvSpPr txBox="1"/>
          <p:nvPr userDrawn="1"/>
        </p:nvSpPr>
        <p:spPr>
          <a:xfrm>
            <a:off x="3376277" y="6554790"/>
            <a:ext cx="2550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© 2018 </a:t>
            </a:r>
            <a:r>
              <a:rPr lang="en-US" sz="700" kern="1200" err="1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Cotiviti</a:t>
            </a:r>
            <a:r>
              <a:rPr lang="en-US" sz="700" kern="120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, Inc. CONFIDENTIAL AND PROPRIETARY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98AEEC-4E67-7947-AEC3-138046D4CA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6" t="24742" r="7614" b="25086"/>
          <a:stretch/>
        </p:blipFill>
        <p:spPr>
          <a:xfrm>
            <a:off x="342900" y="6504109"/>
            <a:ext cx="1343227" cy="3168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84582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395167"/>
            <a:ext cx="8458200" cy="47817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noProof="0"/>
              <a:t>Bullet 1</a:t>
            </a:r>
          </a:p>
          <a:p>
            <a:pPr lvl="1"/>
            <a:r>
              <a:rPr lang="en-US" noProof="0"/>
              <a:t>Bullet 2</a:t>
            </a:r>
          </a:p>
          <a:p>
            <a:pPr lvl="2"/>
            <a:r>
              <a:rPr lang="en-US" noProof="0"/>
              <a:t>Bullet 3</a:t>
            </a:r>
          </a:p>
          <a:p>
            <a:pPr lvl="3"/>
            <a:r>
              <a:rPr lang="en-US" noProof="0"/>
              <a:t>Bullet 4</a:t>
            </a:r>
          </a:p>
          <a:p>
            <a:pPr lvl="4"/>
            <a:r>
              <a:rPr lang="en-US" noProof="0"/>
              <a:t>Bullet 5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7419" y="6517079"/>
            <a:ext cx="363682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C64C03-9EC0-4B7E-8FE4-24DBF62E63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9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3" r:id="rId2"/>
    <p:sldLayoutId id="2147483705" r:id="rId3"/>
    <p:sldLayoutId id="2147483706" r:id="rId4"/>
    <p:sldLayoutId id="2147483707" r:id="rId5"/>
    <p:sldLayoutId id="2147483675" r:id="rId6"/>
    <p:sldLayoutId id="2147483679" r:id="rId7"/>
    <p:sldLayoutId id="2147483680" r:id="rId8"/>
    <p:sldLayoutId id="2147483681" r:id="rId9"/>
    <p:sldLayoutId id="2147483711" r:id="rId10"/>
    <p:sldLayoutId id="2147483712" r:id="rId11"/>
    <p:sldLayoutId id="2147483727" r:id="rId12"/>
    <p:sldLayoutId id="2147483728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A009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685800" rtl="0" eaLnBrk="1" latinLnBrk="0" hangingPunct="1">
        <a:lnSpc>
          <a:spcPct val="100000"/>
        </a:lnSpc>
        <a:spcBef>
          <a:spcPts val="100"/>
        </a:spcBef>
        <a:spcAft>
          <a:spcPts val="400"/>
        </a:spcAft>
        <a:buClr>
          <a:schemeClr val="accent2"/>
        </a:buClr>
        <a:buSzPct val="9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6430" indent="-308610" algn="l" defTabSz="685800" rtl="0" eaLnBrk="1" latinLnBrk="0" hangingPunct="1">
        <a:lnSpc>
          <a:spcPct val="100000"/>
        </a:lnSpc>
        <a:spcBef>
          <a:spcPts val="100"/>
        </a:spcBef>
        <a:spcAft>
          <a:spcPts val="400"/>
        </a:spcAft>
        <a:buClr>
          <a:schemeClr val="accent2"/>
        </a:buClr>
        <a:buSzPct val="70000"/>
        <a:buFont typeface="Courier New"/>
        <a:buChar char="o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56540" algn="l" defTabSz="685800" rtl="0" eaLnBrk="1" latinLnBrk="0" hangingPunct="1">
        <a:lnSpc>
          <a:spcPct val="100000"/>
        </a:lnSpc>
        <a:spcBef>
          <a:spcPts val="100"/>
        </a:spcBef>
        <a:spcAft>
          <a:spcPts val="400"/>
        </a:spcAft>
        <a:buClr>
          <a:schemeClr val="accent2"/>
        </a:buClr>
        <a:buSzPct val="81000"/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10" indent="-191770" algn="l" defTabSz="685800" rtl="0" eaLnBrk="1" latinLnBrk="0" hangingPunct="1">
        <a:lnSpc>
          <a:spcPct val="100000"/>
        </a:lnSpc>
        <a:spcBef>
          <a:spcPts val="100"/>
        </a:spcBef>
        <a:spcAft>
          <a:spcPts val="400"/>
        </a:spcAft>
        <a:buClr>
          <a:schemeClr val="accent2"/>
        </a:buClr>
        <a:buSzPct val="75000"/>
        <a:buFont typeface="Lucida Grande"/>
        <a:buChar char="⎼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15720" indent="-187960" algn="l" defTabSz="685800" rtl="0" eaLnBrk="1" latinLnBrk="0" hangingPunct="1">
        <a:lnSpc>
          <a:spcPct val="100000"/>
        </a:lnSpc>
        <a:spcBef>
          <a:spcPts val="100"/>
        </a:spcBef>
        <a:spcAft>
          <a:spcPts val="400"/>
        </a:spcAft>
        <a:buClr>
          <a:schemeClr val="accent2"/>
        </a:buClr>
        <a:buSzPct val="70000"/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rvice_discove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D3ACF4-CFCC-0C4F-897D-C01B057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94" y="1786270"/>
            <a:ext cx="5623888" cy="1031358"/>
          </a:xfrm>
        </p:spPr>
        <p:txBody>
          <a:bodyPr/>
          <a:lstStyle/>
          <a:p>
            <a:pPr algn="ctr"/>
            <a:r>
              <a:rPr lang="en-US" sz="3600" dirty="0" err="1"/>
              <a:t>MicroServices</a:t>
            </a: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93CA41-5CA8-CA40-984E-887A6D2E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586" y="3532145"/>
            <a:ext cx="5304175" cy="508228"/>
          </a:xfrm>
        </p:spPr>
        <p:txBody>
          <a:bodyPr/>
          <a:lstStyle/>
          <a:p>
            <a:r>
              <a:rPr lang="en-US" dirty="0"/>
              <a:t>CPD Team</a:t>
            </a:r>
          </a:p>
        </p:txBody>
      </p:sp>
    </p:spTree>
    <p:extLst>
      <p:ext uri="{BB962C8B-B14F-4D97-AF65-F5344CB8AC3E}">
        <p14:creationId xmlns:p14="http://schemas.microsoft.com/office/powerpoint/2010/main" val="391156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E285-EF0D-A142-95E9-0EAF9738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1" y="917276"/>
            <a:ext cx="8458200" cy="685800"/>
          </a:xfrm>
        </p:spPr>
        <p:txBody>
          <a:bodyPr/>
          <a:lstStyle/>
          <a:p>
            <a:r>
              <a:rPr lang="en-US" dirty="0"/>
              <a:t>API GATEWAYS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722D2DD-E452-B748-83F2-82685792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1064" y="5745059"/>
            <a:ext cx="272762" cy="205740"/>
          </a:xfrm>
        </p:spPr>
        <p:txBody>
          <a:bodyPr/>
          <a:lstStyle/>
          <a:p>
            <a:fld id="{8BC64C03-9EC0-4B7E-8FE4-24DBF62E63E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DF1C54-F247-463B-AF9B-7AC99BC5BB51}"/>
              </a:ext>
            </a:extLst>
          </p:cNvPr>
          <p:cNvSpPr/>
          <p:nvPr/>
        </p:nvSpPr>
        <p:spPr>
          <a:xfrm>
            <a:off x="272562" y="1742552"/>
            <a:ext cx="342754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350" dirty="0"/>
              <a:t>Authentication, authorization and security</a:t>
            </a:r>
          </a:p>
          <a:p>
            <a:endParaRPr lang="en-US" sz="135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350" dirty="0"/>
              <a:t>Rate Limits</a:t>
            </a:r>
          </a:p>
          <a:p>
            <a:endParaRPr lang="en-US" sz="135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350" dirty="0"/>
              <a:t>Fault Tolerance</a:t>
            </a:r>
          </a:p>
          <a:p>
            <a:endParaRPr lang="en-US" sz="135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350" dirty="0"/>
              <a:t>Service Aggregation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1766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3AA79-12B4-447B-962A-936735DD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8F0E9-515D-4676-8AF2-6DFB5630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9" y="1904605"/>
            <a:ext cx="7700963" cy="336033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5C352-3CD3-4D83-9EFF-E1EEABA57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E62238-CEBC-4852-A521-D78D4256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Zuul</a:t>
            </a:r>
            <a:r>
              <a:rPr lang="en-US" dirty="0"/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17497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048E8A-5B90-4BFF-9326-B548774D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998BA-F6B4-4F30-B307-0733BCDDE6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Spring Cloud provides tools for developers to quickly build some of the common patterns in distributed systems (e.g. configuration management, service discovery, circuit breakers, intelligent routing, micro-proxy, control bus, one-time tokens, global locks, leadership election, distributed sessions, cluster state).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Spring Cloud Config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562C66-891B-4AEA-B5A4-E0DF9FA9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5E7D2-79AA-48E1-A51D-65D90AFCE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93" y="3071404"/>
            <a:ext cx="5659994" cy="22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2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90E40-1699-4890-8CCA-0D280BBA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64306-8584-4BD7-8023-3A3AC7C5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57" y="1960960"/>
            <a:ext cx="6350794" cy="352901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9A033-54CE-4019-9465-BEF4A92C80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3C47AF-F5C0-4732-BDA2-D1975FE1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scale up and down</a:t>
            </a:r>
          </a:p>
        </p:txBody>
      </p:sp>
    </p:spTree>
    <p:extLst>
      <p:ext uri="{BB962C8B-B14F-4D97-AF65-F5344CB8AC3E}">
        <p14:creationId xmlns:p14="http://schemas.microsoft.com/office/powerpoint/2010/main" val="3079044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90E40-1699-4890-8CCA-0D280BBA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0FDD5-EDDD-471A-A31E-8E3E9399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3" y="1600200"/>
            <a:ext cx="6543675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9A033-54CE-4019-9465-BEF4A92C80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900" y="1904605"/>
            <a:ext cx="7579723" cy="32764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3C47AF-F5C0-4732-BDA2-D1975FE1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7790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90E40-1699-4890-8CCA-0D280BBA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85505-6CFD-495C-9931-8DB2C052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924970"/>
            <a:ext cx="2841173" cy="2482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CDF2E9-66FC-4E73-B95C-7F923FEAF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60" y="1816894"/>
            <a:ext cx="3187337" cy="263846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9A033-54CE-4019-9465-BEF4A92C80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901" y="1543051"/>
            <a:ext cx="7579722" cy="39253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3C47AF-F5C0-4732-BDA2-D1975FE1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Vs Docker</a:t>
            </a:r>
          </a:p>
        </p:txBody>
      </p:sp>
    </p:spTree>
    <p:extLst>
      <p:ext uri="{BB962C8B-B14F-4D97-AF65-F5344CB8AC3E}">
        <p14:creationId xmlns:p14="http://schemas.microsoft.com/office/powerpoint/2010/main" val="44981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E285-EF0D-A142-95E9-0EAF9738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1" y="917276"/>
            <a:ext cx="8458200" cy="685800"/>
          </a:xfrm>
        </p:spPr>
        <p:txBody>
          <a:bodyPr/>
          <a:lstStyle/>
          <a:p>
            <a:r>
              <a:rPr lang="en-US" dirty="0"/>
              <a:t>Resource Manager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722D2DD-E452-B748-83F2-82685792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1064" y="5745059"/>
            <a:ext cx="272762" cy="205740"/>
          </a:xfrm>
        </p:spPr>
        <p:txBody>
          <a:bodyPr/>
          <a:lstStyle/>
          <a:p>
            <a:fld id="{8BC64C03-9EC0-4B7E-8FE4-24DBF62E63E5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DF1C54-F247-463B-AF9B-7AC99BC5BB51}"/>
              </a:ext>
            </a:extLst>
          </p:cNvPr>
          <p:cNvSpPr/>
          <p:nvPr/>
        </p:nvSpPr>
        <p:spPr>
          <a:xfrm>
            <a:off x="173411" y="1149485"/>
            <a:ext cx="85573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50" dirty="0"/>
          </a:p>
          <a:p>
            <a:r>
              <a:rPr lang="en-US" dirty="0"/>
              <a:t>As a distributed system, a cluster manager, a container platform, and an operating system.</a:t>
            </a:r>
          </a:p>
          <a:p>
            <a:endParaRPr lang="en-US" sz="1350" dirty="0"/>
          </a:p>
          <a:p>
            <a:pPr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Kubernetes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Docker Swarm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Mesosphere DC/OS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DC/OS features: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High resource utilization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Web interfaces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Elastic scalability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Zero downtime upgrades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distributed load balancing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Identity and Access Management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4033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90E40-1699-4890-8CCA-0D280BBA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17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9A033-54CE-4019-9465-BEF4A92C80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47194" y="2820318"/>
            <a:ext cx="4791562" cy="22989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3C47AF-F5C0-4732-BDA2-D1975FE1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DC/OS</a:t>
            </a:r>
          </a:p>
        </p:txBody>
      </p:sp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id="{378BD3E2-092E-421C-8017-39854AEE2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5" y="1677851"/>
            <a:ext cx="8599552" cy="391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441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39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BDB21-76D3-4C35-805A-397A78A09F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900" y="874208"/>
            <a:ext cx="8458200" cy="5302756"/>
          </a:xfrm>
        </p:spPr>
        <p:txBody>
          <a:bodyPr/>
          <a:lstStyle/>
          <a:p>
            <a:r>
              <a:rPr lang="en-US" dirty="0"/>
              <a:t>What are micro services</a:t>
            </a:r>
          </a:p>
          <a:p>
            <a:r>
              <a:rPr lang="en-US" dirty="0"/>
              <a:t>Building</a:t>
            </a:r>
          </a:p>
          <a:p>
            <a:r>
              <a:rPr lang="en-US" dirty="0"/>
              <a:t>Deploying </a:t>
            </a:r>
          </a:p>
          <a:p>
            <a:pPr marL="337820" lvl="1" indent="0">
              <a:buNone/>
            </a:pPr>
            <a:endParaRPr lang="en-US" dirty="0"/>
          </a:p>
          <a:p>
            <a:pPr marL="337820" lvl="1" indent="0">
              <a:buNone/>
            </a:pPr>
            <a:endParaRPr lang="en-US" dirty="0"/>
          </a:p>
          <a:p>
            <a:pPr marL="337820" lvl="1" indent="0">
              <a:buNone/>
            </a:pPr>
            <a:endParaRPr lang="en-US" dirty="0"/>
          </a:p>
          <a:p>
            <a:pPr marL="337820" lvl="1" indent="0">
              <a:buNone/>
            </a:pPr>
            <a:r>
              <a:rPr lang="en-US" dirty="0"/>
              <a:t>	</a:t>
            </a:r>
          </a:p>
          <a:p>
            <a:pPr marL="337820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F0CA0E-0B4C-40E1-A429-F614FE3A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4"/>
            <a:ext cx="8458200" cy="5618667"/>
          </a:xfrm>
        </p:spPr>
        <p:txBody>
          <a:bodyPr/>
          <a:lstStyle/>
          <a:p>
            <a:r>
              <a:rPr lang="en-US" dirty="0"/>
              <a:t>Agenda 	</a:t>
            </a:r>
          </a:p>
        </p:txBody>
      </p:sp>
    </p:spTree>
    <p:extLst>
      <p:ext uri="{BB962C8B-B14F-4D97-AF65-F5344CB8AC3E}">
        <p14:creationId xmlns:p14="http://schemas.microsoft.com/office/powerpoint/2010/main" val="111642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AE42B-FFEF-4C51-998C-14D12DD7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954BB8-C37D-4D52-8723-A890D386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33227"/>
            <a:ext cx="8458200" cy="5862680"/>
          </a:xfrm>
        </p:spPr>
        <p:txBody>
          <a:bodyPr/>
          <a:lstStyle/>
          <a:p>
            <a:r>
              <a:rPr lang="en-US" dirty="0"/>
              <a:t>Monolithic Application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8" name="Picture 7" descr="A picture containing player, swinging, ball, playing&#10;&#10;Description automatically generated">
            <a:extLst>
              <a:ext uri="{FF2B5EF4-FFF2-40B4-BE49-F238E27FC236}">
                <a16:creationId xmlns:a16="http://schemas.microsoft.com/office/drawing/2014/main" id="{6655A8E9-6D02-4C3C-9F57-AB7783AF4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1" y="883451"/>
            <a:ext cx="2253494" cy="3986485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724D73-D4E4-4E30-B120-8CF7B3690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929" y="1292738"/>
            <a:ext cx="5670351" cy="337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5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AE42B-FFEF-4C51-998C-14D12DD7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954BB8-C37D-4D52-8723-A890D386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8458200" cy="5862680"/>
          </a:xfrm>
        </p:spPr>
        <p:txBody>
          <a:bodyPr/>
          <a:lstStyle/>
          <a:p>
            <a:r>
              <a:rPr lang="en-US" dirty="0"/>
              <a:t>Disadvantages of Monolithic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and complex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Slowdown the development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Unscalable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Unreliable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Blocks the continuous development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Inflexible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</a:b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524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AE42B-FFEF-4C51-998C-14D12DD7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954BB8-C37D-4D52-8723-A890D386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8458200" cy="5862680"/>
          </a:xfrm>
        </p:spPr>
        <p:txBody>
          <a:bodyPr/>
          <a:lstStyle/>
          <a:p>
            <a:r>
              <a:rPr lang="en-US" b="1" dirty="0"/>
              <a:t>Microservices</a:t>
            </a:r>
            <a:br>
              <a:rPr lang="en-US" b="1" dirty="0"/>
            </a:br>
            <a:br>
              <a:rPr lang="en-US" b="1" dirty="0"/>
            </a:br>
            <a:r>
              <a:rPr lang="en-US" sz="1600" b="1" dirty="0">
                <a:latin typeface="+mn-lt"/>
              </a:rPr>
              <a:t>M</a:t>
            </a:r>
            <a:r>
              <a:rPr lang="en-US" sz="1600" dirty="0">
                <a:latin typeface="+mn-lt"/>
              </a:rPr>
              <a:t>icroservice is an architecture style that structures an application as a collection of small autonomous services , </a:t>
            </a:r>
            <a:r>
              <a:rPr lang="en-US" sz="1600" dirty="0" err="1">
                <a:latin typeface="+mn-lt"/>
              </a:rPr>
              <a:t>moduled</a:t>
            </a:r>
            <a:r>
              <a:rPr lang="en-US" sz="1600" dirty="0">
                <a:latin typeface="+mn-lt"/>
              </a:rPr>
              <a:t> around a business Domain , each service is self-contained and implements a single business capability</a:t>
            </a:r>
            <a:br>
              <a:rPr lang="en-US" sz="1100" dirty="0">
                <a:latin typeface="+mn-lt"/>
              </a:rPr>
            </a:br>
            <a:br>
              <a:rPr lang="en-US" sz="1100" dirty="0">
                <a:latin typeface="+mn-lt"/>
              </a:rPr>
            </a:br>
            <a:endParaRPr lang="en-US" sz="1100" dirty="0">
              <a:latin typeface="+mn-lt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97E60EE-CB8B-46C1-B075-00A3DCE78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90" y="2179424"/>
            <a:ext cx="3589020" cy="366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0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B362A-F5E9-4BFD-A71F-4091ED9E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2CC318-597B-42A8-AD40-86757E5C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01686"/>
            <a:ext cx="8458200" cy="304801"/>
          </a:xfrm>
        </p:spPr>
        <p:txBody>
          <a:bodyPr/>
          <a:lstStyle/>
          <a:p>
            <a:r>
              <a:rPr lang="en-US" dirty="0"/>
              <a:t>	Advantages</a:t>
            </a:r>
          </a:p>
        </p:txBody>
      </p:sp>
      <p:sp>
        <p:nvSpPr>
          <p:cNvPr id="4" name="AutoShape 2" descr="Git Workflows: Pull Requests">
            <a:extLst>
              <a:ext uri="{FF2B5EF4-FFF2-40B4-BE49-F238E27FC236}">
                <a16:creationId xmlns:a16="http://schemas.microsoft.com/office/drawing/2014/main" id="{C99E5A33-8CD1-495D-9E14-BC7C3BF2F0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FD2C09-4886-4111-9F36-FBC543B840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710439"/>
            <a:ext cx="5096623" cy="2220810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F17331E5-8D74-4770-9916-AE97DFC4B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76" y="3502962"/>
            <a:ext cx="6748483" cy="2917642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8B9F89AF-C5C6-4EE4-B84E-1DFF21F7F2EE}"/>
              </a:ext>
            </a:extLst>
          </p:cNvPr>
          <p:cNvSpPr txBox="1">
            <a:spLocks/>
          </p:cNvSpPr>
          <p:nvPr/>
        </p:nvSpPr>
        <p:spPr>
          <a:xfrm>
            <a:off x="342900" y="258763"/>
            <a:ext cx="8458200" cy="304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3A009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	Features</a:t>
            </a:r>
          </a:p>
        </p:txBody>
      </p:sp>
    </p:spTree>
    <p:extLst>
      <p:ext uri="{BB962C8B-B14F-4D97-AF65-F5344CB8AC3E}">
        <p14:creationId xmlns:p14="http://schemas.microsoft.com/office/powerpoint/2010/main" val="264872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B362A-F5E9-4BFD-A71F-4091ED9E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2CC318-597B-42A8-AD40-86757E5C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Arch</a:t>
            </a:r>
            <a:br>
              <a:rPr lang="en-US" dirty="0"/>
            </a:br>
            <a:endParaRPr lang="en-US" dirty="0"/>
          </a:p>
        </p:txBody>
      </p:sp>
      <p:sp>
        <p:nvSpPr>
          <p:cNvPr id="4" name="AutoShape 2" descr="Git Workflows: Pull Requests">
            <a:extLst>
              <a:ext uri="{FF2B5EF4-FFF2-40B4-BE49-F238E27FC236}">
                <a16:creationId xmlns:a16="http://schemas.microsoft.com/office/drawing/2014/main" id="{C99E5A33-8CD1-495D-9E14-BC7C3BF2F0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CE7D2A18-0368-4D38-B17D-EE2B74495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60" y="822325"/>
            <a:ext cx="7261859" cy="452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1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78A2C3-C32F-4B7A-BDDB-4AA759AB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BCFA1-E0EC-4C4B-BF98-2A96D51DAC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6566" y="1241733"/>
            <a:ext cx="8458200" cy="18251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Implementing a microservice architecture is difficult. There are many concerns microservice architecture needs to address. Netflix developed a microservice framework to support their internal applications, and then open-sourced many portions of that framework. Many of these tools have been popularized via the Spring Framework – they have been re-implemented as Spring-based tools under the umbrella of the Spring Cloud project.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027C6B-9209-4BBB-B2A1-8C4E621A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66" y="521411"/>
            <a:ext cx="8458200" cy="474847"/>
          </a:xfrm>
        </p:spPr>
        <p:txBody>
          <a:bodyPr/>
          <a:lstStyle/>
          <a:p>
            <a:r>
              <a:rPr lang="en-US" dirty="0"/>
              <a:t>Spring Cloud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B8CCC-46B5-4A15-A14D-F72563EAC89D}"/>
              </a:ext>
            </a:extLst>
          </p:cNvPr>
          <p:cNvSpPr/>
          <p:nvPr/>
        </p:nvSpPr>
        <p:spPr>
          <a:xfrm>
            <a:off x="435934" y="3891263"/>
            <a:ext cx="8272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Spring Boot is an open source Java-based framework used to create a micro Service, is used to build stand-alone and production ready spring applications. 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4611641-D4EE-4F65-BEFD-A1FDADCE9A7C}"/>
              </a:ext>
            </a:extLst>
          </p:cNvPr>
          <p:cNvSpPr txBox="1">
            <a:spLocks/>
          </p:cNvSpPr>
          <p:nvPr/>
        </p:nvSpPr>
        <p:spPr>
          <a:xfrm>
            <a:off x="516566" y="3312402"/>
            <a:ext cx="8458200" cy="4146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3A009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Spring Boot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1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F2E485-D366-450F-959D-F0915051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0FBADB-FDDC-4CC6-B481-6D0C9FB2A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7747"/>
              </p:ext>
            </p:extLst>
          </p:nvPr>
        </p:nvGraphicFramePr>
        <p:xfrm>
          <a:off x="342900" y="446568"/>
          <a:ext cx="8014291" cy="5313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3845">
                  <a:extLst>
                    <a:ext uri="{9D8B030D-6E8A-4147-A177-3AD203B41FA5}">
                      <a16:colId xmlns:a16="http://schemas.microsoft.com/office/drawing/2014/main" val="1697962751"/>
                    </a:ext>
                  </a:extLst>
                </a:gridCol>
                <a:gridCol w="5030446">
                  <a:extLst>
                    <a:ext uri="{9D8B030D-6E8A-4147-A177-3AD203B41FA5}">
                      <a16:colId xmlns:a16="http://schemas.microsoft.com/office/drawing/2014/main" val="2648206114"/>
                    </a:ext>
                  </a:extLst>
                </a:gridCol>
              </a:tblGrid>
              <a:tr h="876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Configuration management: configuration for a microservice application needs to be externalized from the code and be retrievable via a simple service call.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Spring Config Server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extLst>
                  <a:ext uri="{0D108BD9-81ED-4DB2-BD59-A6C34878D82A}">
                    <a16:rowId xmlns:a16="http://schemas.microsoft.com/office/drawing/2014/main" val="2157555086"/>
                  </a:ext>
                </a:extLst>
              </a:tr>
              <a:tr h="888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u="sng">
                          <a:effectLst/>
                          <a:hlinkClick r:id="rId3" tooltip="Service discovery"/>
                        </a:rPr>
                        <a:t>Service discovery</a:t>
                      </a:r>
                      <a:r>
                        <a:rPr lang="en-US" sz="1100">
                          <a:effectLst/>
                        </a:rPr>
                        <a:t>: maintain a list of service instances that are available for work within a microservice domain.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Spring Cloud Eureka allows clients to register to it, maintains a heartbeat with registered clients, and maps service names to hostnames for clients that look up services by service name.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extLst>
                  <a:ext uri="{0D108BD9-81ED-4DB2-BD59-A6C34878D82A}">
                    <a16:rowId xmlns:a16="http://schemas.microsoft.com/office/drawing/2014/main" val="3960173813"/>
                  </a:ext>
                </a:extLst>
              </a:tr>
              <a:tr h="9653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Load balancing: The key to scaling a distributed system is being able to run more than one instance of a component. Load has to be then distributed across those instances via a load balancer.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Spring Cloud Ribbon provides the ability for service clients to load balance across instances of the service.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extLst>
                  <a:ext uri="{0D108BD9-81ED-4DB2-BD59-A6C34878D82A}">
                    <a16:rowId xmlns:a16="http://schemas.microsoft.com/office/drawing/2014/main" val="2159607027"/>
                  </a:ext>
                </a:extLst>
              </a:tr>
              <a:tr h="12475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API gateway: The granularity of APIs provided by microservices is often different than what a service client needs. API Gateways implement facades and provide additional services like proxying, and protocol translation, and other management functions.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Spring Cloud </a:t>
                      </a:r>
                      <a:r>
                        <a:rPr lang="en-US" sz="1100" dirty="0" err="1">
                          <a:effectLst/>
                        </a:rPr>
                        <a:t>Zuul</a:t>
                      </a:r>
                      <a:r>
                        <a:rPr lang="en-US" sz="1100" dirty="0">
                          <a:effectLst/>
                        </a:rPr>
                        <a:t> provides configuration-based API facades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extLst>
                  <a:ext uri="{0D108BD9-81ED-4DB2-BD59-A6C34878D82A}">
                    <a16:rowId xmlns:a16="http://schemas.microsoft.com/office/drawing/2014/main" val="4038504726"/>
                  </a:ext>
                </a:extLst>
              </a:tr>
              <a:tr h="1295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Resilience and fault tolerance: Distributed systems must be capable of auto-routing around failures, and be capable of routing requests to the service instance that will provide an optimum response.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Spring </a:t>
                      </a:r>
                      <a:r>
                        <a:rPr lang="en-US" sz="1100" dirty="0" err="1">
                          <a:effectLst/>
                        </a:rPr>
                        <a:t>Hystrix</a:t>
                      </a:r>
                      <a:r>
                        <a:rPr lang="en-US" sz="1100" dirty="0">
                          <a:effectLst/>
                        </a:rPr>
                        <a:t>,&amp; Ribbon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extLst>
                  <a:ext uri="{0D108BD9-81ED-4DB2-BD59-A6C34878D82A}">
                    <a16:rowId xmlns:a16="http://schemas.microsoft.com/office/drawing/2014/main" val="448544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609292"/>
      </p:ext>
    </p:extLst>
  </p:cSld>
  <p:clrMapOvr>
    <a:masterClrMapping/>
  </p:clrMapOvr>
</p:sld>
</file>

<file path=ppt/theme/theme1.xml><?xml version="1.0" encoding="utf-8"?>
<a:theme xmlns:a="http://schemas.openxmlformats.org/drawingml/2006/main" name="Cotiviti_PPT_Template_4x3_Final">
  <a:themeElements>
    <a:clrScheme name="Cotiviti">
      <a:dk1>
        <a:srgbClr val="000000"/>
      </a:dk1>
      <a:lt1>
        <a:srgbClr val="FFFFFF"/>
      </a:lt1>
      <a:dk2>
        <a:srgbClr val="6CC5E9"/>
      </a:dk2>
      <a:lt2>
        <a:srgbClr val="D2D3DC"/>
      </a:lt2>
      <a:accent1>
        <a:srgbClr val="30006F"/>
      </a:accent1>
      <a:accent2>
        <a:srgbClr val="EC008C"/>
      </a:accent2>
      <a:accent3>
        <a:srgbClr val="00BCB5"/>
      </a:accent3>
      <a:accent4>
        <a:srgbClr val="FF8C00"/>
      </a:accent4>
      <a:accent5>
        <a:srgbClr val="9579D3"/>
      </a:accent5>
      <a:accent6>
        <a:srgbClr val="00AEEF"/>
      </a:accent6>
      <a:hlink>
        <a:srgbClr val="FF8C00"/>
      </a:hlink>
      <a:folHlink>
        <a:srgbClr val="A3D55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Template.pptx" id="{2AF74736-A7C2-4854-86AE-8BFF2D82E38A}" vid="{A89D5F17-3728-4D70-94FA-8CD3493663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240F7678D974F913CF80718CB6E97" ma:contentTypeVersion="7" ma:contentTypeDescription="Create a new document." ma:contentTypeScope="" ma:versionID="24d743c4fb97c05165523047d1f98b5e">
  <xsd:schema xmlns:xsd="http://www.w3.org/2001/XMLSchema" xmlns:xs="http://www.w3.org/2001/XMLSchema" xmlns:p="http://schemas.microsoft.com/office/2006/metadata/properties" xmlns:ns3="266c74e5-2256-4476-82c5-79cfb368057f" xmlns:ns4="dcf33036-9c10-4259-a92e-641a2024c568" targetNamespace="http://schemas.microsoft.com/office/2006/metadata/properties" ma:root="true" ma:fieldsID="71147d4f8f6ddc57195f4f8267a190fe" ns3:_="" ns4:_="">
    <xsd:import namespace="266c74e5-2256-4476-82c5-79cfb368057f"/>
    <xsd:import namespace="dcf33036-9c10-4259-a92e-641a2024c56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6c74e5-2256-4476-82c5-79cfb368057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33036-9c10-4259-a92e-641a2024c5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BE5A7F-C024-4CF6-B0C5-B34B2C7D1A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FF4604-EA19-4213-AE08-3E7F2CE794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6c74e5-2256-4476-82c5-79cfb368057f"/>
    <ds:schemaRef ds:uri="dcf33036-9c10-4259-a92e-641a2024c5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330B33-1FD6-4E17-8248-29FF21B1F62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</TotalTime>
  <Words>576</Words>
  <Application>Microsoft Office PowerPoint</Application>
  <PresentationFormat>On-screen Show (4:3)</PresentationFormat>
  <Paragraphs>88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Lucida Grande</vt:lpstr>
      <vt:lpstr>Wingdings</vt:lpstr>
      <vt:lpstr>Cotiviti_PPT_Template_4x3_Final</vt:lpstr>
      <vt:lpstr>MicroServices</vt:lpstr>
      <vt:lpstr>Agenda  </vt:lpstr>
      <vt:lpstr>Monolithic Application   </vt:lpstr>
      <vt:lpstr>Disadvantages of Monolithic   Large and complex    Slowdown the development    Unscalable    Unreliable    Blocks the continuous development    Inflexible </vt:lpstr>
      <vt:lpstr>Microservices  Microservice is an architecture style that structures an application as a collection of small autonomous services , moduled around a business Domain , each service is self-contained and implements a single business capability  </vt:lpstr>
      <vt:lpstr> Advantages</vt:lpstr>
      <vt:lpstr>Microservice Arch </vt:lpstr>
      <vt:lpstr>Spring Cloud </vt:lpstr>
      <vt:lpstr>PowerPoint Presentation</vt:lpstr>
      <vt:lpstr>API GATEWAYS</vt:lpstr>
      <vt:lpstr>Zuul Filter</vt:lpstr>
      <vt:lpstr>SPRING CLOUD</vt:lpstr>
      <vt:lpstr>Dynamic scale up and down</vt:lpstr>
      <vt:lpstr>Docker Architecture</vt:lpstr>
      <vt:lpstr>Virtual Machines Vs Docker</vt:lpstr>
      <vt:lpstr>Resource Manager</vt:lpstr>
      <vt:lpstr>DC/OS</vt:lpstr>
      <vt:lpstr>PowerPoint Presentation</vt:lpstr>
    </vt:vector>
  </TitlesOfParts>
  <Manager/>
  <Company>Cotiviti,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in a Box:  Culture Overview &amp; Strategic Priorities</dc:title>
  <dc:subject/>
  <dc:creator>Nancy Patin</dc:creator>
  <cp:keywords/>
  <dc:description/>
  <cp:lastModifiedBy>Kanaparthi, Kiran Kumar</cp:lastModifiedBy>
  <cp:revision>32</cp:revision>
  <cp:lastPrinted>2019-11-05T11:57:22Z</cp:lastPrinted>
  <dcterms:created xsi:type="dcterms:W3CDTF">2019-04-15T14:42:32Z</dcterms:created>
  <dcterms:modified xsi:type="dcterms:W3CDTF">2020-01-22T08:58:41Z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0x010100678240F7678D974F913CF80718CB6E97</vt:lpwstr>
  </property>
</Properties>
</file>