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4"/>
  </p:sldMasterIdLst>
  <p:notesMasterIdLst>
    <p:notesMasterId r:id="rId22"/>
  </p:notesMasterIdLst>
  <p:handoutMasterIdLst>
    <p:handoutMasterId r:id="rId23"/>
  </p:handoutMasterIdLst>
  <p:sldIdLst>
    <p:sldId id="257" r:id="rId5"/>
    <p:sldId id="389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3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74" d="100"/>
          <a:sy n="74" d="100"/>
        </p:scale>
        <p:origin x="965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C8B28-7496-4149-B502-53BFB079D17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D6099D-F1D4-4958-8672-B6EE6D5189BE}">
      <dgm:prSet phldrT="[Text]"/>
      <dgm:spPr/>
      <dgm:t>
        <a:bodyPr/>
        <a:lstStyle/>
        <a:p>
          <a:r>
            <a:rPr lang="en-US" noProof="0" dirty="0"/>
            <a:t>Localize hand ROI with </a:t>
          </a:r>
          <a:r>
            <a:rPr lang="en-US" noProof="0" dirty="0" err="1"/>
            <a:t>MediaPipe</a:t>
          </a:r>
          <a:r>
            <a:rPr lang="en-US" noProof="0" dirty="0"/>
            <a:t> Hands</a:t>
          </a:r>
        </a:p>
      </dgm:t>
    </dgm:pt>
    <dgm:pt modelId="{4D651581-1820-4B06-8785-2BC99ED1742C}" type="parTrans" cxnId="{6BE41C0B-64C6-480E-BD37-AB7900D82D7A}">
      <dgm:prSet/>
      <dgm:spPr/>
      <dgm:t>
        <a:bodyPr/>
        <a:lstStyle/>
        <a:p>
          <a:endParaRPr lang="en-US"/>
        </a:p>
      </dgm:t>
    </dgm:pt>
    <dgm:pt modelId="{B885CD89-4A56-40AA-BDDB-549F8A887566}" type="sibTrans" cxnId="{6BE41C0B-64C6-480E-BD37-AB7900D82D7A}">
      <dgm:prSet/>
      <dgm:spPr/>
      <dgm:t>
        <a:bodyPr/>
        <a:lstStyle/>
        <a:p>
          <a:endParaRPr lang="en-US" noProof="0" dirty="0"/>
        </a:p>
      </dgm:t>
    </dgm:pt>
    <dgm:pt modelId="{8CFEA5A0-00F7-44FF-BEBF-58E8FF644379}">
      <dgm:prSet phldrT="[Text]"/>
      <dgm:spPr/>
      <dgm:t>
        <a:bodyPr/>
        <a:lstStyle/>
        <a:p>
          <a:r>
            <a:rPr lang="en-US" noProof="0" dirty="0"/>
            <a:t>Frame-level decision by area fraction</a:t>
          </a:r>
        </a:p>
      </dgm:t>
    </dgm:pt>
    <dgm:pt modelId="{EC81E765-D369-45BD-92A2-3597330E3ADB}" type="parTrans" cxnId="{A2B4C687-F1DB-4809-8515-6D1CA08E951B}">
      <dgm:prSet/>
      <dgm:spPr/>
      <dgm:t>
        <a:bodyPr/>
        <a:lstStyle/>
        <a:p>
          <a:endParaRPr lang="en-US"/>
        </a:p>
      </dgm:t>
    </dgm:pt>
    <dgm:pt modelId="{5679F49C-11A9-41CA-B06B-602FFBBDDD51}" type="sibTrans" cxnId="{A2B4C687-F1DB-4809-8515-6D1CA08E951B}">
      <dgm:prSet/>
      <dgm:spPr/>
      <dgm:t>
        <a:bodyPr/>
        <a:lstStyle/>
        <a:p>
          <a:endParaRPr lang="en-US" noProof="0" dirty="0"/>
        </a:p>
      </dgm:t>
    </dgm:pt>
    <dgm:pt modelId="{6E124B54-264A-4EA0-958A-7DC0B749EB07}">
      <dgm:prSet phldrT="[Text]"/>
      <dgm:spPr/>
      <dgm:t>
        <a:bodyPr/>
        <a:lstStyle/>
        <a:p>
          <a:r>
            <a:rPr lang="en-US" noProof="0" dirty="0"/>
            <a:t>Temporal debounce (&gt;=3 frames) before trigger</a:t>
          </a:r>
        </a:p>
      </dgm:t>
    </dgm:pt>
    <dgm:pt modelId="{FE9716FB-2BB2-4FC4-B72B-966988FE474A}" type="parTrans" cxnId="{17AC989A-6771-46B5-B478-982E4D4E9C9D}">
      <dgm:prSet/>
      <dgm:spPr/>
      <dgm:t>
        <a:bodyPr/>
        <a:lstStyle/>
        <a:p>
          <a:endParaRPr lang="en-US"/>
        </a:p>
      </dgm:t>
    </dgm:pt>
    <dgm:pt modelId="{293366D3-FB22-4978-8DCF-3B69D4A35FF7}" type="sibTrans" cxnId="{17AC989A-6771-46B5-B478-982E4D4E9C9D}">
      <dgm:prSet/>
      <dgm:spPr/>
      <dgm:t>
        <a:bodyPr/>
        <a:lstStyle/>
        <a:p>
          <a:endParaRPr lang="en-US"/>
        </a:p>
      </dgm:t>
    </dgm:pt>
    <dgm:pt modelId="{4F9F35A4-C76B-4585-956A-707EA02AC401}">
      <dgm:prSet phldrT="[Text]"/>
      <dgm:spPr/>
      <dgm:t>
        <a:bodyPr/>
        <a:lstStyle/>
        <a:p>
          <a:r>
            <a:rPr lang="en-US" noProof="0" dirty="0"/>
            <a:t>Compute </a:t>
          </a:r>
          <a:r>
            <a:rPr lang="en-US" noProof="0" dirty="0" err="1"/>
            <a:t>Farnebäck</a:t>
          </a:r>
          <a:r>
            <a:rPr lang="en-US" noProof="0" dirty="0"/>
            <a:t> dense optical flow in ROI</a:t>
          </a:r>
        </a:p>
      </dgm:t>
    </dgm:pt>
    <dgm:pt modelId="{0570D811-5587-41F4-83DB-0D3A73E7273F}" type="parTrans" cxnId="{C8349C00-96B7-4A2F-B9FD-C34C16F47A0B}">
      <dgm:prSet/>
      <dgm:spPr/>
      <dgm:t>
        <a:bodyPr/>
        <a:lstStyle/>
        <a:p>
          <a:endParaRPr lang="en-US"/>
        </a:p>
      </dgm:t>
    </dgm:pt>
    <dgm:pt modelId="{D12B5A3B-839C-488C-ABA7-A1C4214BCA52}" type="sibTrans" cxnId="{C8349C00-96B7-4A2F-B9FD-C34C16F47A0B}">
      <dgm:prSet/>
      <dgm:spPr/>
      <dgm:t>
        <a:bodyPr/>
        <a:lstStyle/>
        <a:p>
          <a:endParaRPr lang="en-US" noProof="0" dirty="0"/>
        </a:p>
      </dgm:t>
    </dgm:pt>
    <dgm:pt modelId="{254F19FE-9797-40D9-830F-78862BED4CF3}">
      <dgm:prSet phldrT="[Text]"/>
      <dgm:spPr/>
      <dgm:t>
        <a:bodyPr/>
        <a:lstStyle/>
        <a:p>
          <a:r>
            <a:rPr lang="en-US" noProof="0" dirty="0"/>
            <a:t>Threshold magnitude; morphology to denoise</a:t>
          </a:r>
        </a:p>
      </dgm:t>
    </dgm:pt>
    <dgm:pt modelId="{4ECA98D2-A3BA-4A1E-8903-A48BD18D7026}" type="parTrans" cxnId="{336F3B36-3EA9-4689-9CE5-4A192613836E}">
      <dgm:prSet/>
      <dgm:spPr/>
      <dgm:t>
        <a:bodyPr/>
        <a:lstStyle/>
        <a:p>
          <a:endParaRPr lang="en-US"/>
        </a:p>
      </dgm:t>
    </dgm:pt>
    <dgm:pt modelId="{DDFC5505-78ED-4290-89BA-3B04BD98FDE8}" type="sibTrans" cxnId="{336F3B36-3EA9-4689-9CE5-4A192613836E}">
      <dgm:prSet/>
      <dgm:spPr/>
      <dgm:t>
        <a:bodyPr/>
        <a:lstStyle/>
        <a:p>
          <a:endParaRPr lang="en-US" noProof="0" dirty="0"/>
        </a:p>
      </dgm:t>
    </dgm:pt>
    <dgm:pt modelId="{35D41AA3-3E31-499E-B489-2992BA4B2414}" type="pres">
      <dgm:prSet presAssocID="{32CC8B28-7496-4149-B502-53BFB079D17F}" presName="outerComposite" presStyleCnt="0">
        <dgm:presLayoutVars>
          <dgm:chMax val="5"/>
          <dgm:dir/>
          <dgm:resizeHandles val="exact"/>
        </dgm:presLayoutVars>
      </dgm:prSet>
      <dgm:spPr/>
    </dgm:pt>
    <dgm:pt modelId="{9F6F803F-AE77-42F3-92C3-DA20B13CF177}" type="pres">
      <dgm:prSet presAssocID="{32CC8B28-7496-4149-B502-53BFB079D17F}" presName="dummyMaxCanvas" presStyleCnt="0">
        <dgm:presLayoutVars/>
      </dgm:prSet>
      <dgm:spPr/>
    </dgm:pt>
    <dgm:pt modelId="{A877C4DE-27FB-4477-AF75-84E0010FAD9C}" type="pres">
      <dgm:prSet presAssocID="{32CC8B28-7496-4149-B502-53BFB079D17F}" presName="FiveNodes_1" presStyleLbl="node1" presStyleIdx="0" presStyleCnt="5">
        <dgm:presLayoutVars>
          <dgm:bulletEnabled val="1"/>
        </dgm:presLayoutVars>
      </dgm:prSet>
      <dgm:spPr/>
    </dgm:pt>
    <dgm:pt modelId="{FCFEA2CD-9EE2-4722-B062-579551DACA7F}" type="pres">
      <dgm:prSet presAssocID="{32CC8B28-7496-4149-B502-53BFB079D17F}" presName="FiveNodes_2" presStyleLbl="node1" presStyleIdx="1" presStyleCnt="5">
        <dgm:presLayoutVars>
          <dgm:bulletEnabled val="1"/>
        </dgm:presLayoutVars>
      </dgm:prSet>
      <dgm:spPr/>
    </dgm:pt>
    <dgm:pt modelId="{F77E907E-8817-4A9B-B9A4-A227DACACE68}" type="pres">
      <dgm:prSet presAssocID="{32CC8B28-7496-4149-B502-53BFB079D17F}" presName="FiveNodes_3" presStyleLbl="node1" presStyleIdx="2" presStyleCnt="5">
        <dgm:presLayoutVars>
          <dgm:bulletEnabled val="1"/>
        </dgm:presLayoutVars>
      </dgm:prSet>
      <dgm:spPr/>
    </dgm:pt>
    <dgm:pt modelId="{0FF5D369-88AE-4468-8FCE-4EDCCA6D8397}" type="pres">
      <dgm:prSet presAssocID="{32CC8B28-7496-4149-B502-53BFB079D17F}" presName="FiveNodes_4" presStyleLbl="node1" presStyleIdx="3" presStyleCnt="5">
        <dgm:presLayoutVars>
          <dgm:bulletEnabled val="1"/>
        </dgm:presLayoutVars>
      </dgm:prSet>
      <dgm:spPr/>
    </dgm:pt>
    <dgm:pt modelId="{C2142D90-50D3-4FB6-A372-BC3366DE5994}" type="pres">
      <dgm:prSet presAssocID="{32CC8B28-7496-4149-B502-53BFB079D17F}" presName="FiveNodes_5" presStyleLbl="node1" presStyleIdx="4" presStyleCnt="5">
        <dgm:presLayoutVars>
          <dgm:bulletEnabled val="1"/>
        </dgm:presLayoutVars>
      </dgm:prSet>
      <dgm:spPr/>
    </dgm:pt>
    <dgm:pt modelId="{1F6331BF-E0ED-4F2F-96AA-3D449DFB6753}" type="pres">
      <dgm:prSet presAssocID="{32CC8B28-7496-4149-B502-53BFB079D17F}" presName="FiveConn_1-2" presStyleLbl="fgAccFollowNode1" presStyleIdx="0" presStyleCnt="4">
        <dgm:presLayoutVars>
          <dgm:bulletEnabled val="1"/>
        </dgm:presLayoutVars>
      </dgm:prSet>
      <dgm:spPr/>
    </dgm:pt>
    <dgm:pt modelId="{2E9F0697-3A00-4E4B-9B43-157CC862AB58}" type="pres">
      <dgm:prSet presAssocID="{32CC8B28-7496-4149-B502-53BFB079D17F}" presName="FiveConn_2-3" presStyleLbl="fgAccFollowNode1" presStyleIdx="1" presStyleCnt="4">
        <dgm:presLayoutVars>
          <dgm:bulletEnabled val="1"/>
        </dgm:presLayoutVars>
      </dgm:prSet>
      <dgm:spPr/>
    </dgm:pt>
    <dgm:pt modelId="{51265108-83F9-4CDA-B46E-A0EA3C3CB627}" type="pres">
      <dgm:prSet presAssocID="{32CC8B28-7496-4149-B502-53BFB079D17F}" presName="FiveConn_3-4" presStyleLbl="fgAccFollowNode1" presStyleIdx="2" presStyleCnt="4">
        <dgm:presLayoutVars>
          <dgm:bulletEnabled val="1"/>
        </dgm:presLayoutVars>
      </dgm:prSet>
      <dgm:spPr/>
    </dgm:pt>
    <dgm:pt modelId="{B44D0470-9B5F-4503-9063-173B8413ED67}" type="pres">
      <dgm:prSet presAssocID="{32CC8B28-7496-4149-B502-53BFB079D17F}" presName="FiveConn_4-5" presStyleLbl="fgAccFollowNode1" presStyleIdx="3" presStyleCnt="4">
        <dgm:presLayoutVars>
          <dgm:bulletEnabled val="1"/>
        </dgm:presLayoutVars>
      </dgm:prSet>
      <dgm:spPr/>
    </dgm:pt>
    <dgm:pt modelId="{BE6AC9F8-0C92-4B2E-8F6C-B9B723138A91}" type="pres">
      <dgm:prSet presAssocID="{32CC8B28-7496-4149-B502-53BFB079D17F}" presName="FiveNodes_1_text" presStyleLbl="node1" presStyleIdx="4" presStyleCnt="5">
        <dgm:presLayoutVars>
          <dgm:bulletEnabled val="1"/>
        </dgm:presLayoutVars>
      </dgm:prSet>
      <dgm:spPr/>
    </dgm:pt>
    <dgm:pt modelId="{804CF82F-1D62-4173-8AA7-DB45F93D7BFC}" type="pres">
      <dgm:prSet presAssocID="{32CC8B28-7496-4149-B502-53BFB079D17F}" presName="FiveNodes_2_text" presStyleLbl="node1" presStyleIdx="4" presStyleCnt="5">
        <dgm:presLayoutVars>
          <dgm:bulletEnabled val="1"/>
        </dgm:presLayoutVars>
      </dgm:prSet>
      <dgm:spPr/>
    </dgm:pt>
    <dgm:pt modelId="{15BBCE97-32A7-4788-9AD0-845D0CCC8BB8}" type="pres">
      <dgm:prSet presAssocID="{32CC8B28-7496-4149-B502-53BFB079D17F}" presName="FiveNodes_3_text" presStyleLbl="node1" presStyleIdx="4" presStyleCnt="5">
        <dgm:presLayoutVars>
          <dgm:bulletEnabled val="1"/>
        </dgm:presLayoutVars>
      </dgm:prSet>
      <dgm:spPr/>
    </dgm:pt>
    <dgm:pt modelId="{1E88C8F2-827E-4270-B0B8-C0DBE5352484}" type="pres">
      <dgm:prSet presAssocID="{32CC8B28-7496-4149-B502-53BFB079D17F}" presName="FiveNodes_4_text" presStyleLbl="node1" presStyleIdx="4" presStyleCnt="5">
        <dgm:presLayoutVars>
          <dgm:bulletEnabled val="1"/>
        </dgm:presLayoutVars>
      </dgm:prSet>
      <dgm:spPr/>
    </dgm:pt>
    <dgm:pt modelId="{1CF56F80-9706-4B1E-B9E5-814637C74EE0}" type="pres">
      <dgm:prSet presAssocID="{32CC8B28-7496-4149-B502-53BFB079D17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8349C00-96B7-4A2F-B9FD-C34C16F47A0B}" srcId="{32CC8B28-7496-4149-B502-53BFB079D17F}" destId="{4F9F35A4-C76B-4585-956A-707EA02AC401}" srcOrd="1" destOrd="0" parTransId="{0570D811-5587-41F4-83DB-0D3A73E7273F}" sibTransId="{D12B5A3B-839C-488C-ABA7-A1C4214BCA52}"/>
    <dgm:cxn modelId="{9FE51806-B367-4E6D-B4AE-F1EF6094BF59}" type="presOf" srcId="{ABD6099D-F1D4-4958-8672-B6EE6D5189BE}" destId="{BE6AC9F8-0C92-4B2E-8F6C-B9B723138A91}" srcOrd="1" destOrd="0" presId="urn:microsoft.com/office/officeart/2005/8/layout/vProcess5"/>
    <dgm:cxn modelId="{6BE41C0B-64C6-480E-BD37-AB7900D82D7A}" srcId="{32CC8B28-7496-4149-B502-53BFB079D17F}" destId="{ABD6099D-F1D4-4958-8672-B6EE6D5189BE}" srcOrd="0" destOrd="0" parTransId="{4D651581-1820-4B06-8785-2BC99ED1742C}" sibTransId="{B885CD89-4A56-40AA-BDDB-549F8A887566}"/>
    <dgm:cxn modelId="{6A1E540C-86DB-4C59-A6AE-C63F6334162D}" type="presOf" srcId="{D12B5A3B-839C-488C-ABA7-A1C4214BCA52}" destId="{2E9F0697-3A00-4E4B-9B43-157CC862AB58}" srcOrd="0" destOrd="0" presId="urn:microsoft.com/office/officeart/2005/8/layout/vProcess5"/>
    <dgm:cxn modelId="{52B88416-05DC-4C83-84B2-52118478C1E5}" type="presOf" srcId="{32CC8B28-7496-4149-B502-53BFB079D17F}" destId="{35D41AA3-3E31-499E-B489-2992BA4B2414}" srcOrd="0" destOrd="0" presId="urn:microsoft.com/office/officeart/2005/8/layout/vProcess5"/>
    <dgm:cxn modelId="{336F3B36-3EA9-4689-9CE5-4A192613836E}" srcId="{32CC8B28-7496-4149-B502-53BFB079D17F}" destId="{254F19FE-9797-40D9-830F-78862BED4CF3}" srcOrd="2" destOrd="0" parTransId="{4ECA98D2-A3BA-4A1E-8903-A48BD18D7026}" sibTransId="{DDFC5505-78ED-4290-89BA-3B04BD98FDE8}"/>
    <dgm:cxn modelId="{8C4FB339-CF09-47DB-818D-11586E17370E}" type="presOf" srcId="{ABD6099D-F1D4-4958-8672-B6EE6D5189BE}" destId="{A877C4DE-27FB-4477-AF75-84E0010FAD9C}" srcOrd="0" destOrd="0" presId="urn:microsoft.com/office/officeart/2005/8/layout/vProcess5"/>
    <dgm:cxn modelId="{D874665C-C24C-463B-AD97-FC5BC84F8D82}" type="presOf" srcId="{DDFC5505-78ED-4290-89BA-3B04BD98FDE8}" destId="{51265108-83F9-4CDA-B46E-A0EA3C3CB627}" srcOrd="0" destOrd="0" presId="urn:microsoft.com/office/officeart/2005/8/layout/vProcess5"/>
    <dgm:cxn modelId="{08D3F160-E7C8-4207-9F6C-2D68A5B73E64}" type="presOf" srcId="{254F19FE-9797-40D9-830F-78862BED4CF3}" destId="{F77E907E-8817-4A9B-B9A4-A227DACACE68}" srcOrd="0" destOrd="0" presId="urn:microsoft.com/office/officeart/2005/8/layout/vProcess5"/>
    <dgm:cxn modelId="{A2B4C687-F1DB-4809-8515-6D1CA08E951B}" srcId="{32CC8B28-7496-4149-B502-53BFB079D17F}" destId="{8CFEA5A0-00F7-44FF-BEBF-58E8FF644379}" srcOrd="3" destOrd="0" parTransId="{EC81E765-D369-45BD-92A2-3597330E3ADB}" sibTransId="{5679F49C-11A9-41CA-B06B-602FFBBDDD51}"/>
    <dgm:cxn modelId="{074F7C8F-2B4D-4927-B2A7-48BDE80B6277}" type="presOf" srcId="{4F9F35A4-C76B-4585-956A-707EA02AC401}" destId="{FCFEA2CD-9EE2-4722-B062-579551DACA7F}" srcOrd="0" destOrd="0" presId="urn:microsoft.com/office/officeart/2005/8/layout/vProcess5"/>
    <dgm:cxn modelId="{17AC989A-6771-46B5-B478-982E4D4E9C9D}" srcId="{32CC8B28-7496-4149-B502-53BFB079D17F}" destId="{6E124B54-264A-4EA0-958A-7DC0B749EB07}" srcOrd="4" destOrd="0" parTransId="{FE9716FB-2BB2-4FC4-B72B-966988FE474A}" sibTransId="{293366D3-FB22-4978-8DCF-3B69D4A35FF7}"/>
    <dgm:cxn modelId="{54F0F59A-A499-4480-A209-BD93EB1BE20D}" type="presOf" srcId="{B885CD89-4A56-40AA-BDDB-549F8A887566}" destId="{1F6331BF-E0ED-4F2F-96AA-3D449DFB6753}" srcOrd="0" destOrd="0" presId="urn:microsoft.com/office/officeart/2005/8/layout/vProcess5"/>
    <dgm:cxn modelId="{F68F55A9-8405-4142-AFCA-D64B02BDFA0E}" type="presOf" srcId="{4F9F35A4-C76B-4585-956A-707EA02AC401}" destId="{804CF82F-1D62-4173-8AA7-DB45F93D7BFC}" srcOrd="1" destOrd="0" presId="urn:microsoft.com/office/officeart/2005/8/layout/vProcess5"/>
    <dgm:cxn modelId="{9BF1AAA9-C9A0-4670-BC47-8E48A45B654E}" type="presOf" srcId="{6E124B54-264A-4EA0-958A-7DC0B749EB07}" destId="{1CF56F80-9706-4B1E-B9E5-814637C74EE0}" srcOrd="1" destOrd="0" presId="urn:microsoft.com/office/officeart/2005/8/layout/vProcess5"/>
    <dgm:cxn modelId="{3B146AB3-9116-4534-80C9-693D044284E6}" type="presOf" srcId="{8CFEA5A0-00F7-44FF-BEBF-58E8FF644379}" destId="{1E88C8F2-827E-4270-B0B8-C0DBE5352484}" srcOrd="1" destOrd="0" presId="urn:microsoft.com/office/officeart/2005/8/layout/vProcess5"/>
    <dgm:cxn modelId="{B84785B9-0260-4D82-B25E-1F82B133A927}" type="presOf" srcId="{8CFEA5A0-00F7-44FF-BEBF-58E8FF644379}" destId="{0FF5D369-88AE-4468-8FCE-4EDCCA6D8397}" srcOrd="0" destOrd="0" presId="urn:microsoft.com/office/officeart/2005/8/layout/vProcess5"/>
    <dgm:cxn modelId="{CDAC14E2-F567-452E-8750-660C18999CB2}" type="presOf" srcId="{254F19FE-9797-40D9-830F-78862BED4CF3}" destId="{15BBCE97-32A7-4788-9AD0-845D0CCC8BB8}" srcOrd="1" destOrd="0" presId="urn:microsoft.com/office/officeart/2005/8/layout/vProcess5"/>
    <dgm:cxn modelId="{4972B1E7-A3CC-4F4A-9E4B-859D06C3F662}" type="presOf" srcId="{5679F49C-11A9-41CA-B06B-602FFBBDDD51}" destId="{B44D0470-9B5F-4503-9063-173B8413ED67}" srcOrd="0" destOrd="0" presId="urn:microsoft.com/office/officeart/2005/8/layout/vProcess5"/>
    <dgm:cxn modelId="{139FE3FA-2E02-4667-B7B8-16231EB0C6CD}" type="presOf" srcId="{6E124B54-264A-4EA0-958A-7DC0B749EB07}" destId="{C2142D90-50D3-4FB6-A372-BC3366DE5994}" srcOrd="0" destOrd="0" presId="urn:microsoft.com/office/officeart/2005/8/layout/vProcess5"/>
    <dgm:cxn modelId="{59B9DD44-87AF-431C-B1EB-F8B6E8D37FF2}" type="presParOf" srcId="{35D41AA3-3E31-499E-B489-2992BA4B2414}" destId="{9F6F803F-AE77-42F3-92C3-DA20B13CF177}" srcOrd="0" destOrd="0" presId="urn:microsoft.com/office/officeart/2005/8/layout/vProcess5"/>
    <dgm:cxn modelId="{E7576C19-6B26-4EE9-99F1-115586EE15D1}" type="presParOf" srcId="{35D41AA3-3E31-499E-B489-2992BA4B2414}" destId="{A877C4DE-27FB-4477-AF75-84E0010FAD9C}" srcOrd="1" destOrd="0" presId="urn:microsoft.com/office/officeart/2005/8/layout/vProcess5"/>
    <dgm:cxn modelId="{11EBAA23-E342-4AC7-A93B-48375E90F684}" type="presParOf" srcId="{35D41AA3-3E31-499E-B489-2992BA4B2414}" destId="{FCFEA2CD-9EE2-4722-B062-579551DACA7F}" srcOrd="2" destOrd="0" presId="urn:microsoft.com/office/officeart/2005/8/layout/vProcess5"/>
    <dgm:cxn modelId="{5883E1A3-7530-4BA8-AE59-D41AA5EC6BDD}" type="presParOf" srcId="{35D41AA3-3E31-499E-B489-2992BA4B2414}" destId="{F77E907E-8817-4A9B-B9A4-A227DACACE68}" srcOrd="3" destOrd="0" presId="urn:microsoft.com/office/officeart/2005/8/layout/vProcess5"/>
    <dgm:cxn modelId="{2361BFA2-FFB6-419C-9D8C-005F90DBB933}" type="presParOf" srcId="{35D41AA3-3E31-499E-B489-2992BA4B2414}" destId="{0FF5D369-88AE-4468-8FCE-4EDCCA6D8397}" srcOrd="4" destOrd="0" presId="urn:microsoft.com/office/officeart/2005/8/layout/vProcess5"/>
    <dgm:cxn modelId="{B283B9ED-A6A1-4212-B96A-5BD732B29549}" type="presParOf" srcId="{35D41AA3-3E31-499E-B489-2992BA4B2414}" destId="{C2142D90-50D3-4FB6-A372-BC3366DE5994}" srcOrd="5" destOrd="0" presId="urn:microsoft.com/office/officeart/2005/8/layout/vProcess5"/>
    <dgm:cxn modelId="{4EB0AB0D-ED67-4740-BE08-F412F02F68D3}" type="presParOf" srcId="{35D41AA3-3E31-499E-B489-2992BA4B2414}" destId="{1F6331BF-E0ED-4F2F-96AA-3D449DFB6753}" srcOrd="6" destOrd="0" presId="urn:microsoft.com/office/officeart/2005/8/layout/vProcess5"/>
    <dgm:cxn modelId="{53D3EC8A-EAEC-4253-9188-6F9AD7E60BB4}" type="presParOf" srcId="{35D41AA3-3E31-499E-B489-2992BA4B2414}" destId="{2E9F0697-3A00-4E4B-9B43-157CC862AB58}" srcOrd="7" destOrd="0" presId="urn:microsoft.com/office/officeart/2005/8/layout/vProcess5"/>
    <dgm:cxn modelId="{D7314567-C0EC-475B-A68D-E2E1B8CD2A6C}" type="presParOf" srcId="{35D41AA3-3E31-499E-B489-2992BA4B2414}" destId="{51265108-83F9-4CDA-B46E-A0EA3C3CB627}" srcOrd="8" destOrd="0" presId="urn:microsoft.com/office/officeart/2005/8/layout/vProcess5"/>
    <dgm:cxn modelId="{AEA1069C-A789-4BA2-A535-713442CA86E5}" type="presParOf" srcId="{35D41AA3-3E31-499E-B489-2992BA4B2414}" destId="{B44D0470-9B5F-4503-9063-173B8413ED67}" srcOrd="9" destOrd="0" presId="urn:microsoft.com/office/officeart/2005/8/layout/vProcess5"/>
    <dgm:cxn modelId="{53DDF6E0-CE43-4555-8146-48409E70CAEF}" type="presParOf" srcId="{35D41AA3-3E31-499E-B489-2992BA4B2414}" destId="{BE6AC9F8-0C92-4B2E-8F6C-B9B723138A91}" srcOrd="10" destOrd="0" presId="urn:microsoft.com/office/officeart/2005/8/layout/vProcess5"/>
    <dgm:cxn modelId="{746BF75D-A23B-45BD-A7DC-279584004832}" type="presParOf" srcId="{35D41AA3-3E31-499E-B489-2992BA4B2414}" destId="{804CF82F-1D62-4173-8AA7-DB45F93D7BFC}" srcOrd="11" destOrd="0" presId="urn:microsoft.com/office/officeart/2005/8/layout/vProcess5"/>
    <dgm:cxn modelId="{8E1460D4-4699-44FD-AA8D-87D5311FC916}" type="presParOf" srcId="{35D41AA3-3E31-499E-B489-2992BA4B2414}" destId="{15BBCE97-32A7-4788-9AD0-845D0CCC8BB8}" srcOrd="12" destOrd="0" presId="urn:microsoft.com/office/officeart/2005/8/layout/vProcess5"/>
    <dgm:cxn modelId="{27E115AF-1B17-40C2-BD69-19034B3690E2}" type="presParOf" srcId="{35D41AA3-3E31-499E-B489-2992BA4B2414}" destId="{1E88C8F2-827E-4270-B0B8-C0DBE5352484}" srcOrd="13" destOrd="0" presId="urn:microsoft.com/office/officeart/2005/8/layout/vProcess5"/>
    <dgm:cxn modelId="{5D351E0A-83CA-45B8-9F3E-EB3FA5717486}" type="presParOf" srcId="{35D41AA3-3E31-499E-B489-2992BA4B2414}" destId="{1CF56F80-9706-4B1E-B9E5-814637C74EE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7C4DE-27FB-4477-AF75-84E0010FAD9C}">
      <dsp:nvSpPr>
        <dsp:cNvPr id="0" name=""/>
        <dsp:cNvSpPr/>
      </dsp:nvSpPr>
      <dsp:spPr>
        <a:xfrm>
          <a:off x="0" y="0"/>
          <a:ext cx="6617938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Localize hand ROI with </a:t>
          </a:r>
          <a:r>
            <a:rPr lang="en-US" sz="2100" kern="1200" noProof="0" dirty="0" err="1"/>
            <a:t>MediaPipe</a:t>
          </a:r>
          <a:r>
            <a:rPr lang="en-US" sz="2100" kern="1200" noProof="0" dirty="0"/>
            <a:t> Hands</a:t>
          </a:r>
        </a:p>
      </dsp:txBody>
      <dsp:txXfrm>
        <a:off x="22940" y="22940"/>
        <a:ext cx="5681121" cy="737360"/>
      </dsp:txXfrm>
    </dsp:sp>
    <dsp:sp modelId="{FCFEA2CD-9EE2-4722-B062-579551DACA7F}">
      <dsp:nvSpPr>
        <dsp:cNvPr id="0" name=""/>
        <dsp:cNvSpPr/>
      </dsp:nvSpPr>
      <dsp:spPr>
        <a:xfrm>
          <a:off x="494196" y="892024"/>
          <a:ext cx="6617938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Compute </a:t>
          </a:r>
          <a:r>
            <a:rPr lang="en-US" sz="2100" kern="1200" noProof="0" dirty="0" err="1"/>
            <a:t>Farnebäck</a:t>
          </a:r>
          <a:r>
            <a:rPr lang="en-US" sz="2100" kern="1200" noProof="0" dirty="0"/>
            <a:t> dense optical flow in ROI</a:t>
          </a:r>
        </a:p>
      </dsp:txBody>
      <dsp:txXfrm>
        <a:off x="517136" y="914964"/>
        <a:ext cx="5568755" cy="737360"/>
      </dsp:txXfrm>
    </dsp:sp>
    <dsp:sp modelId="{F77E907E-8817-4A9B-B9A4-A227DACACE68}">
      <dsp:nvSpPr>
        <dsp:cNvPr id="0" name=""/>
        <dsp:cNvSpPr/>
      </dsp:nvSpPr>
      <dsp:spPr>
        <a:xfrm>
          <a:off x="988393" y="1784048"/>
          <a:ext cx="6617938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Threshold magnitude; morphology to denoise</a:t>
          </a:r>
        </a:p>
      </dsp:txBody>
      <dsp:txXfrm>
        <a:off x="1011333" y="1806988"/>
        <a:ext cx="5568755" cy="737360"/>
      </dsp:txXfrm>
    </dsp:sp>
    <dsp:sp modelId="{0FF5D369-88AE-4468-8FCE-4EDCCA6D8397}">
      <dsp:nvSpPr>
        <dsp:cNvPr id="0" name=""/>
        <dsp:cNvSpPr/>
      </dsp:nvSpPr>
      <dsp:spPr>
        <a:xfrm>
          <a:off x="1482590" y="2676072"/>
          <a:ext cx="6617938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Frame-level decision by area fraction</a:t>
          </a:r>
        </a:p>
      </dsp:txBody>
      <dsp:txXfrm>
        <a:off x="1505530" y="2699012"/>
        <a:ext cx="5568755" cy="737360"/>
      </dsp:txXfrm>
    </dsp:sp>
    <dsp:sp modelId="{C2142D90-50D3-4FB6-A372-BC3366DE5994}">
      <dsp:nvSpPr>
        <dsp:cNvPr id="0" name=""/>
        <dsp:cNvSpPr/>
      </dsp:nvSpPr>
      <dsp:spPr>
        <a:xfrm>
          <a:off x="1976786" y="3568097"/>
          <a:ext cx="6617938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Temporal debounce (&gt;=3 frames) before trigger</a:t>
          </a:r>
        </a:p>
      </dsp:txBody>
      <dsp:txXfrm>
        <a:off x="1999726" y="3591037"/>
        <a:ext cx="5568755" cy="737360"/>
      </dsp:txXfrm>
    </dsp:sp>
    <dsp:sp modelId="{1F6331BF-E0ED-4F2F-96AA-3D449DFB6753}">
      <dsp:nvSpPr>
        <dsp:cNvPr id="0" name=""/>
        <dsp:cNvSpPr/>
      </dsp:nvSpPr>
      <dsp:spPr>
        <a:xfrm>
          <a:off x="6108831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noProof="0" dirty="0"/>
        </a:p>
      </dsp:txBody>
      <dsp:txXfrm>
        <a:off x="6223380" y="572200"/>
        <a:ext cx="280008" cy="383102"/>
      </dsp:txXfrm>
    </dsp:sp>
    <dsp:sp modelId="{2E9F0697-3A00-4E4B-9B43-157CC862AB58}">
      <dsp:nvSpPr>
        <dsp:cNvPr id="0" name=""/>
        <dsp:cNvSpPr/>
      </dsp:nvSpPr>
      <dsp:spPr>
        <a:xfrm>
          <a:off x="6603028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noProof="0" dirty="0"/>
        </a:p>
      </dsp:txBody>
      <dsp:txXfrm>
        <a:off x="6717577" y="1464225"/>
        <a:ext cx="280008" cy="383102"/>
      </dsp:txXfrm>
    </dsp:sp>
    <dsp:sp modelId="{51265108-83F9-4CDA-B46E-A0EA3C3CB627}">
      <dsp:nvSpPr>
        <dsp:cNvPr id="0" name=""/>
        <dsp:cNvSpPr/>
      </dsp:nvSpPr>
      <dsp:spPr>
        <a:xfrm>
          <a:off x="7097225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noProof="0" dirty="0"/>
        </a:p>
      </dsp:txBody>
      <dsp:txXfrm>
        <a:off x="7211774" y="2343195"/>
        <a:ext cx="280008" cy="383102"/>
      </dsp:txXfrm>
    </dsp:sp>
    <dsp:sp modelId="{B44D0470-9B5F-4503-9063-173B8413ED67}">
      <dsp:nvSpPr>
        <dsp:cNvPr id="0" name=""/>
        <dsp:cNvSpPr/>
      </dsp:nvSpPr>
      <dsp:spPr>
        <a:xfrm>
          <a:off x="7591421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noProof="0" dirty="0"/>
        </a:p>
      </dsp:txBody>
      <dsp:txXfrm>
        <a:off x="7705970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10/09/2025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10/09/2025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10/09/2025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8762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pPr rtl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75615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pPr rtl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1416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5022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08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5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e-DE"/>
              <a:t>Bild durch Klicken auf Symbol hinzufügen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‹Nr.›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90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e-DE">
                <a:solidFill>
                  <a:schemeClr val="tx1">
                    <a:alpha val="60000"/>
                  </a:schemeClr>
                </a:solidFill>
              </a:rPr>
              <a:t>Master-Untertitelformat bearbeiten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pPr rtl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17995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pPr rtl="0"/>
              <a:t>‹Nr.›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19174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2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pPr rtl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36731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pPr rtl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2031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3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70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en-GB" smtClean="0"/>
              <a:pPr rtl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23533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 rtl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6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54" r:id="rId14"/>
    <p:sldLayoutId id="2147483755" r:id="rId15"/>
    <p:sldLayoutId id="214748373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0668" y="1051551"/>
            <a:ext cx="6528263" cy="3653454"/>
          </a:xfrm>
        </p:spPr>
        <p:txBody>
          <a:bodyPr rtlCol="0" anchor="b" anchorCtr="0">
            <a:noAutofit/>
          </a:bodyPr>
          <a:lstStyle/>
          <a:p>
            <a:pPr algn="ctr" rtl="0"/>
            <a:r>
              <a:rPr lang="en-GB" sz="3200" dirty="0"/>
              <a:t>A Vision-Based Motion-Detection </a:t>
            </a:r>
            <a:r>
              <a:rPr lang="en-GB" sz="3200" dirty="0" err="1"/>
              <a:t>Sytsem</a:t>
            </a:r>
            <a:r>
              <a:rPr lang="en-GB" sz="3200" dirty="0"/>
              <a:t> Combining </a:t>
            </a:r>
            <a:r>
              <a:rPr lang="en-GB" sz="3200" dirty="0" err="1"/>
              <a:t>MediaPipe</a:t>
            </a:r>
            <a:r>
              <a:rPr lang="en-GB" sz="3200" dirty="0"/>
              <a:t> with Optical Flow for Long-Term Coma Patient Monitoring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4608032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13022" y="5011284"/>
            <a:ext cx="2823554" cy="795165"/>
          </a:xfrm>
        </p:spPr>
        <p:txBody>
          <a:bodyPr rtlCol="0">
            <a:normAutofit fontScale="77500" lnSpcReduction="20000"/>
          </a:bodyPr>
          <a:lstStyle/>
          <a:p>
            <a:pPr algn="ctr" rtl="0"/>
            <a:r>
              <a:rPr lang="en-GB" dirty="0"/>
              <a:t>Author:  Verena Grall</a:t>
            </a:r>
          </a:p>
          <a:p>
            <a:pPr algn="ctr" rtl="0"/>
            <a:r>
              <a:rPr lang="en-GB" dirty="0"/>
              <a:t>Supervisor: Dr. D. Pamela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50850-E50E-5E4C-372B-60104FF168A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de-AT" dirty="0"/>
              <a:t>User Interface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3F7FD-BA96-219D-D3EF-5C09B9A9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Output </a:t>
            </a:r>
            <a:r>
              <a:rPr lang="de-AT" sz="2000" dirty="0" err="1"/>
              <a:t>frames</a:t>
            </a:r>
            <a:r>
              <a:rPr lang="de-AT" sz="2000" dirty="0"/>
              <a:t> </a:t>
            </a:r>
            <a:r>
              <a:rPr lang="de-AT" sz="2000" dirty="0" err="1"/>
              <a:t>are</a:t>
            </a:r>
            <a:r>
              <a:rPr lang="de-AT" sz="2000" dirty="0"/>
              <a:t> </a:t>
            </a:r>
            <a:r>
              <a:rPr lang="de-AT" sz="2000" dirty="0" err="1"/>
              <a:t>shown</a:t>
            </a:r>
            <a:r>
              <a:rPr lang="de-AT" sz="2000" dirty="0"/>
              <a:t> on screen</a:t>
            </a:r>
          </a:p>
          <a:p>
            <a:r>
              <a:rPr lang="de-AT" sz="2000" dirty="0" err="1"/>
              <a:t>Stop</a:t>
            </a:r>
            <a:r>
              <a:rPr lang="de-AT" sz="2000" dirty="0"/>
              <a:t> </a:t>
            </a:r>
            <a:r>
              <a:rPr lang="de-AT" sz="2000" dirty="0" err="1"/>
              <a:t>with</a:t>
            </a:r>
            <a:r>
              <a:rPr lang="de-AT" sz="2000" dirty="0"/>
              <a:t> ESC-, ‚q‘-</a:t>
            </a:r>
            <a:r>
              <a:rPr lang="de-AT" sz="2000" dirty="0" err="1"/>
              <a:t>key</a:t>
            </a:r>
            <a:r>
              <a:rPr lang="de-AT" sz="2000" dirty="0"/>
              <a:t>, </a:t>
            </a:r>
            <a:r>
              <a:rPr lang="de-AT" sz="2000" dirty="0" err="1"/>
              <a:t>or</a:t>
            </a:r>
            <a:r>
              <a:rPr lang="de-AT" sz="2000" dirty="0"/>
              <a:t> </a:t>
            </a:r>
            <a:r>
              <a:rPr lang="de-AT" sz="2000" dirty="0" err="1"/>
              <a:t>closing</a:t>
            </a:r>
            <a:r>
              <a:rPr lang="de-AT" sz="2000" dirty="0"/>
              <a:t> </a:t>
            </a:r>
            <a:r>
              <a:rPr lang="de-AT" sz="2000" dirty="0" err="1"/>
              <a:t>the</a:t>
            </a:r>
            <a:r>
              <a:rPr lang="de-AT" sz="2000" dirty="0"/>
              <a:t> </a:t>
            </a:r>
            <a:r>
              <a:rPr lang="de-AT" sz="2000" dirty="0" err="1"/>
              <a:t>window</a:t>
            </a:r>
            <a:endParaRPr lang="de-AT" sz="2000" dirty="0"/>
          </a:p>
          <a:p>
            <a:r>
              <a:rPr lang="de-AT" sz="2000" dirty="0"/>
              <a:t>Pause/</a:t>
            </a:r>
            <a:r>
              <a:rPr lang="de-AT" sz="2000" dirty="0" err="1"/>
              <a:t>resume</a:t>
            </a:r>
            <a:r>
              <a:rPr lang="de-AT" sz="2000" dirty="0"/>
              <a:t> </a:t>
            </a:r>
            <a:r>
              <a:rPr lang="de-AT" sz="2000" dirty="0" err="1"/>
              <a:t>with</a:t>
            </a:r>
            <a:r>
              <a:rPr lang="de-AT" sz="2000" dirty="0"/>
              <a:t> ‚p‘-</a:t>
            </a:r>
            <a:r>
              <a:rPr lang="de-AT" sz="2000" dirty="0" err="1"/>
              <a:t>key</a:t>
            </a:r>
            <a:endParaRPr lang="de-AT" sz="2000" dirty="0"/>
          </a:p>
          <a:p>
            <a:pPr lvl="1"/>
            <a:r>
              <a:rPr lang="de-AT" sz="1800" dirty="0" err="1"/>
              <a:t>During</a:t>
            </a:r>
            <a:r>
              <a:rPr lang="de-AT" sz="1800" dirty="0"/>
              <a:t> </a:t>
            </a:r>
            <a:r>
              <a:rPr lang="de-AT" sz="1800" dirty="0" err="1"/>
              <a:t>resume</a:t>
            </a:r>
            <a:r>
              <a:rPr lang="de-AT" sz="1800" dirty="0"/>
              <a:t> </a:t>
            </a:r>
            <a:r>
              <a:rPr lang="de-AT" sz="1800" dirty="0" err="1"/>
              <a:t>grace</a:t>
            </a:r>
            <a:r>
              <a:rPr lang="de-AT" sz="1800" dirty="0"/>
              <a:t>, </a:t>
            </a:r>
            <a:r>
              <a:rPr lang="de-AT" sz="1800" dirty="0" err="1"/>
              <a:t>no</a:t>
            </a:r>
            <a:r>
              <a:rPr lang="de-AT" sz="1800" dirty="0"/>
              <a:t> </a:t>
            </a:r>
            <a:r>
              <a:rPr lang="de-AT" sz="1800" dirty="0" err="1"/>
              <a:t>motion</a:t>
            </a:r>
            <a:r>
              <a:rPr lang="de-AT" sz="1800" dirty="0"/>
              <a:t> </a:t>
            </a:r>
            <a:r>
              <a:rPr lang="de-AT" sz="1800" dirty="0" err="1"/>
              <a:t>is</a:t>
            </a:r>
            <a:r>
              <a:rPr lang="de-AT" sz="1800" dirty="0"/>
              <a:t> </a:t>
            </a:r>
            <a:r>
              <a:rPr lang="de-AT" sz="1800" dirty="0" err="1"/>
              <a:t>detected</a:t>
            </a:r>
            <a:endParaRPr lang="en-US" sz="1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74C52-AD51-1C82-5583-EC00E7A6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GB" smtClean="0"/>
              <a:pPr rtl="0"/>
              <a:t>10</a:t>
            </a:fld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8EDE3B2-F8C2-4F3C-F4D0-A40BBE50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04" y="3686848"/>
            <a:ext cx="3435933" cy="27096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492A095-014B-ABF8-6078-E9A3116D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6847"/>
            <a:ext cx="3435934" cy="27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0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E3765-C456-E547-D42F-93EB44FB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 Details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FAFC3-4505-5E3A-2FCF-A9CCA2CA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Python 3.x – </a:t>
            </a:r>
            <a:r>
              <a:rPr lang="de-AT" sz="2800" dirty="0" err="1"/>
              <a:t>OpenCV</a:t>
            </a:r>
            <a:r>
              <a:rPr lang="de-AT" sz="2800" dirty="0"/>
              <a:t> – </a:t>
            </a:r>
            <a:r>
              <a:rPr lang="de-AT" sz="2800" dirty="0" err="1"/>
              <a:t>MediaPipe</a:t>
            </a:r>
            <a:r>
              <a:rPr lang="de-AT" sz="2800" dirty="0"/>
              <a:t> – </a:t>
            </a:r>
            <a:r>
              <a:rPr lang="de-AT" sz="2800" dirty="0" err="1"/>
              <a:t>NumPy</a:t>
            </a:r>
            <a:endParaRPr lang="de-AT" sz="2800" dirty="0"/>
          </a:p>
          <a:p>
            <a:r>
              <a:rPr lang="de-AT" sz="2800" dirty="0"/>
              <a:t>Cross-</a:t>
            </a:r>
            <a:r>
              <a:rPr lang="de-AT" sz="2800" dirty="0" err="1"/>
              <a:t>platform</a:t>
            </a:r>
            <a:r>
              <a:rPr lang="de-AT" sz="2800" dirty="0"/>
              <a:t> </a:t>
            </a:r>
            <a:r>
              <a:rPr lang="de-AT" sz="2800" dirty="0" err="1"/>
              <a:t>codecs</a:t>
            </a:r>
            <a:r>
              <a:rPr lang="de-AT" sz="2800" dirty="0"/>
              <a:t>: XVID/AVI (</a:t>
            </a:r>
            <a:r>
              <a:rPr lang="de-AT" sz="2800" dirty="0" err="1"/>
              <a:t>windows</a:t>
            </a:r>
            <a:r>
              <a:rPr lang="de-AT" sz="2800" dirty="0"/>
              <a:t>), MP4V/MP4 (</a:t>
            </a:r>
            <a:r>
              <a:rPr lang="de-AT" sz="2800" dirty="0" err="1"/>
              <a:t>others</a:t>
            </a:r>
            <a:r>
              <a:rPr lang="de-AT" sz="2800" dirty="0"/>
              <a:t>)</a:t>
            </a:r>
          </a:p>
          <a:p>
            <a:r>
              <a:rPr lang="de-AT" sz="2800" dirty="0"/>
              <a:t>Alert sink: </a:t>
            </a:r>
            <a:r>
              <a:rPr lang="de-AT" sz="2800" dirty="0" err="1"/>
              <a:t>winsound</a:t>
            </a:r>
            <a:r>
              <a:rPr lang="de-AT" sz="2800" dirty="0"/>
              <a:t> (</a:t>
            </a:r>
            <a:r>
              <a:rPr lang="de-AT" sz="2800" dirty="0" err="1"/>
              <a:t>windows</a:t>
            </a:r>
            <a:r>
              <a:rPr lang="de-AT" sz="2800" dirty="0"/>
              <a:t>) </a:t>
            </a:r>
            <a:r>
              <a:rPr lang="de-AT" sz="2800" dirty="0" err="1"/>
              <a:t>or</a:t>
            </a:r>
            <a:r>
              <a:rPr lang="de-AT" sz="2800" dirty="0"/>
              <a:t> WAV </a:t>
            </a:r>
            <a:r>
              <a:rPr lang="de-AT" sz="2800" dirty="0" err="1"/>
              <a:t>fallback</a:t>
            </a:r>
            <a:endParaRPr lang="de-AT" sz="2800" dirty="0"/>
          </a:p>
          <a:p>
            <a:r>
              <a:rPr lang="de-AT" sz="2800" dirty="0"/>
              <a:t>CSV </a:t>
            </a:r>
            <a:r>
              <a:rPr lang="de-AT" sz="2800" dirty="0" err="1"/>
              <a:t>logging</a:t>
            </a:r>
            <a:r>
              <a:rPr lang="de-AT" sz="2800" dirty="0"/>
              <a:t> </a:t>
            </a:r>
            <a:r>
              <a:rPr lang="de-AT" sz="2800" dirty="0" err="1"/>
              <a:t>with</a:t>
            </a:r>
            <a:r>
              <a:rPr lang="de-AT" sz="2800" dirty="0"/>
              <a:t> </a:t>
            </a:r>
            <a:r>
              <a:rPr lang="de-AT" sz="2800" dirty="0" err="1"/>
              <a:t>header</a:t>
            </a:r>
            <a:r>
              <a:rPr lang="de-AT" sz="2800" dirty="0"/>
              <a:t> auto-</a:t>
            </a:r>
            <a:r>
              <a:rPr lang="de-AT" sz="2800" dirty="0" err="1"/>
              <a:t>creation</a:t>
            </a:r>
            <a:endParaRPr lang="en-US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DDB44-19EE-9E70-5768-066B6C54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68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20385-F212-F7D0-74A5-F6DE7106F2D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de-AT" dirty="0"/>
              <a:t>Validation Plan (Tests)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75C8A-55CD-6356-34F5-8B2B766D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V1: File-based determinism (idle baseline; scripted bursts)</a:t>
            </a:r>
          </a:p>
          <a:p>
            <a:pPr lvl="1"/>
            <a:r>
              <a:rPr lang="en-US" sz="2000" dirty="0"/>
              <a:t>Expect 0 events in idle baseline</a:t>
            </a:r>
          </a:p>
          <a:p>
            <a:r>
              <a:rPr lang="en-US" sz="2400" dirty="0"/>
              <a:t>V2: Live-loop sanity (re-arming; pause/grace behavior)</a:t>
            </a:r>
          </a:p>
          <a:p>
            <a:pPr lvl="1"/>
            <a:r>
              <a:rPr lang="en-US" sz="2000" dirty="0"/>
              <a:t>1 alert + 1 CSV + 1 clip per burst; pre-roll &amp; tail check</a:t>
            </a:r>
          </a:p>
          <a:p>
            <a:r>
              <a:rPr lang="en-US" sz="2400" dirty="0"/>
              <a:t>V3: Edge &amp; stress (ROI loss; planned: flicker, sweeps)</a:t>
            </a:r>
          </a:p>
          <a:p>
            <a:pPr lvl="1"/>
            <a:r>
              <a:rPr lang="en-US" sz="2000" dirty="0"/>
              <a:t>Metrics: trigger correctness, latency, integrity, stability</a:t>
            </a:r>
          </a:p>
          <a:p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21FAD0-2D38-DB60-0A54-72507A37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GB" smtClean="0"/>
              <a:pPr rtl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26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9F71-A12B-C18A-11E9-2AD6E32B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95" y="365760"/>
            <a:ext cx="10133217" cy="1325562"/>
          </a:xfrm>
          <a:solidFill>
            <a:schemeClr val="accent5">
              <a:lumMod val="60000"/>
              <a:lumOff val="40000"/>
            </a:schemeClr>
          </a:solidFill>
        </p:spPr>
        <p:txBody>
          <a:bodyPr anchor="t"/>
          <a:lstStyle/>
          <a:p>
            <a:r>
              <a:rPr lang="de-AT" dirty="0" err="1"/>
              <a:t>Results</a:t>
            </a:r>
            <a:r>
              <a:rPr lang="de-AT" dirty="0"/>
              <a:t>: Scripted-Burst Integrity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C0A07-B502-9248-5D15-831CAA9D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49FB8-81C7-C07C-936F-C7EADC99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GB" smtClean="0"/>
              <a:pPr rtl="0"/>
              <a:t>13</a:t>
            </a:fld>
            <a:endParaRPr lang="en-GB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BCE8721F-F2AD-3201-56FF-59DE837B0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005012"/>
              </p:ext>
            </p:extLst>
          </p:nvPr>
        </p:nvGraphicFramePr>
        <p:xfrm>
          <a:off x="821295" y="1327701"/>
          <a:ext cx="10133217" cy="535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5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81533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Clip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fps_nom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fps_real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rec_s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pre-roll (exp)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tail_s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pre-roll_ok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tail_ok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81">
                <a:tc>
                  <a:txBody>
                    <a:bodyPr/>
                    <a:lstStyle/>
                    <a:p>
                      <a:r>
                        <a:t>movement_...38-04.avi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 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5.06 (5.00)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581">
                <a:tc>
                  <a:txBody>
                    <a:bodyPr/>
                    <a:lstStyle/>
                    <a:p>
                      <a:r>
                        <a:t>movement_...38-16.avi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 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5.05 (5.00)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581">
                <a:tc>
                  <a:txBody>
                    <a:bodyPr/>
                    <a:lstStyle/>
                    <a:p>
                      <a:r>
                        <a:t>movement_...38-29.avi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 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5.07 (5.00)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581">
                <a:tc>
                  <a:txBody>
                    <a:bodyPr/>
                    <a:lstStyle/>
                    <a:p>
                      <a:r>
                        <a:t>movement_...38-43.avi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 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5.04 (5.00)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2581">
                <a:tc>
                  <a:txBody>
                    <a:bodyPr/>
                    <a:lstStyle/>
                    <a:p>
                      <a:r>
                        <a:t>movement_...38-56.avi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 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3.63 (5.00)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8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794AC-0CE3-404E-DD3B-955F701966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de-AT" dirty="0" err="1"/>
              <a:t>Results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4E03B-3F89-8B5C-AABB-9ADEC1DC6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Trigger correctness: 100% (5/5 events)</a:t>
            </a:r>
          </a:p>
          <a:p>
            <a:pPr lvl="1"/>
            <a:r>
              <a:rPr lang="en-US" sz="2000" dirty="0"/>
              <a:t>FAIL explained by video ending before cooldown</a:t>
            </a:r>
          </a:p>
          <a:p>
            <a:r>
              <a:rPr lang="en-US" sz="2400" dirty="0"/>
              <a:t>Pre-roll frames: 60/60 in all valid events</a:t>
            </a:r>
          </a:p>
          <a:p>
            <a:pPr lvl="1"/>
            <a:r>
              <a:rPr lang="en-US" sz="2000" dirty="0"/>
              <a:t>Lifecycle aligns alert/CSV/clip to same onset</a:t>
            </a:r>
          </a:p>
          <a:p>
            <a:r>
              <a:rPr lang="en-US" sz="2400" dirty="0"/>
              <a:t>Tail (time): mean 5.055 s, SD 0.011 s (4/5 valid)</a:t>
            </a:r>
          </a:p>
          <a:p>
            <a:pPr lvl="1"/>
            <a:r>
              <a:rPr lang="en-US" sz="2000" dirty="0"/>
              <a:t>Design meets integrity targets under constraints</a:t>
            </a:r>
          </a:p>
          <a:p>
            <a:r>
              <a:rPr lang="en-US" sz="2400" dirty="0"/>
              <a:t>Realized FPS: ~28–29 vs nominal 30; expected on CPU</a:t>
            </a:r>
          </a:p>
          <a:p>
            <a:endParaRPr lang="en-US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B5BAA4-9F9A-04D2-EED7-BA78FD4A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GB" smtClean="0"/>
              <a:pPr rtl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30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2CAE6-EF04-5029-6470-4C859E257E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de-AT" dirty="0" err="1"/>
              <a:t>Risks</a:t>
            </a:r>
            <a:r>
              <a:rPr lang="de-AT" dirty="0"/>
              <a:t> &amp; </a:t>
            </a:r>
            <a:r>
              <a:rPr lang="de-AT" dirty="0" err="1"/>
              <a:t>Mitigations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74D3E22-40C3-4E36-FF9E-35DB11851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Key </a:t>
            </a:r>
            <a:r>
              <a:rPr lang="de-AT" sz="2800" dirty="0" err="1"/>
              <a:t>Risks</a:t>
            </a:r>
            <a:endParaRPr lang="en-US" sz="2800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7A694B7-13E0-B495-B7B8-8470739F52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Missed subtle motion (false negatives)</a:t>
            </a:r>
          </a:p>
          <a:p>
            <a:pPr lvl="1"/>
            <a:r>
              <a:rPr lang="en-US" sz="2000" dirty="0"/>
              <a:t>Lighting flicker inside ROI (false positives)</a:t>
            </a:r>
          </a:p>
          <a:p>
            <a:pPr lvl="1"/>
            <a:r>
              <a:rPr lang="en-US" sz="2000" dirty="0"/>
              <a:t>ROI loss/occlusion</a:t>
            </a:r>
          </a:p>
          <a:p>
            <a:pPr lvl="1"/>
            <a:r>
              <a:rPr lang="en-US" sz="2000" dirty="0"/>
              <a:t>Storage exhaustion; muted alerts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4CEC04D-5C63-50A3-41E7-6AC59EB30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AT" sz="2800" dirty="0" err="1"/>
              <a:t>Mitigations</a:t>
            </a:r>
            <a:endParaRPr lang="en-US" sz="2800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EBEA82A-FA02-0A04-1504-CD2F950465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Tune threshold/kernel/FPS</a:t>
            </a:r>
          </a:p>
          <a:p>
            <a:pPr lvl="1"/>
            <a:r>
              <a:rPr lang="en-US" sz="2000" dirty="0"/>
              <a:t>Increase arm frames; stabilize lighting</a:t>
            </a:r>
          </a:p>
          <a:p>
            <a:pPr lvl="1"/>
            <a:r>
              <a:rPr lang="en-US" sz="2000" dirty="0"/>
              <a:t>Static-image mode; padding; last-seen ROI</a:t>
            </a:r>
          </a:p>
          <a:p>
            <a:pPr lvl="1"/>
            <a:r>
              <a:rPr lang="en-US" sz="2000" dirty="0"/>
              <a:t>Prune by age/size; WAV/OS notify fallback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C360C-D466-A982-B41F-C09EE525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GB" smtClean="0"/>
              <a:pPr rtl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25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DB26661-5F33-AB12-F1CC-70151AC862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de-AT" dirty="0" err="1"/>
              <a:t>Conclusion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6116D9A-86E2-C94A-583A-E80E788D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ROI-restricted dense flow + debounce/cooldown works for sparse events</a:t>
            </a:r>
          </a:p>
          <a:p>
            <a:r>
              <a:rPr lang="en-US" sz="2400" dirty="0"/>
              <a:t>Unified trigger yields synchronized alert/log/clip with pre-roll</a:t>
            </a:r>
          </a:p>
          <a:p>
            <a:r>
              <a:rPr lang="en-US" sz="2400" dirty="0"/>
              <a:t>Engineering validation supports lifecycle correctness</a:t>
            </a:r>
          </a:p>
          <a:p>
            <a:r>
              <a:rPr lang="en-US" sz="2400" dirty="0"/>
              <a:t>Future: multi-ROI (hands, feet, eyes), adaptive sensitivity, alerting through e-mail/WhatsApp/SMS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C14897-65F1-3519-8A1F-EEAE9170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07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Verena Grall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479312" cy="1997855"/>
          </a:xfrm>
          <a:solidFill>
            <a:schemeClr val="accent5">
              <a:lumMod val="60000"/>
              <a:lumOff val="40000"/>
            </a:schemeClr>
          </a:solidFill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479313" cy="3415519"/>
          </a:xfrm>
        </p:spPr>
        <p:txBody>
          <a:bodyPr rtlCol="0"/>
          <a:lstStyle/>
          <a:p>
            <a:pPr rtl="0"/>
            <a:r>
              <a:rPr lang="en-GB" dirty="0"/>
              <a:t>Background &amp; Motivation</a:t>
            </a:r>
          </a:p>
          <a:p>
            <a:pPr rtl="0"/>
            <a:r>
              <a:rPr lang="en-GB" dirty="0"/>
              <a:t>Objectives &amp; Requirements</a:t>
            </a:r>
          </a:p>
          <a:p>
            <a:pPr rtl="0"/>
            <a:r>
              <a:rPr lang="en-GB" dirty="0"/>
              <a:t>Methodology</a:t>
            </a:r>
          </a:p>
          <a:p>
            <a:pPr rtl="0"/>
            <a:r>
              <a:rPr lang="en-GB" dirty="0"/>
              <a:t>System Architecture &amp; Implementation</a:t>
            </a:r>
          </a:p>
          <a:p>
            <a:pPr rtl="0"/>
            <a:r>
              <a:rPr lang="en-GB" dirty="0"/>
              <a:t>Validation, Results &amp; Discussion</a:t>
            </a:r>
          </a:p>
          <a:p>
            <a:pPr rtl="0"/>
            <a:r>
              <a:rPr lang="en-GB" dirty="0"/>
              <a:t>Deployments, Risks &amp; Conclusion</a:t>
            </a:r>
          </a:p>
          <a:p>
            <a:pPr rtl="0"/>
            <a:endParaRPr lang="en-GB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0BF94D45-0E76-7810-146E-E7D8996CA8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noProof="0" dirty="0"/>
              <a:t>Background &amp; Motivation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A1B4601-B550-2B97-8B10-C790591B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Clinical need</a:t>
            </a:r>
          </a:p>
          <a:p>
            <a:pPr lvl="1"/>
            <a:r>
              <a:rPr lang="en-US" sz="2200" noProof="0" dirty="0"/>
              <a:t>detect rare, brief hand movements after long none-movement periods</a:t>
            </a:r>
          </a:p>
          <a:p>
            <a:pPr lvl="1"/>
            <a:r>
              <a:rPr lang="en-US" sz="2200" noProof="0" dirty="0"/>
              <a:t>Movement indicates, that the comatose patient is awake</a:t>
            </a:r>
          </a:p>
          <a:p>
            <a:r>
              <a:rPr lang="en-US" sz="2400" noProof="0" dirty="0"/>
              <a:t>Typical computer vision pipelines assume frequent/continuous motion</a:t>
            </a:r>
          </a:p>
          <a:p>
            <a:pPr lvl="1"/>
            <a:r>
              <a:rPr lang="en-US" sz="2200" dirty="0"/>
              <a:t>Foreground/action methods assume abundant motion</a:t>
            </a:r>
          </a:p>
          <a:p>
            <a:r>
              <a:rPr lang="en-US" sz="2400" noProof="0" dirty="0"/>
              <a:t>Design goal: precision in a small, semantically relevant ROI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F3B396-E24F-4D74-925B-185C67C1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4C13-C613-03C5-77B3-2E0F72456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F67AE416-1348-5385-B47D-7F17900DC0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noProof="0" dirty="0"/>
              <a:t>Objectives &amp; Non-Goals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99015E1-BB5D-A559-488B-EBE58D135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noProof="0" dirty="0"/>
              <a:t>Objectives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D7D9A-01B7-D4BF-71EC-58AD3D67A7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noProof="0" dirty="0"/>
              <a:t>Detect hand-localized motion in real-time</a:t>
            </a:r>
          </a:p>
          <a:p>
            <a:r>
              <a:rPr lang="en-US" noProof="0" dirty="0"/>
              <a:t>Unified trigger: alert + CSV + clip (pre-roll)</a:t>
            </a:r>
          </a:p>
          <a:p>
            <a:r>
              <a:rPr lang="en-US" noProof="0" dirty="0"/>
              <a:t>Debounce onset; cooldown determination; re-arming</a:t>
            </a:r>
          </a:p>
          <a:p>
            <a:r>
              <a:rPr lang="en-US" noProof="0" dirty="0"/>
              <a:t>Portable, CPU-only; deterministic &amp; auditable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25722B-32EB-2638-9BF8-5E903E7B0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noProof="0" dirty="0"/>
              <a:t>Non-Goals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A43E0F-08DE-E7C7-4BF4-ABAB585D33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noProof="0" dirty="0"/>
              <a:t>Clinical decision-making or diagnosis</a:t>
            </a:r>
          </a:p>
          <a:p>
            <a:r>
              <a:rPr lang="en-US" noProof="0" dirty="0"/>
              <a:t>Full-body/multi-patient tracking</a:t>
            </a:r>
          </a:p>
          <a:p>
            <a:r>
              <a:rPr lang="en-US" noProof="0" dirty="0"/>
              <a:t>Cloud services</a:t>
            </a:r>
          </a:p>
          <a:p>
            <a:r>
              <a:rPr lang="en-US" noProof="0" dirty="0"/>
              <a:t>Training new models in-scope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86EF31-12D8-8B98-27A4-E44F610C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44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986CC-CBD5-677C-F9BB-9D66C291DC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de-AT" dirty="0"/>
              <a:t>Key </a:t>
            </a:r>
            <a:r>
              <a:rPr lang="de-AT" dirty="0" err="1"/>
              <a:t>Requierments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D090B4-2974-86BE-6E9F-8FBC3378E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sz="2800" dirty="0" err="1"/>
              <a:t>Functional</a:t>
            </a:r>
            <a:endParaRPr lang="en-US" sz="28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1C9C11-622B-0D27-3D58-CD655D93FC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Single-hand ROI</a:t>
            </a:r>
          </a:p>
          <a:p>
            <a:r>
              <a:rPr lang="de-AT" dirty="0" err="1"/>
              <a:t>Dense</a:t>
            </a:r>
            <a:r>
              <a:rPr lang="de-AT" dirty="0"/>
              <a:t> </a:t>
            </a:r>
            <a:r>
              <a:rPr lang="de-AT" dirty="0" err="1"/>
              <a:t>optical</a:t>
            </a:r>
            <a:r>
              <a:rPr lang="de-AT" dirty="0"/>
              <a:t> </a:t>
            </a:r>
            <a:r>
              <a:rPr lang="de-AT" dirty="0" err="1"/>
              <a:t>flow</a:t>
            </a:r>
            <a:r>
              <a:rPr lang="de-AT" dirty="0"/>
              <a:t> in ROI</a:t>
            </a:r>
          </a:p>
          <a:p>
            <a:r>
              <a:rPr lang="de-AT" dirty="0" err="1"/>
              <a:t>Debounce</a:t>
            </a:r>
            <a:r>
              <a:rPr lang="de-AT" dirty="0"/>
              <a:t> </a:t>
            </a:r>
            <a:r>
              <a:rPr lang="de-AT" dirty="0" err="1"/>
              <a:t>triggers</a:t>
            </a:r>
            <a:r>
              <a:rPr lang="de-AT" dirty="0"/>
              <a:t>; </a:t>
            </a:r>
            <a:r>
              <a:rPr lang="de-AT" dirty="0" err="1"/>
              <a:t>pre</a:t>
            </a:r>
            <a:r>
              <a:rPr lang="de-AT" dirty="0"/>
              <a:t>-roll </a:t>
            </a:r>
            <a:r>
              <a:rPr lang="de-AT" dirty="0" err="1"/>
              <a:t>clips</a:t>
            </a:r>
            <a:endParaRPr lang="de-AT" dirty="0"/>
          </a:p>
          <a:p>
            <a:r>
              <a:rPr lang="de-AT" dirty="0" err="1"/>
              <a:t>Cooldown</a:t>
            </a:r>
            <a:r>
              <a:rPr lang="de-AT" dirty="0"/>
              <a:t>; </a:t>
            </a:r>
            <a:r>
              <a:rPr lang="de-AT" dirty="0" err="1"/>
              <a:t>re-arming</a:t>
            </a:r>
            <a:r>
              <a:rPr lang="de-AT" dirty="0"/>
              <a:t>; pause/</a:t>
            </a:r>
            <a:r>
              <a:rPr lang="de-AT" dirty="0" err="1"/>
              <a:t>grace</a:t>
            </a:r>
            <a:endParaRPr lang="de-AT" dirty="0"/>
          </a:p>
          <a:p>
            <a:r>
              <a:rPr lang="de-AT" dirty="0"/>
              <a:t>Clean </a:t>
            </a:r>
            <a:r>
              <a:rPr lang="de-AT" dirty="0" err="1"/>
              <a:t>shutdown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055061-CE36-431E-565D-5C19FE68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Non-</a:t>
            </a:r>
            <a:r>
              <a:rPr lang="de-AT" sz="2800" dirty="0" err="1"/>
              <a:t>Functional</a:t>
            </a:r>
            <a:endParaRPr lang="en-US" sz="28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954103-7672-0353-71EC-C613C334FC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/>
              <a:t>Cross-</a:t>
            </a:r>
            <a:r>
              <a:rPr lang="de-AT" dirty="0" err="1"/>
              <a:t>platform</a:t>
            </a:r>
            <a:r>
              <a:rPr lang="de-AT" dirty="0"/>
              <a:t> </a:t>
            </a:r>
            <a:r>
              <a:rPr lang="de-AT" dirty="0" err="1"/>
              <a:t>codecs</a:t>
            </a:r>
            <a:r>
              <a:rPr lang="de-AT" dirty="0"/>
              <a:t> and </a:t>
            </a:r>
            <a:r>
              <a:rPr lang="de-AT" dirty="0" err="1"/>
              <a:t>alerts</a:t>
            </a:r>
            <a:endParaRPr lang="de-AT" dirty="0"/>
          </a:p>
          <a:p>
            <a:r>
              <a:rPr lang="de-AT" dirty="0" err="1"/>
              <a:t>Timestamped</a:t>
            </a:r>
            <a:r>
              <a:rPr lang="de-AT" dirty="0"/>
              <a:t> </a:t>
            </a:r>
            <a:r>
              <a:rPr lang="de-AT" dirty="0" err="1"/>
              <a:t>filenames</a:t>
            </a:r>
            <a:r>
              <a:rPr lang="de-AT" dirty="0"/>
              <a:t>; CSV </a:t>
            </a:r>
            <a:r>
              <a:rPr lang="de-AT" dirty="0" err="1"/>
              <a:t>audit</a:t>
            </a:r>
            <a:r>
              <a:rPr lang="de-AT" dirty="0"/>
              <a:t> log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EA6991-310D-563F-ED0A-B106C4B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3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45049251-40B4-A6D9-5FF2-150F14A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noProof="0" dirty="0"/>
              <a:t>Method Overview</a:t>
            </a:r>
          </a:p>
        </p:txBody>
      </p:sp>
      <p:graphicFrame>
        <p:nvGraphicFramePr>
          <p:cNvPr id="18" name="Inhaltsplatzhalter 17">
            <a:extLst>
              <a:ext uri="{FF2B5EF4-FFF2-40B4-BE49-F238E27FC236}">
                <a16:creationId xmlns:a16="http://schemas.microsoft.com/office/drawing/2014/main" id="{8DABD316-D837-6E06-2A4A-9B88CD0EF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194566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996FF2-6099-0B39-3DE5-6024F5F6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US" noProof="0" smtClean="0"/>
              <a:pPr rtl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76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84BE6CF-3F6E-6B46-5CCB-1120A94B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noProof="0" dirty="0"/>
              <a:t>ROI Localization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EA434FB-BD35-745F-A099-59302E35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119" b="5162"/>
          <a:stretch>
            <a:fillRect/>
          </a:stretch>
        </p:blipFill>
        <p:spPr>
          <a:xfrm>
            <a:off x="20" y="1"/>
            <a:ext cx="11292820" cy="421270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1072CB9-6254-CC12-90E7-9E5749858C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8640" y="4564673"/>
            <a:ext cx="5665871" cy="161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 sz="1200" b="0"/>
            </a:pPr>
            <a:r>
              <a:rPr lang="en-US" sz="1600" dirty="0"/>
              <a:t>Blue rectangle marks the hand-centric ROI </a:t>
            </a:r>
            <a:br>
              <a:rPr lang="en-US" sz="1600" dirty="0"/>
            </a:br>
            <a:r>
              <a:rPr lang="en-US" sz="1600" dirty="0"/>
              <a:t>(padding = 10 </a:t>
            </a:r>
            <a:r>
              <a:rPr lang="en-US" sz="1600" dirty="0" err="1"/>
              <a:t>px</a:t>
            </a:r>
            <a:r>
              <a:rPr lang="en-US" sz="1600" dirty="0"/>
              <a:t>).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87F581-E1A2-97C8-6681-5C34B986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noProof="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02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1AF36-ED32-2917-AC40-28CDAC79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99639D5-3D02-3803-04C3-4A0168A2B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E59DB88-21DF-84E5-7A10-6473D7A02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E6BD06B-5432-1462-B3E5-2B343F27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noProof="0" dirty="0"/>
              <a:t>Motion Blobs with ROI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17D0C3-A00D-74EA-8661-20FF2D4B7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B7E705C-54D2-C494-D1E3-DA98D2DA5B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8640" y="4564673"/>
            <a:ext cx="5665871" cy="161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/>
            <a:r>
              <a:rPr lang="en-US" sz="1600" dirty="0"/>
              <a:t>Green rectangles mark </a:t>
            </a:r>
            <a:r>
              <a:rPr lang="en-US" sz="1600" dirty="0" err="1"/>
              <a:t>thresholded</a:t>
            </a:r>
            <a:r>
              <a:rPr lang="en-US" sz="1600" dirty="0"/>
              <a:t>, morphologically cleaned motion inside the ROI</a:t>
            </a:r>
            <a:endParaRPr lang="en-US" sz="1600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21973-BC7C-CCCE-238C-4DA90230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noProof="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CC4FACD-223E-A2EC-8953-81017D65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47" b="7357"/>
          <a:stretch>
            <a:fillRect/>
          </a:stretch>
        </p:blipFill>
        <p:spPr>
          <a:xfrm>
            <a:off x="0" y="0"/>
            <a:ext cx="11292840" cy="41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8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E80F45A-BCEC-F271-E3C3-69305888E90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motion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detected</a:t>
            </a:r>
            <a:r>
              <a:rPr lang="de-AT" dirty="0"/>
              <a:t> …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0AA44B1-6DC7-0207-67DE-DF2134C1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Trigger </a:t>
            </a:r>
            <a:r>
              <a:rPr lang="de-AT" sz="2400" dirty="0" err="1"/>
              <a:t>recording</a:t>
            </a:r>
            <a:r>
              <a:rPr lang="de-AT" sz="2400" dirty="0"/>
              <a:t>:</a:t>
            </a:r>
          </a:p>
          <a:p>
            <a:pPr lvl="1"/>
            <a:r>
              <a:rPr lang="de-AT" sz="2000" dirty="0"/>
              <a:t>Open </a:t>
            </a:r>
            <a:r>
              <a:rPr lang="de-AT" sz="2000" dirty="0" err="1"/>
              <a:t>VideoWriter</a:t>
            </a:r>
            <a:endParaRPr lang="de-AT" sz="2000" dirty="0"/>
          </a:p>
          <a:p>
            <a:pPr lvl="1"/>
            <a:r>
              <a:rPr lang="de-AT" sz="2000" dirty="0"/>
              <a:t>Add </a:t>
            </a:r>
            <a:r>
              <a:rPr lang="de-AT" sz="2000" dirty="0" err="1"/>
              <a:t>pre</a:t>
            </a:r>
            <a:r>
              <a:rPr lang="de-AT" sz="2000" dirty="0"/>
              <a:t>-motion </a:t>
            </a:r>
            <a:r>
              <a:rPr lang="de-AT" sz="2000" dirty="0" err="1"/>
              <a:t>frames</a:t>
            </a:r>
            <a:endParaRPr lang="de-AT" sz="2000" dirty="0"/>
          </a:p>
          <a:p>
            <a:pPr lvl="1"/>
            <a:r>
              <a:rPr lang="de-AT" sz="2000" dirty="0" err="1"/>
              <a:t>record</a:t>
            </a:r>
            <a:r>
              <a:rPr lang="de-AT" sz="2000" dirty="0"/>
              <a:t> </a:t>
            </a:r>
            <a:r>
              <a:rPr lang="de-AT" sz="2000" dirty="0" err="1"/>
              <a:t>current</a:t>
            </a:r>
            <a:r>
              <a:rPr lang="de-AT" sz="2000" dirty="0"/>
              <a:t> </a:t>
            </a:r>
            <a:r>
              <a:rPr lang="de-AT" sz="2000" dirty="0" err="1"/>
              <a:t>frames</a:t>
            </a:r>
            <a:r>
              <a:rPr lang="de-AT" sz="2000" dirty="0"/>
              <a:t> </a:t>
            </a:r>
            <a:r>
              <a:rPr lang="de-AT" sz="2000" dirty="0" err="1"/>
              <a:t>until</a:t>
            </a:r>
            <a:r>
              <a:rPr lang="de-AT" sz="2000" dirty="0"/>
              <a:t> </a:t>
            </a:r>
            <a:r>
              <a:rPr lang="de-AT" sz="2000" dirty="0" err="1"/>
              <a:t>no</a:t>
            </a:r>
            <a:r>
              <a:rPr lang="de-AT" sz="2000" dirty="0"/>
              <a:t> </a:t>
            </a:r>
            <a:r>
              <a:rPr lang="de-AT" sz="2000" dirty="0" err="1"/>
              <a:t>motion</a:t>
            </a:r>
            <a:r>
              <a:rPr lang="de-AT" sz="2000" dirty="0"/>
              <a:t> + </a:t>
            </a:r>
            <a:r>
              <a:rPr lang="de-AT" sz="2000" dirty="0" err="1"/>
              <a:t>cooldown</a:t>
            </a:r>
            <a:r>
              <a:rPr lang="de-AT" sz="2000" dirty="0"/>
              <a:t> </a:t>
            </a:r>
            <a:r>
              <a:rPr lang="de-AT" sz="2000" dirty="0" err="1"/>
              <a:t>elapses</a:t>
            </a:r>
            <a:endParaRPr lang="de-AT" sz="2000" dirty="0"/>
          </a:p>
          <a:p>
            <a:r>
              <a:rPr lang="de-AT" sz="2400" dirty="0"/>
              <a:t>Trigger alert</a:t>
            </a:r>
          </a:p>
          <a:p>
            <a:pPr lvl="1"/>
            <a:r>
              <a:rPr lang="de-AT" sz="2000" dirty="0" err="1"/>
              <a:t>Winsound</a:t>
            </a:r>
            <a:r>
              <a:rPr lang="de-AT" sz="2000" dirty="0"/>
              <a:t> on </a:t>
            </a:r>
            <a:r>
              <a:rPr lang="de-AT" sz="2000" dirty="0" err="1"/>
              <a:t>windows</a:t>
            </a:r>
            <a:endParaRPr lang="de-AT" sz="2000" dirty="0"/>
          </a:p>
          <a:p>
            <a:r>
              <a:rPr lang="de-AT" sz="2400" dirty="0"/>
              <a:t>Trigger CSV </a:t>
            </a:r>
            <a:r>
              <a:rPr lang="de-AT" sz="2400" dirty="0" err="1"/>
              <a:t>logging</a:t>
            </a:r>
            <a:endParaRPr lang="de-AT" sz="2400" dirty="0"/>
          </a:p>
          <a:p>
            <a:pPr lvl="1"/>
            <a:r>
              <a:rPr lang="de-AT" sz="2000" dirty="0"/>
              <a:t>Write </a:t>
            </a:r>
            <a:r>
              <a:rPr lang="de-AT" sz="2000" dirty="0" err="1"/>
              <a:t>new</a:t>
            </a:r>
            <a:r>
              <a:rPr lang="de-AT" sz="2000" dirty="0"/>
              <a:t> </a:t>
            </a:r>
            <a:r>
              <a:rPr lang="de-AT" sz="2000" dirty="0" err="1"/>
              <a:t>row</a:t>
            </a:r>
            <a:r>
              <a:rPr lang="de-AT" sz="2000" dirty="0"/>
              <a:t> in CSV </a:t>
            </a:r>
            <a:r>
              <a:rPr lang="de-AT" sz="2000" dirty="0" err="1"/>
              <a:t>with</a:t>
            </a:r>
            <a:r>
              <a:rPr lang="de-AT" sz="2000" dirty="0"/>
              <a:t> </a:t>
            </a:r>
            <a:r>
              <a:rPr lang="de-AT" sz="2000" dirty="0" err="1"/>
              <a:t>timestamp</a:t>
            </a:r>
            <a:r>
              <a:rPr lang="de-AT" sz="2000" dirty="0"/>
              <a:t>, </a:t>
            </a:r>
            <a:r>
              <a:rPr lang="de-AT" sz="2000" dirty="0" err="1"/>
              <a:t>filename</a:t>
            </a:r>
            <a:r>
              <a:rPr lang="de-AT" sz="2000" dirty="0"/>
              <a:t> and </a:t>
            </a:r>
            <a:r>
              <a:rPr lang="de-AT" sz="2000" dirty="0" err="1"/>
              <a:t>event</a:t>
            </a:r>
            <a:endParaRPr lang="de-AT" sz="2000" dirty="0"/>
          </a:p>
          <a:p>
            <a:r>
              <a:rPr lang="de-AT" sz="2200" dirty="0"/>
              <a:t>Re-arm after </a:t>
            </a:r>
            <a:r>
              <a:rPr lang="de-AT" sz="2200" dirty="0" err="1"/>
              <a:t>quiet</a:t>
            </a:r>
            <a:r>
              <a:rPr lang="de-AT" sz="2200" dirty="0"/>
              <a:t> </a:t>
            </a:r>
            <a:r>
              <a:rPr lang="de-AT" sz="2200" dirty="0" err="1"/>
              <a:t>period</a:t>
            </a:r>
            <a:endParaRPr lang="de-AT" sz="220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8494AF-3052-B266-6BD2-C4274696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rtl="0"/>
            <a:fld id="{DBA1B0FB-D917-4C8C-928F-313BD683BF3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814097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771</Words>
  <Application>Microsoft Office PowerPoint</Application>
  <PresentationFormat>Breitbild</PresentationFormat>
  <Paragraphs>173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 2</vt:lpstr>
      <vt:lpstr>Aussicht</vt:lpstr>
      <vt:lpstr>A Vision-Based Motion-Detection Sytsem Combining MediaPipe with Optical Flow for Long-Term Coma Patient Monitoring</vt:lpstr>
      <vt:lpstr>Agenda</vt:lpstr>
      <vt:lpstr>Background &amp; Motivation</vt:lpstr>
      <vt:lpstr>Objectives &amp; Non-Goals</vt:lpstr>
      <vt:lpstr>Key Requierments</vt:lpstr>
      <vt:lpstr>Method Overview</vt:lpstr>
      <vt:lpstr>ROI Localization</vt:lpstr>
      <vt:lpstr>Motion Blobs with ROI</vt:lpstr>
      <vt:lpstr>When motion is detected …</vt:lpstr>
      <vt:lpstr>User Interface</vt:lpstr>
      <vt:lpstr>Implementation Details</vt:lpstr>
      <vt:lpstr>Validation Plan (Tests)</vt:lpstr>
      <vt:lpstr>Results: Scripted-Burst Integrity</vt:lpstr>
      <vt:lpstr>Results</vt:lpstr>
      <vt:lpstr>Risks &amp; Mitigations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Grall, Verena</dc:creator>
  <cp:lastModifiedBy>Grall, Verena</cp:lastModifiedBy>
  <cp:revision>36</cp:revision>
  <dcterms:created xsi:type="dcterms:W3CDTF">2025-09-10T08:28:08Z</dcterms:created>
  <dcterms:modified xsi:type="dcterms:W3CDTF">2025-09-10T09:32:57Z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