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DEB"/>
    <a:srgbClr val="ECDCEC"/>
    <a:srgbClr val="F0D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91"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366845-73A5-4A67-92B9-53EC60EED9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66A325-9347-430E-A46D-29B70F66F0B0}" type="slidenum">
              <a:rPr lang="en-US" smtClean="0"/>
              <a:t>‹#›</a:t>
            </a:fld>
            <a:endParaRPr lang="en-US"/>
          </a:p>
        </p:txBody>
      </p:sp>
    </p:spTree>
    <p:extLst>
      <p:ext uri="{BB962C8B-B14F-4D97-AF65-F5344CB8AC3E}">
        <p14:creationId xmlns:p14="http://schemas.microsoft.com/office/powerpoint/2010/main" val="16442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66845-73A5-4A67-92B9-53EC60EED9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2476669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66845-73A5-4A67-92B9-53EC60EED9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128163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366845-73A5-4A67-92B9-53EC60EED9DC}"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166979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9366845-73A5-4A67-92B9-53EC60EED9DC}" type="datetimeFigureOut">
              <a:rPr lang="en-US" smtClean="0"/>
              <a:t>2/22/2024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66A325-9347-430E-A46D-29B70F66F0B0}" type="slidenum">
              <a:rPr lang="en-US" smtClean="0"/>
              <a:t>‹#›</a:t>
            </a:fld>
            <a:endParaRPr lang="en-US"/>
          </a:p>
        </p:txBody>
      </p:sp>
    </p:spTree>
    <p:extLst>
      <p:ext uri="{BB962C8B-B14F-4D97-AF65-F5344CB8AC3E}">
        <p14:creationId xmlns:p14="http://schemas.microsoft.com/office/powerpoint/2010/main" val="340715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366845-73A5-4A67-92B9-53EC60EED9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7183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66845-73A5-4A67-92B9-53EC60EED9DC}"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311182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366845-73A5-4A67-92B9-53EC60EED9DC}"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362717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366845-73A5-4A67-92B9-53EC60EED9DC}"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78490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66845-73A5-4A67-92B9-53EC60EED9DC}"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40020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366845-73A5-4A67-92B9-53EC60EED9DC}" type="datetimeFigureOut">
              <a:rPr lang="en-US" smtClean="0"/>
              <a:t>2/22/2024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6A325-9347-430E-A46D-29B70F66F0B0}" type="slidenum">
              <a:rPr lang="en-US" smtClean="0"/>
              <a:t>‹#›</a:t>
            </a:fld>
            <a:endParaRPr lang="en-US"/>
          </a:p>
        </p:txBody>
      </p:sp>
    </p:spTree>
    <p:extLst>
      <p:ext uri="{BB962C8B-B14F-4D97-AF65-F5344CB8AC3E}">
        <p14:creationId xmlns:p14="http://schemas.microsoft.com/office/powerpoint/2010/main" val="1669268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DD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366845-73A5-4A67-92B9-53EC60EED9DC}" type="datetimeFigureOut">
              <a:rPr lang="en-US" smtClean="0"/>
              <a:t>2/22/2024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66A325-9347-430E-A46D-29B70F66F0B0}" type="slidenum">
              <a:rPr lang="en-US" smtClean="0"/>
              <a:t>‹#›</a:t>
            </a:fld>
            <a:endParaRPr lang="en-US"/>
          </a:p>
        </p:txBody>
      </p:sp>
    </p:spTree>
    <p:extLst>
      <p:ext uri="{BB962C8B-B14F-4D97-AF65-F5344CB8AC3E}">
        <p14:creationId xmlns:p14="http://schemas.microsoft.com/office/powerpoint/2010/main" val="551841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User management system</a:t>
            </a:r>
            <a:endParaRPr lang="en-US" dirty="0"/>
          </a:p>
        </p:txBody>
      </p:sp>
      <p:sp>
        <p:nvSpPr>
          <p:cNvPr id="3" name="Subtitle 2"/>
          <p:cNvSpPr>
            <a:spLocks noGrp="1"/>
          </p:cNvSpPr>
          <p:nvPr>
            <p:ph type="subTitle" idx="1"/>
          </p:nvPr>
        </p:nvSpPr>
        <p:spPr>
          <a:xfrm>
            <a:off x="1051560" y="4609433"/>
            <a:ext cx="7891272" cy="1493791"/>
          </a:xfrm>
        </p:spPr>
        <p:txBody>
          <a:bodyPr>
            <a:normAutofit fontScale="92500" lnSpcReduction="20000"/>
          </a:bodyPr>
          <a:lstStyle/>
          <a:p>
            <a:r>
              <a:rPr lang="en-US" dirty="0" smtClean="0"/>
              <a:t>Gayathri Ramadurgum</a:t>
            </a:r>
          </a:p>
          <a:p>
            <a:r>
              <a:rPr lang="en-US" dirty="0" smtClean="0"/>
              <a:t>1NH21CS271</a:t>
            </a:r>
          </a:p>
          <a:p>
            <a:r>
              <a:rPr lang="en-US" dirty="0" smtClean="0"/>
              <a:t>CSE 5E</a:t>
            </a:r>
          </a:p>
          <a:p>
            <a:r>
              <a:rPr lang="en-US" dirty="0" smtClean="0"/>
              <a:t>Project Guide : Ms. Kavitha.U, Assistant </a:t>
            </a:r>
            <a:r>
              <a:rPr lang="en-US" dirty="0" smtClean="0"/>
              <a:t>Professor, CSE Department</a:t>
            </a:r>
            <a:endParaRPr lang="en-US" dirty="0"/>
          </a:p>
        </p:txBody>
      </p:sp>
    </p:spTree>
    <p:extLst>
      <p:ext uri="{BB962C8B-B14F-4D97-AF65-F5344CB8AC3E}">
        <p14:creationId xmlns:p14="http://schemas.microsoft.com/office/powerpoint/2010/main" val="3715654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23" y="267815"/>
            <a:ext cx="10058400" cy="1609344"/>
          </a:xfrm>
        </p:spPr>
        <p:txBody>
          <a:bodyPr/>
          <a:lstStyle/>
          <a:p>
            <a:r>
              <a:rPr lang="en-US" dirty="0" smtClean="0"/>
              <a:t>conclusion</a:t>
            </a:r>
            <a:endParaRPr lang="en-US" dirty="0"/>
          </a:p>
        </p:txBody>
      </p:sp>
      <p:sp>
        <p:nvSpPr>
          <p:cNvPr id="3" name="Content Placeholder 2"/>
          <p:cNvSpPr>
            <a:spLocks noGrp="1"/>
          </p:cNvSpPr>
          <p:nvPr>
            <p:ph idx="1"/>
          </p:nvPr>
        </p:nvSpPr>
        <p:spPr>
          <a:xfrm>
            <a:off x="386498" y="1707476"/>
            <a:ext cx="10760603" cy="4295041"/>
          </a:xfrm>
        </p:spPr>
        <p:txBody>
          <a:bodyPr>
            <a:normAutofit fontScale="92500" lnSpcReduction="20000"/>
          </a:bodyPr>
          <a:lstStyle/>
          <a:p>
            <a:pPr algn="just">
              <a:lnSpc>
                <a:spcPct val="150000"/>
              </a:lnSpc>
            </a:pPr>
            <a:r>
              <a:rPr lang="en-US" dirty="0"/>
              <a:t>In conclusion, the User Management System developed using Java Servlets, JDBC, JSP, HTML, CSS, and MySQL represents a comprehensive solution for efficiently managing user data and facilitating communication between administrators and employees</a:t>
            </a:r>
            <a:r>
              <a:rPr lang="en-US" dirty="0" smtClean="0"/>
              <a:t>.</a:t>
            </a:r>
          </a:p>
          <a:p>
            <a:pPr algn="just">
              <a:lnSpc>
                <a:spcPct val="150000"/>
              </a:lnSpc>
            </a:pPr>
            <a:r>
              <a:rPr lang="en-US" dirty="0"/>
              <a:t>Through the seamless integration of these technologies, the project successfully addresses the core objectives of user authentication, registration, profile management, and note communication</a:t>
            </a:r>
            <a:r>
              <a:rPr lang="en-US" dirty="0" smtClean="0"/>
              <a:t>.</a:t>
            </a:r>
          </a:p>
          <a:p>
            <a:pPr algn="just">
              <a:lnSpc>
                <a:spcPct val="150000"/>
              </a:lnSpc>
            </a:pPr>
            <a:r>
              <a:rPr lang="en-US" dirty="0"/>
              <a:t>Leveraging MySQL as the backend database management system ensures secure and reliable storage of user information, while Java Servlets serve as the backbone for implementing business logic and facilitating data interaction. The use of JSP and HTML provides dynamic and user-friendly interfaces, enhancing the overall user experience.</a:t>
            </a:r>
            <a:endParaRPr lang="en-US" dirty="0"/>
          </a:p>
        </p:txBody>
      </p:sp>
    </p:spTree>
    <p:extLst>
      <p:ext uri="{BB962C8B-B14F-4D97-AF65-F5344CB8AC3E}">
        <p14:creationId xmlns:p14="http://schemas.microsoft.com/office/powerpoint/2010/main" val="385282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74,114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496" y="1464607"/>
            <a:ext cx="805815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27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645" y="361326"/>
            <a:ext cx="10515600" cy="1325563"/>
          </a:xfrm>
        </p:spPr>
        <p:txBody>
          <a:bodyPr/>
          <a:lstStyle/>
          <a:p>
            <a:r>
              <a:rPr lang="en-US" dirty="0" smtClean="0"/>
              <a:t>AIM OF THE PROJECT</a:t>
            </a:r>
            <a:endParaRPr lang="en-US" dirty="0"/>
          </a:p>
        </p:txBody>
      </p:sp>
      <p:sp>
        <p:nvSpPr>
          <p:cNvPr id="3" name="Content Placeholder 2"/>
          <p:cNvSpPr>
            <a:spLocks noGrp="1"/>
          </p:cNvSpPr>
          <p:nvPr>
            <p:ph idx="1"/>
          </p:nvPr>
        </p:nvSpPr>
        <p:spPr>
          <a:xfrm>
            <a:off x="436970" y="1512663"/>
            <a:ext cx="10916830" cy="4664300"/>
          </a:xfrm>
        </p:spPr>
        <p:txBody>
          <a:bodyPr>
            <a:normAutofit/>
          </a:bodyPr>
          <a:lstStyle/>
          <a:p>
            <a:pPr algn="just">
              <a:lnSpc>
                <a:spcPct val="150000"/>
              </a:lnSpc>
            </a:pPr>
            <a:r>
              <a:rPr lang="en-US" dirty="0"/>
              <a:t>The User Management System </a:t>
            </a:r>
            <a:r>
              <a:rPr lang="en-US" dirty="0" smtClean="0"/>
              <a:t>is a web-based </a:t>
            </a:r>
            <a:r>
              <a:rPr lang="en-US" dirty="0"/>
              <a:t>application developed using </a:t>
            </a:r>
            <a:r>
              <a:rPr lang="en-US" dirty="0" smtClean="0"/>
              <a:t>technologies like </a:t>
            </a:r>
            <a:r>
              <a:rPr lang="en-US" dirty="0"/>
              <a:t>Servlets, </a:t>
            </a:r>
            <a:r>
              <a:rPr lang="en-US" dirty="0" smtClean="0"/>
              <a:t>Java Server </a:t>
            </a:r>
            <a:r>
              <a:rPr lang="en-US" dirty="0"/>
              <a:t>Pages (JSP), and </a:t>
            </a:r>
            <a:r>
              <a:rPr lang="en-US" dirty="0" smtClean="0"/>
              <a:t>JDBC</a:t>
            </a:r>
          </a:p>
          <a:p>
            <a:pPr algn="just">
              <a:lnSpc>
                <a:spcPct val="150000"/>
              </a:lnSpc>
            </a:pPr>
            <a:r>
              <a:rPr lang="en-US" dirty="0" smtClean="0"/>
              <a:t>The User </a:t>
            </a:r>
            <a:r>
              <a:rPr lang="en-US" dirty="0" smtClean="0"/>
              <a:t>Management System </a:t>
            </a:r>
            <a:r>
              <a:rPr lang="en-US" dirty="0"/>
              <a:t>offers a user-friendly interface accessible via any web browser, allowing administrators to perform various user management tasks such as user registration, profile management, and </a:t>
            </a:r>
            <a:r>
              <a:rPr lang="en-US" dirty="0" smtClean="0"/>
              <a:t>communication, </a:t>
            </a:r>
            <a:r>
              <a:rPr lang="en-US" dirty="0" smtClean="0"/>
              <a:t>while </a:t>
            </a:r>
            <a:r>
              <a:rPr lang="en-US" dirty="0" smtClean="0"/>
              <a:t>enabling users to access their information securely and receive important updates from administrators. </a:t>
            </a:r>
            <a:endParaRPr lang="en-US" dirty="0"/>
          </a:p>
        </p:txBody>
      </p:sp>
      <p:pic>
        <p:nvPicPr>
          <p:cNvPr id="4" name="Picture 3"/>
          <p:cNvPicPr>
            <a:picLocks noChangeAspect="1"/>
          </p:cNvPicPr>
          <p:nvPr/>
        </p:nvPicPr>
        <p:blipFill>
          <a:blip r:embed="rId2"/>
          <a:stretch>
            <a:fillRect/>
          </a:stretch>
        </p:blipFill>
        <p:spPr>
          <a:xfrm>
            <a:off x="5024487" y="4573252"/>
            <a:ext cx="5995012" cy="2092266"/>
          </a:xfrm>
          <a:prstGeom prst="rect">
            <a:avLst/>
          </a:prstGeom>
        </p:spPr>
      </p:pic>
    </p:spTree>
    <p:extLst>
      <p:ext uri="{BB962C8B-B14F-4D97-AF65-F5344CB8AC3E}">
        <p14:creationId xmlns:p14="http://schemas.microsoft.com/office/powerpoint/2010/main" val="38209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21" y="440372"/>
            <a:ext cx="10515600" cy="1325563"/>
          </a:xfrm>
        </p:spPr>
        <p:txBody>
          <a:bodyPr/>
          <a:lstStyle/>
          <a:p>
            <a:r>
              <a:rPr lang="en-US" dirty="0" smtClean="0"/>
              <a:t>IMPORTANCE OF THE PROJECT</a:t>
            </a:r>
            <a:endParaRPr lang="en-US" dirty="0"/>
          </a:p>
        </p:txBody>
      </p:sp>
      <p:sp>
        <p:nvSpPr>
          <p:cNvPr id="3" name="Content Placeholder 2"/>
          <p:cNvSpPr>
            <a:spLocks noGrp="1"/>
          </p:cNvSpPr>
          <p:nvPr>
            <p:ph idx="1"/>
          </p:nvPr>
        </p:nvSpPr>
        <p:spPr>
          <a:xfrm>
            <a:off x="283221" y="1690688"/>
            <a:ext cx="11070579" cy="4486275"/>
          </a:xfrm>
        </p:spPr>
        <p:txBody>
          <a:bodyPr>
            <a:normAutofit/>
          </a:bodyPr>
          <a:lstStyle/>
          <a:p>
            <a:pPr>
              <a:lnSpc>
                <a:spcPct val="150000"/>
              </a:lnSpc>
            </a:pPr>
            <a:r>
              <a:rPr lang="en-US" dirty="0" smtClean="0"/>
              <a:t>The User Management System project serves as a crucial tool for organizations, providing a centralized platform for administrators to efficiently manage employee profiles and circulate important information.</a:t>
            </a:r>
          </a:p>
          <a:p>
            <a:pPr>
              <a:lnSpc>
                <a:spcPct val="150000"/>
              </a:lnSpc>
            </a:pPr>
            <a:r>
              <a:rPr lang="en-US" dirty="0" smtClean="0"/>
              <a:t>The system facilitates effective communication within the organization.</a:t>
            </a:r>
          </a:p>
          <a:p>
            <a:pPr>
              <a:lnSpc>
                <a:spcPct val="150000"/>
              </a:lnSpc>
            </a:pPr>
            <a:r>
              <a:rPr lang="en-US" dirty="0" smtClean="0"/>
              <a:t>Administrators can create and share important notes through the platform, providing a unified space for crucial announcements, policy updates, or any information pertinent to the employees.</a:t>
            </a:r>
            <a:endParaRPr lang="en-US" dirty="0"/>
          </a:p>
        </p:txBody>
      </p:sp>
      <p:pic>
        <p:nvPicPr>
          <p:cNvPr id="4" name="Picture 3"/>
          <p:cNvPicPr>
            <a:picLocks noChangeAspect="1"/>
          </p:cNvPicPr>
          <p:nvPr/>
        </p:nvPicPr>
        <p:blipFill>
          <a:blip r:embed="rId2"/>
          <a:stretch>
            <a:fillRect/>
          </a:stretch>
        </p:blipFill>
        <p:spPr>
          <a:xfrm>
            <a:off x="3932730" y="4848821"/>
            <a:ext cx="6441933" cy="1663576"/>
          </a:xfrm>
          <a:prstGeom prst="rect">
            <a:avLst/>
          </a:prstGeom>
        </p:spPr>
      </p:pic>
      <p:sp>
        <p:nvSpPr>
          <p:cNvPr id="5" name="TextBox 4"/>
          <p:cNvSpPr txBox="1"/>
          <p:nvPr/>
        </p:nvSpPr>
        <p:spPr>
          <a:xfrm>
            <a:off x="9192552" y="6174836"/>
            <a:ext cx="906308" cy="230832"/>
          </a:xfrm>
          <a:prstGeom prst="rect">
            <a:avLst/>
          </a:prstGeom>
          <a:solidFill>
            <a:schemeClr val="bg1"/>
          </a:solidFill>
        </p:spPr>
        <p:txBody>
          <a:bodyPr wrap="square" rtlCol="0">
            <a:spAutoFit/>
          </a:bodyPr>
          <a:lstStyle/>
          <a:p>
            <a:r>
              <a:rPr lang="en-US" sz="900" dirty="0" smtClean="0"/>
              <a:t>Delete User</a:t>
            </a:r>
            <a:endParaRPr lang="en-US" sz="900" dirty="0"/>
          </a:p>
        </p:txBody>
      </p:sp>
    </p:spTree>
    <p:extLst>
      <p:ext uri="{BB962C8B-B14F-4D97-AF65-F5344CB8AC3E}">
        <p14:creationId xmlns:p14="http://schemas.microsoft.com/office/powerpoint/2010/main" val="318365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142" y="372180"/>
            <a:ext cx="10515600" cy="1325563"/>
          </a:xfrm>
        </p:spPr>
        <p:txBody>
          <a:bodyPr/>
          <a:lstStyle/>
          <a:p>
            <a:r>
              <a:rPr lang="en-US" dirty="0" smtClean="0"/>
              <a:t>OBJECTIVES</a:t>
            </a:r>
            <a:endParaRPr lang="en-US" dirty="0"/>
          </a:p>
        </p:txBody>
      </p:sp>
      <p:sp>
        <p:nvSpPr>
          <p:cNvPr id="3" name="Content Placeholder 2"/>
          <p:cNvSpPr>
            <a:spLocks noGrp="1"/>
          </p:cNvSpPr>
          <p:nvPr>
            <p:ph idx="1"/>
          </p:nvPr>
        </p:nvSpPr>
        <p:spPr>
          <a:xfrm>
            <a:off x="364142" y="1537486"/>
            <a:ext cx="10989658" cy="4879497"/>
          </a:xfrm>
        </p:spPr>
        <p:txBody>
          <a:bodyPr>
            <a:normAutofit/>
          </a:bodyPr>
          <a:lstStyle/>
          <a:p>
            <a:pPr marL="514350" indent="-514350" algn="just">
              <a:lnSpc>
                <a:spcPct val="150000"/>
              </a:lnSpc>
              <a:buFont typeface="+mj-lt"/>
              <a:buAutoNum type="arabicPeriod"/>
            </a:pPr>
            <a:r>
              <a:rPr lang="en-US" dirty="0" smtClean="0">
                <a:effectLst>
                  <a:outerShdw blurRad="38100" dist="38100" dir="2700000" algn="tl">
                    <a:srgbClr val="000000">
                      <a:alpha val="43137"/>
                    </a:srgbClr>
                  </a:outerShdw>
                </a:effectLst>
              </a:rPr>
              <a:t>Authentication and Authorization: </a:t>
            </a:r>
            <a:r>
              <a:rPr lang="en-US" dirty="0" smtClean="0"/>
              <a:t>Establish role-based authorization, distinguishing between administrators and regular employees.</a:t>
            </a:r>
          </a:p>
          <a:p>
            <a:pPr marL="514350" indent="-514350" algn="just">
              <a:lnSpc>
                <a:spcPct val="150000"/>
              </a:lnSpc>
              <a:buFont typeface="+mj-lt"/>
              <a:buAutoNum type="arabicPeriod"/>
            </a:pPr>
            <a:r>
              <a:rPr lang="en-US" dirty="0" smtClean="0">
                <a:effectLst>
                  <a:outerShdw blurRad="38100" dist="38100" dir="2700000" algn="tl">
                    <a:srgbClr val="000000">
                      <a:alpha val="43137"/>
                    </a:srgbClr>
                  </a:outerShdw>
                </a:effectLst>
              </a:rPr>
              <a:t>Database Integration: </a:t>
            </a:r>
            <a:r>
              <a:rPr lang="en-US" dirty="0" smtClean="0"/>
              <a:t>Utilize JDBC to seamlessly integrate the system with a MySQL database for efficient storage and retrieval of user data.</a:t>
            </a:r>
          </a:p>
          <a:p>
            <a:pPr marL="514350" indent="-514350" algn="just">
              <a:lnSpc>
                <a:spcPct val="150000"/>
              </a:lnSpc>
              <a:buFont typeface="+mj-lt"/>
              <a:buAutoNum type="arabicPeriod"/>
            </a:pPr>
            <a:r>
              <a:rPr lang="en-US" dirty="0" smtClean="0">
                <a:effectLst>
                  <a:outerShdw blurRad="38100" dist="38100" dir="2700000" algn="tl">
                    <a:srgbClr val="000000">
                      <a:alpha val="43137"/>
                    </a:srgbClr>
                  </a:outerShdw>
                </a:effectLst>
              </a:rPr>
              <a:t>User Profile Management: </a:t>
            </a:r>
            <a:r>
              <a:rPr lang="en-US" dirty="0" smtClean="0"/>
              <a:t>Enable administrators to perform CRUD (Create, Read, Update, and Delete) operations on user profiles, ensuring accurate and up-to-date employee information.</a:t>
            </a:r>
          </a:p>
          <a:p>
            <a:pPr marL="514350" indent="-514350" algn="just">
              <a:lnSpc>
                <a:spcPct val="150000"/>
              </a:lnSpc>
              <a:buFont typeface="+mj-lt"/>
              <a:buAutoNum type="arabicPeriod"/>
            </a:pPr>
            <a:r>
              <a:rPr lang="en-US" dirty="0">
                <a:effectLst>
                  <a:outerShdw blurRad="38100" dist="38100" dir="2700000" algn="tl">
                    <a:srgbClr val="000000">
                      <a:alpha val="43137"/>
                    </a:srgbClr>
                  </a:outerShdw>
                </a:effectLst>
              </a:rPr>
              <a:t>User-Friendly Interface: </a:t>
            </a:r>
            <a:r>
              <a:rPr lang="en-US" dirty="0" smtClean="0"/>
              <a:t>Design </a:t>
            </a:r>
            <a:r>
              <a:rPr lang="en-US" dirty="0"/>
              <a:t>an intuitive and user-friendly interface for both administrators and regular users to enhance overall user experience.</a:t>
            </a:r>
          </a:p>
        </p:txBody>
      </p:sp>
    </p:spTree>
    <p:extLst>
      <p:ext uri="{BB962C8B-B14F-4D97-AF65-F5344CB8AC3E}">
        <p14:creationId xmlns:p14="http://schemas.microsoft.com/office/powerpoint/2010/main" val="342298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05" y="214593"/>
            <a:ext cx="10515600" cy="847229"/>
          </a:xfrm>
        </p:spPr>
        <p:txBody>
          <a:bodyPr/>
          <a:lstStyle/>
          <a:p>
            <a:r>
              <a:rPr lang="en-US" dirty="0" smtClean="0"/>
              <a:t>SOFTWARES USED</a:t>
            </a:r>
            <a:endParaRPr lang="en-US" dirty="0"/>
          </a:p>
        </p:txBody>
      </p:sp>
      <p:sp>
        <p:nvSpPr>
          <p:cNvPr id="3" name="Content Placeholder 2"/>
          <p:cNvSpPr>
            <a:spLocks noGrp="1"/>
          </p:cNvSpPr>
          <p:nvPr>
            <p:ph idx="1"/>
          </p:nvPr>
        </p:nvSpPr>
        <p:spPr>
          <a:xfrm>
            <a:off x="312217" y="1140428"/>
            <a:ext cx="11583075" cy="5624514"/>
          </a:xfrm>
        </p:spPr>
        <p:txBody>
          <a:bodyPr>
            <a:normAutofit/>
          </a:bodyPr>
          <a:lstStyle/>
          <a:p>
            <a:pPr marL="514350" indent="-514350">
              <a:buFont typeface="+mj-lt"/>
              <a:buAutoNum type="arabicPeriod"/>
            </a:pPr>
            <a:r>
              <a:rPr lang="en-US" dirty="0" smtClean="0"/>
              <a:t>Servlets</a:t>
            </a:r>
          </a:p>
          <a:p>
            <a:pPr lvl="1"/>
            <a:r>
              <a:rPr lang="en-US" dirty="0" smtClean="0"/>
              <a:t>They are server-side Java components that handle HTTP requests and generate dynamic responses. Servlets are responsible for processing user input from the registration form. They capture user data, validate it, and perform necessary actions such as storing data in the database or retrieving user information.</a:t>
            </a:r>
          </a:p>
          <a:p>
            <a:pPr marL="514350" indent="-514350">
              <a:buFont typeface="+mj-lt"/>
              <a:buAutoNum type="arabicPeriod"/>
            </a:pPr>
            <a:r>
              <a:rPr lang="en-US" dirty="0" smtClean="0"/>
              <a:t>JDBC</a:t>
            </a:r>
          </a:p>
          <a:p>
            <a:pPr lvl="1"/>
            <a:r>
              <a:rPr lang="en-US" dirty="0" smtClean="0"/>
              <a:t>A Java API that allows Java applications to interact with relational databases like MySQL. JDBC is used to establish a connection between your Java application (Servlets) and the MySQL database. It provides the necessary libraries and methods to connect, query, and manipulate the database.</a:t>
            </a:r>
          </a:p>
          <a:p>
            <a:pPr marL="514350" indent="-514350">
              <a:buFont typeface="+mj-lt"/>
              <a:buAutoNum type="arabicPeriod"/>
            </a:pPr>
            <a:r>
              <a:rPr lang="en-US" dirty="0" smtClean="0"/>
              <a:t>Apache Tomcat</a:t>
            </a:r>
          </a:p>
          <a:p>
            <a:pPr lvl="1"/>
            <a:r>
              <a:rPr lang="en-US" dirty="0" smtClean="0"/>
              <a:t>A widely used open-source application server that implements the Java Servlet in this project. Apache Tomcat is responsible for hosting and running your Java web application. It handles the execution of Servlets when HTTP requests are made to your web application</a:t>
            </a:r>
          </a:p>
          <a:p>
            <a:pPr marL="514350" indent="-514350">
              <a:buFont typeface="+mj-lt"/>
              <a:buAutoNum type="arabicPeriod"/>
            </a:pPr>
            <a:r>
              <a:rPr lang="en-US" dirty="0" smtClean="0"/>
              <a:t>JSP - Java Server Pages</a:t>
            </a:r>
          </a:p>
          <a:p>
            <a:pPr lvl="1"/>
            <a:r>
              <a:rPr lang="en-US" dirty="0" smtClean="0"/>
              <a:t>It </a:t>
            </a:r>
            <a:r>
              <a:rPr lang="en-US" dirty="0"/>
              <a:t>is a server-side technology which is used for creating web applications. It is used to create dynamic web content. JSP consists of both HTML tags and JSP tags. In this, JSP tags are used to insert JAVA code into HTML pages.</a:t>
            </a:r>
            <a:endParaRPr lang="en-US" dirty="0" smtClean="0"/>
          </a:p>
        </p:txBody>
      </p:sp>
      <p:pic>
        <p:nvPicPr>
          <p:cNvPr id="4" name="Picture 3"/>
          <p:cNvPicPr>
            <a:picLocks noChangeAspect="1"/>
          </p:cNvPicPr>
          <p:nvPr/>
        </p:nvPicPr>
        <p:blipFill>
          <a:blip r:embed="rId2"/>
          <a:stretch>
            <a:fillRect/>
          </a:stretch>
        </p:blipFill>
        <p:spPr>
          <a:xfrm>
            <a:off x="113289" y="1739787"/>
            <a:ext cx="707646" cy="652041"/>
          </a:xfrm>
          <a:prstGeom prst="rect">
            <a:avLst/>
          </a:prstGeom>
        </p:spPr>
      </p:pic>
      <p:pic>
        <p:nvPicPr>
          <p:cNvPr id="5" name="Picture 4"/>
          <p:cNvPicPr>
            <a:picLocks noChangeAspect="1"/>
          </p:cNvPicPr>
          <p:nvPr/>
        </p:nvPicPr>
        <p:blipFill>
          <a:blip r:embed="rId3"/>
          <a:stretch>
            <a:fillRect/>
          </a:stretch>
        </p:blipFill>
        <p:spPr>
          <a:xfrm>
            <a:off x="56643" y="3158206"/>
            <a:ext cx="764292" cy="742697"/>
          </a:xfrm>
          <a:prstGeom prst="rect">
            <a:avLst/>
          </a:prstGeom>
        </p:spPr>
      </p:pic>
      <p:pic>
        <p:nvPicPr>
          <p:cNvPr id="6" name="Picture 5"/>
          <p:cNvPicPr>
            <a:picLocks noChangeAspect="1"/>
          </p:cNvPicPr>
          <p:nvPr/>
        </p:nvPicPr>
        <p:blipFill>
          <a:blip r:embed="rId4"/>
          <a:stretch>
            <a:fillRect/>
          </a:stretch>
        </p:blipFill>
        <p:spPr>
          <a:xfrm>
            <a:off x="24453" y="4409605"/>
            <a:ext cx="796482" cy="640491"/>
          </a:xfrm>
          <a:prstGeom prst="rect">
            <a:avLst/>
          </a:prstGeom>
        </p:spPr>
      </p:pic>
      <p:pic>
        <p:nvPicPr>
          <p:cNvPr id="7" name="Picture 6"/>
          <p:cNvPicPr>
            <a:picLocks noChangeAspect="1"/>
          </p:cNvPicPr>
          <p:nvPr/>
        </p:nvPicPr>
        <p:blipFill>
          <a:blip r:embed="rId5"/>
          <a:stretch>
            <a:fillRect/>
          </a:stretch>
        </p:blipFill>
        <p:spPr>
          <a:xfrm>
            <a:off x="40459" y="5780813"/>
            <a:ext cx="764292" cy="564264"/>
          </a:xfrm>
          <a:prstGeom prst="rect">
            <a:avLst/>
          </a:prstGeom>
        </p:spPr>
      </p:pic>
    </p:spTree>
    <p:extLst>
      <p:ext uri="{BB962C8B-B14F-4D97-AF65-F5344CB8AC3E}">
        <p14:creationId xmlns:p14="http://schemas.microsoft.com/office/powerpoint/2010/main" val="322224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26" y="89013"/>
            <a:ext cx="9772482" cy="1123262"/>
          </a:xfrm>
        </p:spPr>
        <p:txBody>
          <a:bodyPr/>
          <a:lstStyle/>
          <a:p>
            <a:r>
              <a:rPr lang="en-US" dirty="0" smtClean="0"/>
              <a:t>IMPLEMENTATION</a:t>
            </a:r>
            <a:endParaRPr lang="en-US" dirty="0"/>
          </a:p>
        </p:txBody>
      </p:sp>
      <p:sp>
        <p:nvSpPr>
          <p:cNvPr id="3" name="Content Placeholder 2"/>
          <p:cNvSpPr>
            <a:spLocks noGrp="1"/>
          </p:cNvSpPr>
          <p:nvPr>
            <p:ph idx="1"/>
          </p:nvPr>
        </p:nvSpPr>
        <p:spPr>
          <a:xfrm>
            <a:off x="134193" y="1309379"/>
            <a:ext cx="11947216" cy="5374642"/>
          </a:xfrm>
        </p:spPr>
        <p:txBody>
          <a:bodyPr>
            <a:noAutofit/>
          </a:bodyPr>
          <a:lstStyle/>
          <a:p>
            <a:pPr marL="0" indent="0" algn="just">
              <a:buNone/>
            </a:pPr>
            <a:r>
              <a:rPr lang="en-US" dirty="0" smtClean="0">
                <a:effectLst>
                  <a:outerShdw blurRad="38100" dist="38100" dir="2700000" algn="tl">
                    <a:srgbClr val="000000">
                      <a:alpha val="43137"/>
                    </a:srgbClr>
                  </a:outerShdw>
                </a:effectLst>
              </a:rPr>
              <a:t>Initial Page Load - index.html and login.jsp:</a:t>
            </a:r>
            <a:endParaRPr lang="en-US" sz="1050" dirty="0" smtClean="0">
              <a:effectLst>
                <a:outerShdw blurRad="38100" dist="38100" dir="2700000" algn="tl">
                  <a:srgbClr val="000000">
                    <a:alpha val="43137"/>
                  </a:srgbClr>
                </a:outerShdw>
              </a:effectLst>
            </a:endParaRPr>
          </a:p>
          <a:p>
            <a:pPr lvl="1" algn="just"/>
            <a:r>
              <a:rPr lang="en-US" dirty="0" smtClean="0"/>
              <a:t>When a user accesses the system, the initial request is sent to retrieve the login.jsp page. </a:t>
            </a:r>
          </a:p>
          <a:p>
            <a:pPr lvl="1" algn="just"/>
            <a:r>
              <a:rPr lang="en-US" dirty="0" smtClean="0"/>
              <a:t>login.jsp presents a login form where users input their credentials, such as username and password.</a:t>
            </a:r>
          </a:p>
          <a:p>
            <a:pPr lvl="1" algn="just"/>
            <a:r>
              <a:rPr lang="en-US" dirty="0" smtClean="0"/>
              <a:t>Upon submitting the login form, the request is sent to validate the user's credentials.</a:t>
            </a:r>
          </a:p>
          <a:p>
            <a:pPr marL="274320" lvl="1" indent="0" algn="just">
              <a:buNone/>
            </a:pPr>
            <a:endParaRPr lang="en-US" dirty="0" smtClean="0"/>
          </a:p>
          <a:p>
            <a:pPr marL="0" indent="0" algn="just">
              <a:buNone/>
            </a:pPr>
            <a:r>
              <a:rPr lang="en-US" dirty="0" smtClean="0">
                <a:effectLst>
                  <a:outerShdw blurRad="38100" dist="38100" dir="2700000" algn="tl">
                    <a:srgbClr val="000000">
                      <a:alpha val="43137"/>
                    </a:srgbClr>
                  </a:outerShdw>
                </a:effectLst>
              </a:rPr>
              <a:t>User Authentication - LoginServlet:</a:t>
            </a:r>
          </a:p>
          <a:p>
            <a:pPr lvl="1" algn="just"/>
            <a:r>
              <a:rPr lang="en-US" dirty="0" smtClean="0"/>
              <a:t>The submitted credentials are processed by the LoginServlet. </a:t>
            </a:r>
          </a:p>
          <a:p>
            <a:pPr lvl="1" algn="just"/>
            <a:r>
              <a:rPr lang="en-US" dirty="0" smtClean="0"/>
              <a:t>LoginServlet verifies the user's credentials by querying the MySQL database using JDBC. </a:t>
            </a:r>
          </a:p>
          <a:p>
            <a:pPr lvl="1" algn="just"/>
            <a:r>
              <a:rPr lang="en-US" dirty="0" smtClean="0"/>
              <a:t>If the credentials are valid, the user is authenticated, and access to the system is granted. </a:t>
            </a:r>
          </a:p>
          <a:p>
            <a:pPr marL="274320" lvl="1" indent="0" algn="just">
              <a:buNone/>
            </a:pPr>
            <a:endParaRPr lang="en-US" dirty="0" smtClean="0"/>
          </a:p>
          <a:p>
            <a:pPr marL="0" indent="0" algn="just">
              <a:buNone/>
            </a:pPr>
            <a:r>
              <a:rPr lang="en-US" dirty="0" smtClean="0">
                <a:effectLst>
                  <a:outerShdw blurRad="38100" dist="38100" dir="2700000" algn="tl">
                    <a:srgbClr val="000000">
                      <a:alpha val="43137"/>
                    </a:srgbClr>
                  </a:outerShdw>
                </a:effectLst>
              </a:rPr>
              <a:t>User Registration - RegisterServlet: </a:t>
            </a:r>
            <a:endParaRPr lang="en-US" sz="1050" dirty="0" smtClean="0">
              <a:effectLst>
                <a:outerShdw blurRad="38100" dist="38100" dir="2700000" algn="tl">
                  <a:srgbClr val="000000">
                    <a:alpha val="43137"/>
                  </a:srgbClr>
                </a:outerShdw>
              </a:effectLst>
            </a:endParaRPr>
          </a:p>
          <a:p>
            <a:pPr lvl="1" algn="just"/>
            <a:r>
              <a:rPr lang="en-US" dirty="0" smtClean="0"/>
              <a:t>After successful authentication of the admin, they can access the registration form in index.html. </a:t>
            </a:r>
          </a:p>
          <a:p>
            <a:pPr lvl="1" algn="just"/>
            <a:r>
              <a:rPr lang="en-US" dirty="0" smtClean="0"/>
              <a:t>Admins input employee’s personal information, including name, email, mobile number, date of birth, city, and gender.</a:t>
            </a:r>
          </a:p>
          <a:p>
            <a:pPr lvl="1" algn="just"/>
            <a:r>
              <a:rPr lang="en-US" dirty="0" smtClean="0"/>
              <a:t>Clicking the "Register" button submits the registration details to the RegisterServlet.</a:t>
            </a:r>
          </a:p>
          <a:p>
            <a:pPr lvl="1" algn="just"/>
            <a:endParaRPr lang="en-US" sz="2000" dirty="0" smtClean="0"/>
          </a:p>
        </p:txBody>
      </p:sp>
    </p:spTree>
    <p:extLst>
      <p:ext uri="{BB962C8B-B14F-4D97-AF65-F5344CB8AC3E}">
        <p14:creationId xmlns:p14="http://schemas.microsoft.com/office/powerpoint/2010/main" val="82740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865" y="469339"/>
            <a:ext cx="11183867" cy="5915278"/>
          </a:xfrm>
        </p:spPr>
        <p:txBody>
          <a:bodyPr>
            <a:normAutofit/>
          </a:bodyPr>
          <a:lstStyle/>
          <a:p>
            <a:pPr marL="0" indent="0" algn="just">
              <a:buNone/>
            </a:pPr>
            <a:r>
              <a:rPr lang="en-US" dirty="0" smtClean="0">
                <a:effectLst>
                  <a:outerShdw blurRad="38100" dist="38100" dir="2700000" algn="tl">
                    <a:srgbClr val="000000">
                      <a:alpha val="43137"/>
                    </a:srgbClr>
                  </a:outerShdw>
                </a:effectLst>
              </a:rPr>
              <a:t>Displaying Registered Users - ShowDataServlet:	</a:t>
            </a:r>
          </a:p>
          <a:p>
            <a:pPr lvl="1" algn="just"/>
            <a:r>
              <a:rPr lang="en-US" dirty="0" smtClean="0"/>
              <a:t>After successful registration or at any time, admins can click the "Show Users" button in index.html to view registered users. </a:t>
            </a:r>
          </a:p>
          <a:p>
            <a:pPr lvl="1" algn="just"/>
            <a:r>
              <a:rPr lang="en-US" dirty="0" smtClean="0"/>
              <a:t>The "Show Users" button triggers an HTTP request to the ShowDataServlet.</a:t>
            </a:r>
          </a:p>
          <a:p>
            <a:pPr lvl="1" algn="just"/>
            <a:r>
              <a:rPr lang="en-US" dirty="0" smtClean="0"/>
              <a:t>Inside ShowDataServlet, a query using JDBC retrieves a list of all previously registered users from the MySQL database.</a:t>
            </a:r>
          </a:p>
          <a:p>
            <a:pPr lvl="1" algn="just"/>
            <a:r>
              <a:rPr lang="en-US" dirty="0" smtClean="0"/>
              <a:t> The retrieved user data is formatted into an HTML table dynamically and sent as a response to the user's browser for display.</a:t>
            </a:r>
          </a:p>
          <a:p>
            <a:pPr marL="274320" lvl="1" indent="0" algn="just">
              <a:buNone/>
            </a:pPr>
            <a:endParaRPr lang="en-US" sz="2000" dirty="0" smtClean="0"/>
          </a:p>
          <a:p>
            <a:pPr marL="0" indent="0" algn="just">
              <a:buNone/>
            </a:pPr>
            <a:r>
              <a:rPr lang="en-US" dirty="0" smtClean="0">
                <a:effectLst>
                  <a:outerShdw blurRad="38100" dist="38100" dir="2700000" algn="tl">
                    <a:srgbClr val="000000">
                      <a:alpha val="43137"/>
                    </a:srgbClr>
                  </a:outerShdw>
                </a:effectLst>
              </a:rPr>
              <a:t>User Editing - EditServlet: </a:t>
            </a:r>
          </a:p>
          <a:p>
            <a:pPr lvl="1" algn="just"/>
            <a:r>
              <a:rPr lang="en-US" dirty="0" smtClean="0"/>
              <a:t>On the "Show Users" page, admins can click on the "Edit" link associated with a specific user.</a:t>
            </a:r>
          </a:p>
          <a:p>
            <a:pPr lvl="1" algn="just"/>
            <a:r>
              <a:rPr lang="en-US" dirty="0" smtClean="0"/>
              <a:t>Clicking "Edit" invokes the EditServlet. </a:t>
            </a:r>
          </a:p>
          <a:p>
            <a:pPr lvl="1" algn="just"/>
            <a:r>
              <a:rPr lang="en-US" dirty="0" smtClean="0"/>
              <a:t>Inside EditServlet, the user's current information is retrieved from the database based on the user's ID. </a:t>
            </a:r>
          </a:p>
          <a:p>
            <a:pPr lvl="1" algn="just"/>
            <a:r>
              <a:rPr lang="en-US" dirty="0" smtClean="0"/>
              <a:t>Admins can make changes to their data, such as updating their email, password, contact information, or other profile attributes.</a:t>
            </a:r>
          </a:p>
          <a:p>
            <a:pPr lvl="1" algn="just"/>
            <a:r>
              <a:rPr lang="en-US" dirty="0" smtClean="0"/>
              <a:t>EditServlet securely updates the user's information in the MySQL database using JDBC. </a:t>
            </a:r>
          </a:p>
          <a:p>
            <a:pPr lvl="1" algn="just"/>
            <a:endParaRPr lang="en-US" sz="2200" dirty="0" smtClean="0"/>
          </a:p>
          <a:p>
            <a:pPr marL="457200" lvl="1" indent="0" algn="just">
              <a:buNone/>
            </a:pPr>
            <a:endParaRPr lang="en-US" dirty="0" smtClean="0"/>
          </a:p>
          <a:p>
            <a:pPr algn="just"/>
            <a:endParaRPr lang="en-US" dirty="0"/>
          </a:p>
        </p:txBody>
      </p:sp>
    </p:spTree>
    <p:extLst>
      <p:ext uri="{BB962C8B-B14F-4D97-AF65-F5344CB8AC3E}">
        <p14:creationId xmlns:p14="http://schemas.microsoft.com/office/powerpoint/2010/main" val="150257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154" y="283221"/>
            <a:ext cx="11086763" cy="6352248"/>
          </a:xfrm>
        </p:spPr>
        <p:txBody>
          <a:bodyPr>
            <a:normAutofit/>
          </a:bodyPr>
          <a:lstStyle/>
          <a:p>
            <a:pPr marL="457200" lvl="1" indent="0" algn="just">
              <a:buNone/>
            </a:pPr>
            <a:endParaRPr lang="en-US" dirty="0" smtClean="0"/>
          </a:p>
          <a:p>
            <a:pPr marL="0" indent="0" algn="just">
              <a:buNone/>
            </a:pPr>
            <a:r>
              <a:rPr lang="en-US" dirty="0" smtClean="0">
                <a:effectLst>
                  <a:outerShdw blurRad="38100" dist="38100" dir="2700000" algn="tl">
                    <a:srgbClr val="000000">
                      <a:alpha val="43137"/>
                    </a:srgbClr>
                  </a:outerShdw>
                </a:effectLst>
              </a:rPr>
              <a:t>User Deletion - DeleteServlet: </a:t>
            </a:r>
          </a:p>
          <a:p>
            <a:pPr lvl="1" algn="just"/>
            <a:r>
              <a:rPr lang="en-US" dirty="0" smtClean="0"/>
              <a:t>On the "Show Users" page, users can click on the "Delete" link associated with a specific user. </a:t>
            </a:r>
          </a:p>
          <a:p>
            <a:pPr lvl="1" algn="just"/>
            <a:r>
              <a:rPr lang="en-US" dirty="0" smtClean="0"/>
              <a:t>Clicking "Delete" invokes the DeleteServlet.</a:t>
            </a:r>
          </a:p>
          <a:p>
            <a:pPr lvl="1" algn="just"/>
            <a:r>
              <a:rPr lang="en-US" dirty="0" smtClean="0"/>
              <a:t> lnside DeleteServlet, the user's account is deleted securely from the MySQL database using JDBC.</a:t>
            </a:r>
          </a:p>
          <a:p>
            <a:pPr marL="274320" lvl="1" indent="0" algn="just">
              <a:buNone/>
            </a:pPr>
            <a:endParaRPr lang="en-US" dirty="0" smtClean="0"/>
          </a:p>
          <a:p>
            <a:pPr marL="0" indent="0" algn="just">
              <a:buNone/>
            </a:pPr>
            <a:r>
              <a:rPr lang="en-US" dirty="0" smtClean="0">
                <a:effectLst>
                  <a:outerShdw blurRad="38100" dist="38100" dir="2700000" algn="tl">
                    <a:srgbClr val="000000">
                      <a:alpha val="43137"/>
                    </a:srgbClr>
                  </a:outerShdw>
                </a:effectLst>
              </a:rPr>
              <a:t>User Access – loginServlet:</a:t>
            </a:r>
          </a:p>
          <a:p>
            <a:pPr lvl="1" algn="just"/>
            <a:r>
              <a:rPr lang="en-US" dirty="0" smtClean="0"/>
              <a:t>If the user radio button is selected, then it means a regular user is trying to login</a:t>
            </a:r>
          </a:p>
          <a:p>
            <a:pPr lvl="1" algn="just"/>
            <a:r>
              <a:rPr lang="en-US" dirty="0" smtClean="0"/>
              <a:t>Upon successful authentication as a regular user, users are redirected to their dashboard. The loginServlet is invoked when credentials of the user are entered </a:t>
            </a:r>
          </a:p>
          <a:p>
            <a:pPr lvl="1" algn="just"/>
            <a:r>
              <a:rPr lang="en-US" dirty="0" smtClean="0"/>
              <a:t>The user dashboard provides personalized information and features, including viewing notes or communications from the admin.</a:t>
            </a:r>
          </a:p>
          <a:p>
            <a:pPr lvl="1" algn="just"/>
            <a:endParaRPr lang="en-US" dirty="0" smtClean="0"/>
          </a:p>
          <a:p>
            <a:pPr marL="0" indent="0" algn="just">
              <a:buNone/>
            </a:pPr>
            <a:endParaRPr lang="en-US" dirty="0"/>
          </a:p>
        </p:txBody>
      </p:sp>
    </p:spTree>
    <p:extLst>
      <p:ext uri="{BB962C8B-B14F-4D97-AF65-F5344CB8AC3E}">
        <p14:creationId xmlns:p14="http://schemas.microsoft.com/office/powerpoint/2010/main" val="352156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5DD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841" y="447328"/>
            <a:ext cx="10058400" cy="1609344"/>
          </a:xfrm>
        </p:spPr>
        <p:txBody>
          <a:bodyPr/>
          <a:lstStyle/>
          <a:p>
            <a:r>
              <a:rPr lang="en-US" dirty="0" smtClean="0"/>
              <a:t>Database-MYSQL</a:t>
            </a:r>
            <a:endParaRPr lang="en-US" dirty="0"/>
          </a:p>
        </p:txBody>
      </p:sp>
      <p:sp>
        <p:nvSpPr>
          <p:cNvPr id="3" name="Content Placeholder 2"/>
          <p:cNvSpPr>
            <a:spLocks noGrp="1"/>
          </p:cNvSpPr>
          <p:nvPr>
            <p:ph idx="1"/>
          </p:nvPr>
        </p:nvSpPr>
        <p:spPr>
          <a:xfrm>
            <a:off x="365841" y="2056672"/>
            <a:ext cx="10762407" cy="4050792"/>
          </a:xfrm>
        </p:spPr>
        <p:txBody>
          <a:bodyPr>
            <a:noAutofit/>
          </a:bodyPr>
          <a:lstStyle/>
          <a:p>
            <a:r>
              <a:rPr lang="en-US" dirty="0"/>
              <a:t>In the User Management System's database, there are two essential tables: the Admin table and the User table</a:t>
            </a:r>
            <a:r>
              <a:rPr lang="en-US" dirty="0" smtClean="0"/>
              <a:t>.</a:t>
            </a:r>
          </a:p>
          <a:p>
            <a:r>
              <a:rPr lang="en-US" dirty="0" smtClean="0"/>
              <a:t>The </a:t>
            </a:r>
            <a:r>
              <a:rPr lang="en-US" dirty="0"/>
              <a:t>Admin table is responsible for storing administrator credentials, featuring fields for username and password. This table ensures secure access to the system, allowing only authorized administrators to manage user data. </a:t>
            </a:r>
            <a:endParaRPr lang="en-US" dirty="0" smtClean="0"/>
          </a:p>
          <a:p>
            <a:r>
              <a:rPr lang="en-US" dirty="0"/>
              <a:t>On the other hand, the User table serves as the repository for all user-related information. This includes details such as name, email, mobile number, date of birth, city, and gender</a:t>
            </a:r>
            <a:r>
              <a:rPr lang="en-US" dirty="0" smtClean="0"/>
              <a:t>.</a:t>
            </a:r>
          </a:p>
          <a:p>
            <a:r>
              <a:rPr lang="en-US" dirty="0"/>
              <a:t>Each user's entry in this table is uniquely identified by a primary key, typically the user ID, which ensures data integrity and facilitates efficient retrieval and management of user records.</a:t>
            </a:r>
          </a:p>
        </p:txBody>
      </p:sp>
      <p:pic>
        <p:nvPicPr>
          <p:cNvPr id="5" name="Picture 4"/>
          <p:cNvPicPr>
            <a:picLocks noChangeAspect="1"/>
          </p:cNvPicPr>
          <p:nvPr/>
        </p:nvPicPr>
        <p:blipFill rotWithShape="1">
          <a:blip r:embed="rId2"/>
          <a:srcRect b="5627"/>
          <a:stretch/>
        </p:blipFill>
        <p:spPr>
          <a:xfrm>
            <a:off x="5284098" y="201411"/>
            <a:ext cx="5615873" cy="1717704"/>
          </a:xfrm>
          <a:prstGeom prst="rect">
            <a:avLst/>
          </a:prstGeom>
        </p:spPr>
      </p:pic>
    </p:spTree>
    <p:extLst>
      <p:ext uri="{BB962C8B-B14F-4D97-AF65-F5344CB8AC3E}">
        <p14:creationId xmlns:p14="http://schemas.microsoft.com/office/powerpoint/2010/main" val="1129870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213</TotalTime>
  <Words>998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Rockwell</vt:lpstr>
      <vt:lpstr>Rockwell Condensed</vt:lpstr>
      <vt:lpstr>Wingdings</vt:lpstr>
      <vt:lpstr>Wood Type</vt:lpstr>
      <vt:lpstr>User management system</vt:lpstr>
      <vt:lpstr>AIM OF THE PROJECT</vt:lpstr>
      <vt:lpstr>IMPORTANCE OF THE PROJECT</vt:lpstr>
      <vt:lpstr>OBJECTIVES</vt:lpstr>
      <vt:lpstr>SOFTWARES USED</vt:lpstr>
      <vt:lpstr>IMPLEMENTATION</vt:lpstr>
      <vt:lpstr>PowerPoint Presentation</vt:lpstr>
      <vt:lpstr>PowerPoint Presentation</vt:lpstr>
      <vt:lpstr>Database-MYSQL</vt:lpstr>
      <vt:lpstr>conclusion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ramadurgum viswanatha</dc:creator>
  <cp:lastModifiedBy>ramadurgum viswanatha</cp:lastModifiedBy>
  <cp:revision>66</cp:revision>
  <dcterms:created xsi:type="dcterms:W3CDTF">2024-02-23T00:20:15Z</dcterms:created>
  <dcterms:modified xsi:type="dcterms:W3CDTF">2024-02-23T04:46:43Z</dcterms:modified>
</cp:coreProperties>
</file>