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8" r:id="rId5"/>
    <p:sldId id="257" r:id="rId6"/>
    <p:sldId id="259" r:id="rId7"/>
    <p:sldId id="261" r:id="rId8"/>
    <p:sldId id="272" r:id="rId9"/>
    <p:sldId id="260" r:id="rId10"/>
    <p:sldId id="263" r:id="rId11"/>
    <p:sldId id="262" r:id="rId12"/>
    <p:sldId id="270" r:id="rId13"/>
    <p:sldId id="264" r:id="rId14"/>
    <p:sldId id="269" r:id="rId15"/>
    <p:sldId id="265" r:id="rId16"/>
    <p:sldId id="266" r:id="rId17"/>
    <p:sldId id="267" r:id="rId18"/>
    <p:sldId id="273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D34B0-5B1C-4507-9999-7E0D38A41D9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DFEC-F211-40AA-8306-B8F1143B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9156-1E04-E8BC-D725-10FB4EEE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7182-83EB-27A4-0C53-01540684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A10E-77BD-B36E-BABD-05A9E147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DB33-E174-3CE5-8A39-9A94B40A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7251-3994-AAD9-2AB2-ED907607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8906-AE79-4B52-644E-7635E758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52E8-0EC8-ED71-5FCF-3890D43B2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A647-4B95-277D-1216-654F4E9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AFB7-1EC7-9EB2-6154-A03AA343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C964-B58F-5DFF-D429-445EDAF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14B06-C406-70B4-344C-C1E67769F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24017-901B-949E-AC07-86079151B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D895-5707-8F59-B67E-FD8FC57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1581-1F4A-8C72-A70B-80D1FCBB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65D5-893D-65C4-3640-D6594E6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3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C820-49E2-609D-9C79-486B701F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5EF2-5FBE-BFB3-597D-9B19FD92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0E03-38CE-734A-B582-2647AB4F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9582-1DF5-D240-22A5-BF1C6E56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664E-417F-5542-6DF3-8323B3B4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14A9-ABF6-6B45-7F97-26C777A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1375A-CE48-9631-FE6C-F5BB8787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5F72-7729-42DD-8F26-99CB6E7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1C1-90D8-C739-2DDB-918F1D1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12FA-C750-A2C7-9F58-6B5CBA21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3B17-D092-A9AB-73D0-03F1C9B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0433-50E9-DD27-89D2-1A0F01174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D32D-33A9-1D2C-BC24-A4557A7C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71E5-0CFE-F67E-0DF8-FCE2E9C3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858D-F29E-C348-D28B-735FF58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9EC39-3CCC-2525-53CA-6BE897CD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C6B-1F19-C3BC-3A81-5D798571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E997-DB00-4A77-BD5C-D821D89A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F223-B2EF-4817-D754-76A44C1E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E99A-4714-09C6-D0E6-4AF20327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FEBF8-0746-1107-B96E-E9B71D23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54202-7748-0771-09CF-A742BEA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B8F2-9D7D-71A0-8AC9-349A4073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990FB-DB3C-151A-C658-5490A58B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B980-7BD0-AE14-17E7-4B83316D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F55DE-C9F7-AF4D-693E-2771CC5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677F8-D1CF-0D3A-1AC6-88965D6A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32682-F04C-B3B0-E483-E66895C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1E5C4-CEF3-67FF-EAD6-D8F93A6C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9E87E-5E47-E753-72E8-223C3D47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A496B-F398-DEA7-C174-C620E1A7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345-2A74-0B20-9B02-C695F41D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91AE-63BD-0E2E-7BAF-77771DE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47C74-CC16-CFC2-77E4-710A4437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3F60C-C38D-2313-A1A3-B05C4F5F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1147-B7CE-B8AB-3747-6C25DC8B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B49C-006F-6085-1FCF-A01AEE4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C9E-C281-11D6-80DB-5414C01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C1C49-1E8E-5B5B-6475-D57FF648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93BD-A2A7-A620-4324-079265D91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E76D-D49B-9D51-F6CD-DBEB586B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2412B-FAA4-4C29-D68B-1DFC00A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460D-1563-B54E-DCC6-34CFF4C3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06C91-0CAA-F156-8781-46FB6117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EE59-C618-94B2-8987-A8D5B89B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194-841F-6B93-70E0-39E8158E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C3A68-1AF1-4CEE-9A8B-13111F53444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C5B6-C656-6482-906E-FD9635D5D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8CBF-7944-C67B-831B-A56DE928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27F5F-C0B1-41B8-8ABE-4D0DEE5D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5D57E-07E8-1A11-5AF9-28702305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EPA Business Analysis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vironmental Protection Agency (EPA) | Science Education Partnership Award">
            <a:extLst>
              <a:ext uri="{FF2B5EF4-FFF2-40B4-BE49-F238E27FC236}">
                <a16:creationId xmlns:a16="http://schemas.microsoft.com/office/drawing/2014/main" id="{3109567F-B1DF-44FB-6F3E-7C5FA8C8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42623"/>
            <a:ext cx="5536001" cy="31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4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Preparation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CC2E734-D1EA-60A8-6A00-93DC30A9AC43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</a:t>
            </a:r>
            <a:r>
              <a:rPr lang="en-US" b="1" dirty="0"/>
              <a:t>Data Analytics </a:t>
            </a:r>
            <a:r>
              <a:rPr lang="en-US" dirty="0"/>
              <a:t>| Predictive Analytics | Conclusion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B39B0-7E00-B580-A685-9B4CF53680B6}"/>
              </a:ext>
            </a:extLst>
          </p:cNvPr>
          <p:cNvSpPr/>
          <p:nvPr/>
        </p:nvSpPr>
        <p:spPr>
          <a:xfrm>
            <a:off x="2790144" y="1312824"/>
            <a:ext cx="1510179" cy="67056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Duplicate Values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F7FAE2-F677-535B-7C96-AB14D0EB1C87}"/>
              </a:ext>
            </a:extLst>
          </p:cNvPr>
          <p:cNvSpPr txBox="1"/>
          <p:nvPr/>
        </p:nvSpPr>
        <p:spPr>
          <a:xfrm>
            <a:off x="4300323" y="962304"/>
            <a:ext cx="5101533" cy="137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Initially checked for duplicate rows but as we investigated further, we found a high amount of NA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counteract this, we used a threshold of 80% on the columns and 75% on the rows to drop missing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2501D-1C13-11FA-6C88-9FCECD275A34}"/>
              </a:ext>
            </a:extLst>
          </p:cNvPr>
          <p:cNvSpPr/>
          <p:nvPr/>
        </p:nvSpPr>
        <p:spPr>
          <a:xfrm>
            <a:off x="2790144" y="3093720"/>
            <a:ext cx="1510179" cy="67056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Frames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70C8CF15-F534-135A-8EE2-2B5621B24672}"/>
              </a:ext>
            </a:extLst>
          </p:cNvPr>
          <p:cNvSpPr txBox="1"/>
          <p:nvPr/>
        </p:nvSpPr>
        <p:spPr>
          <a:xfrm>
            <a:off x="4300323" y="2743200"/>
            <a:ext cx="5101533" cy="137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 perform analysis on our specified groups, we created new Data Frames to separate and compare the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We organized the data off the object data type and kept Float64 and Int64 to perform analysis 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B8C77-1F59-4A82-65E6-053F5672B619}"/>
              </a:ext>
            </a:extLst>
          </p:cNvPr>
          <p:cNvSpPr/>
          <p:nvPr/>
        </p:nvSpPr>
        <p:spPr>
          <a:xfrm>
            <a:off x="2790144" y="4874616"/>
            <a:ext cx="1510179" cy="67056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Filling NA values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59C1C68E-D70B-8B61-B667-61A41065B1D5}"/>
              </a:ext>
            </a:extLst>
          </p:cNvPr>
          <p:cNvSpPr txBox="1"/>
          <p:nvPr/>
        </p:nvSpPr>
        <p:spPr>
          <a:xfrm>
            <a:off x="4300323" y="4524096"/>
            <a:ext cx="5101533" cy="1371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We noticed that despite cleaning the data, there were missing values in the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We decided to use the mode to consider the “extreme” values instead of just using the median</a:t>
            </a:r>
          </a:p>
        </p:txBody>
      </p:sp>
    </p:spTree>
    <p:extLst>
      <p:ext uri="{BB962C8B-B14F-4D97-AF65-F5344CB8AC3E}">
        <p14:creationId xmlns:p14="http://schemas.microsoft.com/office/powerpoint/2010/main" val="22000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</a:t>
            </a:r>
            <a:r>
              <a:rPr lang="en-US" b="1" dirty="0"/>
              <a:t>Data Analytics </a:t>
            </a:r>
            <a:r>
              <a:rPr lang="en-US" dirty="0"/>
              <a:t>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C687E4-3D63-D50E-5D9A-7CF1B2D873AA}"/>
              </a:ext>
            </a:extLst>
          </p:cNvPr>
          <p:cNvCxnSpPr>
            <a:cxnSpLocks/>
          </p:cNvCxnSpPr>
          <p:nvPr/>
        </p:nvCxnSpPr>
        <p:spPr>
          <a:xfrm>
            <a:off x="6116320" y="824786"/>
            <a:ext cx="0" cy="52933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D244443-A921-0413-254E-1E45241A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1251451"/>
            <a:ext cx="54387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851BEDD-7B57-B79B-127A-C8B740D3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88" y="1251451"/>
            <a:ext cx="5524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</a:t>
            </a:r>
            <a:r>
              <a:rPr lang="en-US" b="1" dirty="0"/>
              <a:t>Data Analytics </a:t>
            </a:r>
            <a:r>
              <a:rPr lang="en-US" dirty="0"/>
              <a:t>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C687E4-3D63-D50E-5D9A-7CF1B2D873AA}"/>
              </a:ext>
            </a:extLst>
          </p:cNvPr>
          <p:cNvCxnSpPr>
            <a:cxnSpLocks/>
          </p:cNvCxnSpPr>
          <p:nvPr/>
        </p:nvCxnSpPr>
        <p:spPr>
          <a:xfrm>
            <a:off x="6116320" y="824786"/>
            <a:ext cx="0" cy="529336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3CAF549-3CA1-31C7-52D4-3A072796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70" y="1247379"/>
            <a:ext cx="52768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29AE62D-2AA7-D2A1-0D33-33F1B0CB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6" y="1247379"/>
            <a:ext cx="52768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3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Preparation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5B4FA82-654E-1B0A-7422-0135B29762DC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Data Analytics | </a:t>
            </a:r>
            <a:r>
              <a:rPr lang="en-US" b="1" dirty="0"/>
              <a:t>Predictive Analytics </a:t>
            </a:r>
            <a:r>
              <a:rPr lang="en-US" dirty="0"/>
              <a:t>| 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A3937-AC04-5C10-E46E-7A67216B5439}"/>
              </a:ext>
            </a:extLst>
          </p:cNvPr>
          <p:cNvSpPr txBox="1"/>
          <p:nvPr/>
        </p:nvSpPr>
        <p:spPr>
          <a:xfrm>
            <a:off x="1840701" y="1231365"/>
            <a:ext cx="1884790" cy="30777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Training and Testing: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4D80A-AB27-CD12-01BC-566936ED1D21}"/>
              </a:ext>
            </a:extLst>
          </p:cNvPr>
          <p:cNvSpPr txBox="1"/>
          <p:nvPr/>
        </p:nvSpPr>
        <p:spPr>
          <a:xfrm>
            <a:off x="1840701" y="1539141"/>
            <a:ext cx="5395533" cy="914648"/>
          </a:xfrm>
          <a:prstGeom prst="rect">
            <a:avLst/>
          </a:prstGeom>
          <a:noFill/>
        </p:spPr>
        <p:txBody>
          <a:bodyPr wrap="square" numCol="2" spcCol="4572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Assigned X and Y variables 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Used Train Test Split into an 80/20 ratio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Utilized a Correlation Matrix to solve for Multicollinearity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889B8-A268-2B79-7E4A-7F62101476C1}"/>
              </a:ext>
            </a:extLst>
          </p:cNvPr>
          <p:cNvCxnSpPr>
            <a:cxnSpLocks/>
          </p:cNvCxnSpPr>
          <p:nvPr/>
        </p:nvCxnSpPr>
        <p:spPr>
          <a:xfrm>
            <a:off x="1840701" y="1539142"/>
            <a:ext cx="5395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C3625-CA68-0227-C6F6-A4004D7C33E8}"/>
              </a:ext>
            </a:extLst>
          </p:cNvPr>
          <p:cNvCxnSpPr>
            <a:cxnSpLocks/>
          </p:cNvCxnSpPr>
          <p:nvPr/>
        </p:nvCxnSpPr>
        <p:spPr>
          <a:xfrm>
            <a:off x="7236234" y="1539142"/>
            <a:ext cx="0" cy="9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B6062-4105-B45C-280A-43426690E690}"/>
              </a:ext>
            </a:extLst>
          </p:cNvPr>
          <p:cNvSpPr/>
          <p:nvPr/>
        </p:nvSpPr>
        <p:spPr>
          <a:xfrm>
            <a:off x="7379498" y="1539141"/>
            <a:ext cx="2971800" cy="9146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B5C270-B57B-DEEA-679C-C3267C4AF681}"/>
              </a:ext>
            </a:extLst>
          </p:cNvPr>
          <p:cNvSpPr txBox="1"/>
          <p:nvPr/>
        </p:nvSpPr>
        <p:spPr>
          <a:xfrm>
            <a:off x="1840701" y="2860368"/>
            <a:ext cx="1884790" cy="30777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</a:rPr>
              <a:t>GridSearch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57117B-8152-887A-E8FF-678CCECFB6A4}"/>
              </a:ext>
            </a:extLst>
          </p:cNvPr>
          <p:cNvSpPr txBox="1"/>
          <p:nvPr/>
        </p:nvSpPr>
        <p:spPr>
          <a:xfrm>
            <a:off x="1840701" y="3168144"/>
            <a:ext cx="5395533" cy="914648"/>
          </a:xfrm>
          <a:prstGeom prst="rect">
            <a:avLst/>
          </a:prstGeom>
          <a:noFill/>
        </p:spPr>
        <p:txBody>
          <a:bodyPr wrap="square" numCol="2" spcCol="4572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Implemented hyper parameter tuning through “Alpha”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Cross Validation set to 10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Scoring was based on R2 values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F3F9B6-CD4F-F5DF-AE40-6F40D5C19C5B}"/>
              </a:ext>
            </a:extLst>
          </p:cNvPr>
          <p:cNvCxnSpPr>
            <a:cxnSpLocks/>
          </p:cNvCxnSpPr>
          <p:nvPr/>
        </p:nvCxnSpPr>
        <p:spPr>
          <a:xfrm>
            <a:off x="1840701" y="3168145"/>
            <a:ext cx="5395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E39BBD-6F40-03FE-91A4-585064075D3A}"/>
              </a:ext>
            </a:extLst>
          </p:cNvPr>
          <p:cNvCxnSpPr>
            <a:cxnSpLocks/>
          </p:cNvCxnSpPr>
          <p:nvPr/>
        </p:nvCxnSpPr>
        <p:spPr>
          <a:xfrm>
            <a:off x="7236234" y="3168145"/>
            <a:ext cx="0" cy="9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28AB9C3-E987-EF27-4666-DD8CCD8FF750}"/>
              </a:ext>
            </a:extLst>
          </p:cNvPr>
          <p:cNvSpPr/>
          <p:nvPr/>
        </p:nvSpPr>
        <p:spPr>
          <a:xfrm>
            <a:off x="7379498" y="3168144"/>
            <a:ext cx="2971800" cy="9146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6EB683-5E11-52F5-CDBF-80B06A299EC9}"/>
              </a:ext>
            </a:extLst>
          </p:cNvPr>
          <p:cNvSpPr txBox="1"/>
          <p:nvPr/>
        </p:nvSpPr>
        <p:spPr>
          <a:xfrm>
            <a:off x="1840701" y="4489371"/>
            <a:ext cx="1884790" cy="30777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Modeling: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4F27DE-F418-9154-4C51-745A88252186}"/>
              </a:ext>
            </a:extLst>
          </p:cNvPr>
          <p:cNvSpPr txBox="1"/>
          <p:nvPr/>
        </p:nvSpPr>
        <p:spPr>
          <a:xfrm>
            <a:off x="1840701" y="4797147"/>
            <a:ext cx="5395533" cy="914648"/>
          </a:xfrm>
          <a:prstGeom prst="rect">
            <a:avLst/>
          </a:prstGeom>
          <a:noFill/>
        </p:spPr>
        <p:txBody>
          <a:bodyPr wrap="square" numCol="2" spcCol="4572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Used Ridge and Lasso Models to determine Feature Importances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Sorted the coefficients on </a:t>
            </a:r>
            <a:r>
              <a:rPr lang="en-US" sz="1200" dirty="0" err="1"/>
              <a:t>MatplotLib.pyplot</a:t>
            </a: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Comparison between the Coefficients between the models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AFC71A-AC93-842B-B729-72B554B43AC3}"/>
              </a:ext>
            </a:extLst>
          </p:cNvPr>
          <p:cNvCxnSpPr>
            <a:cxnSpLocks/>
          </p:cNvCxnSpPr>
          <p:nvPr/>
        </p:nvCxnSpPr>
        <p:spPr>
          <a:xfrm>
            <a:off x="1840701" y="4797148"/>
            <a:ext cx="5395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5E6512-9FC5-E107-DE36-F6D91F82DD76}"/>
              </a:ext>
            </a:extLst>
          </p:cNvPr>
          <p:cNvCxnSpPr>
            <a:cxnSpLocks/>
          </p:cNvCxnSpPr>
          <p:nvPr/>
        </p:nvCxnSpPr>
        <p:spPr>
          <a:xfrm>
            <a:off x="7236234" y="4797148"/>
            <a:ext cx="0" cy="9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92D43E5-9707-A8DE-F775-A4A1A56BBA72}"/>
              </a:ext>
            </a:extLst>
          </p:cNvPr>
          <p:cNvSpPr/>
          <p:nvPr/>
        </p:nvSpPr>
        <p:spPr>
          <a:xfrm>
            <a:off x="7379498" y="4797147"/>
            <a:ext cx="2971800" cy="9146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Data Analytics | </a:t>
            </a:r>
            <a:r>
              <a:rPr lang="en-US" b="1" dirty="0"/>
              <a:t>Predictive Analytics </a:t>
            </a:r>
            <a:r>
              <a:rPr lang="en-US" dirty="0"/>
              <a:t>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CBCDB0-C922-B2AE-56E7-DAD8688B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30" y="830460"/>
            <a:ext cx="7548140" cy="519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6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Data Analytics | </a:t>
            </a:r>
            <a:r>
              <a:rPr lang="en-US" b="1" dirty="0"/>
              <a:t>Predictive Analytics </a:t>
            </a:r>
            <a:r>
              <a:rPr lang="en-US" dirty="0"/>
              <a:t>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0847F7-6D35-8726-D6C7-65182593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09" y="894761"/>
            <a:ext cx="6654583" cy="506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38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Data Analytics | Predictive Analytics | </a:t>
            </a:r>
            <a:r>
              <a:rPr lang="en-US" b="1" dirty="0"/>
              <a:t>Conclusion</a:t>
            </a:r>
            <a:r>
              <a:rPr lang="en-US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85DE05C-8D22-048A-FCC7-3C2481D9EA16}"/>
              </a:ext>
            </a:extLst>
          </p:cNvPr>
          <p:cNvSpPr/>
          <p:nvPr/>
        </p:nvSpPr>
        <p:spPr>
          <a:xfrm>
            <a:off x="2133600" y="1379989"/>
            <a:ext cx="3657600" cy="1828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Programs you can be involved in</a:t>
            </a:r>
          </a:p>
          <a:p>
            <a:pPr marL="630238" lvl="1" indent="-17303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C8A nine - year training program</a:t>
            </a:r>
          </a:p>
          <a:p>
            <a:pPr marL="630238" lvl="1" indent="-17303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Hub Zone – historically underutilized locations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E1C9B-8311-0B67-93E7-48D13C1A26BC}"/>
              </a:ext>
            </a:extLst>
          </p:cNvPr>
          <p:cNvSpPr/>
          <p:nvPr/>
        </p:nvSpPr>
        <p:spPr>
          <a:xfrm>
            <a:off x="2133600" y="914400"/>
            <a:ext cx="3657600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Take away 1: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F871E-704D-0B0E-9599-8F8494DF3CC5}"/>
              </a:ext>
            </a:extLst>
          </p:cNvPr>
          <p:cNvSpPr/>
          <p:nvPr/>
        </p:nvSpPr>
        <p:spPr>
          <a:xfrm>
            <a:off x="6400800" y="1371600"/>
            <a:ext cx="3657600" cy="1828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Self certification and statement of small disadvantage business</a:t>
            </a:r>
          </a:p>
          <a:p>
            <a:pPr marL="630238" lvl="1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High correlation of receiving funding for these businesses based on regression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79A24-BF5E-EBB3-2D7E-CB0A80335B97}"/>
              </a:ext>
            </a:extLst>
          </p:cNvPr>
          <p:cNvSpPr/>
          <p:nvPr/>
        </p:nvSpPr>
        <p:spPr>
          <a:xfrm>
            <a:off x="6400800" y="914400"/>
            <a:ext cx="3657600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Take away 2: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30AC4-F3F5-49A7-058C-5FB49D8B951A}"/>
              </a:ext>
            </a:extLst>
          </p:cNvPr>
          <p:cNvSpPr/>
          <p:nvPr/>
        </p:nvSpPr>
        <p:spPr>
          <a:xfrm>
            <a:off x="2133600" y="4114800"/>
            <a:ext cx="3657600" cy="1828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Success based on geographical location between states</a:t>
            </a:r>
          </a:p>
          <a:p>
            <a:pPr marL="630238" lvl="1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Ohio &amp; Virginia approved a higher percentage of minority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41505-5949-B62A-EAD6-74FE46036E75}"/>
              </a:ext>
            </a:extLst>
          </p:cNvPr>
          <p:cNvSpPr/>
          <p:nvPr/>
        </p:nvSpPr>
        <p:spPr>
          <a:xfrm>
            <a:off x="2133600" y="3657600"/>
            <a:ext cx="3657600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Take away 3: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8163F-6C78-68A1-44C5-3AE4E4A7387C}"/>
              </a:ext>
            </a:extLst>
          </p:cNvPr>
          <p:cNvSpPr/>
          <p:nvPr/>
        </p:nvSpPr>
        <p:spPr>
          <a:xfrm>
            <a:off x="6400800" y="4114800"/>
            <a:ext cx="3657600" cy="1828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Not enough data to verify attributes that help women and minority women owned businesses</a:t>
            </a:r>
          </a:p>
          <a:p>
            <a:pPr marL="630238" lvl="1" indent="-173038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Out of all the awarded contracts only 22% of all were awarded to women and minority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0AE11-BC2E-82A7-16CF-41678D1FC038}"/>
              </a:ext>
            </a:extLst>
          </p:cNvPr>
          <p:cNvSpPr/>
          <p:nvPr/>
        </p:nvSpPr>
        <p:spPr>
          <a:xfrm>
            <a:off x="6400800" y="3657600"/>
            <a:ext cx="3657600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Take away 4:</a:t>
            </a:r>
          </a:p>
        </p:txBody>
      </p:sp>
    </p:spTree>
    <p:extLst>
      <p:ext uri="{BB962C8B-B14F-4D97-AF65-F5344CB8AC3E}">
        <p14:creationId xmlns:p14="http://schemas.microsoft.com/office/powerpoint/2010/main" val="247072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Data Visualization | Data Analytics | Predictive Analytics | </a:t>
            </a:r>
            <a:r>
              <a:rPr lang="en-US" b="1" dirty="0"/>
              <a:t>Conclusion</a:t>
            </a:r>
            <a:r>
              <a:rPr lang="en-US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9F17571-4062-754C-1693-720DE2C349F3}"/>
              </a:ext>
            </a:extLst>
          </p:cNvPr>
          <p:cNvSpPr/>
          <p:nvPr/>
        </p:nvSpPr>
        <p:spPr>
          <a:xfrm>
            <a:off x="1981200" y="2310080"/>
            <a:ext cx="3986213" cy="33642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buSzPct val="110000"/>
            </a:pPr>
            <a:r>
              <a:rPr lang="en-US" altLang="zh-CN" sz="1400" u="sng" dirty="0">
                <a:solidFill>
                  <a:prstClr val="black"/>
                </a:solidFill>
                <a:cs typeface="Calibri"/>
              </a:rPr>
              <a:t>Preparing the Data Set</a:t>
            </a:r>
            <a:r>
              <a:rPr lang="en-US" altLang="zh-CN" sz="1400" b="1" u="sng" dirty="0">
                <a:solidFill>
                  <a:prstClr val="black"/>
                </a:solidFill>
                <a:cs typeface="Calibri"/>
              </a:rPr>
              <a:t>: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Data Cleaning requires more preparation on a real-world data set than on an in-class assignment or test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Thinking more about the process rather than jumping into it would have saved a lot of time</a:t>
            </a:r>
          </a:p>
          <a:p>
            <a:pPr marL="0" lvl="1">
              <a:buClr>
                <a:prstClr val="black"/>
              </a:buClr>
              <a:buSzPct val="110000"/>
            </a:pPr>
            <a:r>
              <a:rPr lang="en-US" altLang="zh-CN" sz="1400" u="sng" dirty="0">
                <a:solidFill>
                  <a:prstClr val="black"/>
                </a:solidFill>
                <a:cs typeface="Calibri"/>
              </a:rPr>
              <a:t>Conclusion:</a:t>
            </a:r>
          </a:p>
          <a:p>
            <a:pPr marL="508000" lvl="2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Good experience in preparing us for a “real world experience”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Longer time horizon than Finals but less than a class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9A57E-CE79-5853-5282-A9946F63996E}"/>
              </a:ext>
            </a:extLst>
          </p:cNvPr>
          <p:cNvSpPr/>
          <p:nvPr/>
        </p:nvSpPr>
        <p:spPr>
          <a:xfrm>
            <a:off x="1981200" y="1183646"/>
            <a:ext cx="8229600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Learning Take Aways and What we Wish we Could Have 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07D25-5501-F69A-E787-DBA0741620C4}"/>
              </a:ext>
            </a:extLst>
          </p:cNvPr>
          <p:cNvSpPr/>
          <p:nvPr/>
        </p:nvSpPr>
        <p:spPr>
          <a:xfrm>
            <a:off x="6224587" y="2310080"/>
            <a:ext cx="3986213" cy="33642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buSzPct val="110000"/>
            </a:pPr>
            <a:r>
              <a:rPr lang="en-US" altLang="zh-CN" sz="1400" u="sng" dirty="0">
                <a:solidFill>
                  <a:prstClr val="black"/>
                </a:solidFill>
                <a:cs typeface="Calibri"/>
              </a:rPr>
              <a:t>More Data</a:t>
            </a:r>
            <a:r>
              <a:rPr lang="en-US" altLang="zh-CN" sz="1400" b="1" u="sng" dirty="0">
                <a:solidFill>
                  <a:prstClr val="black"/>
                </a:solidFill>
                <a:cs typeface="Calibri"/>
              </a:rPr>
              <a:t>: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We wish we could have had access to more data 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In addition, we wish we could have had other data sets to compare this one too</a:t>
            </a:r>
          </a:p>
          <a:p>
            <a:pPr marL="0" lvl="1">
              <a:buClr>
                <a:prstClr val="black"/>
              </a:buClr>
              <a:buSzPct val="110000"/>
            </a:pPr>
            <a:r>
              <a:rPr lang="en-US" altLang="zh-CN" sz="1400" u="sng" dirty="0">
                <a:solidFill>
                  <a:prstClr val="black"/>
                </a:solidFill>
                <a:cs typeface="Calibri"/>
              </a:rPr>
              <a:t>Time Constraints:</a:t>
            </a:r>
          </a:p>
          <a:p>
            <a:pPr marL="508000" lvl="2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With the low time we felt pressured to rush into it without planning or doing preparation</a:t>
            </a:r>
          </a:p>
          <a:p>
            <a:pPr marL="508000" lvl="1" indent="-276225">
              <a:buClr>
                <a:prstClr val="black"/>
              </a:buClr>
              <a:buSzPct val="110000"/>
              <a:buFont typeface="Wingdings" pitchFamily="2" charset="2"/>
              <a:buChar char="§"/>
            </a:pPr>
            <a:r>
              <a:rPr lang="en-US" altLang="zh-CN" sz="1400" dirty="0">
                <a:solidFill>
                  <a:prstClr val="black"/>
                </a:solidFill>
                <a:cs typeface="Calibri"/>
              </a:rPr>
              <a:t>In the future, we plan on taking more time to process the data instead of doing analysis on it instantly to avoid the walls we hit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09ACA-FD08-FAC2-3A36-F9193C068CC1}"/>
              </a:ext>
            </a:extLst>
          </p:cNvPr>
          <p:cNvSpPr/>
          <p:nvPr/>
        </p:nvSpPr>
        <p:spPr>
          <a:xfrm>
            <a:off x="1981200" y="1852880"/>
            <a:ext cx="3986213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Take Aways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7AED2-7EB7-268D-FB58-4432880B963F}"/>
              </a:ext>
            </a:extLst>
          </p:cNvPr>
          <p:cNvSpPr/>
          <p:nvPr/>
        </p:nvSpPr>
        <p:spPr>
          <a:xfrm>
            <a:off x="6224587" y="1852880"/>
            <a:ext cx="3986213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3997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66D1FDE-67C6-EEEC-2CD9-4A9E4BA2BA4D}"/>
              </a:ext>
            </a:extLst>
          </p:cNvPr>
          <p:cNvSpPr/>
          <p:nvPr/>
        </p:nvSpPr>
        <p:spPr>
          <a:xfrm>
            <a:off x="250835" y="1470263"/>
            <a:ext cx="1828800" cy="4738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1DD5A9-27BD-23AD-13BA-20346A84507D}"/>
              </a:ext>
            </a:extLst>
          </p:cNvPr>
          <p:cNvSpPr/>
          <p:nvPr/>
        </p:nvSpPr>
        <p:spPr>
          <a:xfrm>
            <a:off x="575515" y="1719615"/>
            <a:ext cx="1828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Andrew Kim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455D85-4AA7-E5ED-4E71-F06A4541DD68}"/>
              </a:ext>
            </a:extLst>
          </p:cNvPr>
          <p:cNvCxnSpPr>
            <a:cxnSpLocks/>
          </p:cNvCxnSpPr>
          <p:nvPr/>
        </p:nvCxnSpPr>
        <p:spPr>
          <a:xfrm>
            <a:off x="2324101" y="1470263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5647D0C-62DF-4565-943E-AFF0C08DB95D}"/>
              </a:ext>
            </a:extLst>
          </p:cNvPr>
          <p:cNvCxnSpPr>
            <a:cxnSpLocks/>
          </p:cNvCxnSpPr>
          <p:nvPr/>
        </p:nvCxnSpPr>
        <p:spPr>
          <a:xfrm>
            <a:off x="2324101" y="2654767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B86B9C-8458-EE42-72FD-6FA46D895C5E}"/>
              </a:ext>
            </a:extLst>
          </p:cNvPr>
          <p:cNvCxnSpPr>
            <a:cxnSpLocks/>
          </p:cNvCxnSpPr>
          <p:nvPr/>
        </p:nvCxnSpPr>
        <p:spPr>
          <a:xfrm>
            <a:off x="2324101" y="3839271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7051F3-462B-6A73-B477-20027C54D7A6}"/>
              </a:ext>
            </a:extLst>
          </p:cNvPr>
          <p:cNvCxnSpPr>
            <a:cxnSpLocks/>
          </p:cNvCxnSpPr>
          <p:nvPr/>
        </p:nvCxnSpPr>
        <p:spPr>
          <a:xfrm>
            <a:off x="2324101" y="5023775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8B4812-8D27-A139-9135-DCFE36F838FC}"/>
              </a:ext>
            </a:extLst>
          </p:cNvPr>
          <p:cNvCxnSpPr>
            <a:cxnSpLocks/>
          </p:cNvCxnSpPr>
          <p:nvPr/>
        </p:nvCxnSpPr>
        <p:spPr>
          <a:xfrm>
            <a:off x="2324101" y="6208275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D1AB401-CC4D-E016-495E-C72A991D9E4C}"/>
              </a:ext>
            </a:extLst>
          </p:cNvPr>
          <p:cNvSpPr/>
          <p:nvPr/>
        </p:nvSpPr>
        <p:spPr>
          <a:xfrm>
            <a:off x="575515" y="2904118"/>
            <a:ext cx="1828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 Winter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F4C9D72-4F16-880C-471E-F636FB8539B4}"/>
              </a:ext>
            </a:extLst>
          </p:cNvPr>
          <p:cNvSpPr/>
          <p:nvPr/>
        </p:nvSpPr>
        <p:spPr>
          <a:xfrm>
            <a:off x="575515" y="5273124"/>
            <a:ext cx="1828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 Nielsen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199C19-46BA-1D62-EE43-193A8D1F566B}"/>
              </a:ext>
            </a:extLst>
          </p:cNvPr>
          <p:cNvSpPr/>
          <p:nvPr/>
        </p:nvSpPr>
        <p:spPr>
          <a:xfrm>
            <a:off x="575515" y="4088621"/>
            <a:ext cx="18288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Graham Olson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27AFD2-D652-FB08-4909-58C7B5B174EB}"/>
              </a:ext>
            </a:extLst>
          </p:cNvPr>
          <p:cNvCxnSpPr>
            <a:cxnSpLocks/>
          </p:cNvCxnSpPr>
          <p:nvPr/>
        </p:nvCxnSpPr>
        <p:spPr>
          <a:xfrm>
            <a:off x="5410200" y="1470263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F746F8-0C04-D15C-7576-28BF6E0244E8}"/>
              </a:ext>
            </a:extLst>
          </p:cNvPr>
          <p:cNvCxnSpPr>
            <a:cxnSpLocks/>
          </p:cNvCxnSpPr>
          <p:nvPr/>
        </p:nvCxnSpPr>
        <p:spPr>
          <a:xfrm>
            <a:off x="8469211" y="1470263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1C0861C-7D57-A6E8-AFD9-6AF80D3CEB9C}"/>
              </a:ext>
            </a:extLst>
          </p:cNvPr>
          <p:cNvCxnSpPr>
            <a:cxnSpLocks/>
          </p:cNvCxnSpPr>
          <p:nvPr/>
        </p:nvCxnSpPr>
        <p:spPr>
          <a:xfrm>
            <a:off x="5410200" y="2654767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343A16-76D0-39D8-2E9A-4F133D5DDED7}"/>
              </a:ext>
            </a:extLst>
          </p:cNvPr>
          <p:cNvCxnSpPr>
            <a:cxnSpLocks/>
          </p:cNvCxnSpPr>
          <p:nvPr/>
        </p:nvCxnSpPr>
        <p:spPr>
          <a:xfrm>
            <a:off x="8469211" y="2654767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693A3D-9CEB-7B18-0E64-CBA1A0B57195}"/>
              </a:ext>
            </a:extLst>
          </p:cNvPr>
          <p:cNvCxnSpPr>
            <a:cxnSpLocks/>
          </p:cNvCxnSpPr>
          <p:nvPr/>
        </p:nvCxnSpPr>
        <p:spPr>
          <a:xfrm>
            <a:off x="5377694" y="3839271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47B1BD-26EA-467A-2A5D-BA2EFE5BA339}"/>
              </a:ext>
            </a:extLst>
          </p:cNvPr>
          <p:cNvCxnSpPr>
            <a:cxnSpLocks/>
          </p:cNvCxnSpPr>
          <p:nvPr/>
        </p:nvCxnSpPr>
        <p:spPr>
          <a:xfrm>
            <a:off x="8469211" y="3839271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200300-4AC1-FB51-CC05-5F046578B97E}"/>
              </a:ext>
            </a:extLst>
          </p:cNvPr>
          <p:cNvCxnSpPr>
            <a:cxnSpLocks/>
          </p:cNvCxnSpPr>
          <p:nvPr/>
        </p:nvCxnSpPr>
        <p:spPr>
          <a:xfrm>
            <a:off x="5356023" y="5023775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905E97-368B-0507-48BD-AA263F7D126F}"/>
              </a:ext>
            </a:extLst>
          </p:cNvPr>
          <p:cNvCxnSpPr>
            <a:cxnSpLocks/>
          </p:cNvCxnSpPr>
          <p:nvPr/>
        </p:nvCxnSpPr>
        <p:spPr>
          <a:xfrm>
            <a:off x="8469211" y="5023775"/>
            <a:ext cx="2743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B30E6-ECE0-AA1C-71D9-A488D118A17D}"/>
              </a:ext>
            </a:extLst>
          </p:cNvPr>
          <p:cNvCxnSpPr>
            <a:cxnSpLocks/>
          </p:cNvCxnSpPr>
          <p:nvPr/>
        </p:nvCxnSpPr>
        <p:spPr>
          <a:xfrm>
            <a:off x="5334352" y="6208275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A7E9CE1-D068-117F-9485-E03A1D808235}"/>
              </a:ext>
            </a:extLst>
          </p:cNvPr>
          <p:cNvCxnSpPr>
            <a:cxnSpLocks/>
          </p:cNvCxnSpPr>
          <p:nvPr/>
        </p:nvCxnSpPr>
        <p:spPr>
          <a:xfrm>
            <a:off x="8469211" y="6208275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62FDEA-C400-5308-4B06-0B10D5D814EF}"/>
              </a:ext>
            </a:extLst>
          </p:cNvPr>
          <p:cNvSpPr txBox="1"/>
          <p:nvPr/>
        </p:nvSpPr>
        <p:spPr>
          <a:xfrm>
            <a:off x="6237635" y="110093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Major(s)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D313BB-85C4-08A4-EF94-9BE843662827}"/>
              </a:ext>
            </a:extLst>
          </p:cNvPr>
          <p:cNvSpPr txBox="1"/>
          <p:nvPr/>
        </p:nvSpPr>
        <p:spPr>
          <a:xfrm>
            <a:off x="9153246" y="1105426"/>
            <a:ext cx="1472650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Skillset Used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CB8395-C95A-9551-28C7-D8A4EBA5BF5D}"/>
              </a:ext>
            </a:extLst>
          </p:cNvPr>
          <p:cNvSpPr txBox="1"/>
          <p:nvPr/>
        </p:nvSpPr>
        <p:spPr>
          <a:xfrm>
            <a:off x="3383427" y="1100931"/>
            <a:ext cx="62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BADFE2-A6A1-657C-08DA-02DBA9A41577}"/>
              </a:ext>
            </a:extLst>
          </p:cNvPr>
          <p:cNvSpPr txBox="1"/>
          <p:nvPr/>
        </p:nvSpPr>
        <p:spPr>
          <a:xfrm>
            <a:off x="3026315" y="1877849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Sophomore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64ABB0-72F4-8CE1-897C-E721BE98586A}"/>
              </a:ext>
            </a:extLst>
          </p:cNvPr>
          <p:cNvSpPr txBox="1"/>
          <p:nvPr/>
        </p:nvSpPr>
        <p:spPr>
          <a:xfrm>
            <a:off x="5661967" y="1877849"/>
            <a:ext cx="22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Accounting and ISBA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A13E47-3AB8-3BDA-0DBA-A823BFEF000D}"/>
              </a:ext>
            </a:extLst>
          </p:cNvPr>
          <p:cNvSpPr txBox="1"/>
          <p:nvPr/>
        </p:nvSpPr>
        <p:spPr>
          <a:xfrm>
            <a:off x="8860180" y="1739349"/>
            <a:ext cx="196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Python, Machine Learning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35317C-69D7-C199-B4BA-805E2285E4E8}"/>
              </a:ext>
            </a:extLst>
          </p:cNvPr>
          <p:cNvSpPr txBox="1"/>
          <p:nvPr/>
        </p:nvSpPr>
        <p:spPr>
          <a:xfrm>
            <a:off x="3026316" y="3062353"/>
            <a:ext cx="8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397231-901B-5B20-792F-B9553F40CD9F}"/>
              </a:ext>
            </a:extLst>
          </p:cNvPr>
          <p:cNvSpPr txBox="1"/>
          <p:nvPr/>
        </p:nvSpPr>
        <p:spPr>
          <a:xfrm>
            <a:off x="2985950" y="4369362"/>
            <a:ext cx="888056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250F48-2A72-0D6D-D9D1-A4C6BEA62F1D}"/>
              </a:ext>
            </a:extLst>
          </p:cNvPr>
          <p:cNvSpPr txBox="1"/>
          <p:nvPr/>
        </p:nvSpPr>
        <p:spPr>
          <a:xfrm>
            <a:off x="3026315" y="5431361"/>
            <a:ext cx="8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B091C7B-9EA0-5457-1785-D3F3A7443276}"/>
              </a:ext>
            </a:extLst>
          </p:cNvPr>
          <p:cNvSpPr txBox="1"/>
          <p:nvPr/>
        </p:nvSpPr>
        <p:spPr>
          <a:xfrm>
            <a:off x="8860180" y="2923853"/>
            <a:ext cx="196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Tableau, Data Visualization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76ADD9-1F0A-B905-4634-8F869F0214D1}"/>
              </a:ext>
            </a:extLst>
          </p:cNvPr>
          <p:cNvSpPr txBox="1"/>
          <p:nvPr/>
        </p:nvSpPr>
        <p:spPr>
          <a:xfrm>
            <a:off x="8860180" y="4108358"/>
            <a:ext cx="196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Excel, Data Analysis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46227-36AB-4CD4-3744-7D26E82E10B4}"/>
              </a:ext>
            </a:extLst>
          </p:cNvPr>
          <p:cNvSpPr txBox="1"/>
          <p:nvPr/>
        </p:nvSpPr>
        <p:spPr>
          <a:xfrm>
            <a:off x="8860180" y="5292860"/>
            <a:ext cx="165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Analysis,</a:t>
            </a:r>
          </a:p>
          <a:p>
            <a:r>
              <a:rPr lang="en-US" dirty="0"/>
              <a:t>PowerPoint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F72343-1BCE-9B5B-72E4-3850B77998A6}"/>
              </a:ext>
            </a:extLst>
          </p:cNvPr>
          <p:cNvSpPr txBox="1"/>
          <p:nvPr/>
        </p:nvSpPr>
        <p:spPr>
          <a:xfrm>
            <a:off x="6457424" y="3062353"/>
            <a:ext cx="6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8970F-7249-BC80-5BE7-F2EBCA32383A}"/>
              </a:ext>
            </a:extLst>
          </p:cNvPr>
          <p:cNvSpPr txBox="1"/>
          <p:nvPr/>
        </p:nvSpPr>
        <p:spPr>
          <a:xfrm>
            <a:off x="6457424" y="4246857"/>
            <a:ext cx="6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965674-E1BB-C01A-5E18-9949EA7636E6}"/>
              </a:ext>
            </a:extLst>
          </p:cNvPr>
          <p:cNvSpPr txBox="1"/>
          <p:nvPr/>
        </p:nvSpPr>
        <p:spPr>
          <a:xfrm>
            <a:off x="5620721" y="5431359"/>
            <a:ext cx="22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and ISBA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42C9F6-C9FA-089D-2B73-5EF646A709D3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</a:t>
            </a:r>
            <a:r>
              <a:rPr lang="en-US" b="1" dirty="0"/>
              <a:t>Intro to the Dataset </a:t>
            </a:r>
            <a:r>
              <a:rPr lang="en-US" dirty="0"/>
              <a:t>| Data Visualization | Data Analytics | Predictive Analytics | Conclusion </a:t>
            </a:r>
          </a:p>
        </p:txBody>
      </p:sp>
      <p:sp>
        <p:nvSpPr>
          <p:cNvPr id="121" name="Title 3">
            <a:extLst>
              <a:ext uri="{FF2B5EF4-FFF2-40B4-BE49-F238E27FC236}">
                <a16:creationId xmlns:a16="http://schemas.microsoft.com/office/drawing/2014/main" id="{39159D5E-C8EA-AEFE-68B0-C160B1104F2A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1660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8BA217-D971-6ED7-0382-BCFA8948B51A}"/>
              </a:ext>
            </a:extLst>
          </p:cNvPr>
          <p:cNvSpPr/>
          <p:nvPr/>
        </p:nvSpPr>
        <p:spPr>
          <a:xfrm>
            <a:off x="6649298" y="1107349"/>
            <a:ext cx="4582154" cy="46735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3FEF-D7FA-66CD-4DDD-6430909602C0}"/>
              </a:ext>
            </a:extLst>
          </p:cNvPr>
          <p:cNvSpPr txBox="1"/>
          <p:nvPr/>
        </p:nvSpPr>
        <p:spPr>
          <a:xfrm rot="16200000">
            <a:off x="17781" y="2584030"/>
            <a:ext cx="1600200" cy="45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Objective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8CA85-E12D-C80F-FF3C-CD7CE931608D}"/>
              </a:ext>
            </a:extLst>
          </p:cNvPr>
          <p:cNvSpPr txBox="1"/>
          <p:nvPr/>
        </p:nvSpPr>
        <p:spPr>
          <a:xfrm rot="16200000">
            <a:off x="17781" y="4432969"/>
            <a:ext cx="1600200" cy="45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Objective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8F620-B5B0-97AB-AF70-9E3D014DC1A0}"/>
              </a:ext>
            </a:extLst>
          </p:cNvPr>
          <p:cNvSpPr/>
          <p:nvPr/>
        </p:nvSpPr>
        <p:spPr>
          <a:xfrm>
            <a:off x="1786349" y="1306850"/>
            <a:ext cx="18288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Intro to the Dataset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FF02E5-37B0-5635-8102-F6ED9E693AB3}"/>
              </a:ext>
            </a:extLst>
          </p:cNvPr>
          <p:cNvCxnSpPr>
            <a:cxnSpLocks/>
          </p:cNvCxnSpPr>
          <p:nvPr/>
        </p:nvCxnSpPr>
        <p:spPr>
          <a:xfrm>
            <a:off x="1786349" y="3727030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ED6F2A-23E3-823F-84CB-74F185BCD5AA}"/>
              </a:ext>
            </a:extLst>
          </p:cNvPr>
          <p:cNvCxnSpPr>
            <a:cxnSpLocks/>
          </p:cNvCxnSpPr>
          <p:nvPr/>
        </p:nvCxnSpPr>
        <p:spPr>
          <a:xfrm>
            <a:off x="1786349" y="5575969"/>
            <a:ext cx="1828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71D02D-7980-0630-2C1D-BA63B9C3F277}"/>
              </a:ext>
            </a:extLst>
          </p:cNvPr>
          <p:cNvSpPr txBox="1"/>
          <p:nvPr/>
        </p:nvSpPr>
        <p:spPr>
          <a:xfrm>
            <a:off x="1786349" y="1874301"/>
            <a:ext cx="1828800" cy="16494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dirty="0"/>
              <a:t>Introduction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i="1" dirty="0"/>
              <a:t>Analysis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11EF1-D4C1-7F3F-E9E7-F825CE293DD9}"/>
              </a:ext>
            </a:extLst>
          </p:cNvPr>
          <p:cNvSpPr txBox="1"/>
          <p:nvPr/>
        </p:nvSpPr>
        <p:spPr>
          <a:xfrm>
            <a:off x="1786349" y="3827698"/>
            <a:ext cx="1828800" cy="16248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174625" indent="-174625">
              <a:buFont typeface="Wingdings" panose="05000000000000000000" pitchFamily="2" charset="2"/>
              <a:buChar char="§"/>
              <a:defRPr sz="1400"/>
            </a:lvl1pPr>
          </a:lstStyle>
          <a:p>
            <a:r>
              <a:rPr lang="en-US" dirty="0"/>
              <a:t>Software Used</a:t>
            </a:r>
          </a:p>
          <a:p>
            <a:endParaRPr lang="en-US" dirty="0"/>
          </a:p>
          <a:p>
            <a:r>
              <a:rPr lang="en-US" i="1" dirty="0"/>
              <a:t>Why and how they were utilized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D02C2-9576-F3A8-2FDC-D5786B0CB25C}"/>
              </a:ext>
            </a:extLst>
          </p:cNvPr>
          <p:cNvSpPr/>
          <p:nvPr/>
        </p:nvSpPr>
        <p:spPr>
          <a:xfrm>
            <a:off x="4274161" y="1306850"/>
            <a:ext cx="18288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Visualization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03A4BF-A055-3D59-B58C-9C9ECC32F067}"/>
              </a:ext>
            </a:extLst>
          </p:cNvPr>
          <p:cNvCxnSpPr>
            <a:cxnSpLocks/>
          </p:cNvCxnSpPr>
          <p:nvPr/>
        </p:nvCxnSpPr>
        <p:spPr>
          <a:xfrm>
            <a:off x="4274161" y="3727030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163193-2339-1B8C-54F2-105DDAADD62B}"/>
              </a:ext>
            </a:extLst>
          </p:cNvPr>
          <p:cNvCxnSpPr>
            <a:cxnSpLocks/>
          </p:cNvCxnSpPr>
          <p:nvPr/>
        </p:nvCxnSpPr>
        <p:spPr>
          <a:xfrm>
            <a:off x="4274161" y="5596846"/>
            <a:ext cx="1828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BF37C-6510-8C68-1865-D852DCD6AE39}"/>
              </a:ext>
            </a:extLst>
          </p:cNvPr>
          <p:cNvSpPr txBox="1"/>
          <p:nvPr/>
        </p:nvSpPr>
        <p:spPr>
          <a:xfrm>
            <a:off x="4274161" y="2275411"/>
            <a:ext cx="1828800" cy="14276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dirty="0"/>
              <a:t>Process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i="1" dirty="0"/>
              <a:t>Visualize the impact of Contract Awards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BEE71-69FA-3A11-A021-E43C87871540}"/>
              </a:ext>
            </a:extLst>
          </p:cNvPr>
          <p:cNvSpPr txBox="1"/>
          <p:nvPr/>
        </p:nvSpPr>
        <p:spPr>
          <a:xfrm>
            <a:off x="4274161" y="4101116"/>
            <a:ext cx="1828800" cy="13514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174625" indent="-174625">
              <a:buFont typeface="Wingdings" panose="05000000000000000000" pitchFamily="2" charset="2"/>
              <a:buChar char="§"/>
              <a:defRPr sz="1400"/>
            </a:lvl1pPr>
          </a:lstStyle>
          <a:p>
            <a:r>
              <a:rPr lang="en-US" dirty="0"/>
              <a:t>Tableau</a:t>
            </a:r>
          </a:p>
          <a:p>
            <a:endParaRPr lang="en-US" dirty="0"/>
          </a:p>
          <a:p>
            <a:r>
              <a:rPr lang="en-US" i="1" dirty="0"/>
              <a:t>Visualize attributes, filtering, &amp; Dashboards</a:t>
            </a:r>
            <a:endParaRPr lang="en-US" dirty="0"/>
          </a:p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2C7B72-34F2-DC59-CDFE-50322E153407}"/>
              </a:ext>
            </a:extLst>
          </p:cNvPr>
          <p:cNvSpPr/>
          <p:nvPr/>
        </p:nvSpPr>
        <p:spPr>
          <a:xfrm>
            <a:off x="9249785" y="1306850"/>
            <a:ext cx="18288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Predictive Analytics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B33D9F-9D1A-13A9-F891-D94DEF0EF9C1}"/>
              </a:ext>
            </a:extLst>
          </p:cNvPr>
          <p:cNvCxnSpPr>
            <a:cxnSpLocks/>
          </p:cNvCxnSpPr>
          <p:nvPr/>
        </p:nvCxnSpPr>
        <p:spPr>
          <a:xfrm>
            <a:off x="9249785" y="3728877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B8B8C9-E5C7-80AE-C75C-010E24470D8A}"/>
              </a:ext>
            </a:extLst>
          </p:cNvPr>
          <p:cNvCxnSpPr>
            <a:cxnSpLocks/>
          </p:cNvCxnSpPr>
          <p:nvPr/>
        </p:nvCxnSpPr>
        <p:spPr>
          <a:xfrm>
            <a:off x="9249785" y="5577816"/>
            <a:ext cx="1828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74FDC63-344B-4463-E1AA-8A59CCFA14A2}"/>
              </a:ext>
            </a:extLst>
          </p:cNvPr>
          <p:cNvSpPr txBox="1"/>
          <p:nvPr/>
        </p:nvSpPr>
        <p:spPr>
          <a:xfrm>
            <a:off x="9249785" y="1874301"/>
            <a:ext cx="1828800" cy="1828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dirty="0"/>
              <a:t>Data Preparation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sz="1400" i="1" dirty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i="1" dirty="0"/>
              <a:t>Training, Testing, </a:t>
            </a:r>
            <a:r>
              <a:rPr lang="en-US" sz="1400" i="1" dirty="0" err="1"/>
              <a:t>CrossValidation</a:t>
            </a:r>
            <a:r>
              <a:rPr lang="en-US" sz="1400" i="1" dirty="0"/>
              <a:t>, </a:t>
            </a:r>
            <a:r>
              <a:rPr lang="en-US" sz="1400" i="1" dirty="0" err="1"/>
              <a:t>Gridsearch</a:t>
            </a:r>
            <a:endParaRPr lang="en-US" sz="1400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1462FC-3E69-8297-197B-B0FB5207C6E9}"/>
              </a:ext>
            </a:extLst>
          </p:cNvPr>
          <p:cNvSpPr txBox="1"/>
          <p:nvPr/>
        </p:nvSpPr>
        <p:spPr>
          <a:xfrm>
            <a:off x="9249785" y="3827698"/>
            <a:ext cx="1828800" cy="16248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174625" indent="-174625">
              <a:buFont typeface="Wingdings" panose="05000000000000000000" pitchFamily="2" charset="2"/>
              <a:buChar char="§"/>
              <a:defRPr sz="1400"/>
            </a:lvl1pPr>
          </a:lstStyle>
          <a:p>
            <a:r>
              <a:rPr lang="en-US" dirty="0"/>
              <a:t>Feature Importance</a:t>
            </a:r>
          </a:p>
          <a:p>
            <a:endParaRPr lang="en-US" dirty="0"/>
          </a:p>
          <a:p>
            <a:r>
              <a:rPr lang="en-US" sz="1400" i="1" dirty="0"/>
              <a:t>R Squared and Coefficients 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38818B-3624-4166-159A-79E501B20254}"/>
              </a:ext>
            </a:extLst>
          </p:cNvPr>
          <p:cNvSpPr/>
          <p:nvPr/>
        </p:nvSpPr>
        <p:spPr>
          <a:xfrm>
            <a:off x="6761973" y="1306850"/>
            <a:ext cx="18288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A3B01CE-B54D-7D37-CE84-339949166A4B}"/>
              </a:ext>
            </a:extLst>
          </p:cNvPr>
          <p:cNvCxnSpPr>
            <a:cxnSpLocks/>
          </p:cNvCxnSpPr>
          <p:nvPr/>
        </p:nvCxnSpPr>
        <p:spPr>
          <a:xfrm>
            <a:off x="6761973" y="3727030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46BB3D-C09F-A44B-88AF-66B0001C2411}"/>
              </a:ext>
            </a:extLst>
          </p:cNvPr>
          <p:cNvCxnSpPr>
            <a:cxnSpLocks/>
          </p:cNvCxnSpPr>
          <p:nvPr/>
        </p:nvCxnSpPr>
        <p:spPr>
          <a:xfrm>
            <a:off x="6761973" y="5596846"/>
            <a:ext cx="1828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BD1F8F-82F5-6215-BCF7-8BF0258EB7AC}"/>
              </a:ext>
            </a:extLst>
          </p:cNvPr>
          <p:cNvSpPr txBox="1"/>
          <p:nvPr/>
        </p:nvSpPr>
        <p:spPr>
          <a:xfrm>
            <a:off x="6761973" y="1874301"/>
            <a:ext cx="1828800" cy="1828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en-US" sz="1400" dirty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1400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/>
              <a:t>NA values, Separating Data, Missing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E0A73D-D1A4-AFC7-0442-B17A6B7A10DC}"/>
              </a:ext>
            </a:extLst>
          </p:cNvPr>
          <p:cNvSpPr txBox="1"/>
          <p:nvPr/>
        </p:nvSpPr>
        <p:spPr>
          <a:xfrm>
            <a:off x="6761973" y="3827698"/>
            <a:ext cx="1828800" cy="16248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174625" indent="-174625">
              <a:buFont typeface="Wingdings" panose="05000000000000000000" pitchFamily="2" charset="2"/>
              <a:buChar char="§"/>
              <a:defRPr sz="1400"/>
            </a:lvl1pPr>
          </a:lstStyle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sz="1400" i="1" dirty="0"/>
              <a:t>Descriptive Statistics, </a:t>
            </a:r>
            <a:r>
              <a:rPr lang="en-US" sz="1400" i="1" dirty="0" err="1"/>
              <a:t>Groupby</a:t>
            </a:r>
            <a:r>
              <a:rPr lang="en-US" sz="1400" i="1" dirty="0"/>
              <a:t> and AGG functions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8558C47-766D-06B3-2DA5-952D8F1B0CF2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2E4CCE-D0D1-225F-AF12-036B13F5A35B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4DB303-0E21-81C7-44DD-111FDE2CF981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</a:t>
            </a:r>
            <a:r>
              <a:rPr lang="en-US" b="1" dirty="0"/>
              <a:t>Intro to the Dataset </a:t>
            </a:r>
            <a:r>
              <a:rPr lang="en-US" dirty="0"/>
              <a:t>| Data Visualization | Data Analytics | Predictive Analytics | Conclusion </a:t>
            </a:r>
          </a:p>
        </p:txBody>
      </p:sp>
      <p:sp>
        <p:nvSpPr>
          <p:cNvPr id="103" name="Title 3">
            <a:extLst>
              <a:ext uri="{FF2B5EF4-FFF2-40B4-BE49-F238E27FC236}">
                <a16:creationId xmlns:a16="http://schemas.microsoft.com/office/drawing/2014/main" id="{B553E026-2157-25D9-8046-51D39B675D9A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5234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35622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</a:t>
            </a:r>
            <a:r>
              <a:rPr lang="en-US" b="1" dirty="0"/>
              <a:t>Intro to the Dataset </a:t>
            </a:r>
            <a:r>
              <a:rPr lang="en-US" dirty="0"/>
              <a:t>| Data Visualization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1A86-A784-F144-820B-CA7BE13AC5DF}"/>
              </a:ext>
            </a:extLst>
          </p:cNvPr>
          <p:cNvSpPr txBox="1"/>
          <p:nvPr/>
        </p:nvSpPr>
        <p:spPr>
          <a:xfrm>
            <a:off x="2174240" y="1479331"/>
            <a:ext cx="7843520" cy="389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/>
              <a:t>What factors effect funding that minority women owned small businesses receive and how can they tailor their application to receive more funding? </a:t>
            </a:r>
          </a:p>
        </p:txBody>
      </p:sp>
    </p:spTree>
    <p:extLst>
      <p:ext uri="{BB962C8B-B14F-4D97-AF65-F5344CB8AC3E}">
        <p14:creationId xmlns:p14="http://schemas.microsoft.com/office/powerpoint/2010/main" val="30843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Stakeholders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</a:t>
            </a:r>
            <a:r>
              <a:rPr lang="en-US" b="1" dirty="0"/>
              <a:t>Intro to the Dataset </a:t>
            </a:r>
            <a:r>
              <a:rPr lang="en-US" dirty="0"/>
              <a:t>| Data Visualization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AF1F8-5BFB-4354-A976-46AA8A126E36}"/>
              </a:ext>
            </a:extLst>
          </p:cNvPr>
          <p:cNvGrpSpPr/>
          <p:nvPr/>
        </p:nvGrpSpPr>
        <p:grpSpPr>
          <a:xfrm>
            <a:off x="1981200" y="892214"/>
            <a:ext cx="8229600" cy="5073572"/>
            <a:chOff x="457199" y="1119545"/>
            <a:chExt cx="8229600" cy="50735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56C876-4C7C-DCA5-D84E-602B203A38F5}"/>
                </a:ext>
              </a:extLst>
            </p:cNvPr>
            <p:cNvSpPr/>
            <p:nvPr/>
          </p:nvSpPr>
          <p:spPr>
            <a:xfrm>
              <a:off x="457199" y="1119545"/>
              <a:ext cx="8229600" cy="457200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EPA and Small Minority Owned Businesses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10371E-ECFE-611E-B5EA-F8A86FB3B3B3}"/>
                </a:ext>
              </a:extLst>
            </p:cNvPr>
            <p:cNvGrpSpPr/>
            <p:nvPr/>
          </p:nvGrpSpPr>
          <p:grpSpPr>
            <a:xfrm>
              <a:off x="457199" y="1766610"/>
              <a:ext cx="8229600" cy="1889721"/>
              <a:chOff x="457199" y="1716914"/>
              <a:chExt cx="8229600" cy="188972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758D1B-3146-831D-C2FC-A69F2215F8AE}"/>
                  </a:ext>
                </a:extLst>
              </p:cNvPr>
              <p:cNvSpPr/>
              <p:nvPr/>
            </p:nvSpPr>
            <p:spPr>
              <a:xfrm>
                <a:off x="457199" y="2174114"/>
                <a:ext cx="8229600" cy="14325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lvl="0" indent="-285750">
                  <a:lnSpc>
                    <a:spcPct val="2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Focus on Helping underrepresented groups generate more funding</a:t>
                </a:r>
              </a:p>
              <a:p>
                <a:pPr marL="514350" lvl="0" indent="-285750">
                  <a:lnSpc>
                    <a:spcPct val="2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Support small economies and businesses</a:t>
                </a:r>
              </a:p>
              <a:p>
                <a:pPr marL="514350" lvl="0" indent="-285750">
                  <a:lnSpc>
                    <a:spcPct val="2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State specific insights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862C371-B56A-713D-E5F9-19AD655F5EF9}"/>
                  </a:ext>
                </a:extLst>
              </p:cNvPr>
              <p:cNvSpPr/>
              <p:nvPr/>
            </p:nvSpPr>
            <p:spPr>
              <a:xfrm>
                <a:off x="457199" y="1716914"/>
                <a:ext cx="82296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EPA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8FC2A-A2FB-18FD-0BE9-8E5CEA6DBD49}"/>
                </a:ext>
              </a:extLst>
            </p:cNvPr>
            <p:cNvGrpSpPr/>
            <p:nvPr/>
          </p:nvGrpSpPr>
          <p:grpSpPr>
            <a:xfrm>
              <a:off x="457199" y="3846196"/>
              <a:ext cx="8229600" cy="2346921"/>
              <a:chOff x="4962938" y="2102249"/>
              <a:chExt cx="8229600" cy="23469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4C87F7-C29E-8496-44E6-B78AEBD648E5}"/>
                  </a:ext>
                </a:extLst>
              </p:cNvPr>
              <p:cNvSpPr/>
              <p:nvPr/>
            </p:nvSpPr>
            <p:spPr>
              <a:xfrm>
                <a:off x="4962938" y="2559449"/>
                <a:ext cx="8229600" cy="18897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08000" lvl="1" indent="-276225">
                  <a:lnSpc>
                    <a:spcPct val="3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How to tailor their application</a:t>
                </a:r>
              </a:p>
              <a:p>
                <a:pPr marL="508000" lvl="1" indent="-276225">
                  <a:lnSpc>
                    <a:spcPct val="3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Which States are most supportive of small businesses</a:t>
                </a:r>
              </a:p>
              <a:p>
                <a:pPr marL="508000" lvl="1" indent="-276225">
                  <a:lnSpc>
                    <a:spcPct val="300000"/>
                  </a:lnSpc>
                  <a:buClr>
                    <a:prstClr val="blac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1400" dirty="0">
                    <a:solidFill>
                      <a:prstClr val="black"/>
                    </a:solidFill>
                    <a:cs typeface="Calibri"/>
                  </a:rPr>
                  <a:t>Understanding of important features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19437B-A1B7-8D73-963C-22DDAE63975E}"/>
                  </a:ext>
                </a:extLst>
              </p:cNvPr>
              <p:cNvSpPr/>
              <p:nvPr/>
            </p:nvSpPr>
            <p:spPr>
              <a:xfrm>
                <a:off x="4962938" y="2102249"/>
                <a:ext cx="82296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Small Minority Owned Businesses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44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Software Used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</a:t>
            </a:r>
            <a:r>
              <a:rPr lang="en-US" b="1" dirty="0"/>
              <a:t>Intro to the Dataset </a:t>
            </a:r>
            <a:r>
              <a:rPr lang="en-US" dirty="0"/>
              <a:t>| Data Visualization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6">
            <a:extLst>
              <a:ext uri="{FF2B5EF4-FFF2-40B4-BE49-F238E27FC236}">
                <a16:creationId xmlns:a16="http://schemas.microsoft.com/office/drawing/2014/main" id="{F26834C8-44BE-5D05-DE94-B0046EFDE850}"/>
              </a:ext>
            </a:extLst>
          </p:cNvPr>
          <p:cNvSpPr txBox="1"/>
          <p:nvPr/>
        </p:nvSpPr>
        <p:spPr>
          <a:xfrm>
            <a:off x="4292218" y="3390594"/>
            <a:ext cx="6003658" cy="23637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/>
              <a:t>Objective #2 Analytics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Cleaning Duplicate values, NA Values, and Replacing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Libraries such as </a:t>
            </a:r>
            <a:r>
              <a:rPr lang="en-US" sz="1400" dirty="0" err="1"/>
              <a:t>Numpy</a:t>
            </a:r>
            <a:r>
              <a:rPr lang="en-US" sz="1400" dirty="0"/>
              <a:t>, Pandas, </a:t>
            </a:r>
            <a:r>
              <a:rPr lang="en-US" sz="1400" dirty="0" err="1"/>
              <a:t>SK.learn</a:t>
            </a:r>
            <a:r>
              <a:rPr lang="en-US" sz="1400" dirty="0"/>
              <a:t>, and </a:t>
            </a:r>
            <a:r>
              <a:rPr lang="en-US" sz="1400" dirty="0" err="1"/>
              <a:t>Matplot.Lib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We All felt more confident using Python due to the speed in which we could perform analysis when compared to excel and the usability compared to SQL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CB5ACD5E-6759-F6A5-01C4-C9AACC0DE317}"/>
              </a:ext>
            </a:extLst>
          </p:cNvPr>
          <p:cNvSpPr txBox="1"/>
          <p:nvPr/>
        </p:nvSpPr>
        <p:spPr>
          <a:xfrm>
            <a:off x="4292218" y="1188826"/>
            <a:ext cx="6003658" cy="18377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/>
              <a:t>Objective #1 Visualization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Showcasing the impact of awards onto specified groups, and highlighting the importance of certain attributes on contract award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 We were already familiar with Tableau, and it allowed us to produce insightful interactive visualizations quickly to perform rudimentary 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22AD0-9953-35E1-784E-343C4EDF1EC9}"/>
              </a:ext>
            </a:extLst>
          </p:cNvPr>
          <p:cNvSpPr/>
          <p:nvPr/>
        </p:nvSpPr>
        <p:spPr>
          <a:xfrm>
            <a:off x="1016000" y="1485179"/>
            <a:ext cx="1510179" cy="67056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u="sng" dirty="0"/>
              <a:t>Tableau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25503-93B1-3737-2A5D-826DA08A8BDC}"/>
              </a:ext>
            </a:extLst>
          </p:cNvPr>
          <p:cNvSpPr/>
          <p:nvPr/>
        </p:nvSpPr>
        <p:spPr>
          <a:xfrm>
            <a:off x="1016000" y="4444665"/>
            <a:ext cx="1510179" cy="67056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u="sng" dirty="0"/>
              <a:t>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D2886A-831A-0CC9-2932-5C93FC76464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771090" y="2155739"/>
            <a:ext cx="0" cy="2288926"/>
          </a:xfrm>
          <a:prstGeom prst="line">
            <a:avLst/>
          </a:prstGeom>
          <a:ln w="57150"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B91FFBA9-437E-6D3E-9D28-FF120E3FCF67}"/>
              </a:ext>
            </a:extLst>
          </p:cNvPr>
          <p:cNvSpPr/>
          <p:nvPr/>
        </p:nvSpPr>
        <p:spPr>
          <a:xfrm>
            <a:off x="1223728" y="2338307"/>
            <a:ext cx="339634" cy="192379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F76D049-AB35-FC57-558E-48CBBF828DEC}"/>
              </a:ext>
            </a:extLst>
          </p:cNvPr>
          <p:cNvSpPr/>
          <p:nvPr/>
        </p:nvSpPr>
        <p:spPr>
          <a:xfrm rot="5400000">
            <a:off x="2507725" y="1572931"/>
            <a:ext cx="658340" cy="4950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237C50E-7F1C-FF92-0728-33DFA94DC3BC}"/>
              </a:ext>
            </a:extLst>
          </p:cNvPr>
          <p:cNvSpPr/>
          <p:nvPr/>
        </p:nvSpPr>
        <p:spPr>
          <a:xfrm rot="5400000">
            <a:off x="2507724" y="4532417"/>
            <a:ext cx="658341" cy="4950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9541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dirty="0"/>
              <a:t>Data Visualization</a:t>
            </a:r>
            <a:r>
              <a:rPr lang="en-US" dirty="0"/>
              <a:t>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58928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49447-8477-7518-AD29-9BEFE24E150A}"/>
              </a:ext>
            </a:extLst>
          </p:cNvPr>
          <p:cNvGrpSpPr/>
          <p:nvPr/>
        </p:nvGrpSpPr>
        <p:grpSpPr>
          <a:xfrm>
            <a:off x="2724150" y="1142999"/>
            <a:ext cx="2743200" cy="4400470"/>
            <a:chOff x="701040" y="1574481"/>
            <a:chExt cx="2743200" cy="440047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13B3C5AB-C438-2DA5-9919-6E57A33B5993}"/>
                </a:ext>
              </a:extLst>
            </p:cNvPr>
            <p:cNvSpPr/>
            <p:nvPr/>
          </p:nvSpPr>
          <p:spPr>
            <a:xfrm>
              <a:off x="701040" y="1574481"/>
              <a:ext cx="2743200" cy="728343"/>
            </a:xfrm>
            <a:custGeom>
              <a:avLst/>
              <a:gdLst>
                <a:gd name="connsiteX0" fmla="*/ 0 w 2743200"/>
                <a:gd name="connsiteY0" fmla="*/ 0 h 609600"/>
                <a:gd name="connsiteX1" fmla="*/ 2285991 w 2743200"/>
                <a:gd name="connsiteY1" fmla="*/ 0 h 609600"/>
                <a:gd name="connsiteX2" fmla="*/ 2743200 w 2743200"/>
                <a:gd name="connsiteY2" fmla="*/ 457209 h 609600"/>
                <a:gd name="connsiteX3" fmla="*/ 2743200 w 2743200"/>
                <a:gd name="connsiteY3" fmla="*/ 609600 h 609600"/>
                <a:gd name="connsiteX4" fmla="*/ 0 w 2743200"/>
                <a:gd name="connsiteY4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609600">
                  <a:moveTo>
                    <a:pt x="0" y="0"/>
                  </a:moveTo>
                  <a:lnTo>
                    <a:pt x="2285991" y="0"/>
                  </a:lnTo>
                  <a:cubicBezTo>
                    <a:pt x="2538501" y="0"/>
                    <a:pt x="2743200" y="204699"/>
                    <a:pt x="2743200" y="457209"/>
                  </a:cubicBezTo>
                  <a:lnTo>
                    <a:pt x="27432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Screening</a:t>
              </a: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557ED75-F69C-8420-C148-C53BA9127918}"/>
                </a:ext>
              </a:extLst>
            </p:cNvPr>
            <p:cNvSpPr/>
            <p:nvPr/>
          </p:nvSpPr>
          <p:spPr>
            <a:xfrm>
              <a:off x="701040" y="2302825"/>
              <a:ext cx="2743200" cy="3672126"/>
            </a:xfrm>
            <a:custGeom>
              <a:avLst/>
              <a:gdLst>
                <a:gd name="connsiteX0" fmla="*/ 0 w 2743200"/>
                <a:gd name="connsiteY0" fmla="*/ 0 h 3962400"/>
                <a:gd name="connsiteX1" fmla="*/ 2743200 w 2743200"/>
                <a:gd name="connsiteY1" fmla="*/ 0 h 3962400"/>
                <a:gd name="connsiteX2" fmla="*/ 2743200 w 2743200"/>
                <a:gd name="connsiteY2" fmla="*/ 3962400 h 3962400"/>
                <a:gd name="connsiteX3" fmla="*/ 0 w 2743200"/>
                <a:gd name="connsiteY3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62400">
                  <a:moveTo>
                    <a:pt x="0" y="0"/>
                  </a:moveTo>
                  <a:lnTo>
                    <a:pt x="2743200" y="0"/>
                  </a:lnTo>
                  <a:lnTo>
                    <a:pt x="2743200" y="3962400"/>
                  </a:lnTo>
                  <a:lnTo>
                    <a:pt x="0" y="396240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8275" indent="-168275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1"/>
                  </a:solidFill>
                </a:rPr>
                <a:t>We wanted to gauge the broad view of award money distribution</a:t>
              </a:r>
            </a:p>
            <a:p>
              <a:pPr marL="168275" indent="-168275"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168275" indent="-168275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1"/>
                  </a:solidFill>
                </a:rPr>
                <a:t>Also try to pinpoint certain attributes that may increase or decrease contract awards</a:t>
              </a:r>
            </a:p>
            <a:p>
              <a:pPr marL="168275" indent="-168275"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168275" indent="-168275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1"/>
                  </a:solidFill>
                </a:rPr>
                <a:t>Visualize the differences between groups with same attributes</a:t>
              </a:r>
            </a:p>
          </p:txBody>
        </p:sp>
      </p:grpSp>
      <p:sp>
        <p:nvSpPr>
          <p:cNvPr id="8" name="Round Single Corner Rectangle 6">
            <a:extLst>
              <a:ext uri="{FF2B5EF4-FFF2-40B4-BE49-F238E27FC236}">
                <a16:creationId xmlns:a16="http://schemas.microsoft.com/office/drawing/2014/main" id="{7ACB3965-B223-5E5F-6FCE-F2D3E1790BE9}"/>
              </a:ext>
            </a:extLst>
          </p:cNvPr>
          <p:cNvSpPr/>
          <p:nvPr/>
        </p:nvSpPr>
        <p:spPr>
          <a:xfrm>
            <a:off x="6667500" y="1143000"/>
            <a:ext cx="2743200" cy="4572000"/>
          </a:xfrm>
          <a:prstGeom prst="round1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79816-B269-67A7-438E-DB4DA882764B}"/>
              </a:ext>
            </a:extLst>
          </p:cNvPr>
          <p:cNvSpPr/>
          <p:nvPr/>
        </p:nvSpPr>
        <p:spPr>
          <a:xfrm>
            <a:off x="6667500" y="1861184"/>
            <a:ext cx="2800350" cy="38538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Decided to showcase contract distribution via pie chart</a:t>
            </a:r>
          </a:p>
          <a:p>
            <a:pPr marL="168275" indent="-168275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Mapped out contract awards by states, to gauge what states prefer certain groups over others</a:t>
            </a:r>
          </a:p>
          <a:p>
            <a:pPr marL="168275" indent="-168275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Showcase the differences with a geographic map of contracts per group</a:t>
            </a:r>
          </a:p>
        </p:txBody>
      </p:sp>
      <p:sp>
        <p:nvSpPr>
          <p:cNvPr id="10" name="Round Single Corner Rectangle 8">
            <a:extLst>
              <a:ext uri="{FF2B5EF4-FFF2-40B4-BE49-F238E27FC236}">
                <a16:creationId xmlns:a16="http://schemas.microsoft.com/office/drawing/2014/main" id="{DDC4E093-556B-6E24-E758-83F8872B0E12}"/>
              </a:ext>
            </a:extLst>
          </p:cNvPr>
          <p:cNvSpPr/>
          <p:nvPr/>
        </p:nvSpPr>
        <p:spPr>
          <a:xfrm>
            <a:off x="6667500" y="1143000"/>
            <a:ext cx="2743200" cy="4572000"/>
          </a:xfrm>
          <a:prstGeom prst="round1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21CB47-B4C3-CE4C-56E9-C4B0FC560E26}"/>
              </a:ext>
            </a:extLst>
          </p:cNvPr>
          <p:cNvCxnSpPr/>
          <p:nvPr/>
        </p:nvCxnSpPr>
        <p:spPr>
          <a:xfrm>
            <a:off x="6667500" y="1861184"/>
            <a:ext cx="27289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E9D88-1BF6-9A2A-982A-14A43A017C63}"/>
              </a:ext>
            </a:extLst>
          </p:cNvPr>
          <p:cNvSpPr/>
          <p:nvPr/>
        </p:nvSpPr>
        <p:spPr>
          <a:xfrm>
            <a:off x="6667500" y="1181734"/>
            <a:ext cx="2743200" cy="68960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8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Tableau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</a:t>
            </a:r>
            <a:r>
              <a:rPr lang="en-US" b="1" dirty="0"/>
              <a:t>Data Visualization</a:t>
            </a:r>
            <a:r>
              <a:rPr lang="en-US" dirty="0"/>
              <a:t>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62484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isparities in Contract Distribution">
            <a:extLst>
              <a:ext uri="{FF2B5EF4-FFF2-40B4-BE49-F238E27FC236}">
                <a16:creationId xmlns:a16="http://schemas.microsoft.com/office/drawing/2014/main" id="{724234E3-2421-4A34-731D-C8AF3C2E2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08" y="932721"/>
            <a:ext cx="6347145" cy="50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4A7A1EF5-A65A-481B-D2E7-910859DD728F}"/>
              </a:ext>
            </a:extLst>
          </p:cNvPr>
          <p:cNvSpPr txBox="1">
            <a:spLocks/>
          </p:cNvSpPr>
          <p:nvPr/>
        </p:nvSpPr>
        <p:spPr>
          <a:xfrm>
            <a:off x="3762592" y="152400"/>
            <a:ext cx="4666816" cy="6193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Tableau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E9247-999B-EAED-34D2-F4E2ABECC488}"/>
              </a:ext>
            </a:extLst>
          </p:cNvPr>
          <p:cNvSpPr/>
          <p:nvPr/>
        </p:nvSpPr>
        <p:spPr>
          <a:xfrm>
            <a:off x="-83890" y="6543413"/>
            <a:ext cx="12407318" cy="363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| Intro to the Dataset | </a:t>
            </a:r>
            <a:r>
              <a:rPr lang="en-US" b="1" dirty="0"/>
              <a:t>Data Visualization</a:t>
            </a:r>
            <a:r>
              <a:rPr lang="en-US" dirty="0"/>
              <a:t> | Data Analytics | Predictive Analytics | Conclusion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248AE3-6308-D6D5-CA3E-1E445922A9F1}"/>
              </a:ext>
            </a:extLst>
          </p:cNvPr>
          <p:cNvCxnSpPr>
            <a:cxnSpLocks/>
          </p:cNvCxnSpPr>
          <p:nvPr/>
        </p:nvCxnSpPr>
        <p:spPr>
          <a:xfrm>
            <a:off x="624840" y="824786"/>
            <a:ext cx="1105408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70761-D602-20F9-4208-18399624EF30}"/>
              </a:ext>
            </a:extLst>
          </p:cNvPr>
          <p:cNvCxnSpPr>
            <a:cxnSpLocks/>
          </p:cNvCxnSpPr>
          <p:nvPr/>
        </p:nvCxnSpPr>
        <p:spPr>
          <a:xfrm>
            <a:off x="589280" y="6118373"/>
            <a:ext cx="11125200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Gaps in Contract Awards">
            <a:extLst>
              <a:ext uri="{FF2B5EF4-FFF2-40B4-BE49-F238E27FC236}">
                <a16:creationId xmlns:a16="http://schemas.microsoft.com/office/drawing/2014/main" id="{2A6DC4D5-952C-BE7B-7E56-7D3A5195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68" y="857570"/>
            <a:ext cx="6535024" cy="52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6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5AF3531ADF34491C645ACCDF9BA7C" ma:contentTypeVersion="15" ma:contentTypeDescription="Create a new document." ma:contentTypeScope="" ma:versionID="0f0ab9513df6c773e53f47ea2cacef0f">
  <xsd:schema xmlns:xsd="http://www.w3.org/2001/XMLSchema" xmlns:xs="http://www.w3.org/2001/XMLSchema" xmlns:p="http://schemas.microsoft.com/office/2006/metadata/properties" xmlns:ns3="226d7044-7ace-4e2f-81eb-727e73d40fb6" xmlns:ns4="eb854397-8095-4dc0-b457-3cdd10b5c623" targetNamespace="http://schemas.microsoft.com/office/2006/metadata/properties" ma:root="true" ma:fieldsID="57d6374e3cbe5c8f2577f85c9df03dc1" ns3:_="" ns4:_="">
    <xsd:import namespace="226d7044-7ace-4e2f-81eb-727e73d40fb6"/>
    <xsd:import namespace="eb854397-8095-4dc0-b457-3cdd10b5c6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d7044-7ace-4e2f-81eb-727e73d40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54397-8095-4dc0-b457-3cdd10b5c6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6d7044-7ace-4e2f-81eb-727e73d40fb6" xsi:nil="true"/>
  </documentManagement>
</p:properties>
</file>

<file path=customXml/itemProps1.xml><?xml version="1.0" encoding="utf-8"?>
<ds:datastoreItem xmlns:ds="http://schemas.openxmlformats.org/officeDocument/2006/customXml" ds:itemID="{E6E2CBBF-357C-4C76-BEE3-69B521C19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6d7044-7ace-4e2f-81eb-727e73d40fb6"/>
    <ds:schemaRef ds:uri="eb854397-8095-4dc0-b457-3cdd10b5c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F1F9CD-283C-455D-A661-6086FE7202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58639-AB4E-4DC1-91FD-ACA39CFEB13D}">
  <ds:schemaRefs>
    <ds:schemaRef ds:uri="http://purl.org/dc/elements/1.1/"/>
    <ds:schemaRef ds:uri="http://www.w3.org/XML/1998/namespace"/>
    <ds:schemaRef ds:uri="http://schemas.microsoft.com/office/2006/metadata/properties"/>
    <ds:schemaRef ds:uri="226d7044-7ace-4e2f-81eb-727e73d40fb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b854397-8095-4dc0-b457-3cdd10b5c6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1112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EPA Business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 Business Analysis</dc:title>
  <dc:creator>Nielsen, Samuel</dc:creator>
  <cp:lastModifiedBy>Nielsen, Samuel</cp:lastModifiedBy>
  <cp:revision>13</cp:revision>
  <dcterms:created xsi:type="dcterms:W3CDTF">2024-03-09T05:10:05Z</dcterms:created>
  <dcterms:modified xsi:type="dcterms:W3CDTF">2024-03-09T21:30:22Z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0x010100B9D5AF3531ADF34491C645ACCDF9BA7C</vt:lpwstr>
  </property>
</Properties>
</file>