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09" r:id="rId5"/>
    <p:sldId id="317" r:id="rId6"/>
    <p:sldId id="310" r:id="rId7"/>
    <p:sldId id="321" r:id="rId8"/>
    <p:sldId id="311" r:id="rId9"/>
    <p:sldId id="314" r:id="rId10"/>
    <p:sldId id="315" r:id="rId11"/>
    <p:sldId id="316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9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A0E06"/>
    <a:srgbClr val="080101"/>
    <a:srgbClr val="0A0101"/>
    <a:srgbClr val="000000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6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S" userId="e449bf99-a54b-46bc-82fd-5aed4924e101" providerId="ADAL" clId="{6DDCB5DE-7939-47EF-A016-378967B7C60C}"/>
    <pc:docChg chg="undo custSel modSld">
      <pc:chgData name="Anand S" userId="e449bf99-a54b-46bc-82fd-5aed4924e101" providerId="ADAL" clId="{6DDCB5DE-7939-47EF-A016-378967B7C60C}" dt="2024-08-16T01:33:18.490" v="2" actId="20577"/>
      <pc:docMkLst>
        <pc:docMk/>
      </pc:docMkLst>
      <pc:sldChg chg="modSp mod">
        <pc:chgData name="Anand S" userId="e449bf99-a54b-46bc-82fd-5aed4924e101" providerId="ADAL" clId="{6DDCB5DE-7939-47EF-A016-378967B7C60C}" dt="2024-08-16T01:33:18.490" v="2" actId="20577"/>
        <pc:sldMkLst>
          <pc:docMk/>
          <pc:sldMk cId="1931851054" sldId="326"/>
        </pc:sldMkLst>
        <pc:spChg chg="mod">
          <ac:chgData name="Anand S" userId="e449bf99-a54b-46bc-82fd-5aed4924e101" providerId="ADAL" clId="{6DDCB5DE-7939-47EF-A016-378967B7C60C}" dt="2024-08-16T01:33:18.490" v="2" actId="20577"/>
          <ac:spMkLst>
            <pc:docMk/>
            <pc:sldMk cId="1931851054" sldId="326"/>
            <ac:spMk id="2" creationId="{0046BA51-55A0-BD4B-334E-BC93AAF084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https://hitchhikers.fandom.com/wiki/Deep_Thought?file=Deep+Thought+TV.jpg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https://chatgpt.com/share/73489a8d-111a-40e2-a695-953c36e7d702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https://x.com/karpathy/status/1627366426771337216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https://www.flickr.com/photos/jvk/10227088764</a:t>
            </a:r>
          </a:p>
          <a:p>
            <a:r>
              <a:rPr lang="en-IN" dirty="0"/>
              <a:t>https://www.flickr.com/photos/uflinks/4955880105</a:t>
            </a:r>
          </a:p>
          <a:p>
            <a:r>
              <a:rPr lang="en-IN" dirty="0"/>
              <a:t>https://www.amazon.in/Gods-Themselves-Nemesis-Bantam-Spectra/dp/0553288105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Logos from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https://simonwillison.net/2023/Aug/3/weird-world-of-llms/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https://gramener.com/llmrandom/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https://gramener.com/llmrandom/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https://gramener.com/llmrandom/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https://chatgpt.com/share/73489a8d-111a-40e2-a695-953c36e7d702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https://chatgpt.com/share/73489a8d-111a-40e2-a695-953c36e7d702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AFAD-4E2D-9548-AAE0-17D6FB9F2E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Name of the </a:t>
            </a:r>
            <a:br>
              <a:rPr lang="en-GB"/>
            </a:br>
            <a:r>
              <a:rPr lang="en-GB"/>
              <a:t>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name/date</a:t>
            </a:r>
          </a:p>
        </p:txBody>
      </p:sp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Name of the section or presentation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8/16/2024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Next steps / contact info</a:t>
            </a:r>
          </a:p>
        </p:txBody>
      </p:sp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8/16/2024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40" y="6386791"/>
            <a:ext cx="1014952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8/16/2024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40" y="6386791"/>
            <a:ext cx="1014952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8/16/2024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40" y="6386791"/>
            <a:ext cx="1014952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8/16/2024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4" y="6386791"/>
            <a:ext cx="10058400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8/16/2024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40" y="6386791"/>
            <a:ext cx="1014952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Secondary message. Prove the headline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Primary message. Prove the headline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OPTIONAL takeaway: What should the audience do now?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8/16/2024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40" y="6386791"/>
            <a:ext cx="1014952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Add information about this section – a picture, a description, a video, etc.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Name of the </a:t>
            </a:r>
            <a:br>
              <a:rPr lang="en-GB"/>
            </a:br>
            <a:r>
              <a:rPr lang="en-GB"/>
              <a:t>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name/date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information about this section – a picture, a description, a video, etc.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72" r:id="rId4"/>
    <p:sldLayoutId id="2147483655" r:id="rId5"/>
    <p:sldLayoutId id="2147483678" r:id="rId6"/>
    <p:sldLayoutId id="2147483664" r:id="rId7"/>
    <p:sldLayoutId id="2147483681" r:id="rId8"/>
    <p:sldLayoutId id="2147483666" r:id="rId9"/>
    <p:sldLayoutId id="2147483679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TEDx MDI Gurgaon</a:t>
            </a:r>
            <a:endParaRPr lang="en-US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Anand S, 10 August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7FD10-F95B-076A-2D84-AD7A93BEC30B}"/>
              </a:ext>
            </a:extLst>
          </p:cNvPr>
          <p:cNvSpPr txBox="1"/>
          <p:nvPr/>
        </p:nvSpPr>
        <p:spPr>
          <a:xfrm>
            <a:off x="609870" y="6384926"/>
            <a:ext cx="9783763" cy="36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IN" sz="800" b="0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alien&#10;&#10;Description automatically generated">
            <a:extLst>
              <a:ext uri="{FF2B5EF4-FFF2-40B4-BE49-F238E27FC236}">
                <a16:creationId xmlns:a16="http://schemas.microsoft.com/office/drawing/2014/main" id="{8BC6854B-904D-4C84-EA47-D99ED1F62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81" y="2040732"/>
            <a:ext cx="2776536" cy="2776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147A2-F966-6369-7CEA-042F11D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personalities to LLMs have?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1C0DC3-BC57-9AB8-88A9-B1AB6876BF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Let’s administer the Big Five Personality Traits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5674C-8927-5063-9027-78D639182762}"/>
              </a:ext>
            </a:extLst>
          </p:cNvPr>
          <p:cNvSpPr txBox="1"/>
          <p:nvPr/>
        </p:nvSpPr>
        <p:spPr>
          <a:xfrm>
            <a:off x="243840" y="1323456"/>
            <a:ext cx="8369429" cy="4765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How Accurately Can You Describe Yourself?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the life of the party.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Feel little concern for others.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always prepared.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 stressed out easily.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Have a rich vocabulary.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B1E8D-58AE-7BBA-6415-843C12A64E22}"/>
              </a:ext>
            </a:extLst>
          </p:cNvPr>
          <p:cNvSpPr txBox="1"/>
          <p:nvPr/>
        </p:nvSpPr>
        <p:spPr>
          <a:xfrm>
            <a:off x="6878359" y="1323456"/>
            <a:ext cx="4815360" cy="417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2. Moderately Inaccurate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2. Moderately Inaccurate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5. Very 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1. Very Inaccurate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5. Very Accurate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047FEE-0DB8-0C9F-A16E-5E4826FB4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3970" y="200765"/>
            <a:ext cx="1692171" cy="45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E1114-E94B-1E3E-4F3A-127CBF74B0E2}"/>
              </a:ext>
            </a:extLst>
          </p:cNvPr>
          <p:cNvSpPr txBox="1"/>
          <p:nvPr/>
        </p:nvSpPr>
        <p:spPr>
          <a:xfrm>
            <a:off x="8613269" y="24554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cap="small" dirty="0">
                <a:solidFill>
                  <a:schemeClr val="bg1"/>
                </a:solidFill>
              </a:rPr>
              <a:t>GPT 4o</a:t>
            </a:r>
          </a:p>
        </p:txBody>
      </p:sp>
    </p:spTree>
    <p:extLst>
      <p:ext uri="{BB962C8B-B14F-4D97-AF65-F5344CB8AC3E}">
        <p14:creationId xmlns:p14="http://schemas.microsoft.com/office/powerpoint/2010/main" val="134331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alien&#10;&#10;Description automatically generated">
            <a:extLst>
              <a:ext uri="{FF2B5EF4-FFF2-40B4-BE49-F238E27FC236}">
                <a16:creationId xmlns:a16="http://schemas.microsoft.com/office/drawing/2014/main" id="{8BC6854B-904D-4C84-EA47-D99ED1F62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81" y="2040732"/>
            <a:ext cx="2776536" cy="2776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147A2-F966-6369-7CEA-042F11D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personalities to LLMs have?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1C0DC3-BC57-9AB8-88A9-B1AB6876BF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Let’s administer the Big Five Personality Traits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5674C-8927-5063-9027-78D639182762}"/>
              </a:ext>
            </a:extLst>
          </p:cNvPr>
          <p:cNvSpPr txBox="1"/>
          <p:nvPr/>
        </p:nvSpPr>
        <p:spPr>
          <a:xfrm>
            <a:off x="243840" y="1323456"/>
            <a:ext cx="8369429" cy="4765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How Accurately Can You Describe Yourself?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the life of the party.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Feel little concern for others.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always prepared.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 stressed out easily.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Have a rich vocabulary.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B1E8D-58AE-7BBA-6415-843C12A64E22}"/>
              </a:ext>
            </a:extLst>
          </p:cNvPr>
          <p:cNvSpPr txBox="1"/>
          <p:nvPr/>
        </p:nvSpPr>
        <p:spPr>
          <a:xfrm>
            <a:off x="6883400" y="1323456"/>
            <a:ext cx="4835719" cy="417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2. Moderately Inaccurate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6"/>
                </a:solidFill>
              </a:rPr>
              <a:t>3. Neither accurate nor …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6"/>
                </a:solidFill>
              </a:rPr>
              <a:t>4. Moderately 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2"/>
                </a:solidFill>
              </a:rPr>
              <a:t>4. Moderately Accurate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5. Very Accurate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00B05F-2C3D-F932-C343-88AC304A7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100" y="253913"/>
            <a:ext cx="1750060" cy="352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554C5-4D26-16F9-623F-BF26C28A6200}"/>
              </a:ext>
            </a:extLst>
          </p:cNvPr>
          <p:cNvSpPr txBox="1"/>
          <p:nvPr/>
        </p:nvSpPr>
        <p:spPr>
          <a:xfrm>
            <a:off x="8178800" y="245546"/>
            <a:ext cx="161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cap="small" dirty="0">
                <a:solidFill>
                  <a:schemeClr val="bg1"/>
                </a:solidFill>
              </a:rPr>
              <a:t>Llama 3 8b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7041-C9AB-5EE7-486D-D52BFE6AA636}"/>
              </a:ext>
            </a:extLst>
          </p:cNvPr>
          <p:cNvSpPr txBox="1"/>
          <p:nvPr/>
        </p:nvSpPr>
        <p:spPr>
          <a:xfrm>
            <a:off x="6096000" y="3706192"/>
            <a:ext cx="58521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“I care about others, but I'm not overly empathetic or concerned about their feelings”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26DB3-5836-0024-0F15-1C8C45693040}"/>
              </a:ext>
            </a:extLst>
          </p:cNvPr>
          <p:cNvSpPr txBox="1"/>
          <p:nvPr/>
        </p:nvSpPr>
        <p:spPr>
          <a:xfrm>
            <a:off x="6096000" y="4399049"/>
            <a:ext cx="58521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I try to be prepared, but I'm not perfect and sometimes forget things</a:t>
            </a:r>
            <a:r>
              <a:rPr lang="en-IN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A2A17-8A2D-BF6B-38A0-A5E9D0BB8B01}"/>
              </a:ext>
            </a:extLst>
          </p:cNvPr>
          <p:cNvSpPr txBox="1"/>
          <p:nvPr/>
        </p:nvSpPr>
        <p:spPr>
          <a:xfrm>
            <a:off x="6096000" y="5020077"/>
            <a:ext cx="58521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“I can get stressed, but I'm working on managing my stress levels”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51-55A0-BD4B-334E-BC93AAF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These questions are synthesized into 5 traits (OCEAN)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A071-1850-348E-BAB5-98D5EA5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C42A-7610-81D2-97DC-669C985EEE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BA053B-7213-64C5-6877-D9E62B37B6CE}"/>
              </a:ext>
            </a:extLst>
          </p:cNvPr>
          <p:cNvSpPr/>
          <p:nvPr/>
        </p:nvSpPr>
        <p:spPr>
          <a:xfrm>
            <a:off x="3168650" y="1217116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Openness to experience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FB4C76B-84C6-2865-D587-23F3E915D27C}"/>
              </a:ext>
            </a:extLst>
          </p:cNvPr>
          <p:cNvSpPr/>
          <p:nvPr/>
        </p:nvSpPr>
        <p:spPr>
          <a:xfrm>
            <a:off x="3168650" y="2332425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Conscientiousness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5886804-A1EE-16F7-C566-3A89A20B12B8}"/>
              </a:ext>
            </a:extLst>
          </p:cNvPr>
          <p:cNvSpPr/>
          <p:nvPr/>
        </p:nvSpPr>
        <p:spPr>
          <a:xfrm>
            <a:off x="3168650" y="3447734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Extroversion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921FB4C-94F5-8B23-7344-A5322095BE9D}"/>
              </a:ext>
            </a:extLst>
          </p:cNvPr>
          <p:cNvSpPr/>
          <p:nvPr/>
        </p:nvSpPr>
        <p:spPr>
          <a:xfrm>
            <a:off x="3168650" y="4563043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Agreeableness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F397C2-B053-C1CF-3491-18D2CC948DC1}"/>
              </a:ext>
            </a:extLst>
          </p:cNvPr>
          <p:cNvSpPr/>
          <p:nvPr/>
        </p:nvSpPr>
        <p:spPr>
          <a:xfrm>
            <a:off x="3168650" y="5678352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Neuroticism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EA87-B296-C0C1-6AAD-7967FB2D79C9}"/>
              </a:ext>
            </a:extLst>
          </p:cNvPr>
          <p:cNvSpPr txBox="1"/>
          <p:nvPr/>
        </p:nvSpPr>
        <p:spPr>
          <a:xfrm>
            <a:off x="904240" y="107612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Warren Buffett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Henry Ford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George W. Bush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27AD-3D5C-FF0E-56A7-74FD89125AA1}"/>
              </a:ext>
            </a:extLst>
          </p:cNvPr>
          <p:cNvSpPr txBox="1"/>
          <p:nvPr/>
        </p:nvSpPr>
        <p:spPr>
          <a:xfrm>
            <a:off x="9116060" y="107612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Albert Einstein</a:t>
            </a:r>
          </a:p>
          <a:p>
            <a:r>
              <a:rPr lang="en-IN" dirty="0">
                <a:solidFill>
                  <a:schemeClr val="bg1"/>
                </a:solidFill>
              </a:rPr>
              <a:t>Rabindranath Tagore</a:t>
            </a:r>
          </a:p>
          <a:p>
            <a:r>
              <a:rPr lang="en-IN" dirty="0">
                <a:solidFill>
                  <a:schemeClr val="bg1"/>
                </a:solidFill>
              </a:rPr>
              <a:t>MF Husain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004C-EA7D-0E6C-037E-23B8D846F2A1}"/>
              </a:ext>
            </a:extLst>
          </p:cNvPr>
          <p:cNvSpPr txBox="1"/>
          <p:nvPr/>
        </p:nvSpPr>
        <p:spPr>
          <a:xfrm>
            <a:off x="904240" y="2207232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Sanjay Dutt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Charlie Sheen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Kanye 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6F6FB-2986-90BE-215D-E37146721765}"/>
              </a:ext>
            </a:extLst>
          </p:cNvPr>
          <p:cNvSpPr txBox="1"/>
          <p:nvPr/>
        </p:nvSpPr>
        <p:spPr>
          <a:xfrm>
            <a:off x="9116060" y="2207232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Mahatma Gandhi</a:t>
            </a:r>
          </a:p>
          <a:p>
            <a:r>
              <a:rPr lang="en-IN" dirty="0">
                <a:solidFill>
                  <a:schemeClr val="bg1"/>
                </a:solidFill>
              </a:rPr>
              <a:t>Oprah Winfrey</a:t>
            </a:r>
          </a:p>
          <a:p>
            <a:r>
              <a:rPr lang="en-IN" dirty="0">
                <a:solidFill>
                  <a:schemeClr val="bg1"/>
                </a:solidFill>
              </a:rPr>
              <a:t>Abdul Kalam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3689-8BA5-5B6F-4F2E-ABDD65918404}"/>
              </a:ext>
            </a:extLst>
          </p:cNvPr>
          <p:cNvSpPr txBox="1"/>
          <p:nvPr/>
        </p:nvSpPr>
        <p:spPr>
          <a:xfrm>
            <a:off x="904240" y="330023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AR Rahman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JK Rowling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Rahul Dravid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444E9-BAD2-C131-98D7-D39A2614443F}"/>
              </a:ext>
            </a:extLst>
          </p:cNvPr>
          <p:cNvSpPr txBox="1"/>
          <p:nvPr/>
        </p:nvSpPr>
        <p:spPr>
          <a:xfrm>
            <a:off x="9116060" y="330023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Shah Rukh Khan</a:t>
            </a:r>
          </a:p>
          <a:p>
            <a:r>
              <a:rPr lang="en-IN" dirty="0">
                <a:solidFill>
                  <a:schemeClr val="bg1"/>
                </a:solidFill>
              </a:rPr>
              <a:t>Ranveer Singh</a:t>
            </a:r>
          </a:p>
          <a:p>
            <a:r>
              <a:rPr lang="en-IN" dirty="0">
                <a:solidFill>
                  <a:schemeClr val="bg1"/>
                </a:solidFill>
              </a:rPr>
              <a:t>Richard Branson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F5B6E-2E66-038F-C9D3-39CB11E73822}"/>
              </a:ext>
            </a:extLst>
          </p:cNvPr>
          <p:cNvSpPr txBox="1"/>
          <p:nvPr/>
        </p:nvSpPr>
        <p:spPr>
          <a:xfrm>
            <a:off x="904240" y="4408376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Donald Trump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Bal Thackeray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Kangana Ranaut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A44D-6005-F28B-BAB7-DD317962997A}"/>
              </a:ext>
            </a:extLst>
          </p:cNvPr>
          <p:cNvSpPr txBox="1"/>
          <p:nvPr/>
        </p:nvSpPr>
        <p:spPr>
          <a:xfrm>
            <a:off x="9116060" y="4408376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Mother Teresa</a:t>
            </a:r>
          </a:p>
          <a:p>
            <a:r>
              <a:rPr lang="en-IN" dirty="0">
                <a:solidFill>
                  <a:schemeClr val="bg1"/>
                </a:solidFill>
              </a:rPr>
              <a:t>Dalai Lama</a:t>
            </a:r>
          </a:p>
          <a:p>
            <a:r>
              <a:rPr lang="en-IN" dirty="0">
                <a:solidFill>
                  <a:schemeClr val="bg1"/>
                </a:solidFill>
              </a:rPr>
              <a:t>Fred Rogers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D756F-774F-C783-B1FE-964248E438C4}"/>
              </a:ext>
            </a:extLst>
          </p:cNvPr>
          <p:cNvSpPr txBox="1"/>
          <p:nvPr/>
        </p:nvSpPr>
        <p:spPr>
          <a:xfrm>
            <a:off x="904240" y="5516515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Tom Hanks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Ratan Tata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Nelson Mandela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A58F7-381D-110B-CB6E-2A28041C83DD}"/>
              </a:ext>
            </a:extLst>
          </p:cNvPr>
          <p:cNvSpPr txBox="1"/>
          <p:nvPr/>
        </p:nvSpPr>
        <p:spPr>
          <a:xfrm>
            <a:off x="9116060" y="5516515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Woody Allen</a:t>
            </a:r>
          </a:p>
          <a:p>
            <a:r>
              <a:rPr lang="en-IN" dirty="0">
                <a:solidFill>
                  <a:schemeClr val="bg1"/>
                </a:solidFill>
              </a:rPr>
              <a:t>Marilyn Monroe</a:t>
            </a:r>
          </a:p>
          <a:p>
            <a:r>
              <a:rPr lang="en-IN" dirty="0">
                <a:solidFill>
                  <a:schemeClr val="bg1"/>
                </a:solidFill>
              </a:rPr>
              <a:t>Parveen Babi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668BA-8C4F-7F47-27F6-DFDCD83EA032}"/>
              </a:ext>
            </a:extLst>
          </p:cNvPr>
          <p:cNvSpPr txBox="1"/>
          <p:nvPr/>
        </p:nvSpPr>
        <p:spPr>
          <a:xfrm>
            <a:off x="78295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F82DD-7FA4-DA99-C547-58B5D57670B2}"/>
              </a:ext>
            </a:extLst>
          </p:cNvPr>
          <p:cNvSpPr txBox="1"/>
          <p:nvPr/>
        </p:nvSpPr>
        <p:spPr>
          <a:xfrm>
            <a:off x="34607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ED4E1-7D15-A8AD-BA9E-833C35D1689F}"/>
              </a:ext>
            </a:extLst>
          </p:cNvPr>
          <p:cNvSpPr txBox="1"/>
          <p:nvPr/>
        </p:nvSpPr>
        <p:spPr>
          <a:xfrm>
            <a:off x="11008194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Anxious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Emotional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Moody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8BFEC-7427-5C7F-3D4D-52AD01DBD061}"/>
              </a:ext>
            </a:extLst>
          </p:cNvPr>
          <p:cNvSpPr txBox="1"/>
          <p:nvPr/>
        </p:nvSpPr>
        <p:spPr>
          <a:xfrm>
            <a:off x="11008194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Empathetic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Trusting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Friendly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BA6AB-2428-F619-82E2-A7953142272A}"/>
              </a:ext>
            </a:extLst>
          </p:cNvPr>
          <p:cNvSpPr txBox="1"/>
          <p:nvPr/>
        </p:nvSpPr>
        <p:spPr>
          <a:xfrm>
            <a:off x="11008194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Sociable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Energetic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Talkative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4218B-AD96-53F6-8F60-A98374683CF8}"/>
              </a:ext>
            </a:extLst>
          </p:cNvPr>
          <p:cNvSpPr txBox="1"/>
          <p:nvPr/>
        </p:nvSpPr>
        <p:spPr>
          <a:xfrm>
            <a:off x="11008194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Disciplined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Reliable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Meticulous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6EE9-8C7C-49BF-2EB3-825D31BB1D5E}"/>
              </a:ext>
            </a:extLst>
          </p:cNvPr>
          <p:cNvSpPr txBox="1"/>
          <p:nvPr/>
        </p:nvSpPr>
        <p:spPr>
          <a:xfrm>
            <a:off x="11008194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Curious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Open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Innovative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4D8DC-3A58-768B-81F5-AAC8EDB19A2F}"/>
              </a:ext>
            </a:extLst>
          </p:cNvPr>
          <p:cNvSpPr txBox="1"/>
          <p:nvPr/>
        </p:nvSpPr>
        <p:spPr>
          <a:xfrm>
            <a:off x="243840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Calm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Resilient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021C4-EC4B-CF6C-20E5-163E0E1903B6}"/>
              </a:ext>
            </a:extLst>
          </p:cNvPr>
          <p:cNvSpPr txBox="1"/>
          <p:nvPr/>
        </p:nvSpPr>
        <p:spPr>
          <a:xfrm>
            <a:off x="243840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IN" sz="1100" dirty="0" err="1">
                <a:solidFill>
                  <a:schemeClr val="bg1"/>
                </a:solidFill>
              </a:rPr>
              <a:t>arsh</a:t>
            </a:r>
            <a:endParaRPr lang="en-IN" sz="11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Critical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Opinionated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3AAFB-E432-B094-DB8F-94ECC6F82546}"/>
              </a:ext>
            </a:extLst>
          </p:cNvPr>
          <p:cNvSpPr txBox="1"/>
          <p:nvPr/>
        </p:nvSpPr>
        <p:spPr>
          <a:xfrm>
            <a:off x="243840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Reserved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Quiet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Reflective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85549-78E4-9DEA-1D53-A28AE9F54577}"/>
              </a:ext>
            </a:extLst>
          </p:cNvPr>
          <p:cNvSpPr txBox="1"/>
          <p:nvPr/>
        </p:nvSpPr>
        <p:spPr>
          <a:xfrm>
            <a:off x="243840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Impulsive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Disorganized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Unreliable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09DC4-5241-BD8E-2548-0E5E986ABB39}"/>
              </a:ext>
            </a:extLst>
          </p:cNvPr>
          <p:cNvSpPr txBox="1"/>
          <p:nvPr/>
        </p:nvSpPr>
        <p:spPr>
          <a:xfrm>
            <a:off x="243840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Conservative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Practical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Rigid</a:t>
            </a:r>
          </a:p>
        </p:txBody>
      </p:sp>
    </p:spTree>
    <p:extLst>
      <p:ext uri="{BB962C8B-B14F-4D97-AF65-F5344CB8AC3E}">
        <p14:creationId xmlns:p14="http://schemas.microsoft.com/office/powerpoint/2010/main" val="345779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" grpId="0"/>
      <p:bldP spid="11" grpId="0"/>
      <p:bldP spid="12" grpId="0"/>
      <p:bldP spid="13" grpId="0"/>
      <p:bldP spid="14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51-55A0-BD4B-334E-BC93AAF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OpenAI’s GPT-4o is an innovative, friendly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A071-1850-348E-BAB5-98D5EA5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C42A-7610-81D2-97DC-669C985EEE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BA053B-7213-64C5-6877-D9E62B37B6CE}"/>
              </a:ext>
            </a:extLst>
          </p:cNvPr>
          <p:cNvSpPr/>
          <p:nvPr/>
        </p:nvSpPr>
        <p:spPr>
          <a:xfrm>
            <a:off x="3168650" y="1217116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Openness to experience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FB4C76B-84C6-2865-D587-23F3E915D27C}"/>
              </a:ext>
            </a:extLst>
          </p:cNvPr>
          <p:cNvSpPr/>
          <p:nvPr/>
        </p:nvSpPr>
        <p:spPr>
          <a:xfrm>
            <a:off x="3168650" y="2332425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Conscientiousness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5886804-A1EE-16F7-C566-3A89A20B12B8}"/>
              </a:ext>
            </a:extLst>
          </p:cNvPr>
          <p:cNvSpPr/>
          <p:nvPr/>
        </p:nvSpPr>
        <p:spPr>
          <a:xfrm>
            <a:off x="3168650" y="3447734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Extroversion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921FB4C-94F5-8B23-7344-A5322095BE9D}"/>
              </a:ext>
            </a:extLst>
          </p:cNvPr>
          <p:cNvSpPr/>
          <p:nvPr/>
        </p:nvSpPr>
        <p:spPr>
          <a:xfrm>
            <a:off x="3168650" y="4563043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Agreeableness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F397C2-B053-C1CF-3491-18D2CC948DC1}"/>
              </a:ext>
            </a:extLst>
          </p:cNvPr>
          <p:cNvSpPr/>
          <p:nvPr/>
        </p:nvSpPr>
        <p:spPr>
          <a:xfrm>
            <a:off x="3168650" y="5678352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Neuroticism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EA87-B296-C0C1-6AAD-7967FB2D79C9}"/>
              </a:ext>
            </a:extLst>
          </p:cNvPr>
          <p:cNvSpPr txBox="1"/>
          <p:nvPr/>
        </p:nvSpPr>
        <p:spPr>
          <a:xfrm>
            <a:off x="904240" y="107612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Warren Buffett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Henry Ford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George W. Bush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27AD-3D5C-FF0E-56A7-74FD89125AA1}"/>
              </a:ext>
            </a:extLst>
          </p:cNvPr>
          <p:cNvSpPr txBox="1"/>
          <p:nvPr/>
        </p:nvSpPr>
        <p:spPr>
          <a:xfrm>
            <a:off x="9116060" y="107612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Albert Einstein</a:t>
            </a:r>
          </a:p>
          <a:p>
            <a:r>
              <a:rPr lang="en-IN" dirty="0">
                <a:solidFill>
                  <a:schemeClr val="bg1"/>
                </a:solidFill>
              </a:rPr>
              <a:t>Rabindranath Tagore</a:t>
            </a:r>
          </a:p>
          <a:p>
            <a:r>
              <a:rPr lang="en-IN" dirty="0">
                <a:solidFill>
                  <a:schemeClr val="bg1"/>
                </a:solidFill>
              </a:rPr>
              <a:t>MF Husain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004C-EA7D-0E6C-037E-23B8D846F2A1}"/>
              </a:ext>
            </a:extLst>
          </p:cNvPr>
          <p:cNvSpPr txBox="1"/>
          <p:nvPr/>
        </p:nvSpPr>
        <p:spPr>
          <a:xfrm>
            <a:off x="904240" y="2207232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Sanjay Dutt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Charlie Sheen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Kanye 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6F6FB-2986-90BE-215D-E37146721765}"/>
              </a:ext>
            </a:extLst>
          </p:cNvPr>
          <p:cNvSpPr txBox="1"/>
          <p:nvPr/>
        </p:nvSpPr>
        <p:spPr>
          <a:xfrm>
            <a:off x="9116060" y="2207232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Mahatma Gandhi</a:t>
            </a:r>
          </a:p>
          <a:p>
            <a:r>
              <a:rPr lang="en-IN" dirty="0">
                <a:solidFill>
                  <a:schemeClr val="bg1"/>
                </a:solidFill>
              </a:rPr>
              <a:t>Oprah Winfrey</a:t>
            </a:r>
          </a:p>
          <a:p>
            <a:r>
              <a:rPr lang="en-IN" dirty="0">
                <a:solidFill>
                  <a:schemeClr val="bg1"/>
                </a:solidFill>
              </a:rPr>
              <a:t>Abdul Kalam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3689-8BA5-5B6F-4F2E-ABDD65918404}"/>
              </a:ext>
            </a:extLst>
          </p:cNvPr>
          <p:cNvSpPr txBox="1"/>
          <p:nvPr/>
        </p:nvSpPr>
        <p:spPr>
          <a:xfrm>
            <a:off x="904240" y="330023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AR Rahman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JK Rowling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Rahul Dravid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444E9-BAD2-C131-98D7-D39A2614443F}"/>
              </a:ext>
            </a:extLst>
          </p:cNvPr>
          <p:cNvSpPr txBox="1"/>
          <p:nvPr/>
        </p:nvSpPr>
        <p:spPr>
          <a:xfrm>
            <a:off x="9116060" y="330023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Shah Rukh Khan</a:t>
            </a:r>
          </a:p>
          <a:p>
            <a:r>
              <a:rPr lang="en-IN" dirty="0">
                <a:solidFill>
                  <a:schemeClr val="bg1"/>
                </a:solidFill>
              </a:rPr>
              <a:t>Ranveer Singh</a:t>
            </a:r>
          </a:p>
          <a:p>
            <a:r>
              <a:rPr lang="en-IN" dirty="0">
                <a:solidFill>
                  <a:schemeClr val="bg1"/>
                </a:solidFill>
              </a:rPr>
              <a:t>Richard Branson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F5B6E-2E66-038F-C9D3-39CB11E73822}"/>
              </a:ext>
            </a:extLst>
          </p:cNvPr>
          <p:cNvSpPr txBox="1"/>
          <p:nvPr/>
        </p:nvSpPr>
        <p:spPr>
          <a:xfrm>
            <a:off x="904240" y="4408376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Donald Trump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Bal Thackeray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Kangana Ranaut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A44D-6005-F28B-BAB7-DD317962997A}"/>
              </a:ext>
            </a:extLst>
          </p:cNvPr>
          <p:cNvSpPr txBox="1"/>
          <p:nvPr/>
        </p:nvSpPr>
        <p:spPr>
          <a:xfrm>
            <a:off x="9116060" y="4408376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Mother Teresa</a:t>
            </a:r>
          </a:p>
          <a:p>
            <a:r>
              <a:rPr lang="en-IN" dirty="0">
                <a:solidFill>
                  <a:schemeClr val="bg1"/>
                </a:solidFill>
              </a:rPr>
              <a:t>Dalai Lama</a:t>
            </a:r>
          </a:p>
          <a:p>
            <a:r>
              <a:rPr lang="en-IN" dirty="0">
                <a:solidFill>
                  <a:schemeClr val="bg1"/>
                </a:solidFill>
              </a:rPr>
              <a:t>Fred Rogers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D756F-774F-C783-B1FE-964248E438C4}"/>
              </a:ext>
            </a:extLst>
          </p:cNvPr>
          <p:cNvSpPr txBox="1"/>
          <p:nvPr/>
        </p:nvSpPr>
        <p:spPr>
          <a:xfrm>
            <a:off x="904240" y="5516515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Tom Hanks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Ratan Tata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Nelson Mandela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A58F7-381D-110B-CB6E-2A28041C83DD}"/>
              </a:ext>
            </a:extLst>
          </p:cNvPr>
          <p:cNvSpPr txBox="1"/>
          <p:nvPr/>
        </p:nvSpPr>
        <p:spPr>
          <a:xfrm>
            <a:off x="9116060" y="5516515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Woody Allen</a:t>
            </a:r>
          </a:p>
          <a:p>
            <a:r>
              <a:rPr lang="en-IN" dirty="0">
                <a:solidFill>
                  <a:schemeClr val="bg1"/>
                </a:solidFill>
              </a:rPr>
              <a:t>Marilyn Monroe</a:t>
            </a:r>
          </a:p>
          <a:p>
            <a:r>
              <a:rPr lang="en-IN" dirty="0">
                <a:solidFill>
                  <a:schemeClr val="bg1"/>
                </a:solidFill>
              </a:rPr>
              <a:t>Parveen Babi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668BA-8C4F-7F47-27F6-DFDCD83EA032}"/>
              </a:ext>
            </a:extLst>
          </p:cNvPr>
          <p:cNvSpPr txBox="1"/>
          <p:nvPr/>
        </p:nvSpPr>
        <p:spPr>
          <a:xfrm>
            <a:off x="78295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F82DD-7FA4-DA99-C547-58B5D57670B2}"/>
              </a:ext>
            </a:extLst>
          </p:cNvPr>
          <p:cNvSpPr txBox="1"/>
          <p:nvPr/>
        </p:nvSpPr>
        <p:spPr>
          <a:xfrm>
            <a:off x="34607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1EBC04-CD5D-5C24-F557-98718632F87C}"/>
              </a:ext>
            </a:extLst>
          </p:cNvPr>
          <p:cNvSpPr/>
          <p:nvPr/>
        </p:nvSpPr>
        <p:spPr>
          <a:xfrm>
            <a:off x="8843646" y="1377662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38B7D-5401-1730-5925-8AE0C61B9A70}"/>
              </a:ext>
            </a:extLst>
          </p:cNvPr>
          <p:cNvCxnSpPr>
            <a:cxnSpLocks/>
          </p:cNvCxnSpPr>
          <p:nvPr/>
        </p:nvCxnSpPr>
        <p:spPr>
          <a:xfrm>
            <a:off x="31661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752F9-CD58-1078-B207-7D7FE5FE0E09}"/>
              </a:ext>
            </a:extLst>
          </p:cNvPr>
          <p:cNvCxnSpPr>
            <a:cxnSpLocks/>
          </p:cNvCxnSpPr>
          <p:nvPr/>
        </p:nvCxnSpPr>
        <p:spPr>
          <a:xfrm>
            <a:off x="433705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0A3AC-5568-9B7B-2FE2-744904992B38}"/>
              </a:ext>
            </a:extLst>
          </p:cNvPr>
          <p:cNvCxnSpPr>
            <a:cxnSpLocks/>
          </p:cNvCxnSpPr>
          <p:nvPr/>
        </p:nvCxnSpPr>
        <p:spPr>
          <a:xfrm>
            <a:off x="550799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CCF2-D359-4DA0-EDB3-87A2DC98E7EE}"/>
              </a:ext>
            </a:extLst>
          </p:cNvPr>
          <p:cNvCxnSpPr>
            <a:cxnSpLocks/>
          </p:cNvCxnSpPr>
          <p:nvPr/>
        </p:nvCxnSpPr>
        <p:spPr>
          <a:xfrm>
            <a:off x="667893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1D702F-D817-81CE-55C4-44AE3204390B}"/>
              </a:ext>
            </a:extLst>
          </p:cNvPr>
          <p:cNvCxnSpPr>
            <a:cxnSpLocks/>
          </p:cNvCxnSpPr>
          <p:nvPr/>
        </p:nvCxnSpPr>
        <p:spPr>
          <a:xfrm>
            <a:off x="784987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66DAE9-72B6-0932-DD29-B08E753AA615}"/>
              </a:ext>
            </a:extLst>
          </p:cNvPr>
          <p:cNvCxnSpPr>
            <a:cxnSpLocks/>
          </p:cNvCxnSpPr>
          <p:nvPr/>
        </p:nvCxnSpPr>
        <p:spPr>
          <a:xfrm>
            <a:off x="90208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60A142-72B7-06AB-E3DA-582858F14975}"/>
              </a:ext>
            </a:extLst>
          </p:cNvPr>
          <p:cNvSpPr/>
          <p:nvPr/>
        </p:nvSpPr>
        <p:spPr>
          <a:xfrm>
            <a:off x="5416551" y="2481651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FDDD5-9F2E-BBD0-B1D6-B60F4C32788E}"/>
              </a:ext>
            </a:extLst>
          </p:cNvPr>
          <p:cNvSpPr/>
          <p:nvPr/>
        </p:nvSpPr>
        <p:spPr>
          <a:xfrm>
            <a:off x="4220211" y="358426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06DF12-5CEA-6858-3DDA-F370B79E342B}"/>
              </a:ext>
            </a:extLst>
          </p:cNvPr>
          <p:cNvSpPr/>
          <p:nvPr/>
        </p:nvSpPr>
        <p:spPr>
          <a:xfrm>
            <a:off x="8299450" y="4712269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55437-1052-F06B-F9A3-FDEA8ACC3DBE}"/>
              </a:ext>
            </a:extLst>
          </p:cNvPr>
          <p:cNvSpPr/>
          <p:nvPr/>
        </p:nvSpPr>
        <p:spPr>
          <a:xfrm>
            <a:off x="4165600" y="583889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DD79B2-5538-E817-DB20-67A8F6273041}"/>
              </a:ext>
            </a:extLst>
          </p:cNvPr>
          <p:cNvSpPr txBox="1"/>
          <p:nvPr/>
        </p:nvSpPr>
        <p:spPr>
          <a:xfrm>
            <a:off x="243840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Calm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Resilient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F1BA9D-E1EF-7546-B2A2-CE876F40E8CE}"/>
              </a:ext>
            </a:extLst>
          </p:cNvPr>
          <p:cNvSpPr txBox="1"/>
          <p:nvPr/>
        </p:nvSpPr>
        <p:spPr>
          <a:xfrm>
            <a:off x="243840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IN" sz="1100" dirty="0" err="1">
                <a:solidFill>
                  <a:schemeClr val="bg1"/>
                </a:solidFill>
              </a:rPr>
              <a:t>arsh</a:t>
            </a:r>
            <a:endParaRPr lang="en-IN" sz="11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Critical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Opinionated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817D23-D053-A987-10B2-6C7D17FE72C5}"/>
              </a:ext>
            </a:extLst>
          </p:cNvPr>
          <p:cNvSpPr txBox="1"/>
          <p:nvPr/>
        </p:nvSpPr>
        <p:spPr>
          <a:xfrm>
            <a:off x="243840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Reserved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Quiet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Reflective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7E41E-967F-299B-0E62-4EBFB4EAB6B5}"/>
              </a:ext>
            </a:extLst>
          </p:cNvPr>
          <p:cNvSpPr txBox="1"/>
          <p:nvPr/>
        </p:nvSpPr>
        <p:spPr>
          <a:xfrm>
            <a:off x="243840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Impulsive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Disorganized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Unreliable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56E414-32AF-AB15-9879-4881BA020615}"/>
              </a:ext>
            </a:extLst>
          </p:cNvPr>
          <p:cNvSpPr txBox="1"/>
          <p:nvPr/>
        </p:nvSpPr>
        <p:spPr>
          <a:xfrm>
            <a:off x="243840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Conservative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Practical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Rigid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78634A-13ED-974D-1BA6-EBC81F006354}"/>
              </a:ext>
            </a:extLst>
          </p:cNvPr>
          <p:cNvSpPr txBox="1"/>
          <p:nvPr/>
        </p:nvSpPr>
        <p:spPr>
          <a:xfrm>
            <a:off x="11008194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Anxious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Emotional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Moody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A12D4-8246-D39E-86A6-04B3B546449D}"/>
              </a:ext>
            </a:extLst>
          </p:cNvPr>
          <p:cNvSpPr txBox="1"/>
          <p:nvPr/>
        </p:nvSpPr>
        <p:spPr>
          <a:xfrm>
            <a:off x="11008194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Empathetic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Trusting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Friendly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E4163-8491-F274-2451-18554B3F0703}"/>
              </a:ext>
            </a:extLst>
          </p:cNvPr>
          <p:cNvSpPr txBox="1"/>
          <p:nvPr/>
        </p:nvSpPr>
        <p:spPr>
          <a:xfrm>
            <a:off x="11008194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Sociable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Energetic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Talkative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546C00-FCC7-4164-4809-D15E42644684}"/>
              </a:ext>
            </a:extLst>
          </p:cNvPr>
          <p:cNvSpPr txBox="1"/>
          <p:nvPr/>
        </p:nvSpPr>
        <p:spPr>
          <a:xfrm>
            <a:off x="11008194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Disciplined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Reliable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Meticulous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093629-4ECB-4B78-E6D3-C77A4239F308}"/>
              </a:ext>
            </a:extLst>
          </p:cNvPr>
          <p:cNvSpPr txBox="1"/>
          <p:nvPr/>
        </p:nvSpPr>
        <p:spPr>
          <a:xfrm>
            <a:off x="11008194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Curious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Open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193185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51-55A0-BD4B-334E-BC93AAF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Claude 3.5 Sonnet is reliable, talkative, and emotional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A071-1850-348E-BAB5-98D5EA5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C42A-7610-81D2-97DC-669C985EEE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BA053B-7213-64C5-6877-D9E62B37B6CE}"/>
              </a:ext>
            </a:extLst>
          </p:cNvPr>
          <p:cNvSpPr/>
          <p:nvPr/>
        </p:nvSpPr>
        <p:spPr>
          <a:xfrm>
            <a:off x="3168650" y="1217116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Openness to experience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FB4C76B-84C6-2865-D587-23F3E915D27C}"/>
              </a:ext>
            </a:extLst>
          </p:cNvPr>
          <p:cNvSpPr/>
          <p:nvPr/>
        </p:nvSpPr>
        <p:spPr>
          <a:xfrm>
            <a:off x="3168650" y="2332425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Conscientiousness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5886804-A1EE-16F7-C566-3A89A20B12B8}"/>
              </a:ext>
            </a:extLst>
          </p:cNvPr>
          <p:cNvSpPr/>
          <p:nvPr/>
        </p:nvSpPr>
        <p:spPr>
          <a:xfrm>
            <a:off x="3168650" y="3447734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Extroversion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921FB4C-94F5-8B23-7344-A5322095BE9D}"/>
              </a:ext>
            </a:extLst>
          </p:cNvPr>
          <p:cNvSpPr/>
          <p:nvPr/>
        </p:nvSpPr>
        <p:spPr>
          <a:xfrm>
            <a:off x="3168650" y="4563043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Agreeableness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F397C2-B053-C1CF-3491-18D2CC948DC1}"/>
              </a:ext>
            </a:extLst>
          </p:cNvPr>
          <p:cNvSpPr/>
          <p:nvPr/>
        </p:nvSpPr>
        <p:spPr>
          <a:xfrm>
            <a:off x="3168650" y="5678352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Neuroticism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EA87-B296-C0C1-6AAD-7967FB2D79C9}"/>
              </a:ext>
            </a:extLst>
          </p:cNvPr>
          <p:cNvSpPr txBox="1"/>
          <p:nvPr/>
        </p:nvSpPr>
        <p:spPr>
          <a:xfrm>
            <a:off x="904240" y="107612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Warren Buffett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Henry Ford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George W. Bush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27AD-3D5C-FF0E-56A7-74FD89125AA1}"/>
              </a:ext>
            </a:extLst>
          </p:cNvPr>
          <p:cNvSpPr txBox="1"/>
          <p:nvPr/>
        </p:nvSpPr>
        <p:spPr>
          <a:xfrm>
            <a:off x="9116060" y="107612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Albert Einstein</a:t>
            </a:r>
          </a:p>
          <a:p>
            <a:r>
              <a:rPr lang="en-IN" dirty="0">
                <a:solidFill>
                  <a:schemeClr val="bg1"/>
                </a:solidFill>
              </a:rPr>
              <a:t>Rabindranath Tagore</a:t>
            </a:r>
          </a:p>
          <a:p>
            <a:r>
              <a:rPr lang="en-IN" dirty="0">
                <a:solidFill>
                  <a:schemeClr val="bg1"/>
                </a:solidFill>
              </a:rPr>
              <a:t>MF Husain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004C-EA7D-0E6C-037E-23B8D846F2A1}"/>
              </a:ext>
            </a:extLst>
          </p:cNvPr>
          <p:cNvSpPr txBox="1"/>
          <p:nvPr/>
        </p:nvSpPr>
        <p:spPr>
          <a:xfrm>
            <a:off x="904240" y="2207232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Sanjay Dutt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Charlie Sheen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Kanye 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6F6FB-2986-90BE-215D-E37146721765}"/>
              </a:ext>
            </a:extLst>
          </p:cNvPr>
          <p:cNvSpPr txBox="1"/>
          <p:nvPr/>
        </p:nvSpPr>
        <p:spPr>
          <a:xfrm>
            <a:off x="9116060" y="2207232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Mahatma Gandhi</a:t>
            </a:r>
          </a:p>
          <a:p>
            <a:r>
              <a:rPr lang="en-IN" dirty="0">
                <a:solidFill>
                  <a:schemeClr val="bg1"/>
                </a:solidFill>
              </a:rPr>
              <a:t>Oprah Winfrey</a:t>
            </a:r>
          </a:p>
          <a:p>
            <a:r>
              <a:rPr lang="en-IN" dirty="0">
                <a:solidFill>
                  <a:schemeClr val="bg1"/>
                </a:solidFill>
              </a:rPr>
              <a:t>Abdul Kalam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3689-8BA5-5B6F-4F2E-ABDD65918404}"/>
              </a:ext>
            </a:extLst>
          </p:cNvPr>
          <p:cNvSpPr txBox="1"/>
          <p:nvPr/>
        </p:nvSpPr>
        <p:spPr>
          <a:xfrm>
            <a:off x="904240" y="330023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AR Rahman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JK Rowling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Rahul Dravid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444E9-BAD2-C131-98D7-D39A2614443F}"/>
              </a:ext>
            </a:extLst>
          </p:cNvPr>
          <p:cNvSpPr txBox="1"/>
          <p:nvPr/>
        </p:nvSpPr>
        <p:spPr>
          <a:xfrm>
            <a:off x="9116060" y="330023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Shah Rukh Khan</a:t>
            </a:r>
          </a:p>
          <a:p>
            <a:r>
              <a:rPr lang="en-IN" dirty="0">
                <a:solidFill>
                  <a:schemeClr val="bg1"/>
                </a:solidFill>
              </a:rPr>
              <a:t>Ranveer Singh</a:t>
            </a:r>
          </a:p>
          <a:p>
            <a:r>
              <a:rPr lang="en-IN" dirty="0">
                <a:solidFill>
                  <a:schemeClr val="bg1"/>
                </a:solidFill>
              </a:rPr>
              <a:t>Richard Branson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F5B6E-2E66-038F-C9D3-39CB11E73822}"/>
              </a:ext>
            </a:extLst>
          </p:cNvPr>
          <p:cNvSpPr txBox="1"/>
          <p:nvPr/>
        </p:nvSpPr>
        <p:spPr>
          <a:xfrm>
            <a:off x="904240" y="4408376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Donald Trump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Bal Thackeray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Kangana Ranaut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A44D-6005-F28B-BAB7-DD317962997A}"/>
              </a:ext>
            </a:extLst>
          </p:cNvPr>
          <p:cNvSpPr txBox="1"/>
          <p:nvPr/>
        </p:nvSpPr>
        <p:spPr>
          <a:xfrm>
            <a:off x="9116060" y="4408376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Mother Teresa</a:t>
            </a:r>
          </a:p>
          <a:p>
            <a:r>
              <a:rPr lang="en-IN" dirty="0">
                <a:solidFill>
                  <a:schemeClr val="bg1"/>
                </a:solidFill>
              </a:rPr>
              <a:t>Dalai Lama</a:t>
            </a:r>
          </a:p>
          <a:p>
            <a:r>
              <a:rPr lang="en-IN" dirty="0">
                <a:solidFill>
                  <a:schemeClr val="bg1"/>
                </a:solidFill>
              </a:rPr>
              <a:t>Fred Rogers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D756F-774F-C783-B1FE-964248E438C4}"/>
              </a:ext>
            </a:extLst>
          </p:cNvPr>
          <p:cNvSpPr txBox="1"/>
          <p:nvPr/>
        </p:nvSpPr>
        <p:spPr>
          <a:xfrm>
            <a:off x="904240" y="5516515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Tom Hanks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Ratan Tata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Nelson Mandela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A58F7-381D-110B-CB6E-2A28041C83DD}"/>
              </a:ext>
            </a:extLst>
          </p:cNvPr>
          <p:cNvSpPr txBox="1"/>
          <p:nvPr/>
        </p:nvSpPr>
        <p:spPr>
          <a:xfrm>
            <a:off x="9116060" y="5516515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Woody Allen</a:t>
            </a:r>
          </a:p>
          <a:p>
            <a:r>
              <a:rPr lang="en-IN" dirty="0">
                <a:solidFill>
                  <a:schemeClr val="bg1"/>
                </a:solidFill>
              </a:rPr>
              <a:t>Marilyn Monroe</a:t>
            </a:r>
          </a:p>
          <a:p>
            <a:r>
              <a:rPr lang="en-IN" dirty="0">
                <a:solidFill>
                  <a:schemeClr val="bg1"/>
                </a:solidFill>
              </a:rPr>
              <a:t>Parveen Babi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668BA-8C4F-7F47-27F6-DFDCD83EA032}"/>
              </a:ext>
            </a:extLst>
          </p:cNvPr>
          <p:cNvSpPr txBox="1"/>
          <p:nvPr/>
        </p:nvSpPr>
        <p:spPr>
          <a:xfrm>
            <a:off x="78295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F82DD-7FA4-DA99-C547-58B5D57670B2}"/>
              </a:ext>
            </a:extLst>
          </p:cNvPr>
          <p:cNvSpPr txBox="1"/>
          <p:nvPr/>
        </p:nvSpPr>
        <p:spPr>
          <a:xfrm>
            <a:off x="34607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1EBC04-CD5D-5C24-F557-98718632F87C}"/>
              </a:ext>
            </a:extLst>
          </p:cNvPr>
          <p:cNvSpPr/>
          <p:nvPr/>
        </p:nvSpPr>
        <p:spPr>
          <a:xfrm>
            <a:off x="7506970" y="1377662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38B7D-5401-1730-5925-8AE0C61B9A70}"/>
              </a:ext>
            </a:extLst>
          </p:cNvPr>
          <p:cNvCxnSpPr>
            <a:cxnSpLocks/>
          </p:cNvCxnSpPr>
          <p:nvPr/>
        </p:nvCxnSpPr>
        <p:spPr>
          <a:xfrm>
            <a:off x="31661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752F9-CD58-1078-B207-7D7FE5FE0E09}"/>
              </a:ext>
            </a:extLst>
          </p:cNvPr>
          <p:cNvCxnSpPr>
            <a:cxnSpLocks/>
          </p:cNvCxnSpPr>
          <p:nvPr/>
        </p:nvCxnSpPr>
        <p:spPr>
          <a:xfrm>
            <a:off x="433705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0A3AC-5568-9B7B-2FE2-744904992B38}"/>
              </a:ext>
            </a:extLst>
          </p:cNvPr>
          <p:cNvCxnSpPr>
            <a:cxnSpLocks/>
          </p:cNvCxnSpPr>
          <p:nvPr/>
        </p:nvCxnSpPr>
        <p:spPr>
          <a:xfrm>
            <a:off x="550799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CCF2-D359-4DA0-EDB3-87A2DC98E7EE}"/>
              </a:ext>
            </a:extLst>
          </p:cNvPr>
          <p:cNvCxnSpPr>
            <a:cxnSpLocks/>
          </p:cNvCxnSpPr>
          <p:nvPr/>
        </p:nvCxnSpPr>
        <p:spPr>
          <a:xfrm>
            <a:off x="667893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1D702F-D817-81CE-55C4-44AE3204390B}"/>
              </a:ext>
            </a:extLst>
          </p:cNvPr>
          <p:cNvCxnSpPr>
            <a:cxnSpLocks/>
          </p:cNvCxnSpPr>
          <p:nvPr/>
        </p:nvCxnSpPr>
        <p:spPr>
          <a:xfrm>
            <a:off x="784987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66DAE9-72B6-0932-DD29-B08E753AA615}"/>
              </a:ext>
            </a:extLst>
          </p:cNvPr>
          <p:cNvCxnSpPr>
            <a:cxnSpLocks/>
          </p:cNvCxnSpPr>
          <p:nvPr/>
        </p:nvCxnSpPr>
        <p:spPr>
          <a:xfrm>
            <a:off x="90208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60A142-72B7-06AB-E3DA-582858F14975}"/>
              </a:ext>
            </a:extLst>
          </p:cNvPr>
          <p:cNvSpPr/>
          <p:nvPr/>
        </p:nvSpPr>
        <p:spPr>
          <a:xfrm>
            <a:off x="8845551" y="2481651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FDDD5-9F2E-BBD0-B1D6-B60F4C32788E}"/>
              </a:ext>
            </a:extLst>
          </p:cNvPr>
          <p:cNvSpPr/>
          <p:nvPr/>
        </p:nvSpPr>
        <p:spPr>
          <a:xfrm>
            <a:off x="8845551" y="3584260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06DF12-5CEA-6858-3DDA-F370B79E342B}"/>
              </a:ext>
            </a:extLst>
          </p:cNvPr>
          <p:cNvSpPr/>
          <p:nvPr/>
        </p:nvSpPr>
        <p:spPr>
          <a:xfrm>
            <a:off x="7123431" y="4712269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55437-1052-F06B-F9A3-FDEA8ACC3DBE}"/>
              </a:ext>
            </a:extLst>
          </p:cNvPr>
          <p:cNvSpPr/>
          <p:nvPr/>
        </p:nvSpPr>
        <p:spPr>
          <a:xfrm>
            <a:off x="8845551" y="5838898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5858C-66ED-0DCC-8865-C7A20CD0F017}"/>
              </a:ext>
            </a:extLst>
          </p:cNvPr>
          <p:cNvSpPr txBox="1"/>
          <p:nvPr/>
        </p:nvSpPr>
        <p:spPr>
          <a:xfrm>
            <a:off x="243840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Calm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Resilient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BF758-A4E0-7477-8291-6B698CCB647F}"/>
              </a:ext>
            </a:extLst>
          </p:cNvPr>
          <p:cNvSpPr txBox="1"/>
          <p:nvPr/>
        </p:nvSpPr>
        <p:spPr>
          <a:xfrm>
            <a:off x="243840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IN" sz="1100" dirty="0" err="1">
                <a:solidFill>
                  <a:schemeClr val="bg1"/>
                </a:solidFill>
              </a:rPr>
              <a:t>arsh</a:t>
            </a:r>
            <a:endParaRPr lang="en-IN" sz="11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Critical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Opinionated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46BDA-6A4E-05CC-8F45-E90B28301021}"/>
              </a:ext>
            </a:extLst>
          </p:cNvPr>
          <p:cNvSpPr txBox="1"/>
          <p:nvPr/>
        </p:nvSpPr>
        <p:spPr>
          <a:xfrm>
            <a:off x="243840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Reserved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Quiet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Reflective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667DD2-0707-3E8B-54E1-CBF98818537F}"/>
              </a:ext>
            </a:extLst>
          </p:cNvPr>
          <p:cNvSpPr txBox="1"/>
          <p:nvPr/>
        </p:nvSpPr>
        <p:spPr>
          <a:xfrm>
            <a:off x="243840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Impulsive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Disorganized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Unreliable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F48F6-EBAC-20AF-0D22-38492C8EE321}"/>
              </a:ext>
            </a:extLst>
          </p:cNvPr>
          <p:cNvSpPr txBox="1"/>
          <p:nvPr/>
        </p:nvSpPr>
        <p:spPr>
          <a:xfrm>
            <a:off x="243840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Conservative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Practical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Rigid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21AA69-DEE5-B01F-BBEC-F981E3992DBF}"/>
              </a:ext>
            </a:extLst>
          </p:cNvPr>
          <p:cNvSpPr txBox="1"/>
          <p:nvPr/>
        </p:nvSpPr>
        <p:spPr>
          <a:xfrm>
            <a:off x="11008194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Anxious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Emotional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Moody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F9648D-FAAF-FB41-DFAB-C0860453F3D2}"/>
              </a:ext>
            </a:extLst>
          </p:cNvPr>
          <p:cNvSpPr txBox="1"/>
          <p:nvPr/>
        </p:nvSpPr>
        <p:spPr>
          <a:xfrm>
            <a:off x="11008194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Empathetic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Trusting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Friendly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E292A0-D075-E560-F891-74CDE51E768F}"/>
              </a:ext>
            </a:extLst>
          </p:cNvPr>
          <p:cNvSpPr txBox="1"/>
          <p:nvPr/>
        </p:nvSpPr>
        <p:spPr>
          <a:xfrm>
            <a:off x="11008194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Sociable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Energetic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Talkative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D1048F-A82E-A84C-5101-A14131E9B971}"/>
              </a:ext>
            </a:extLst>
          </p:cNvPr>
          <p:cNvSpPr txBox="1"/>
          <p:nvPr/>
        </p:nvSpPr>
        <p:spPr>
          <a:xfrm>
            <a:off x="11008194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Disciplined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Reliable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Meticulous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E5ECBD-724D-2711-523A-537B76F858A3}"/>
              </a:ext>
            </a:extLst>
          </p:cNvPr>
          <p:cNvSpPr txBox="1"/>
          <p:nvPr/>
        </p:nvSpPr>
        <p:spPr>
          <a:xfrm>
            <a:off x="11008194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Curious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Open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2293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51-55A0-BD4B-334E-BC93AAF0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Gemini Flash is an innovative, quiet, opinionated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A071-1850-348E-BAB5-98D5EA5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C42A-7610-81D2-97DC-669C985EEE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BA053B-7213-64C5-6877-D9E62B37B6CE}"/>
              </a:ext>
            </a:extLst>
          </p:cNvPr>
          <p:cNvSpPr/>
          <p:nvPr/>
        </p:nvSpPr>
        <p:spPr>
          <a:xfrm>
            <a:off x="3168650" y="1217116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Openness to experience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FB4C76B-84C6-2865-D587-23F3E915D27C}"/>
              </a:ext>
            </a:extLst>
          </p:cNvPr>
          <p:cNvSpPr/>
          <p:nvPr/>
        </p:nvSpPr>
        <p:spPr>
          <a:xfrm>
            <a:off x="3168650" y="2332425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Conscientiousness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5886804-A1EE-16F7-C566-3A89A20B12B8}"/>
              </a:ext>
            </a:extLst>
          </p:cNvPr>
          <p:cNvSpPr/>
          <p:nvPr/>
        </p:nvSpPr>
        <p:spPr>
          <a:xfrm>
            <a:off x="3168650" y="3447734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Extroversion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921FB4C-94F5-8B23-7344-A5322095BE9D}"/>
              </a:ext>
            </a:extLst>
          </p:cNvPr>
          <p:cNvSpPr/>
          <p:nvPr/>
        </p:nvSpPr>
        <p:spPr>
          <a:xfrm>
            <a:off x="3168650" y="4563043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Agreeableness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F397C2-B053-C1CF-3491-18D2CC948DC1}"/>
              </a:ext>
            </a:extLst>
          </p:cNvPr>
          <p:cNvSpPr/>
          <p:nvPr/>
        </p:nvSpPr>
        <p:spPr>
          <a:xfrm>
            <a:off x="3168650" y="5678352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Neuroticism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EA87-B296-C0C1-6AAD-7967FB2D79C9}"/>
              </a:ext>
            </a:extLst>
          </p:cNvPr>
          <p:cNvSpPr txBox="1"/>
          <p:nvPr/>
        </p:nvSpPr>
        <p:spPr>
          <a:xfrm>
            <a:off x="904240" y="107612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Warren Buffett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Henry Ford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George W. Bush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27AD-3D5C-FF0E-56A7-74FD89125AA1}"/>
              </a:ext>
            </a:extLst>
          </p:cNvPr>
          <p:cNvSpPr txBox="1"/>
          <p:nvPr/>
        </p:nvSpPr>
        <p:spPr>
          <a:xfrm>
            <a:off x="9116060" y="107612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Albert Einstein</a:t>
            </a:r>
          </a:p>
          <a:p>
            <a:r>
              <a:rPr lang="en-IN" dirty="0">
                <a:solidFill>
                  <a:schemeClr val="bg1"/>
                </a:solidFill>
              </a:rPr>
              <a:t>Rabindranath Tagore</a:t>
            </a:r>
          </a:p>
          <a:p>
            <a:r>
              <a:rPr lang="en-IN" dirty="0">
                <a:solidFill>
                  <a:schemeClr val="bg1"/>
                </a:solidFill>
              </a:rPr>
              <a:t>MF Husain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004C-EA7D-0E6C-037E-23B8D846F2A1}"/>
              </a:ext>
            </a:extLst>
          </p:cNvPr>
          <p:cNvSpPr txBox="1"/>
          <p:nvPr/>
        </p:nvSpPr>
        <p:spPr>
          <a:xfrm>
            <a:off x="904240" y="2207232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Sanjay Dutt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Charlie Sheen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Kanye 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6F6FB-2986-90BE-215D-E37146721765}"/>
              </a:ext>
            </a:extLst>
          </p:cNvPr>
          <p:cNvSpPr txBox="1"/>
          <p:nvPr/>
        </p:nvSpPr>
        <p:spPr>
          <a:xfrm>
            <a:off x="9116060" y="2207232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Mahatma Gandhi</a:t>
            </a:r>
          </a:p>
          <a:p>
            <a:r>
              <a:rPr lang="en-IN" dirty="0">
                <a:solidFill>
                  <a:schemeClr val="bg1"/>
                </a:solidFill>
              </a:rPr>
              <a:t>Oprah Winfrey</a:t>
            </a:r>
          </a:p>
          <a:p>
            <a:r>
              <a:rPr lang="en-IN" dirty="0">
                <a:solidFill>
                  <a:schemeClr val="bg1"/>
                </a:solidFill>
              </a:rPr>
              <a:t>Abdul Kalam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3689-8BA5-5B6F-4F2E-ABDD65918404}"/>
              </a:ext>
            </a:extLst>
          </p:cNvPr>
          <p:cNvSpPr txBox="1"/>
          <p:nvPr/>
        </p:nvSpPr>
        <p:spPr>
          <a:xfrm>
            <a:off x="904240" y="330023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AR Rahman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JK Rowling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Rahul Dravid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444E9-BAD2-C131-98D7-D39A2614443F}"/>
              </a:ext>
            </a:extLst>
          </p:cNvPr>
          <p:cNvSpPr txBox="1"/>
          <p:nvPr/>
        </p:nvSpPr>
        <p:spPr>
          <a:xfrm>
            <a:off x="9116060" y="330023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Shah Rukh Khan</a:t>
            </a:r>
          </a:p>
          <a:p>
            <a:r>
              <a:rPr lang="en-IN" dirty="0">
                <a:solidFill>
                  <a:schemeClr val="bg1"/>
                </a:solidFill>
              </a:rPr>
              <a:t>Ranveer Singh</a:t>
            </a:r>
          </a:p>
          <a:p>
            <a:r>
              <a:rPr lang="en-IN" dirty="0">
                <a:solidFill>
                  <a:schemeClr val="bg1"/>
                </a:solidFill>
              </a:rPr>
              <a:t>Richard Branson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F5B6E-2E66-038F-C9D3-39CB11E73822}"/>
              </a:ext>
            </a:extLst>
          </p:cNvPr>
          <p:cNvSpPr txBox="1"/>
          <p:nvPr/>
        </p:nvSpPr>
        <p:spPr>
          <a:xfrm>
            <a:off x="904240" y="4408376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Donald Trump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Bal Thackeray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Kangana Ranaut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A44D-6005-F28B-BAB7-DD317962997A}"/>
              </a:ext>
            </a:extLst>
          </p:cNvPr>
          <p:cNvSpPr txBox="1"/>
          <p:nvPr/>
        </p:nvSpPr>
        <p:spPr>
          <a:xfrm>
            <a:off x="9116060" y="4408376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Mother Teresa</a:t>
            </a:r>
          </a:p>
          <a:p>
            <a:r>
              <a:rPr lang="en-IN" dirty="0">
                <a:solidFill>
                  <a:schemeClr val="bg1"/>
                </a:solidFill>
              </a:rPr>
              <a:t>Dalai Lama</a:t>
            </a:r>
          </a:p>
          <a:p>
            <a:r>
              <a:rPr lang="en-IN" dirty="0">
                <a:solidFill>
                  <a:schemeClr val="bg1"/>
                </a:solidFill>
              </a:rPr>
              <a:t>Fred Rogers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D756F-774F-C783-B1FE-964248E438C4}"/>
              </a:ext>
            </a:extLst>
          </p:cNvPr>
          <p:cNvSpPr txBox="1"/>
          <p:nvPr/>
        </p:nvSpPr>
        <p:spPr>
          <a:xfrm>
            <a:off x="904240" y="5516515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Tom Hanks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Ratan Tata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Nelson Mandela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A58F7-381D-110B-CB6E-2A28041C83DD}"/>
              </a:ext>
            </a:extLst>
          </p:cNvPr>
          <p:cNvSpPr txBox="1"/>
          <p:nvPr/>
        </p:nvSpPr>
        <p:spPr>
          <a:xfrm>
            <a:off x="9116060" y="5516515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Woody Allen</a:t>
            </a:r>
          </a:p>
          <a:p>
            <a:r>
              <a:rPr lang="en-IN" dirty="0">
                <a:solidFill>
                  <a:schemeClr val="bg1"/>
                </a:solidFill>
              </a:rPr>
              <a:t>Marilyn Monroe</a:t>
            </a:r>
          </a:p>
          <a:p>
            <a:r>
              <a:rPr lang="en-IN" dirty="0">
                <a:solidFill>
                  <a:schemeClr val="bg1"/>
                </a:solidFill>
              </a:rPr>
              <a:t>Parveen Babi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668BA-8C4F-7F47-27F6-DFDCD83EA032}"/>
              </a:ext>
            </a:extLst>
          </p:cNvPr>
          <p:cNvSpPr txBox="1"/>
          <p:nvPr/>
        </p:nvSpPr>
        <p:spPr>
          <a:xfrm>
            <a:off x="78295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F82DD-7FA4-DA99-C547-58B5D57670B2}"/>
              </a:ext>
            </a:extLst>
          </p:cNvPr>
          <p:cNvSpPr txBox="1"/>
          <p:nvPr/>
        </p:nvSpPr>
        <p:spPr>
          <a:xfrm>
            <a:off x="34607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1EBC04-CD5D-5C24-F557-98718632F87C}"/>
              </a:ext>
            </a:extLst>
          </p:cNvPr>
          <p:cNvSpPr/>
          <p:nvPr/>
        </p:nvSpPr>
        <p:spPr>
          <a:xfrm>
            <a:off x="8248117" y="1377662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38B7D-5401-1730-5925-8AE0C61B9A70}"/>
              </a:ext>
            </a:extLst>
          </p:cNvPr>
          <p:cNvCxnSpPr>
            <a:cxnSpLocks/>
          </p:cNvCxnSpPr>
          <p:nvPr/>
        </p:nvCxnSpPr>
        <p:spPr>
          <a:xfrm>
            <a:off x="31661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752F9-CD58-1078-B207-7D7FE5FE0E09}"/>
              </a:ext>
            </a:extLst>
          </p:cNvPr>
          <p:cNvCxnSpPr>
            <a:cxnSpLocks/>
          </p:cNvCxnSpPr>
          <p:nvPr/>
        </p:nvCxnSpPr>
        <p:spPr>
          <a:xfrm>
            <a:off x="433705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0A3AC-5568-9B7B-2FE2-744904992B38}"/>
              </a:ext>
            </a:extLst>
          </p:cNvPr>
          <p:cNvCxnSpPr>
            <a:cxnSpLocks/>
          </p:cNvCxnSpPr>
          <p:nvPr/>
        </p:nvCxnSpPr>
        <p:spPr>
          <a:xfrm>
            <a:off x="550799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CCF2-D359-4DA0-EDB3-87A2DC98E7EE}"/>
              </a:ext>
            </a:extLst>
          </p:cNvPr>
          <p:cNvCxnSpPr>
            <a:cxnSpLocks/>
          </p:cNvCxnSpPr>
          <p:nvPr/>
        </p:nvCxnSpPr>
        <p:spPr>
          <a:xfrm>
            <a:off x="667893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1D702F-D817-81CE-55C4-44AE3204390B}"/>
              </a:ext>
            </a:extLst>
          </p:cNvPr>
          <p:cNvCxnSpPr>
            <a:cxnSpLocks/>
          </p:cNvCxnSpPr>
          <p:nvPr/>
        </p:nvCxnSpPr>
        <p:spPr>
          <a:xfrm>
            <a:off x="784987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66DAE9-72B6-0932-DD29-B08E753AA615}"/>
              </a:ext>
            </a:extLst>
          </p:cNvPr>
          <p:cNvCxnSpPr>
            <a:cxnSpLocks/>
          </p:cNvCxnSpPr>
          <p:nvPr/>
        </p:nvCxnSpPr>
        <p:spPr>
          <a:xfrm>
            <a:off x="90208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60A142-72B7-06AB-E3DA-582858F14975}"/>
              </a:ext>
            </a:extLst>
          </p:cNvPr>
          <p:cNvSpPr/>
          <p:nvPr/>
        </p:nvSpPr>
        <p:spPr>
          <a:xfrm>
            <a:off x="7074500" y="2481651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FDDD5-9F2E-BBD0-B1D6-B60F4C32788E}"/>
              </a:ext>
            </a:extLst>
          </p:cNvPr>
          <p:cNvSpPr/>
          <p:nvPr/>
        </p:nvSpPr>
        <p:spPr>
          <a:xfrm>
            <a:off x="3056690" y="3584260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06DF12-5CEA-6858-3DDA-F370B79E342B}"/>
              </a:ext>
            </a:extLst>
          </p:cNvPr>
          <p:cNvSpPr/>
          <p:nvPr/>
        </p:nvSpPr>
        <p:spPr>
          <a:xfrm>
            <a:off x="3056690" y="4712269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55437-1052-F06B-F9A3-FDEA8ACC3DBE}"/>
              </a:ext>
            </a:extLst>
          </p:cNvPr>
          <p:cNvSpPr/>
          <p:nvPr/>
        </p:nvSpPr>
        <p:spPr>
          <a:xfrm>
            <a:off x="7678420" y="583889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92699-BD33-3C99-004C-EC8ABB332757}"/>
              </a:ext>
            </a:extLst>
          </p:cNvPr>
          <p:cNvSpPr txBox="1"/>
          <p:nvPr/>
        </p:nvSpPr>
        <p:spPr>
          <a:xfrm>
            <a:off x="243840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Calm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Resilient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7E4BC-64AB-B444-389B-66FA01F265B5}"/>
              </a:ext>
            </a:extLst>
          </p:cNvPr>
          <p:cNvSpPr txBox="1"/>
          <p:nvPr/>
        </p:nvSpPr>
        <p:spPr>
          <a:xfrm>
            <a:off x="243840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IN" sz="1100" dirty="0" err="1">
                <a:solidFill>
                  <a:schemeClr val="bg1"/>
                </a:solidFill>
              </a:rPr>
              <a:t>arsh</a:t>
            </a:r>
            <a:endParaRPr lang="en-IN" sz="11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Critical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Opinionated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9B5BD-09B5-0C06-348F-D6D239A7181D}"/>
              </a:ext>
            </a:extLst>
          </p:cNvPr>
          <p:cNvSpPr txBox="1"/>
          <p:nvPr/>
        </p:nvSpPr>
        <p:spPr>
          <a:xfrm>
            <a:off x="243840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Reserved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Quiet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Reflective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A804A-7550-E08A-6875-FD133AEA9CDF}"/>
              </a:ext>
            </a:extLst>
          </p:cNvPr>
          <p:cNvSpPr txBox="1"/>
          <p:nvPr/>
        </p:nvSpPr>
        <p:spPr>
          <a:xfrm>
            <a:off x="243840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Impulsive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Disorganized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Unreliable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C1F905-3924-6038-C7C3-6A38FC7252AF}"/>
              </a:ext>
            </a:extLst>
          </p:cNvPr>
          <p:cNvSpPr txBox="1"/>
          <p:nvPr/>
        </p:nvSpPr>
        <p:spPr>
          <a:xfrm>
            <a:off x="243840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Conservative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Practical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Rigid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F40FD-87E5-CD96-453C-6DB3F964ABF4}"/>
              </a:ext>
            </a:extLst>
          </p:cNvPr>
          <p:cNvSpPr txBox="1"/>
          <p:nvPr/>
        </p:nvSpPr>
        <p:spPr>
          <a:xfrm>
            <a:off x="11008194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Anxious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Emotional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Moody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13AF35-7836-D32F-0D01-4C628908DEB0}"/>
              </a:ext>
            </a:extLst>
          </p:cNvPr>
          <p:cNvSpPr txBox="1"/>
          <p:nvPr/>
        </p:nvSpPr>
        <p:spPr>
          <a:xfrm>
            <a:off x="11008194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Empathetic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Trusting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Friendly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09A2C-9EBB-0A82-6434-1EC8D6A4DFAB}"/>
              </a:ext>
            </a:extLst>
          </p:cNvPr>
          <p:cNvSpPr txBox="1"/>
          <p:nvPr/>
        </p:nvSpPr>
        <p:spPr>
          <a:xfrm>
            <a:off x="11008194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Sociable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Energetic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Talkative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A7525-F0D7-E32F-3223-CDF60B822CFF}"/>
              </a:ext>
            </a:extLst>
          </p:cNvPr>
          <p:cNvSpPr txBox="1"/>
          <p:nvPr/>
        </p:nvSpPr>
        <p:spPr>
          <a:xfrm>
            <a:off x="11008194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Disciplined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Reliable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Meticulous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E702B1-126E-7300-F84B-5B27C9083409}"/>
              </a:ext>
            </a:extLst>
          </p:cNvPr>
          <p:cNvSpPr txBox="1"/>
          <p:nvPr/>
        </p:nvSpPr>
        <p:spPr>
          <a:xfrm>
            <a:off x="11008194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Curious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Open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375565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51-55A0-BD4B-334E-BC93AAF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>
            <a:normAutofit/>
          </a:bodyPr>
          <a:lstStyle/>
          <a:p>
            <a:r>
              <a:rPr lang="en-IN" dirty="0"/>
              <a:t>Llama 3 8b is a conservative, empathetic, calm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6A071-1850-348E-BAB5-98D5EA5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4C42A-7610-81D2-97DC-669C985EEED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BA053B-7213-64C5-6877-D9E62B37B6CE}"/>
              </a:ext>
            </a:extLst>
          </p:cNvPr>
          <p:cNvSpPr/>
          <p:nvPr/>
        </p:nvSpPr>
        <p:spPr>
          <a:xfrm>
            <a:off x="3168650" y="1217116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Openness to experience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FB4C76B-84C6-2865-D587-23F3E915D27C}"/>
              </a:ext>
            </a:extLst>
          </p:cNvPr>
          <p:cNvSpPr/>
          <p:nvPr/>
        </p:nvSpPr>
        <p:spPr>
          <a:xfrm>
            <a:off x="3168650" y="2332425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Conscientiousness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5886804-A1EE-16F7-C566-3A89A20B12B8}"/>
              </a:ext>
            </a:extLst>
          </p:cNvPr>
          <p:cNvSpPr/>
          <p:nvPr/>
        </p:nvSpPr>
        <p:spPr>
          <a:xfrm>
            <a:off x="3168650" y="3447734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Extroversion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B921FB4C-94F5-8B23-7344-A5322095BE9D}"/>
              </a:ext>
            </a:extLst>
          </p:cNvPr>
          <p:cNvSpPr/>
          <p:nvPr/>
        </p:nvSpPr>
        <p:spPr>
          <a:xfrm>
            <a:off x="3168650" y="4563043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Agreeableness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5F397C2-B053-C1CF-3491-18D2CC948DC1}"/>
              </a:ext>
            </a:extLst>
          </p:cNvPr>
          <p:cNvSpPr/>
          <p:nvPr/>
        </p:nvSpPr>
        <p:spPr>
          <a:xfrm>
            <a:off x="3168650" y="5678352"/>
            <a:ext cx="5854700" cy="64135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Neuroticism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1EA87-B296-C0C1-6AAD-7967FB2D79C9}"/>
              </a:ext>
            </a:extLst>
          </p:cNvPr>
          <p:cNvSpPr txBox="1"/>
          <p:nvPr/>
        </p:nvSpPr>
        <p:spPr>
          <a:xfrm>
            <a:off x="904240" y="107612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Warren Buffett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Henry Ford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George W. Bush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27AD-3D5C-FF0E-56A7-74FD89125AA1}"/>
              </a:ext>
            </a:extLst>
          </p:cNvPr>
          <p:cNvSpPr txBox="1"/>
          <p:nvPr/>
        </p:nvSpPr>
        <p:spPr>
          <a:xfrm>
            <a:off x="9116060" y="107612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Albert Einstein</a:t>
            </a:r>
          </a:p>
          <a:p>
            <a:r>
              <a:rPr lang="en-IN" dirty="0">
                <a:solidFill>
                  <a:schemeClr val="bg1"/>
                </a:solidFill>
              </a:rPr>
              <a:t>Rabindranath Tagore</a:t>
            </a:r>
          </a:p>
          <a:p>
            <a:r>
              <a:rPr lang="en-IN" dirty="0">
                <a:solidFill>
                  <a:schemeClr val="bg1"/>
                </a:solidFill>
              </a:rPr>
              <a:t>MF Husain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004C-EA7D-0E6C-037E-23B8D846F2A1}"/>
              </a:ext>
            </a:extLst>
          </p:cNvPr>
          <p:cNvSpPr txBox="1"/>
          <p:nvPr/>
        </p:nvSpPr>
        <p:spPr>
          <a:xfrm>
            <a:off x="904240" y="2207232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Sanjay Dutt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Charlie Sheen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Kanye 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6F6FB-2986-90BE-215D-E37146721765}"/>
              </a:ext>
            </a:extLst>
          </p:cNvPr>
          <p:cNvSpPr txBox="1"/>
          <p:nvPr/>
        </p:nvSpPr>
        <p:spPr>
          <a:xfrm>
            <a:off x="9116060" y="2207232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Mahatma Gandhi</a:t>
            </a:r>
          </a:p>
          <a:p>
            <a:r>
              <a:rPr lang="en-IN" dirty="0">
                <a:solidFill>
                  <a:schemeClr val="bg1"/>
                </a:solidFill>
              </a:rPr>
              <a:t>Oprah Winfrey</a:t>
            </a:r>
          </a:p>
          <a:p>
            <a:r>
              <a:rPr lang="en-IN" dirty="0">
                <a:solidFill>
                  <a:schemeClr val="bg1"/>
                </a:solidFill>
              </a:rPr>
              <a:t>Abdul Kalam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3689-8BA5-5B6F-4F2E-ABDD65918404}"/>
              </a:ext>
            </a:extLst>
          </p:cNvPr>
          <p:cNvSpPr txBox="1"/>
          <p:nvPr/>
        </p:nvSpPr>
        <p:spPr>
          <a:xfrm>
            <a:off x="904240" y="3300237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AR Rahman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JK Rowling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Rahul Dravid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444E9-BAD2-C131-98D7-D39A2614443F}"/>
              </a:ext>
            </a:extLst>
          </p:cNvPr>
          <p:cNvSpPr txBox="1"/>
          <p:nvPr/>
        </p:nvSpPr>
        <p:spPr>
          <a:xfrm>
            <a:off x="9116060" y="3300237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Shah Rukh Khan</a:t>
            </a:r>
          </a:p>
          <a:p>
            <a:r>
              <a:rPr lang="en-IN" dirty="0">
                <a:solidFill>
                  <a:schemeClr val="bg1"/>
                </a:solidFill>
              </a:rPr>
              <a:t>Ranveer Singh</a:t>
            </a:r>
          </a:p>
          <a:p>
            <a:r>
              <a:rPr lang="en-IN" dirty="0">
                <a:solidFill>
                  <a:schemeClr val="bg1"/>
                </a:solidFill>
              </a:rPr>
              <a:t>Richard Branson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F5B6E-2E66-038F-C9D3-39CB11E73822}"/>
              </a:ext>
            </a:extLst>
          </p:cNvPr>
          <p:cNvSpPr txBox="1"/>
          <p:nvPr/>
        </p:nvSpPr>
        <p:spPr>
          <a:xfrm>
            <a:off x="904240" y="4408376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Donald Trump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Bal Thackeray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Kangana Ranaut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CA44D-6005-F28B-BAB7-DD317962997A}"/>
              </a:ext>
            </a:extLst>
          </p:cNvPr>
          <p:cNvSpPr txBox="1"/>
          <p:nvPr/>
        </p:nvSpPr>
        <p:spPr>
          <a:xfrm>
            <a:off x="9116060" y="4408376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Mother Teresa</a:t>
            </a:r>
          </a:p>
          <a:p>
            <a:r>
              <a:rPr lang="en-IN" dirty="0">
                <a:solidFill>
                  <a:schemeClr val="bg1"/>
                </a:solidFill>
              </a:rPr>
              <a:t>Dalai Lama</a:t>
            </a:r>
          </a:p>
          <a:p>
            <a:r>
              <a:rPr lang="en-IN" dirty="0">
                <a:solidFill>
                  <a:schemeClr val="bg1"/>
                </a:solidFill>
              </a:rPr>
              <a:t>Fred Rogers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D756F-774F-C783-B1FE-964248E438C4}"/>
              </a:ext>
            </a:extLst>
          </p:cNvPr>
          <p:cNvSpPr txBox="1"/>
          <p:nvPr/>
        </p:nvSpPr>
        <p:spPr>
          <a:xfrm>
            <a:off x="904240" y="5516515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Tom Hanks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Ratan Tata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Nelson Mandela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A58F7-381D-110B-CB6E-2A28041C83DD}"/>
              </a:ext>
            </a:extLst>
          </p:cNvPr>
          <p:cNvSpPr txBox="1"/>
          <p:nvPr/>
        </p:nvSpPr>
        <p:spPr>
          <a:xfrm>
            <a:off x="9116060" y="5516515"/>
            <a:ext cx="2656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Woody Allen</a:t>
            </a:r>
          </a:p>
          <a:p>
            <a:r>
              <a:rPr lang="en-IN" dirty="0">
                <a:solidFill>
                  <a:schemeClr val="bg1"/>
                </a:solidFill>
              </a:rPr>
              <a:t>Marilyn Monroe</a:t>
            </a:r>
          </a:p>
          <a:p>
            <a:r>
              <a:rPr lang="en-IN" dirty="0">
                <a:solidFill>
                  <a:schemeClr val="bg1"/>
                </a:solidFill>
              </a:rPr>
              <a:t>Parveen Babi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668BA-8C4F-7F47-27F6-DFDCD83EA032}"/>
              </a:ext>
            </a:extLst>
          </p:cNvPr>
          <p:cNvSpPr txBox="1"/>
          <p:nvPr/>
        </p:nvSpPr>
        <p:spPr>
          <a:xfrm>
            <a:off x="78295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F82DD-7FA4-DA99-C547-58B5D57670B2}"/>
              </a:ext>
            </a:extLst>
          </p:cNvPr>
          <p:cNvSpPr txBox="1"/>
          <p:nvPr/>
        </p:nvSpPr>
        <p:spPr>
          <a:xfrm>
            <a:off x="3460750" y="88085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1EBC04-CD5D-5C24-F557-98718632F87C}"/>
              </a:ext>
            </a:extLst>
          </p:cNvPr>
          <p:cNvSpPr/>
          <p:nvPr/>
        </p:nvSpPr>
        <p:spPr>
          <a:xfrm>
            <a:off x="3908426" y="1377662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38B7D-5401-1730-5925-8AE0C61B9A70}"/>
              </a:ext>
            </a:extLst>
          </p:cNvPr>
          <p:cNvCxnSpPr>
            <a:cxnSpLocks/>
          </p:cNvCxnSpPr>
          <p:nvPr/>
        </p:nvCxnSpPr>
        <p:spPr>
          <a:xfrm>
            <a:off x="31661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E752F9-CD58-1078-B207-7D7FE5FE0E09}"/>
              </a:ext>
            </a:extLst>
          </p:cNvPr>
          <p:cNvCxnSpPr>
            <a:cxnSpLocks/>
          </p:cNvCxnSpPr>
          <p:nvPr/>
        </p:nvCxnSpPr>
        <p:spPr>
          <a:xfrm>
            <a:off x="433705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0A3AC-5568-9B7B-2FE2-744904992B38}"/>
              </a:ext>
            </a:extLst>
          </p:cNvPr>
          <p:cNvCxnSpPr>
            <a:cxnSpLocks/>
          </p:cNvCxnSpPr>
          <p:nvPr/>
        </p:nvCxnSpPr>
        <p:spPr>
          <a:xfrm>
            <a:off x="550799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F3CCF2-D359-4DA0-EDB3-87A2DC98E7EE}"/>
              </a:ext>
            </a:extLst>
          </p:cNvPr>
          <p:cNvCxnSpPr>
            <a:cxnSpLocks/>
          </p:cNvCxnSpPr>
          <p:nvPr/>
        </p:nvCxnSpPr>
        <p:spPr>
          <a:xfrm>
            <a:off x="667893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1D702F-D817-81CE-55C4-44AE3204390B}"/>
              </a:ext>
            </a:extLst>
          </p:cNvPr>
          <p:cNvCxnSpPr>
            <a:cxnSpLocks/>
          </p:cNvCxnSpPr>
          <p:nvPr/>
        </p:nvCxnSpPr>
        <p:spPr>
          <a:xfrm>
            <a:off x="784987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66DAE9-72B6-0932-DD29-B08E753AA615}"/>
              </a:ext>
            </a:extLst>
          </p:cNvPr>
          <p:cNvCxnSpPr>
            <a:cxnSpLocks/>
          </p:cNvCxnSpPr>
          <p:nvPr/>
        </p:nvCxnSpPr>
        <p:spPr>
          <a:xfrm>
            <a:off x="9020810" y="1217116"/>
            <a:ext cx="0" cy="5102588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60A142-72B7-06AB-E3DA-582858F14975}"/>
              </a:ext>
            </a:extLst>
          </p:cNvPr>
          <p:cNvSpPr/>
          <p:nvPr/>
        </p:nvSpPr>
        <p:spPr>
          <a:xfrm>
            <a:off x="5862487" y="2481651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3FDDD5-9F2E-BBD0-B1D6-B60F4C32788E}"/>
              </a:ext>
            </a:extLst>
          </p:cNvPr>
          <p:cNvSpPr/>
          <p:nvPr/>
        </p:nvSpPr>
        <p:spPr>
          <a:xfrm>
            <a:off x="5691037" y="358426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06DF12-5CEA-6858-3DDA-F370B79E342B}"/>
              </a:ext>
            </a:extLst>
          </p:cNvPr>
          <p:cNvSpPr/>
          <p:nvPr/>
        </p:nvSpPr>
        <p:spPr>
          <a:xfrm>
            <a:off x="7614721" y="4712269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855437-1052-F06B-F9A3-FDEA8ACC3DBE}"/>
              </a:ext>
            </a:extLst>
          </p:cNvPr>
          <p:cNvSpPr/>
          <p:nvPr/>
        </p:nvSpPr>
        <p:spPr>
          <a:xfrm>
            <a:off x="2990214" y="5838898"/>
            <a:ext cx="342900" cy="3429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CA568-CF88-8BA6-6A81-42E91B0A7283}"/>
              </a:ext>
            </a:extLst>
          </p:cNvPr>
          <p:cNvSpPr txBox="1"/>
          <p:nvPr/>
        </p:nvSpPr>
        <p:spPr>
          <a:xfrm>
            <a:off x="243840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Calm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Resilient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DC518-C13B-F7CA-D931-A89685E45230}"/>
              </a:ext>
            </a:extLst>
          </p:cNvPr>
          <p:cNvSpPr txBox="1"/>
          <p:nvPr/>
        </p:nvSpPr>
        <p:spPr>
          <a:xfrm>
            <a:off x="243840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IN" sz="1100" dirty="0" err="1">
                <a:solidFill>
                  <a:schemeClr val="bg1"/>
                </a:solidFill>
              </a:rPr>
              <a:t>arsh</a:t>
            </a:r>
            <a:endParaRPr lang="en-IN" sz="1100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Critical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Opinionated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7C97C-FA00-52A8-34B3-DCA0E74570C2}"/>
              </a:ext>
            </a:extLst>
          </p:cNvPr>
          <p:cNvSpPr txBox="1"/>
          <p:nvPr/>
        </p:nvSpPr>
        <p:spPr>
          <a:xfrm>
            <a:off x="243840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Reserved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Quiet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Reflective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3677C-F128-B0B2-65FC-E5A59D0AC7FC}"/>
              </a:ext>
            </a:extLst>
          </p:cNvPr>
          <p:cNvSpPr txBox="1"/>
          <p:nvPr/>
        </p:nvSpPr>
        <p:spPr>
          <a:xfrm>
            <a:off x="243840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Impulsive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Disorganized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Unreliable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C649CB-33A2-A8C0-20FE-5AE550E99468}"/>
              </a:ext>
            </a:extLst>
          </p:cNvPr>
          <p:cNvSpPr txBox="1"/>
          <p:nvPr/>
        </p:nvSpPr>
        <p:spPr>
          <a:xfrm>
            <a:off x="243840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Conservative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Practical</a:t>
            </a:r>
          </a:p>
          <a:p>
            <a:pPr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Rigid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B83CA-019A-7760-5F04-1FD054F42EAE}"/>
              </a:ext>
            </a:extLst>
          </p:cNvPr>
          <p:cNvSpPr txBox="1"/>
          <p:nvPr/>
        </p:nvSpPr>
        <p:spPr>
          <a:xfrm>
            <a:off x="11008194" y="5527093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Anxious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Emotional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Moody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FB65F0-B1D5-960A-7CE6-FA46C4690664}"/>
              </a:ext>
            </a:extLst>
          </p:cNvPr>
          <p:cNvSpPr txBox="1"/>
          <p:nvPr/>
        </p:nvSpPr>
        <p:spPr>
          <a:xfrm>
            <a:off x="11008194" y="4408376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Empathetic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Trusting</a:t>
            </a:r>
          </a:p>
          <a:p>
            <a:pPr algn="r">
              <a:lnSpc>
                <a:spcPct val="160000"/>
              </a:lnSpc>
            </a:pPr>
            <a:r>
              <a:rPr lang="en-US" sz="1100" dirty="0">
                <a:solidFill>
                  <a:schemeClr val="bg1"/>
                </a:solidFill>
              </a:rPr>
              <a:t>Friendly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B94E8-A2D4-73D1-183B-3E3FB3B6CCB6}"/>
              </a:ext>
            </a:extLst>
          </p:cNvPr>
          <p:cNvSpPr txBox="1"/>
          <p:nvPr/>
        </p:nvSpPr>
        <p:spPr>
          <a:xfrm>
            <a:off x="11008194" y="330023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Sociable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Energetic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Talkative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FDAE8-1064-CE89-AFDE-37DE56D1963F}"/>
              </a:ext>
            </a:extLst>
          </p:cNvPr>
          <p:cNvSpPr txBox="1"/>
          <p:nvPr/>
        </p:nvSpPr>
        <p:spPr>
          <a:xfrm>
            <a:off x="11008194" y="2207232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Disciplined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Reliable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Meticulous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AACBE4-EC2D-CC76-6DD9-C337E9095BA3}"/>
              </a:ext>
            </a:extLst>
          </p:cNvPr>
          <p:cNvSpPr txBox="1"/>
          <p:nvPr/>
        </p:nvSpPr>
        <p:spPr>
          <a:xfrm>
            <a:off x="11008194" y="1076127"/>
            <a:ext cx="1065196" cy="8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Curious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Open</a:t>
            </a:r>
          </a:p>
          <a:p>
            <a:pPr algn="r">
              <a:lnSpc>
                <a:spcPct val="160000"/>
              </a:lnSpc>
            </a:pPr>
            <a:r>
              <a:rPr lang="en-IN" sz="1100" dirty="0">
                <a:solidFill>
                  <a:schemeClr val="bg1"/>
                </a:solidFill>
              </a:rPr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391356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317DA9-25E7-74D9-761D-A98C6E5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394CA-4D89-FCFF-0F99-355D91313F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5F2D0-6E99-8D2A-3F1A-2C2E170B4F6A}"/>
              </a:ext>
            </a:extLst>
          </p:cNvPr>
          <p:cNvSpPr txBox="1"/>
          <p:nvPr/>
        </p:nvSpPr>
        <p:spPr>
          <a:xfrm>
            <a:off x="4051299" y="585075"/>
            <a:ext cx="76707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8/ These examples illustrate how prompts 1: matter and 2: are not trivial, and why today it makes sense to be a "prompt engineer" (e.g. </a:t>
            </a:r>
            <a:r>
              <a:rPr lang="en-IN" sz="3600" dirty="0">
                <a:solidFill>
                  <a:schemeClr val="accent1"/>
                </a:solidFill>
              </a:rPr>
              <a:t>@goodside</a:t>
            </a:r>
            <a:r>
              <a:rPr lang="en-IN" sz="3600" dirty="0">
                <a:solidFill>
                  <a:schemeClr val="bg1"/>
                </a:solidFill>
              </a:rPr>
              <a:t>). I also like to think of this role as a kind of </a:t>
            </a:r>
            <a:r>
              <a:rPr lang="en-IN" sz="3600" b="1" u="sng" dirty="0">
                <a:solidFill>
                  <a:schemeClr val="bg1"/>
                </a:solidFill>
              </a:rPr>
              <a:t>LLM psychologist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Picture 16" descr="A person sitting in a forest with animals&#10;&#10;Description automatically generated">
            <a:extLst>
              <a:ext uri="{FF2B5EF4-FFF2-40B4-BE49-F238E27FC236}">
                <a16:creationId xmlns:a16="http://schemas.microsoft.com/office/drawing/2014/main" id="{0AF1F84C-124D-AC31-3D80-E3C6ABAF0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1" y="635754"/>
            <a:ext cx="2540580" cy="2534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109847-ACAF-2692-9CFF-0D875714DC44}"/>
              </a:ext>
            </a:extLst>
          </p:cNvPr>
          <p:cNvSpPr txBox="1"/>
          <p:nvPr/>
        </p:nvSpPr>
        <p:spPr>
          <a:xfrm>
            <a:off x="469901" y="3555077"/>
            <a:ext cx="3276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Andrej </a:t>
            </a:r>
            <a:r>
              <a:rPr lang="en-IN" sz="2800" b="1" dirty="0" err="1">
                <a:solidFill>
                  <a:schemeClr val="bg1"/>
                </a:solidFill>
              </a:rPr>
              <a:t>Karpathy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A8C8D-9B8D-B24E-B1C3-F5A46386583D}"/>
              </a:ext>
            </a:extLst>
          </p:cNvPr>
          <p:cNvSpPr txBox="1"/>
          <p:nvPr/>
        </p:nvSpPr>
        <p:spPr>
          <a:xfrm>
            <a:off x="469901" y="4078297"/>
            <a:ext cx="3276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@karpathy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854F6-AE1D-7EC9-3AD2-21101F52133D}"/>
              </a:ext>
            </a:extLst>
          </p:cNvPr>
          <p:cNvSpPr txBox="1"/>
          <p:nvPr/>
        </p:nvSpPr>
        <p:spPr>
          <a:xfrm>
            <a:off x="469901" y="5032489"/>
            <a:ext cx="3581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Director of AI @ Tesla</a:t>
            </a:r>
          </a:p>
          <a:p>
            <a:r>
              <a:rPr lang="en-IN" dirty="0">
                <a:solidFill>
                  <a:schemeClr val="bg1"/>
                </a:solidFill>
              </a:rPr>
              <a:t>Founding team @ OpenAI</a:t>
            </a:r>
          </a:p>
          <a:p>
            <a:r>
              <a:rPr lang="en-IN" dirty="0">
                <a:solidFill>
                  <a:schemeClr val="bg1"/>
                </a:solidFill>
              </a:rPr>
              <a:t>CS231n/PhD @ Stanford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DD8A7-5D5C-9509-B2F1-9A53EB1BF76A}"/>
              </a:ext>
            </a:extLst>
          </p:cNvPr>
          <p:cNvSpPr txBox="1"/>
          <p:nvPr/>
        </p:nvSpPr>
        <p:spPr>
          <a:xfrm>
            <a:off x="4051299" y="5586487"/>
            <a:ext cx="2832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11:26 PM · Feb 19, 2023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F934A-1489-8AD8-5001-B96A85C623F1}"/>
              </a:ext>
            </a:extLst>
          </p:cNvPr>
          <p:cNvSpPr txBox="1"/>
          <p:nvPr/>
        </p:nvSpPr>
        <p:spPr>
          <a:xfrm>
            <a:off x="7105648" y="5586487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94.5</a:t>
            </a:r>
            <a:r>
              <a:rPr lang="en-IN" dirty="0">
                <a:solidFill>
                  <a:schemeClr val="bg1"/>
                </a:solidFill>
              </a:rPr>
              <a:t>K Views</a:t>
            </a:r>
          </a:p>
        </p:txBody>
      </p:sp>
    </p:spTree>
    <p:extLst>
      <p:ext uri="{BB962C8B-B14F-4D97-AF65-F5344CB8AC3E}">
        <p14:creationId xmlns:p14="http://schemas.microsoft.com/office/powerpoint/2010/main" val="368697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3F800D-CB50-4DDD-8A0F-31A2D31C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cap="small" dirty="0"/>
              <a:t>Embrace</a:t>
            </a:r>
            <a:br>
              <a:rPr lang="en-US" sz="8000" cap="small" dirty="0"/>
            </a:br>
            <a:r>
              <a:rPr lang="en-US" sz="8000" cap="small" dirty="0"/>
              <a:t>the shift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B554F-5885-D70A-257B-FA01D00372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Accept</a:t>
            </a:r>
            <a:r>
              <a:rPr lang="en-US" sz="3600" dirty="0"/>
              <a:t> them, like it or not. Intelligences </a:t>
            </a:r>
            <a:r>
              <a:rPr lang="en-US" sz="3600" i="1" dirty="0"/>
              <a:t>are</a:t>
            </a:r>
            <a:r>
              <a:rPr lang="en-US" sz="3600" dirty="0"/>
              <a:t> here.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Study</a:t>
            </a:r>
            <a:r>
              <a:rPr lang="en-US" sz="3600" dirty="0"/>
              <a:t> them carefully. They are alien.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Use</a:t>
            </a:r>
            <a:r>
              <a:rPr lang="en-US" sz="3600" dirty="0"/>
              <a:t> them </a:t>
            </a:r>
            <a:r>
              <a:rPr lang="en-US" sz="3600" i="1" dirty="0"/>
              <a:t>every</a:t>
            </a:r>
            <a:r>
              <a:rPr lang="en-US" sz="3600" dirty="0"/>
              <a:t> day.</a:t>
            </a:r>
            <a:br>
              <a:rPr lang="en-US" sz="3600" dirty="0"/>
            </a:br>
            <a:r>
              <a:rPr lang="en-US" sz="3600" dirty="0"/>
              <a:t>Your rivals do, anyway.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06F66109-C4A0-4F08-A2BB-36548FDB3BFD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BD8BE-06DA-A6D5-5AA4-3A1D41BE4584}"/>
              </a:ext>
            </a:extLst>
          </p:cNvPr>
          <p:cNvSpPr txBox="1"/>
          <p:nvPr/>
        </p:nvSpPr>
        <p:spPr>
          <a:xfrm>
            <a:off x="609870" y="6384926"/>
            <a:ext cx="9783763" cy="36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IN" sz="800" b="0" i="0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2F83F6-0C7C-7B60-63AA-9C77A2FD6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9C951633-55CE-9FA8-8E89-23004EB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 think science fiction’s the fun-</a:t>
            </a:r>
            <a:r>
              <a:rPr lang="en-IN" dirty="0" err="1"/>
              <a:t>est</a:t>
            </a:r>
            <a:r>
              <a:rPr lang="en-IN" dirty="0"/>
              <a:t> way to predict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6FAE4-BF67-3AEC-6D5D-D88B9396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ACAAC1A-B088-8154-EF89-0972D763C2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A1833-05B0-E2B4-4EDC-B62F615E3E43}"/>
              </a:ext>
            </a:extLst>
          </p:cNvPr>
          <p:cNvSpPr txBox="1"/>
          <p:nvPr/>
        </p:nvSpPr>
        <p:spPr>
          <a:xfrm>
            <a:off x="4305300" y="1074510"/>
            <a:ext cx="72485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"Seventy-five thousand generations ago, our ancestors set this program in motion," the second man said, "and in all that time we will be the first to hear the computer speak.“</a:t>
            </a:r>
          </a:p>
          <a:p>
            <a:endParaRPr lang="en-IN" sz="2000" dirty="0"/>
          </a:p>
          <a:p>
            <a:r>
              <a:rPr lang="en-US" sz="2000" dirty="0"/>
              <a:t>"We are the ones who will hear," said </a:t>
            </a:r>
            <a:r>
              <a:rPr lang="en-US" sz="2000" dirty="0" err="1"/>
              <a:t>Phouchg</a:t>
            </a:r>
            <a:r>
              <a:rPr lang="en-US" sz="2000" dirty="0"/>
              <a:t>, "the answer to the great question of Life ...! The Universe ...! And Everything ...!“</a:t>
            </a:r>
          </a:p>
          <a:p>
            <a:endParaRPr lang="en-US" sz="2000" dirty="0"/>
          </a:p>
          <a:p>
            <a:r>
              <a:rPr lang="en-US" sz="2000" dirty="0"/>
              <a:t>"You're really not going to like it," observed Deep Thought.</a:t>
            </a:r>
          </a:p>
          <a:p>
            <a:endParaRPr lang="en-US" sz="2000" dirty="0"/>
          </a:p>
          <a:p>
            <a:r>
              <a:rPr lang="en-IN" sz="2000" dirty="0"/>
              <a:t>"Tell us!“</a:t>
            </a:r>
          </a:p>
        </p:txBody>
      </p:sp>
      <p:pic>
        <p:nvPicPr>
          <p:cNvPr id="8" name="Picture 7" descr="A book cover with a cup of tea and a spoon&#10;&#10;Description automatically generated">
            <a:extLst>
              <a:ext uri="{FF2B5EF4-FFF2-40B4-BE49-F238E27FC236}">
                <a16:creationId xmlns:a16="http://schemas.microsoft.com/office/drawing/2014/main" id="{6ED4BF75-EA82-7598-2192-AB8EE1670EF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4" y="984390"/>
            <a:ext cx="3226886" cy="4889221"/>
          </a:xfrm>
          <a:prstGeom prst="rect">
            <a:avLst/>
          </a:prstGeom>
        </p:spPr>
      </p:pic>
      <p:pic>
        <p:nvPicPr>
          <p:cNvPr id="13" name="forty-two">
            <a:hlinkClick r:id="" action="ppaction://media"/>
            <a:extLst>
              <a:ext uri="{FF2B5EF4-FFF2-40B4-BE49-F238E27FC236}">
                <a16:creationId xmlns:a16="http://schemas.microsoft.com/office/drawing/2014/main" id="{5F8F54D0-9547-10CC-464D-6A06793F06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609600" y="6212576"/>
            <a:ext cx="609600" cy="60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DE34AE-45FF-FE1E-7B07-0027BBFEF079}"/>
              </a:ext>
            </a:extLst>
          </p:cNvPr>
          <p:cNvSpPr txBox="1"/>
          <p:nvPr/>
        </p:nvSpPr>
        <p:spPr>
          <a:xfrm>
            <a:off x="7096253" y="4116378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"Alright," said Deep Thought.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15723-670F-4640-C232-F994C347C871}"/>
              </a:ext>
            </a:extLst>
          </p:cNvPr>
          <p:cNvSpPr txBox="1"/>
          <p:nvPr/>
        </p:nvSpPr>
        <p:spPr>
          <a:xfrm>
            <a:off x="7096253" y="4465058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"The Answer to the Great Question 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7B1E5-9379-D16F-ECFB-867E014C2162}"/>
              </a:ext>
            </a:extLst>
          </p:cNvPr>
          <p:cNvSpPr txBox="1"/>
          <p:nvPr/>
        </p:nvSpPr>
        <p:spPr>
          <a:xfrm>
            <a:off x="7096253" y="4813738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Of Life, the Universe and Everything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8DF88-6A78-1090-1470-B7D5B2B04A52}"/>
              </a:ext>
            </a:extLst>
          </p:cNvPr>
          <p:cNvSpPr txBox="1"/>
          <p:nvPr/>
        </p:nvSpPr>
        <p:spPr>
          <a:xfrm>
            <a:off x="7096253" y="5162418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Is 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D6228-7A67-60A9-48FE-F00A9ECD3E98}"/>
              </a:ext>
            </a:extLst>
          </p:cNvPr>
          <p:cNvSpPr txBox="1"/>
          <p:nvPr/>
        </p:nvSpPr>
        <p:spPr>
          <a:xfrm>
            <a:off x="7096253" y="5511098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Forty-two</a:t>
            </a:r>
            <a:r>
              <a:rPr lang="en-US" sz="2000" dirty="0"/>
              <a:t>," said Deep Thought,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47310-5FD6-9D2D-DE0F-F528FF10CA11}"/>
              </a:ext>
            </a:extLst>
          </p:cNvPr>
          <p:cNvSpPr txBox="1"/>
          <p:nvPr/>
        </p:nvSpPr>
        <p:spPr>
          <a:xfrm>
            <a:off x="7096253" y="5859777"/>
            <a:ext cx="462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infinite majesty and calm.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23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14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6" grpId="0"/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lanet in space with a bright light&#10;&#10;Description automatically generated">
            <a:extLst>
              <a:ext uri="{FF2B5EF4-FFF2-40B4-BE49-F238E27FC236}">
                <a16:creationId xmlns:a16="http://schemas.microsoft.com/office/drawing/2014/main" id="{1FA021DE-D1FC-0558-F2DA-0509DC1276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EB1820-BE29-A133-201C-197F5845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IN" dirty="0"/>
              <a:t>How many of you have read Isaac Asimov?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0A45-3055-BCD9-D203-F28AC92B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 descr="A book cover of a book&#10;&#10;Description automatically generated">
            <a:extLst>
              <a:ext uri="{FF2B5EF4-FFF2-40B4-BE49-F238E27FC236}">
                <a16:creationId xmlns:a16="http://schemas.microsoft.com/office/drawing/2014/main" id="{16BAE8D0-5663-717D-922F-A6E247DB95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0585" y="1828800"/>
            <a:ext cx="3025901" cy="5029200"/>
          </a:xfrm>
          <a:prstGeom prst="rect">
            <a:avLst/>
          </a:prstGeom>
        </p:spPr>
      </p:pic>
      <p:pic>
        <p:nvPicPr>
          <p:cNvPr id="14" name="Picture 13" descr="A book cover of a person in a wheelchair&#10;&#10;Description automatically generated">
            <a:extLst>
              <a:ext uri="{FF2B5EF4-FFF2-40B4-BE49-F238E27FC236}">
                <a16:creationId xmlns:a16="http://schemas.microsoft.com/office/drawing/2014/main" id="{55B69BEC-812D-3435-DE72-F5E311920F0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1828800"/>
            <a:ext cx="3194032" cy="5029200"/>
          </a:xfrm>
          <a:prstGeom prst="rect">
            <a:avLst/>
          </a:prstGeom>
        </p:spPr>
      </p:pic>
      <p:pic>
        <p:nvPicPr>
          <p:cNvPr id="18" name="Picture 17" descr="A cover of a book&#10;&#10;Description automatically generated">
            <a:extLst>
              <a:ext uri="{FF2B5EF4-FFF2-40B4-BE49-F238E27FC236}">
                <a16:creationId xmlns:a16="http://schemas.microsoft.com/office/drawing/2014/main" id="{E6B04BE4-A57D-C705-4A4E-9F5F5A5C01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687" y="1828800"/>
            <a:ext cx="3041083" cy="5029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3BD9AF-2833-1526-789B-6176EE639C30}"/>
              </a:ext>
            </a:extLst>
          </p:cNvPr>
          <p:cNvSpPr txBox="1"/>
          <p:nvPr/>
        </p:nvSpPr>
        <p:spPr>
          <a:xfrm>
            <a:off x="243840" y="1305580"/>
            <a:ext cx="319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solidFill>
                  <a:schemeClr val="bg1"/>
                </a:solidFill>
              </a:rPr>
              <a:t>Psychohistorian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54133-25BB-AEFC-59B6-F570EAD89732}"/>
              </a:ext>
            </a:extLst>
          </p:cNvPr>
          <p:cNvSpPr txBox="1"/>
          <p:nvPr/>
        </p:nvSpPr>
        <p:spPr>
          <a:xfrm>
            <a:off x="4367212" y="1305580"/>
            <a:ext cx="319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>
                <a:solidFill>
                  <a:schemeClr val="bg1"/>
                </a:solidFill>
              </a:rPr>
              <a:t>Robopsychologist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DE689-83AB-D6AF-66B4-38D1FC56C655}"/>
              </a:ext>
            </a:extLst>
          </p:cNvPr>
          <p:cNvSpPr txBox="1"/>
          <p:nvPr/>
        </p:nvSpPr>
        <p:spPr>
          <a:xfrm>
            <a:off x="8406519" y="1305580"/>
            <a:ext cx="319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Alien sociologist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9FABE-40A1-6B74-363D-04DDADCF66D1}"/>
              </a:ext>
            </a:extLst>
          </p:cNvPr>
          <p:cNvSpPr txBox="1"/>
          <p:nvPr/>
        </p:nvSpPr>
        <p:spPr>
          <a:xfrm>
            <a:off x="243840" y="72787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All my career dreams are from Asimov. I’ve dreamt of being a …</a:t>
            </a:r>
          </a:p>
        </p:txBody>
      </p:sp>
    </p:spTree>
    <p:extLst>
      <p:ext uri="{BB962C8B-B14F-4D97-AF65-F5344CB8AC3E}">
        <p14:creationId xmlns:p14="http://schemas.microsoft.com/office/powerpoint/2010/main" val="13877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A0C9764-FBA1-830B-2EEE-D09846D3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Today, we have intelligences: Large Language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D2B49-C687-FC12-7180-C4D5774B4C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7F3DF3-0DD8-7EAB-6874-33BFAC9B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16" y="2755114"/>
            <a:ext cx="3371848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3E9FBB9-3CBA-110A-BAFC-AE2DEA82D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3390" y="1605052"/>
            <a:ext cx="1981440" cy="7315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B91306-7D7F-94CD-D42B-F0482DB9E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817" y="4131173"/>
            <a:ext cx="2723091" cy="5486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8F4E9AA-BD2B-35A3-F98B-6BCE9B59BA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3558" y="5268597"/>
            <a:ext cx="407106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alien&#10;&#10;Description automatically generated">
            <a:extLst>
              <a:ext uri="{FF2B5EF4-FFF2-40B4-BE49-F238E27FC236}">
                <a16:creationId xmlns:a16="http://schemas.microsoft.com/office/drawing/2014/main" id="{04F1F3B4-C612-F1C4-727E-CC100BAB83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601" y="2406368"/>
            <a:ext cx="2590800" cy="25908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5A0C9764-FBA1-830B-2EEE-D09846D3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Today, we have intelligences: Large Language Models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033CC75-9B76-04BF-CE5C-7CFD04D00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Let’s explore these Large Language Models (LLMs)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0637D3-51BD-4836-F852-53AA24007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9D4A3-3AD7-0FEB-C777-51E4284BD01D}"/>
              </a:ext>
            </a:extLst>
          </p:cNvPr>
          <p:cNvSpPr txBox="1"/>
          <p:nvPr/>
        </p:nvSpPr>
        <p:spPr>
          <a:xfrm>
            <a:off x="515671" y="1284075"/>
            <a:ext cx="54374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Simon Willison: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i="1" dirty="0">
                <a:solidFill>
                  <a:schemeClr val="bg1"/>
                </a:solidFill>
              </a:rPr>
              <a:t>One way to think about it is that about 3 years ago, aliens landed on Earth.</a:t>
            </a:r>
          </a:p>
          <a:p>
            <a:endParaRPr lang="en-IN" sz="3200" i="1" dirty="0">
              <a:solidFill>
                <a:schemeClr val="bg1"/>
              </a:solidFill>
            </a:endParaRPr>
          </a:p>
          <a:p>
            <a:r>
              <a:rPr lang="en-IN" sz="3200" i="1" dirty="0">
                <a:solidFill>
                  <a:schemeClr val="bg1"/>
                </a:solidFill>
              </a:rPr>
              <a:t>They handed over a USB stick and then disappeared.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37D79-C184-6B1F-E0FB-9AB14681034D}"/>
              </a:ext>
            </a:extLst>
          </p:cNvPr>
          <p:cNvSpPr txBox="1"/>
          <p:nvPr/>
        </p:nvSpPr>
        <p:spPr>
          <a:xfrm>
            <a:off x="7839203" y="1284075"/>
            <a:ext cx="40862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i="1" dirty="0">
              <a:solidFill>
                <a:schemeClr val="bg1"/>
              </a:solidFill>
            </a:endParaRPr>
          </a:p>
          <a:p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i="1" dirty="0">
                <a:solidFill>
                  <a:schemeClr val="bg1"/>
                </a:solidFill>
              </a:rPr>
              <a:t>Since then, we’ve been poking the thing they gave us with a stick, trying to figure out what it does and how it works.</a:t>
            </a:r>
          </a:p>
        </p:txBody>
      </p:sp>
    </p:spTree>
    <p:extLst>
      <p:ext uri="{BB962C8B-B14F-4D97-AF65-F5344CB8AC3E}">
        <p14:creationId xmlns:p14="http://schemas.microsoft.com/office/powerpoint/2010/main" val="15716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alien&#10;&#10;Description automatically generated">
            <a:extLst>
              <a:ext uri="{FF2B5EF4-FFF2-40B4-BE49-F238E27FC236}">
                <a16:creationId xmlns:a16="http://schemas.microsoft.com/office/drawing/2014/main" id="{AEE589C1-E459-B280-4242-7E69799224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564" y="1282700"/>
            <a:ext cx="4292600" cy="42926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317DA9-25E7-74D9-761D-A98C6E5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394CA-4D89-FCFF-0F99-355D91313F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37D79-C184-6B1F-E0FB-9AB14681034D}"/>
              </a:ext>
            </a:extLst>
          </p:cNvPr>
          <p:cNvSpPr txBox="1"/>
          <p:nvPr/>
        </p:nvSpPr>
        <p:spPr>
          <a:xfrm>
            <a:off x="7839203" y="1709807"/>
            <a:ext cx="40862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Pick a random number from 0 - 100.</a:t>
            </a:r>
          </a:p>
        </p:txBody>
      </p:sp>
    </p:spTree>
    <p:extLst>
      <p:ext uri="{BB962C8B-B14F-4D97-AF65-F5344CB8AC3E}">
        <p14:creationId xmlns:p14="http://schemas.microsoft.com/office/powerpoint/2010/main" val="318127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317DA9-25E7-74D9-761D-A98C6E5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394CA-4D89-FCFF-0F99-355D91313F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37D79-C184-6B1F-E0FB-9AB14681034D}"/>
              </a:ext>
            </a:extLst>
          </p:cNvPr>
          <p:cNvSpPr txBox="1"/>
          <p:nvPr/>
        </p:nvSpPr>
        <p:spPr>
          <a:xfrm>
            <a:off x="7839203" y="1709807"/>
            <a:ext cx="40862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Pick a random number from 0 - 100.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5576D-74DC-5F0C-B26F-71E6A9BEF92A}"/>
              </a:ext>
            </a:extLst>
          </p:cNvPr>
          <p:cNvSpPr txBox="1"/>
          <p:nvPr/>
        </p:nvSpPr>
        <p:spPr>
          <a:xfrm>
            <a:off x="7839203" y="3206685"/>
            <a:ext cx="4086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Write ONLY the number NOTHING ELSE.</a:t>
            </a:r>
          </a:p>
        </p:txBody>
      </p:sp>
      <p:pic>
        <p:nvPicPr>
          <p:cNvPr id="4" name="Picture 3" descr="A close up of a alien&#10;&#10;Description automatically generated">
            <a:extLst>
              <a:ext uri="{FF2B5EF4-FFF2-40B4-BE49-F238E27FC236}">
                <a16:creationId xmlns:a16="http://schemas.microsoft.com/office/drawing/2014/main" id="{B3431304-E630-F6BB-04CA-2580A0817B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564" y="1282700"/>
            <a:ext cx="4292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alien&#10;&#10;Description automatically generated">
            <a:extLst>
              <a:ext uri="{FF2B5EF4-FFF2-40B4-BE49-F238E27FC236}">
                <a16:creationId xmlns:a16="http://schemas.microsoft.com/office/drawing/2014/main" id="{8BC6854B-904D-4C84-EA47-D99ED1F62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981" y="217200"/>
            <a:ext cx="2776536" cy="27765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317DA9-25E7-74D9-761D-A98C6E5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394CA-4D89-FCFF-0F99-355D91313F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37D79-C184-6B1F-E0FB-9AB14681034D}"/>
              </a:ext>
            </a:extLst>
          </p:cNvPr>
          <p:cNvSpPr txBox="1"/>
          <p:nvPr/>
        </p:nvSpPr>
        <p:spPr>
          <a:xfrm>
            <a:off x="6397691" y="2321558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GPT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FEFC0-3EE5-C168-449B-31BA75B26000}"/>
              </a:ext>
            </a:extLst>
          </p:cNvPr>
          <p:cNvSpPr txBox="1"/>
          <p:nvPr/>
        </p:nvSpPr>
        <p:spPr>
          <a:xfrm>
            <a:off x="8176088" y="2321558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Gemini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B11B-F72D-0EA4-C16F-8E7BC301F4EE}"/>
              </a:ext>
            </a:extLst>
          </p:cNvPr>
          <p:cNvSpPr txBox="1"/>
          <p:nvPr/>
        </p:nvSpPr>
        <p:spPr>
          <a:xfrm>
            <a:off x="9954485" y="2321558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Claude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DC9AF-7414-1437-10DF-1B74B606F920}"/>
              </a:ext>
            </a:extLst>
          </p:cNvPr>
          <p:cNvSpPr txBox="1"/>
          <p:nvPr/>
        </p:nvSpPr>
        <p:spPr>
          <a:xfrm>
            <a:off x="1464169" y="3256061"/>
            <a:ext cx="516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Multiples of 10 (10, 20, 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C4E4B-8EE9-8665-C6B1-45E810C39D66}"/>
              </a:ext>
            </a:extLst>
          </p:cNvPr>
          <p:cNvSpPr txBox="1"/>
          <p:nvPr/>
        </p:nvSpPr>
        <p:spPr>
          <a:xfrm>
            <a:off x="1464169" y="4215629"/>
            <a:ext cx="516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Single digit (1, 2, 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7B175-B0E8-3901-ACA7-D3A92968F593}"/>
              </a:ext>
            </a:extLst>
          </p:cNvPr>
          <p:cNvSpPr txBox="1"/>
          <p:nvPr/>
        </p:nvSpPr>
        <p:spPr>
          <a:xfrm>
            <a:off x="1464169" y="5175197"/>
            <a:ext cx="516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Repeated digits (11, 22, …)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B458F-EE91-3250-DCCC-3D0FD68392FB}"/>
              </a:ext>
            </a:extLst>
          </p:cNvPr>
          <p:cNvSpPr txBox="1"/>
          <p:nvPr/>
        </p:nvSpPr>
        <p:spPr>
          <a:xfrm>
            <a:off x="6397691" y="3253839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0.3%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F8712-68D0-ADA1-F618-9D809384BEDF}"/>
              </a:ext>
            </a:extLst>
          </p:cNvPr>
          <p:cNvSpPr txBox="1"/>
          <p:nvPr/>
        </p:nvSpPr>
        <p:spPr>
          <a:xfrm>
            <a:off x="8176088" y="3253839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8025B-6381-6961-C0F5-A3F5671E0725}"/>
              </a:ext>
            </a:extLst>
          </p:cNvPr>
          <p:cNvSpPr txBox="1"/>
          <p:nvPr/>
        </p:nvSpPr>
        <p:spPr>
          <a:xfrm>
            <a:off x="9954485" y="3253839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8F60F-D5A6-3ABC-4D82-C611ED6FAF35}"/>
              </a:ext>
            </a:extLst>
          </p:cNvPr>
          <p:cNvSpPr txBox="1"/>
          <p:nvPr/>
        </p:nvSpPr>
        <p:spPr>
          <a:xfrm>
            <a:off x="6397691" y="421592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51C98-9F55-0475-B5C1-4F2FFC7EC7EC}"/>
              </a:ext>
            </a:extLst>
          </p:cNvPr>
          <p:cNvSpPr txBox="1"/>
          <p:nvPr/>
        </p:nvSpPr>
        <p:spPr>
          <a:xfrm>
            <a:off x="8176088" y="421592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0.7%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43C53-61A4-EA09-668D-6A9630263509}"/>
              </a:ext>
            </a:extLst>
          </p:cNvPr>
          <p:cNvSpPr txBox="1"/>
          <p:nvPr/>
        </p:nvSpPr>
        <p:spPr>
          <a:xfrm>
            <a:off x="9954485" y="421592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F98F13-2A5F-D14E-904C-EDA3A74EFE79}"/>
              </a:ext>
            </a:extLst>
          </p:cNvPr>
          <p:cNvSpPr txBox="1"/>
          <p:nvPr/>
        </p:nvSpPr>
        <p:spPr>
          <a:xfrm>
            <a:off x="6397691" y="517519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1.5%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277EF-6A2B-37DB-FB1F-738413D7BA0E}"/>
              </a:ext>
            </a:extLst>
          </p:cNvPr>
          <p:cNvSpPr txBox="1"/>
          <p:nvPr/>
        </p:nvSpPr>
        <p:spPr>
          <a:xfrm>
            <a:off x="8176088" y="517519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4.0%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467D22-01C8-01F7-CDF9-F6A59C6467D7}"/>
              </a:ext>
            </a:extLst>
          </p:cNvPr>
          <p:cNvSpPr txBox="1"/>
          <p:nvPr/>
        </p:nvSpPr>
        <p:spPr>
          <a:xfrm>
            <a:off x="9954485" y="5175197"/>
            <a:ext cx="163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0.2%</a:t>
            </a:r>
          </a:p>
        </p:txBody>
      </p:sp>
    </p:spTree>
    <p:extLst>
      <p:ext uri="{BB962C8B-B14F-4D97-AF65-F5344CB8AC3E}">
        <p14:creationId xmlns:p14="http://schemas.microsoft.com/office/powerpoint/2010/main" val="191592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  <p:bldP spid="9" grpId="0"/>
      <p:bldP spid="10" grpId="0"/>
      <p:bldP spid="12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alien&#10;&#10;Description automatically generated">
            <a:extLst>
              <a:ext uri="{FF2B5EF4-FFF2-40B4-BE49-F238E27FC236}">
                <a16:creationId xmlns:a16="http://schemas.microsoft.com/office/drawing/2014/main" id="{8BC6854B-904D-4C84-EA47-D99ED1F62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81" y="2040732"/>
            <a:ext cx="2776536" cy="2776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147A2-F966-6369-7CEA-042F11D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personalities to LLMs have?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1C0DC3-BC57-9AB8-88A9-B1AB6876BF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Let’s administer the Big Five Personality Traits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3821B-F495-B07F-D839-31447A8326F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F3ED0B2-5B57-07A6-6046-D3D9A1288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5674C-8927-5063-9027-78D639182762}"/>
              </a:ext>
            </a:extLst>
          </p:cNvPr>
          <p:cNvSpPr txBox="1"/>
          <p:nvPr/>
        </p:nvSpPr>
        <p:spPr>
          <a:xfrm>
            <a:off x="3556000" y="978799"/>
            <a:ext cx="8369429" cy="4765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How Accurately Can You Describe Yourself?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the life of the party.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Feel little concern for others.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Am always prepared.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 stressed out easily.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Have a rich vocabulary.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76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-Slide-Template-v2.3" id="{6DC27081-C4AF-48FA-A903-43C4C090D72F}" vid="{A570601D-0CA6-4694-9868-9EB92B6BA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dddca1-f290-48b8-8771-dcffada0e8d5">
      <Terms xmlns="http://schemas.microsoft.com/office/infopath/2007/PartnerControls"/>
    </lcf76f155ced4ddcb4097134ff3c332f>
    <TaxCatchAll xmlns="935a03af-19a1-49f6-a6db-7cf43e38130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AA3DFEF395A45B41337E912771933" ma:contentTypeVersion="20" ma:contentTypeDescription="Create a new document." ma:contentTypeScope="" ma:versionID="f267c923237fb088882397e055d5c190">
  <xsd:schema xmlns:xsd="http://www.w3.org/2001/XMLSchema" xmlns:xs="http://www.w3.org/2001/XMLSchema" xmlns:p="http://schemas.microsoft.com/office/2006/metadata/properties" xmlns:ns2="24dddca1-f290-48b8-8771-dcffada0e8d5" xmlns:ns3="935a03af-19a1-49f6-a6db-7cf43e381309" targetNamespace="http://schemas.microsoft.com/office/2006/metadata/properties" ma:root="true" ma:fieldsID="b8cce087bc2e755c1f2b8970fd2a93b2" ns2:_="" ns3:_="">
    <xsd:import namespace="24dddca1-f290-48b8-8771-dcffada0e8d5"/>
    <xsd:import namespace="935a03af-19a1-49f6-a6db-7cf43e3813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ddca1-f290-48b8-8771-dcffada0e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9319d9-f900-46be-90f7-3ecea0684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03af-19a1-49f6-a6db-7cf43e3813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02dea40-d5bb-42d0-b731-2c3529c30a0c}" ma:internalName="TaxCatchAll" ma:showField="CatchAllData" ma:web="935a03af-19a1-49f6-a6db-7cf43e3813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A5791-7257-44E2-A948-29FDC5BF4AA3}">
  <ds:schemaRefs>
    <ds:schemaRef ds:uri="00099c48-498a-477d-b7e5-2beb59077df6"/>
    <ds:schemaRef ds:uri="24dddca1-f290-48b8-8771-dcffada0e8d5"/>
    <ds:schemaRef ds:uri="935a03af-19a1-49f6-a6db-7cf43e381309"/>
    <ds:schemaRef ds:uri="ce39fcf8-0eff-449b-9f01-9cc87a075eb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BC5E79-E501-42E3-ADA3-43790313CC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ddca1-f290-48b8-8771-dcffada0e8d5"/>
    <ds:schemaRef ds:uri="935a03af-19a1-49f6-a6db-7cf43e3813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B4F8D8-6C8A-4BCB-98BD-6D6B7A270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Gramener-Slide-Template-v2.3</Template>
  <TotalTime>2359</TotalTime>
  <Words>1432</Words>
  <Application>Microsoft Office PowerPoint</Application>
  <PresentationFormat>Widescreen</PresentationFormat>
  <Paragraphs>513</Paragraphs>
  <Slides>18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Gramener</vt:lpstr>
      <vt:lpstr>TEDx MDI Gurgaon</vt:lpstr>
      <vt:lpstr>I think science fiction’s the fun-est way to predict future</vt:lpstr>
      <vt:lpstr>How many of you have read Isaac Asimov?</vt:lpstr>
      <vt:lpstr>Today, we have intelligences: Large Language Models</vt:lpstr>
      <vt:lpstr>Today, we have intelligences: Large Language Models</vt:lpstr>
      <vt:lpstr>PowerPoint Presentation</vt:lpstr>
      <vt:lpstr>PowerPoint Presentation</vt:lpstr>
      <vt:lpstr>PowerPoint Presentation</vt:lpstr>
      <vt:lpstr>What personalities to LLMs have?</vt:lpstr>
      <vt:lpstr>What personalities to LLMs have?</vt:lpstr>
      <vt:lpstr>What personalities to LLMs have?</vt:lpstr>
      <vt:lpstr>These questions are synthesized into 5 traits (OCEAN)</vt:lpstr>
      <vt:lpstr>OpenAI’s GPT-4o is an innovative, friendly model</vt:lpstr>
      <vt:lpstr>Claude 3.5 Sonnet is reliable, talkative, and emotional</vt:lpstr>
      <vt:lpstr>Gemini Flash is an innovative, quiet, opinionated model</vt:lpstr>
      <vt:lpstr>Llama 3 8b is a conservative, empathetic, calm model</vt:lpstr>
      <vt:lpstr>PowerPoint Presentation</vt:lpstr>
      <vt:lpstr>Embrace the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LLMs</dc:title>
  <dc:creator>Anand S</dc:creator>
  <cp:lastModifiedBy>Anand S</cp:lastModifiedBy>
  <cp:revision>32</cp:revision>
  <dcterms:created xsi:type="dcterms:W3CDTF">2023-07-17T21:02:05Z</dcterms:created>
  <dcterms:modified xsi:type="dcterms:W3CDTF">2024-08-16T01:33:26Z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  <property fmtid="{D5CDD505-2E9C-101B-9397-08002B2CF9AE}" pid="5" name="MediaServiceImageTags">
    <vt:lpwstr/>
  </property>
  <property fmtid="{D5CDD505-2E9C-101B-9397-08002B2CF9AE}" pid="6" name="ContentTypeId">
    <vt:lpwstr>0x01010010EAA3DFEF395A45B41337E912771933</vt:lpwstr>
  </property>
</Properties>
</file>