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EC007"/>
    <a:srgbClr val="F37B76"/>
    <a:srgbClr val="339CEE"/>
    <a:srgbClr val="63B0FF"/>
    <a:srgbClr val="FF9300"/>
    <a:srgbClr val="FF7400"/>
    <a:srgbClr val="C55733"/>
    <a:srgbClr val="66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D042D-0E24-4AE8-9C6E-2B7E6E69F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7EC8EA-2290-46C7-ACFE-1C8F636DA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2B8FA-ED06-40D6-ABAA-86342421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9EDFA-F206-409C-AF52-EF6BD749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92836-18B2-41F2-AE68-7A4F610F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4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22FC5-3265-40B3-8767-9E5FF3D2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8196E-3166-4D8A-BCCC-EB201562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D7303-7C1A-404A-BE3F-1843AE25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CD72D-B56E-46E1-89B8-146C89B6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5111B-18BB-47B2-A2B8-391E79E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7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33F992-50D7-4274-9708-07DBEEBC0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EEC37-8F4C-4E51-979C-15FCCCD8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7941D-369E-48C7-BF27-DB9B7D3C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5226-24BA-4C93-A6FC-722DB593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3D8B3-95CC-46D8-B40A-BB36937F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0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A5CFB-18DE-4900-BA62-03D14992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2A4BE-1B7E-435F-8271-4F9DD20F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18A59-4AE4-42AF-B269-4AE7D314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C35CB-5C9F-4B0A-9666-5283386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43A04-93C9-48C9-A3A4-C228D9C7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5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9AC66-1697-4D65-AA90-C0D74982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65B4B-70A8-48D2-B5DA-39684334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7024E-F030-48E5-BE4D-02EFBDFF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D550D-C9E4-4029-A3F2-8B86940F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359EB-73FC-4FAB-95BB-278255D6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D671-154F-4017-B77D-A74D481F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4DD01-EDB8-46A3-B731-53196A50A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C222C-0A90-49F7-B1B9-22F32FEB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CF24B-1C9F-4859-BF50-F18A732A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7E4292-ABC2-4A83-8A92-8109EC85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55218-4052-46DB-BC63-F150EDF3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9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F5138-A79E-4D5A-9041-540F4D79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CA03E-2CA2-4E4C-85B3-0C8501A0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817A8-510D-4D31-9F7F-66581CBFD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4FA443-38A1-477A-90CC-976E11AA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16E98D-D164-410B-8AB0-228B6B8B1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CCE94D-7B00-48E7-BBEE-B6F5EE3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4DBD3-F6FC-44F2-BAE3-FBCA3068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A13434-911B-451B-94F0-6999BF79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B22FD-B15E-4812-BD78-6C60183E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B42338-FEA4-4799-8212-5C46FEB6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D6EF1-9E0E-4B16-9B40-3168C88F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464D8-9DFC-4E88-99E2-F4928F37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9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57529-C28D-491C-A0BF-56853C8D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AE8D3-EDC8-4CCB-BBB6-40AC4080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B718C-2EA2-4FD7-B529-A4ED4888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DDE6F-1B53-43BF-81BE-B2544A60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B4E5E-071C-410D-A1B8-8D353D74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076E7-EE36-43E2-A3BB-4D6483263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BFC13C-935A-4B6B-9BE4-06737E9D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39306-21B8-4898-85C0-821A1A3A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E4F51-730E-4BC1-9A58-22AA0FD7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4C4DD-028D-46C3-B4F1-D4737343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BC9247-CE8C-4BDC-99E7-5A1A4EC9F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82173-831A-4F74-B5B4-7A948D9F1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F0A48-0E1E-4536-A859-3445AF8E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6BBD8-1C75-4B48-9C63-8D20B801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E19D8-92C8-4F42-80A1-BAB878FE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4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1E7E5-7EB0-40D4-B8D6-63C28F12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F816C-4D2B-4D81-9515-111A59C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10C3D-3EA2-450D-A164-8892FD4B9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1DD6-DCA6-47F0-AE24-73F79EC3594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0A046-BC0D-4763-8FAA-3B76C1121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1C2C5-A1E9-4A46-B011-0829DF9DF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5C205-D8F2-4EB7-9977-08FF5F84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C2AC3-4294-47A5-90D0-2473AA11C5FA}"/>
              </a:ext>
            </a:extLst>
          </p:cNvPr>
          <p:cNvSpPr txBox="1"/>
          <p:nvPr/>
        </p:nvSpPr>
        <p:spPr>
          <a:xfrm>
            <a:off x="3879003" y="2327255"/>
            <a:ext cx="5553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Fishbowl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C5D22-F9AC-4EE2-B41F-090BA4A49D17}"/>
              </a:ext>
            </a:extLst>
          </p:cNvPr>
          <p:cNvSpPr txBox="1"/>
          <p:nvPr/>
        </p:nvSpPr>
        <p:spPr>
          <a:xfrm>
            <a:off x="5210498" y="3769092"/>
            <a:ext cx="475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어항 시스템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C5D22-F9AC-4EE2-B41F-090BA4A49D17}"/>
              </a:ext>
            </a:extLst>
          </p:cNvPr>
          <p:cNvSpPr txBox="1"/>
          <p:nvPr/>
        </p:nvSpPr>
        <p:spPr>
          <a:xfrm>
            <a:off x="5042055" y="4784755"/>
            <a:ext cx="475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시뮬레이션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61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2154B-996D-4F7D-B580-5E844312728C}"/>
              </a:ext>
            </a:extLst>
          </p:cNvPr>
          <p:cNvSpPr txBox="1"/>
          <p:nvPr/>
        </p:nvSpPr>
        <p:spPr>
          <a:xfrm>
            <a:off x="1496584" y="373645"/>
            <a:ext cx="80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5C2C6B-9234-4AD4-92B4-14152E1F6A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225" y="221840"/>
            <a:ext cx="859691" cy="8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5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C93BA-749C-4F55-B425-DF3699B81F4D}"/>
              </a:ext>
            </a:extLst>
          </p:cNvPr>
          <p:cNvSpPr txBox="1"/>
          <p:nvPr/>
        </p:nvSpPr>
        <p:spPr>
          <a:xfrm>
            <a:off x="4829155" y="2551837"/>
            <a:ext cx="2594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</a:t>
            </a:r>
          </a:p>
          <a:p>
            <a:pPr algn="dist"/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86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A5D322-F319-429F-92A1-89B92D3E5623}"/>
              </a:ext>
            </a:extLst>
          </p:cNvPr>
          <p:cNvSpPr/>
          <p:nvPr/>
        </p:nvSpPr>
        <p:spPr>
          <a:xfrm>
            <a:off x="0" y="0"/>
            <a:ext cx="12192000" cy="6201847"/>
          </a:xfrm>
          <a:prstGeom prst="rect">
            <a:avLst/>
          </a:prstGeom>
          <a:solidFill>
            <a:srgbClr val="339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BEF68-11B9-49E7-B3D3-8A4BCBCDC602}"/>
              </a:ext>
            </a:extLst>
          </p:cNvPr>
          <p:cNvSpPr/>
          <p:nvPr/>
        </p:nvSpPr>
        <p:spPr>
          <a:xfrm>
            <a:off x="0" y="6204857"/>
            <a:ext cx="12192000" cy="653143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DF9E352F-FB87-44EA-B88A-91A74D4064C1}"/>
              </a:ext>
            </a:extLst>
          </p:cNvPr>
          <p:cNvSpPr/>
          <p:nvPr/>
        </p:nvSpPr>
        <p:spPr>
          <a:xfrm rot="19954465">
            <a:off x="-139889" y="5981605"/>
            <a:ext cx="1483863" cy="895350"/>
          </a:xfrm>
          <a:custGeom>
            <a:avLst/>
            <a:gdLst>
              <a:gd name="connsiteX0" fmla="*/ 1252309 w 1483863"/>
              <a:gd name="connsiteY0" fmla="*/ 131121 h 895350"/>
              <a:gd name="connsiteX1" fmla="*/ 1483863 w 1483863"/>
              <a:gd name="connsiteY1" fmla="*/ 447675 h 895350"/>
              <a:gd name="connsiteX2" fmla="*/ 693288 w 1483863"/>
              <a:gd name="connsiteY2" fmla="*/ 895350 h 895350"/>
              <a:gd name="connsiteX3" fmla="*/ 618022 w 1483863"/>
              <a:gd name="connsiteY3" fmla="*/ 891053 h 895350"/>
              <a:gd name="connsiteX4" fmla="*/ 0 w 1483863"/>
              <a:gd name="connsiteY4" fmla="*/ 570351 h 895350"/>
              <a:gd name="connsiteX5" fmla="*/ 257244 w 1483863"/>
              <a:gd name="connsiteY5" fmla="*/ 74620 h 895350"/>
              <a:gd name="connsiteX6" fmla="*/ 385560 w 1483863"/>
              <a:gd name="connsiteY6" fmla="*/ 35181 h 895350"/>
              <a:gd name="connsiteX7" fmla="*/ 693288 w 1483863"/>
              <a:gd name="connsiteY7" fmla="*/ 0 h 895350"/>
              <a:gd name="connsiteX8" fmla="*/ 1252309 w 1483863"/>
              <a:gd name="connsiteY8" fmla="*/ 131121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3863" h="895350">
                <a:moveTo>
                  <a:pt x="1252309" y="131121"/>
                </a:moveTo>
                <a:cubicBezTo>
                  <a:pt x="1395375" y="212134"/>
                  <a:pt x="1483863" y="324053"/>
                  <a:pt x="1483863" y="447675"/>
                </a:cubicBezTo>
                <a:cubicBezTo>
                  <a:pt x="1483863" y="694919"/>
                  <a:pt x="1129911" y="895350"/>
                  <a:pt x="693288" y="895350"/>
                </a:cubicBezTo>
                <a:lnTo>
                  <a:pt x="618022" y="891053"/>
                </a:lnTo>
                <a:lnTo>
                  <a:pt x="0" y="570351"/>
                </a:lnTo>
                <a:lnTo>
                  <a:pt x="257244" y="74620"/>
                </a:lnTo>
                <a:lnTo>
                  <a:pt x="385560" y="35181"/>
                </a:lnTo>
                <a:cubicBezTo>
                  <a:pt x="480143" y="12527"/>
                  <a:pt x="584132" y="0"/>
                  <a:pt x="693288" y="0"/>
                </a:cubicBezTo>
                <a:cubicBezTo>
                  <a:pt x="911599" y="0"/>
                  <a:pt x="1109243" y="50108"/>
                  <a:pt x="1252309" y="13112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44212A31-4999-4133-95B1-D688485B7267}"/>
              </a:ext>
            </a:extLst>
          </p:cNvPr>
          <p:cNvSpPr/>
          <p:nvPr/>
        </p:nvSpPr>
        <p:spPr>
          <a:xfrm rot="19954465">
            <a:off x="10264826" y="5601213"/>
            <a:ext cx="2126807" cy="1603495"/>
          </a:xfrm>
          <a:custGeom>
            <a:avLst/>
            <a:gdLst>
              <a:gd name="connsiteX0" fmla="*/ 1615350 w 2126807"/>
              <a:gd name="connsiteY0" fmla="*/ 115034 h 1603495"/>
              <a:gd name="connsiteX1" fmla="*/ 2103273 w 2126807"/>
              <a:gd name="connsiteY1" fmla="*/ 571455 h 1603495"/>
              <a:gd name="connsiteX2" fmla="*/ 2126807 w 2126807"/>
              <a:gd name="connsiteY2" fmla="*/ 627806 h 1603495"/>
              <a:gd name="connsiteX3" fmla="*/ 1620506 w 2126807"/>
              <a:gd name="connsiteY3" fmla="*/ 1603495 h 1603495"/>
              <a:gd name="connsiteX4" fmla="*/ 0 w 2126807"/>
              <a:gd name="connsiteY4" fmla="*/ 762586 h 1603495"/>
              <a:gd name="connsiteX5" fmla="*/ 184 w 2126807"/>
              <a:gd name="connsiteY5" fmla="*/ 761020 h 1603495"/>
              <a:gd name="connsiteX6" fmla="*/ 1086708 w 2126807"/>
              <a:gd name="connsiteY6" fmla="*/ 0 h 1603495"/>
              <a:gd name="connsiteX7" fmla="*/ 1615350 w 2126807"/>
              <a:gd name="connsiteY7" fmla="*/ 115034 h 1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6807" h="1603495">
                <a:moveTo>
                  <a:pt x="1615350" y="115034"/>
                </a:moveTo>
                <a:cubicBezTo>
                  <a:pt x="1831425" y="215908"/>
                  <a:pt x="2004131" y="376697"/>
                  <a:pt x="2103273" y="571455"/>
                </a:cubicBezTo>
                <a:lnTo>
                  <a:pt x="2126807" y="627806"/>
                </a:lnTo>
                <a:lnTo>
                  <a:pt x="1620506" y="1603495"/>
                </a:lnTo>
                <a:lnTo>
                  <a:pt x="0" y="762586"/>
                </a:lnTo>
                <a:lnTo>
                  <a:pt x="184" y="761020"/>
                </a:lnTo>
                <a:cubicBezTo>
                  <a:pt x="103599" y="326707"/>
                  <a:pt x="550757" y="0"/>
                  <a:pt x="1086708" y="0"/>
                </a:cubicBezTo>
                <a:cubicBezTo>
                  <a:pt x="1278119" y="0"/>
                  <a:pt x="1458204" y="41672"/>
                  <a:pt x="1615350" y="11503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2416DBCE-F793-42FE-B363-91A282B0D264}"/>
              </a:ext>
            </a:extLst>
          </p:cNvPr>
          <p:cNvSpPr/>
          <p:nvPr/>
        </p:nvSpPr>
        <p:spPr>
          <a:xfrm>
            <a:off x="0" y="0"/>
            <a:ext cx="3740805" cy="1828763"/>
          </a:xfrm>
          <a:custGeom>
            <a:avLst/>
            <a:gdLst>
              <a:gd name="connsiteX0" fmla="*/ 0 w 3740805"/>
              <a:gd name="connsiteY0" fmla="*/ 0 h 1828763"/>
              <a:gd name="connsiteX1" fmla="*/ 3740805 w 3740805"/>
              <a:gd name="connsiteY1" fmla="*/ 0 h 1828763"/>
              <a:gd name="connsiteX2" fmla="*/ 3713041 w 3740805"/>
              <a:gd name="connsiteY2" fmla="*/ 78073 h 1828763"/>
              <a:gd name="connsiteX3" fmla="*/ 422039 w 3740805"/>
              <a:gd name="connsiteY3" fmla="*/ 1828763 h 1828763"/>
              <a:gd name="connsiteX4" fmla="*/ 69714 w 3740805"/>
              <a:gd name="connsiteY4" fmla="*/ 1815899 h 1828763"/>
              <a:gd name="connsiteX5" fmla="*/ 0 w 3740805"/>
              <a:gd name="connsiteY5" fmla="*/ 1808206 h 18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805" h="1828763">
                <a:moveTo>
                  <a:pt x="0" y="0"/>
                </a:moveTo>
                <a:lnTo>
                  <a:pt x="3740805" y="0"/>
                </a:lnTo>
                <a:lnTo>
                  <a:pt x="3713041" y="78073"/>
                </a:lnTo>
                <a:cubicBezTo>
                  <a:pt x="3276748" y="1092334"/>
                  <a:pt x="1968333" y="1828763"/>
                  <a:pt x="422039" y="1828763"/>
                </a:cubicBezTo>
                <a:cubicBezTo>
                  <a:pt x="303094" y="1828763"/>
                  <a:pt x="185556" y="1824406"/>
                  <a:pt x="69714" y="1815899"/>
                </a:cubicBezTo>
                <a:lnTo>
                  <a:pt x="0" y="1808206"/>
                </a:lnTo>
                <a:close/>
              </a:path>
            </a:pathLst>
          </a:custGeom>
          <a:solidFill>
            <a:srgbClr val="63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24E596D-3FC4-4C83-9359-0B9E61B9F240}"/>
              </a:ext>
            </a:extLst>
          </p:cNvPr>
          <p:cNvSpPr/>
          <p:nvPr/>
        </p:nvSpPr>
        <p:spPr>
          <a:xfrm>
            <a:off x="8647889" y="6405966"/>
            <a:ext cx="1254868" cy="45719"/>
          </a:xfrm>
          <a:prstGeom prst="roundRect">
            <a:avLst/>
          </a:prstGeom>
          <a:solidFill>
            <a:srgbClr val="FEC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6ABAF28-939C-4BE8-819C-AD04ABE75FA2}"/>
              </a:ext>
            </a:extLst>
          </p:cNvPr>
          <p:cNvSpPr/>
          <p:nvPr/>
        </p:nvSpPr>
        <p:spPr>
          <a:xfrm>
            <a:off x="8394686" y="6503710"/>
            <a:ext cx="1254868" cy="45719"/>
          </a:xfrm>
          <a:prstGeom prst="roundRect">
            <a:avLst/>
          </a:prstGeom>
          <a:solidFill>
            <a:srgbClr val="FEC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763DE64-D79D-49C8-8FDE-65F06AC7488B}"/>
              </a:ext>
            </a:extLst>
          </p:cNvPr>
          <p:cNvSpPr/>
          <p:nvPr/>
        </p:nvSpPr>
        <p:spPr>
          <a:xfrm>
            <a:off x="4092438" y="6608162"/>
            <a:ext cx="1254868" cy="45719"/>
          </a:xfrm>
          <a:prstGeom prst="roundRect">
            <a:avLst/>
          </a:prstGeom>
          <a:solidFill>
            <a:srgbClr val="FEC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7AEF64C-816E-4CC7-926F-89FD63A54E01}"/>
              </a:ext>
            </a:extLst>
          </p:cNvPr>
          <p:cNvSpPr/>
          <p:nvPr/>
        </p:nvSpPr>
        <p:spPr>
          <a:xfrm>
            <a:off x="4572293" y="6705738"/>
            <a:ext cx="1254868" cy="45719"/>
          </a:xfrm>
          <a:prstGeom prst="roundRect">
            <a:avLst/>
          </a:prstGeom>
          <a:solidFill>
            <a:srgbClr val="FEC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434F6F5-1030-4ACC-92E2-A598FFAC531F}"/>
              </a:ext>
            </a:extLst>
          </p:cNvPr>
          <p:cNvGrpSpPr/>
          <p:nvPr/>
        </p:nvGrpSpPr>
        <p:grpSpPr>
          <a:xfrm>
            <a:off x="9649554" y="1289980"/>
            <a:ext cx="784164" cy="542209"/>
            <a:chOff x="6778057" y="2379435"/>
            <a:chExt cx="784164" cy="54220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576EB8B-5343-4B8A-A49D-92BF90C83890}"/>
                </a:ext>
              </a:extLst>
            </p:cNvPr>
            <p:cNvSpPr/>
            <p:nvPr/>
          </p:nvSpPr>
          <p:spPr>
            <a:xfrm>
              <a:off x="6778057" y="2379435"/>
              <a:ext cx="415539" cy="408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533C567-0CCC-433C-9942-86F43227DF8B}"/>
                </a:ext>
              </a:extLst>
            </p:cNvPr>
            <p:cNvSpPr/>
            <p:nvPr/>
          </p:nvSpPr>
          <p:spPr>
            <a:xfrm>
              <a:off x="7349307" y="2711692"/>
              <a:ext cx="212914" cy="20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74E303A-4425-4CDA-8620-ED33A7F6A588}"/>
                </a:ext>
              </a:extLst>
            </p:cNvPr>
            <p:cNvSpPr/>
            <p:nvPr/>
          </p:nvSpPr>
          <p:spPr>
            <a:xfrm>
              <a:off x="7010946" y="2484586"/>
              <a:ext cx="107005" cy="158217"/>
            </a:xfrm>
            <a:prstGeom prst="ellipse">
              <a:avLst/>
            </a:prstGeom>
            <a:solidFill>
              <a:srgbClr val="63B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E924BF5-064D-4158-9803-50D51C7A92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71" y="2995868"/>
            <a:ext cx="913553" cy="9135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A2D036F-1239-4DC6-812A-12D65D1D5C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89906">
            <a:off x="10579914" y="1390830"/>
            <a:ext cx="552682" cy="552682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C92C2271-6CAC-422D-8D5C-65C2831A752C}"/>
              </a:ext>
            </a:extLst>
          </p:cNvPr>
          <p:cNvSpPr/>
          <p:nvPr/>
        </p:nvSpPr>
        <p:spPr>
          <a:xfrm flipH="1">
            <a:off x="10992927" y="4334400"/>
            <a:ext cx="191274" cy="1207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90901C9-1C6E-46B8-AE4C-3AC5968692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2083" y="5576492"/>
            <a:ext cx="736982" cy="7369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E54361A-6E56-4DFA-B17E-D1742938E1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53" y="71404"/>
            <a:ext cx="1218578" cy="121857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D06BD77-3490-4258-8FB7-E055E5948BF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804" y="4431729"/>
            <a:ext cx="859691" cy="85969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6757DF0-849B-4EC0-A038-32BF9A26C29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47" y="5098686"/>
            <a:ext cx="963811" cy="96381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58DE407-AFC1-404B-81E7-1660ACC43DCD}"/>
              </a:ext>
            </a:extLst>
          </p:cNvPr>
          <p:cNvSpPr txBox="1"/>
          <p:nvPr/>
        </p:nvSpPr>
        <p:spPr>
          <a:xfrm>
            <a:off x="1954386" y="25246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88382619-DF14-4AB3-BADA-BBC0016024C3}"/>
              </a:ext>
            </a:extLst>
          </p:cNvPr>
          <p:cNvSpPr/>
          <p:nvPr/>
        </p:nvSpPr>
        <p:spPr>
          <a:xfrm rot="19954465">
            <a:off x="654702" y="5800022"/>
            <a:ext cx="2109458" cy="1524991"/>
          </a:xfrm>
          <a:custGeom>
            <a:avLst/>
            <a:gdLst>
              <a:gd name="connsiteX0" fmla="*/ 1529044 w 2109458"/>
              <a:gd name="connsiteY0" fmla="*/ 115034 h 1524991"/>
              <a:gd name="connsiteX1" fmla="*/ 2109458 w 2109458"/>
              <a:gd name="connsiteY1" fmla="*/ 953103 h 1524991"/>
              <a:gd name="connsiteX2" fmla="*/ 1920049 w 2109458"/>
              <a:gd name="connsiteY2" fmla="*/ 1485992 h 1524991"/>
              <a:gd name="connsiteX3" fmla="*/ 1882606 w 2109458"/>
              <a:gd name="connsiteY3" fmla="*/ 1524991 h 1524991"/>
              <a:gd name="connsiteX4" fmla="*/ 0 w 2109458"/>
              <a:gd name="connsiteY4" fmla="*/ 548074 h 1524991"/>
              <a:gd name="connsiteX5" fmla="*/ 80755 w 2109458"/>
              <a:gd name="connsiteY5" fmla="*/ 420214 h 1524991"/>
              <a:gd name="connsiteX6" fmla="*/ 1000402 w 2109458"/>
              <a:gd name="connsiteY6" fmla="*/ 0 h 1524991"/>
              <a:gd name="connsiteX7" fmla="*/ 1529044 w 2109458"/>
              <a:gd name="connsiteY7" fmla="*/ 115034 h 152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9458" h="1524991">
                <a:moveTo>
                  <a:pt x="1529044" y="115034"/>
                </a:moveTo>
                <a:cubicBezTo>
                  <a:pt x="1874765" y="276433"/>
                  <a:pt x="2109458" y="591214"/>
                  <a:pt x="2109458" y="953103"/>
                </a:cubicBezTo>
                <a:cubicBezTo>
                  <a:pt x="2109458" y="1150497"/>
                  <a:pt x="2039632" y="1333875"/>
                  <a:pt x="1920049" y="1485992"/>
                </a:cubicBezTo>
                <a:lnTo>
                  <a:pt x="1882606" y="1524991"/>
                </a:lnTo>
                <a:lnTo>
                  <a:pt x="0" y="548074"/>
                </a:lnTo>
                <a:lnTo>
                  <a:pt x="80755" y="420214"/>
                </a:lnTo>
                <a:cubicBezTo>
                  <a:pt x="280061" y="166687"/>
                  <a:pt x="617580" y="0"/>
                  <a:pt x="1000402" y="0"/>
                </a:cubicBezTo>
                <a:cubicBezTo>
                  <a:pt x="1191813" y="0"/>
                  <a:pt x="1371898" y="41672"/>
                  <a:pt x="1529044" y="115034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983CCA11-227C-4636-9B45-62C0FC4673B3}"/>
              </a:ext>
            </a:extLst>
          </p:cNvPr>
          <p:cNvSpPr/>
          <p:nvPr/>
        </p:nvSpPr>
        <p:spPr>
          <a:xfrm rot="19954465">
            <a:off x="2174845" y="6121704"/>
            <a:ext cx="1131482" cy="1034965"/>
          </a:xfrm>
          <a:custGeom>
            <a:avLst/>
            <a:gdLst>
              <a:gd name="connsiteX0" fmla="*/ 772647 w 1131482"/>
              <a:gd name="connsiteY0" fmla="*/ 59151 h 1034965"/>
              <a:gd name="connsiteX1" fmla="*/ 1131482 w 1131482"/>
              <a:gd name="connsiteY1" fmla="*/ 752698 h 1034965"/>
              <a:gd name="connsiteX2" fmla="*/ 1119545 w 1131482"/>
              <a:gd name="connsiteY2" fmla="*/ 904393 h 1034965"/>
              <a:gd name="connsiteX3" fmla="*/ 1087908 w 1131482"/>
              <a:gd name="connsiteY3" fmla="*/ 1034965 h 1034965"/>
              <a:gd name="connsiteX4" fmla="*/ 0 w 1131482"/>
              <a:gd name="connsiteY4" fmla="*/ 470431 h 1034965"/>
              <a:gd name="connsiteX5" fmla="*/ 2597 w 1131482"/>
              <a:gd name="connsiteY5" fmla="*/ 459714 h 1034965"/>
              <a:gd name="connsiteX6" fmla="*/ 543954 w 1131482"/>
              <a:gd name="connsiteY6" fmla="*/ 0 h 1034965"/>
              <a:gd name="connsiteX7" fmla="*/ 772647 w 1131482"/>
              <a:gd name="connsiteY7" fmla="*/ 59151 h 103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1482" h="1034965">
                <a:moveTo>
                  <a:pt x="772647" y="59151"/>
                </a:moveTo>
                <a:cubicBezTo>
                  <a:pt x="983519" y="173416"/>
                  <a:pt x="1131482" y="440920"/>
                  <a:pt x="1131482" y="752698"/>
                </a:cubicBezTo>
                <a:cubicBezTo>
                  <a:pt x="1131482" y="804661"/>
                  <a:pt x="1127372" y="855394"/>
                  <a:pt x="1119545" y="904393"/>
                </a:cubicBezTo>
                <a:lnTo>
                  <a:pt x="1087908" y="1034965"/>
                </a:lnTo>
                <a:lnTo>
                  <a:pt x="0" y="470431"/>
                </a:lnTo>
                <a:lnTo>
                  <a:pt x="2597" y="459714"/>
                </a:lnTo>
                <a:cubicBezTo>
                  <a:pt x="91789" y="189559"/>
                  <a:pt x="300592" y="0"/>
                  <a:pt x="543954" y="0"/>
                </a:cubicBezTo>
                <a:cubicBezTo>
                  <a:pt x="625075" y="0"/>
                  <a:pt x="702356" y="21062"/>
                  <a:pt x="772647" y="5915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65DE7DF-7DE6-46EE-BD48-CECD1DF20E7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871">
            <a:off x="1916889" y="5422786"/>
            <a:ext cx="1193149" cy="119314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7063B53-E44E-40E5-AE0B-2BC75E8D0B1C}"/>
              </a:ext>
            </a:extLst>
          </p:cNvPr>
          <p:cNvSpPr txBox="1"/>
          <p:nvPr/>
        </p:nvSpPr>
        <p:spPr>
          <a:xfrm>
            <a:off x="3344492" y="1257826"/>
            <a:ext cx="6261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주제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사용부품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소개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제작과정 소개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핵심기능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랩뷰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주요 설계도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실험 영상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7.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문제점 분석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8.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질의응답시간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1679A7F-156D-4C77-92F8-60E3DB3449A9}"/>
              </a:ext>
            </a:extLst>
          </p:cNvPr>
          <p:cNvGrpSpPr/>
          <p:nvPr/>
        </p:nvGrpSpPr>
        <p:grpSpPr>
          <a:xfrm rot="8121103">
            <a:off x="1816351" y="2930430"/>
            <a:ext cx="784164" cy="542209"/>
            <a:chOff x="6778057" y="2379435"/>
            <a:chExt cx="784164" cy="542209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39A3178-CB50-432A-A99A-3BF7EC46FCF2}"/>
                </a:ext>
              </a:extLst>
            </p:cNvPr>
            <p:cNvSpPr/>
            <p:nvPr/>
          </p:nvSpPr>
          <p:spPr>
            <a:xfrm>
              <a:off x="6778057" y="2379435"/>
              <a:ext cx="415539" cy="408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7EF2623-08FD-42FC-949D-B4ECBC68C1A3}"/>
                </a:ext>
              </a:extLst>
            </p:cNvPr>
            <p:cNvSpPr/>
            <p:nvPr/>
          </p:nvSpPr>
          <p:spPr>
            <a:xfrm>
              <a:off x="7349307" y="2711692"/>
              <a:ext cx="212914" cy="20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D3B5DD-7569-4562-90E4-0349F277B8EF}"/>
                </a:ext>
              </a:extLst>
            </p:cNvPr>
            <p:cNvSpPr/>
            <p:nvPr/>
          </p:nvSpPr>
          <p:spPr>
            <a:xfrm rot="1398443">
              <a:off x="6853922" y="2484229"/>
              <a:ext cx="107005" cy="158217"/>
            </a:xfrm>
            <a:prstGeom prst="ellipse">
              <a:avLst/>
            </a:prstGeom>
            <a:solidFill>
              <a:srgbClr val="63B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C10568AA-1E59-4543-8901-CAC79B23E225}"/>
              </a:ext>
            </a:extLst>
          </p:cNvPr>
          <p:cNvSpPr/>
          <p:nvPr/>
        </p:nvSpPr>
        <p:spPr>
          <a:xfrm flipH="1">
            <a:off x="11184201" y="3968906"/>
            <a:ext cx="452046" cy="444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D08408E-5ABA-4E9D-B159-E25ABE66A0ED}"/>
              </a:ext>
            </a:extLst>
          </p:cNvPr>
          <p:cNvSpPr/>
          <p:nvPr/>
        </p:nvSpPr>
        <p:spPr>
          <a:xfrm rot="10178522">
            <a:off x="8922239" y="4064901"/>
            <a:ext cx="107005" cy="158217"/>
          </a:xfrm>
          <a:prstGeom prst="ellipse">
            <a:avLst/>
          </a:prstGeom>
          <a:solidFill>
            <a:srgbClr val="63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7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48EC756-F198-435F-B949-80FADC0A1C8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04" y="182879"/>
            <a:ext cx="974853" cy="9748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239EB5-1CE7-4AF5-BA85-194364FC894E}"/>
              </a:ext>
            </a:extLst>
          </p:cNvPr>
          <p:cNvSpPr txBox="1"/>
          <p:nvPr/>
        </p:nvSpPr>
        <p:spPr>
          <a:xfrm>
            <a:off x="1496585" y="373645"/>
            <a:ext cx="3861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주제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6030" y="1377487"/>
            <a:ext cx="10239065" cy="4519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3457" y="1898168"/>
            <a:ext cx="88051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스마트 어항 시스템</a:t>
            </a:r>
            <a:endParaRPr lang="en-US" altLang="ko-KR" sz="2200" b="1" dirty="0"/>
          </a:p>
          <a:p>
            <a:r>
              <a:rPr lang="ko-KR" altLang="en-US" sz="2200" dirty="0"/>
              <a:t>언제 어디서나 자동으로 </a:t>
            </a:r>
            <a:r>
              <a:rPr lang="ko-KR" altLang="en-US" sz="2200" dirty="0" err="1"/>
              <a:t>어항관리를</a:t>
            </a:r>
            <a:r>
              <a:rPr lang="ko-KR" altLang="en-US" sz="2200" dirty="0"/>
              <a:t> 해주는 스마트 어항 시스템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b="1" dirty="0"/>
              <a:t>만들게 된 이유는</a:t>
            </a:r>
            <a:r>
              <a:rPr lang="en-US" altLang="ko-KR" sz="2200" b="1" dirty="0"/>
              <a:t>?</a:t>
            </a:r>
          </a:p>
          <a:p>
            <a:endParaRPr lang="en-US" altLang="ko-KR" sz="2200" dirty="0"/>
          </a:p>
          <a:p>
            <a:r>
              <a:rPr lang="ko-KR" altLang="en-US" sz="2200" dirty="0"/>
              <a:t>물고기 </a:t>
            </a:r>
            <a:r>
              <a:rPr lang="ko-KR" altLang="en-US" sz="2200" dirty="0" err="1"/>
              <a:t>반려인들이</a:t>
            </a:r>
            <a:r>
              <a:rPr lang="ko-KR" altLang="en-US" sz="2200" dirty="0"/>
              <a:t> 증가함에 따라서 어항 관련 편의제품들이 등장하고 있습니다</a:t>
            </a:r>
            <a:r>
              <a:rPr lang="en-US" altLang="ko-KR" sz="2200" dirty="0"/>
              <a:t>. </a:t>
            </a:r>
            <a:r>
              <a:rPr lang="ko-KR" altLang="en-US" sz="2200" dirty="0"/>
              <a:t>기존 제품들이 기능과 가격적인 부분에서 소비자들로 부터 환영 받지 못하는 상황을 보게 되어 만들게 되었습니다</a:t>
            </a:r>
            <a:r>
              <a:rPr lang="en-US" altLang="ko-KR" sz="2200" dirty="0"/>
              <a:t>.</a:t>
            </a:r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8576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2154B-996D-4F7D-B580-5E844312728C}"/>
              </a:ext>
            </a:extLst>
          </p:cNvPr>
          <p:cNvSpPr txBox="1"/>
          <p:nvPr/>
        </p:nvSpPr>
        <p:spPr>
          <a:xfrm>
            <a:off x="1466899" y="373645"/>
            <a:ext cx="3577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</a:t>
            </a:r>
            <a:r>
              <a:rPr lang="ko-KR" altLang="en-US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부품소개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7924E-69CE-470F-A9B5-8DE17907AD6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656" y="167978"/>
            <a:ext cx="913553" cy="91355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9F562B4-67C5-4829-9CB7-7D7DAE9B4ECF}"/>
              </a:ext>
            </a:extLst>
          </p:cNvPr>
          <p:cNvGrpSpPr/>
          <p:nvPr/>
        </p:nvGrpSpPr>
        <p:grpSpPr>
          <a:xfrm>
            <a:off x="1327209" y="1628775"/>
            <a:ext cx="3717660" cy="3600450"/>
            <a:chOff x="1731377" y="1512570"/>
            <a:chExt cx="3717660" cy="360045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3AE268-D9F5-4662-8F87-C0886BC62BF7}"/>
                </a:ext>
              </a:extLst>
            </p:cNvPr>
            <p:cNvSpPr/>
            <p:nvPr/>
          </p:nvSpPr>
          <p:spPr>
            <a:xfrm>
              <a:off x="1731377" y="2712720"/>
              <a:ext cx="2072640" cy="2087880"/>
            </a:xfrm>
            <a:prstGeom prst="ellipse">
              <a:avLst/>
            </a:prstGeom>
            <a:solidFill>
              <a:srgbClr val="4472C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E4B4511-95B1-49CF-8F18-18CDC1DE27C6}"/>
                </a:ext>
              </a:extLst>
            </p:cNvPr>
            <p:cNvSpPr/>
            <p:nvPr/>
          </p:nvSpPr>
          <p:spPr>
            <a:xfrm>
              <a:off x="3376397" y="3025140"/>
              <a:ext cx="2072640" cy="208788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377561D-8670-437F-B851-F6AE1AD21771}"/>
                </a:ext>
              </a:extLst>
            </p:cNvPr>
            <p:cNvSpPr/>
            <p:nvPr/>
          </p:nvSpPr>
          <p:spPr>
            <a:xfrm>
              <a:off x="2893849" y="1512570"/>
              <a:ext cx="2072640" cy="2087880"/>
            </a:xfrm>
            <a:prstGeom prst="ellipse">
              <a:avLst/>
            </a:prstGeom>
            <a:solidFill>
              <a:srgbClr val="F37B7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DD9F57-6FE1-40BF-A38E-37C80CCB5042}"/>
              </a:ext>
            </a:extLst>
          </p:cNvPr>
          <p:cNvSpPr txBox="1"/>
          <p:nvPr/>
        </p:nvSpPr>
        <p:spPr>
          <a:xfrm>
            <a:off x="3136059" y="1527839"/>
            <a:ext cx="2592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DS18b20</a:t>
            </a: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수온 측정 센서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C126EB-8F2B-5A24-89A9-D5B4AA7CD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71" y="1357314"/>
            <a:ext cx="2195885" cy="21288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F91AA1-5DB0-6107-BE19-CEE7C7446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71" y="3988118"/>
            <a:ext cx="2195885" cy="21288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4E1B44-5E87-46E3-ADC5-1550045D4CC9}"/>
              </a:ext>
            </a:extLst>
          </p:cNvPr>
          <p:cNvSpPr txBox="1"/>
          <p:nvPr/>
        </p:nvSpPr>
        <p:spPr>
          <a:xfrm>
            <a:off x="3136059" y="409843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SEN0161</a:t>
            </a: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PH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 센서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118DA54-4897-4AB9-D524-931DD51C6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341" y="1357314"/>
            <a:ext cx="2195885" cy="21288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7E5C4B-1E22-A300-0AC7-30911761BC01}"/>
              </a:ext>
            </a:extLst>
          </p:cNvPr>
          <p:cNvSpPr txBox="1"/>
          <p:nvPr/>
        </p:nvSpPr>
        <p:spPr>
          <a:xfrm>
            <a:off x="8882132" y="1521891"/>
            <a:ext cx="1747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Cds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cell</a:t>
            </a: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조도 센서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B847619-7DC6-A571-7A0A-404115B9C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7341" y="3988118"/>
            <a:ext cx="2195885" cy="2128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9EE8EB9-613D-ED05-367D-C08B0B51569B}"/>
              </a:ext>
            </a:extLst>
          </p:cNvPr>
          <p:cNvSpPr txBox="1"/>
          <p:nvPr/>
        </p:nvSpPr>
        <p:spPr>
          <a:xfrm>
            <a:off x="8882132" y="409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서브 모터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68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48EC756-F198-435F-B949-80FADC0A1C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04" y="182879"/>
            <a:ext cx="974853" cy="9748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239EB5-1CE7-4AF5-BA85-194364FC894E}"/>
              </a:ext>
            </a:extLst>
          </p:cNvPr>
          <p:cNvSpPr txBox="1"/>
          <p:nvPr/>
        </p:nvSpPr>
        <p:spPr>
          <a:xfrm>
            <a:off x="1496585" y="373645"/>
            <a:ext cx="3861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 과정 소개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88776C1-9D7F-4208-A79C-E8A0E7FD7404}"/>
              </a:ext>
            </a:extLst>
          </p:cNvPr>
          <p:cNvSpPr/>
          <p:nvPr/>
        </p:nvSpPr>
        <p:spPr>
          <a:xfrm>
            <a:off x="3848100" y="2910840"/>
            <a:ext cx="1691640" cy="1798320"/>
          </a:xfrm>
          <a:prstGeom prst="triangle">
            <a:avLst/>
          </a:prstGeom>
          <a:solidFill>
            <a:srgbClr val="4472C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A95735D-5FF3-4E86-9CAE-A2117850B0B7}"/>
              </a:ext>
            </a:extLst>
          </p:cNvPr>
          <p:cNvSpPr/>
          <p:nvPr/>
        </p:nvSpPr>
        <p:spPr>
          <a:xfrm>
            <a:off x="5234940" y="1996440"/>
            <a:ext cx="1691640" cy="2712720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57C36FBF-1E0D-462E-A26F-2E6215BCA600}"/>
              </a:ext>
            </a:extLst>
          </p:cNvPr>
          <p:cNvSpPr/>
          <p:nvPr/>
        </p:nvSpPr>
        <p:spPr>
          <a:xfrm>
            <a:off x="6579872" y="3307080"/>
            <a:ext cx="1386840" cy="1402080"/>
          </a:xfrm>
          <a:prstGeom prst="triangle">
            <a:avLst/>
          </a:prstGeom>
          <a:solidFill>
            <a:srgbClr val="F37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AEC3F3-4CA4-DD1A-1783-8F0F3D8AB4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496585" y="3897965"/>
            <a:ext cx="875912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</a:rPr>
              <a:t>김건진- 소프트웨어 코딩 및 전반적인 의견 조율 담당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</a:rPr>
              <a:t>홍보석- 소프트웨어 코딩 실습 및 발표 담당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</a:rPr>
              <a:t>이건희- 하드웨어 연결 및 하드웨어 조립, 부품 관리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</a:rPr>
              <a:t>윤승준- 소프트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</a:rPr>
              <a:t>웨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</a:rPr>
              <a:t>어 코딩 및 하드웨어 연결 담당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E233F1-2DD9-D55F-9EF2-AFF6EFDEE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50" y="1250002"/>
            <a:ext cx="8006673" cy="25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9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48EC756-F198-435F-B949-80FADC0A1C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562" y="106678"/>
            <a:ext cx="974853" cy="9748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239EB5-1CE7-4AF5-BA85-194364FC894E}"/>
              </a:ext>
            </a:extLst>
          </p:cNvPr>
          <p:cNvSpPr txBox="1"/>
          <p:nvPr/>
        </p:nvSpPr>
        <p:spPr>
          <a:xfrm>
            <a:off x="1496584" y="373645"/>
            <a:ext cx="4761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핵심 기능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88776C1-9D7F-4208-A79C-E8A0E7FD7404}"/>
              </a:ext>
            </a:extLst>
          </p:cNvPr>
          <p:cNvSpPr/>
          <p:nvPr/>
        </p:nvSpPr>
        <p:spPr>
          <a:xfrm>
            <a:off x="3848100" y="2910840"/>
            <a:ext cx="1691640" cy="1798320"/>
          </a:xfrm>
          <a:prstGeom prst="triangle">
            <a:avLst/>
          </a:prstGeom>
          <a:solidFill>
            <a:srgbClr val="4472C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A95735D-5FF3-4E86-9CAE-A2117850B0B7}"/>
              </a:ext>
            </a:extLst>
          </p:cNvPr>
          <p:cNvSpPr/>
          <p:nvPr/>
        </p:nvSpPr>
        <p:spPr>
          <a:xfrm>
            <a:off x="5234940" y="1996440"/>
            <a:ext cx="1691640" cy="2712720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57C36FBF-1E0D-462E-A26F-2E6215BCA600}"/>
              </a:ext>
            </a:extLst>
          </p:cNvPr>
          <p:cNvSpPr/>
          <p:nvPr/>
        </p:nvSpPr>
        <p:spPr>
          <a:xfrm>
            <a:off x="6579872" y="3307080"/>
            <a:ext cx="1386840" cy="1402080"/>
          </a:xfrm>
          <a:prstGeom prst="triangle">
            <a:avLst/>
          </a:prstGeom>
          <a:solidFill>
            <a:srgbClr val="F37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41F4D-9341-4A47-ACAC-B2223F77F8EA}"/>
              </a:ext>
            </a:extLst>
          </p:cNvPr>
          <p:cNvSpPr txBox="1"/>
          <p:nvPr/>
        </p:nvSpPr>
        <p:spPr>
          <a:xfrm>
            <a:off x="4306353" y="5161895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많은 템플릿은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별별교수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832C6-DEB2-4049-A337-EC126D9A7BE1}"/>
              </a:ext>
            </a:extLst>
          </p:cNvPr>
          <p:cNvSpPr txBox="1"/>
          <p:nvPr/>
        </p:nvSpPr>
        <p:spPr>
          <a:xfrm>
            <a:off x="4507788" y="236041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0A6114-9A7E-4BAD-8AE5-153E34A7C936}"/>
              </a:ext>
            </a:extLst>
          </p:cNvPr>
          <p:cNvSpPr txBox="1"/>
          <p:nvPr/>
        </p:nvSpPr>
        <p:spPr>
          <a:xfrm>
            <a:off x="5919498" y="140074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F09BBE-E00E-4F8E-83E2-F6730A593362}"/>
              </a:ext>
            </a:extLst>
          </p:cNvPr>
          <p:cNvSpPr txBox="1"/>
          <p:nvPr/>
        </p:nvSpPr>
        <p:spPr>
          <a:xfrm>
            <a:off x="7081550" y="272974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81017" y="1116203"/>
            <a:ext cx="10399486" cy="457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F9ED71A-6570-9637-B394-6863A421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584" y="1440886"/>
            <a:ext cx="914064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1.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수족관속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온도 측정 센서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를 사용하여 차트로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어항속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온도를 알려준다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ㄴ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어항의 온도가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설정값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이상 높아지면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부저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울리게 한다.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lvl="0" latinLnBrk="0"/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2.</a:t>
            </a:r>
            <a:r>
              <a:rPr lang="ko-KR" altLang="ko-KR" dirty="0">
                <a:solidFill>
                  <a:srgbClr val="000000"/>
                </a:solidFill>
                <a:latin typeface="바탕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ko-KR" b="1" dirty="0" err="1">
                <a:solidFill>
                  <a:srgbClr val="000000"/>
                </a:solidFill>
                <a:latin typeface="+mj-ea"/>
                <a:ea typeface="+mj-ea"/>
              </a:rPr>
              <a:t>PH측정센서</a:t>
            </a:r>
            <a:r>
              <a:rPr lang="ko-KR" altLang="ko-KR" dirty="0" err="1">
                <a:solidFill>
                  <a:srgbClr val="000000"/>
                </a:solidFill>
                <a:latin typeface="+mj-ea"/>
                <a:ea typeface="+mj-ea"/>
              </a:rPr>
              <a:t>를</a:t>
            </a:r>
            <a:r>
              <a:rPr lang="ko-KR" altLang="ko-KR" dirty="0">
                <a:solidFill>
                  <a:srgbClr val="000000"/>
                </a:solidFill>
                <a:latin typeface="+mj-ea"/>
                <a:ea typeface="+mj-ea"/>
              </a:rPr>
              <a:t> 이용해서 오염도 측정을 할 수 있다.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 latinLnBrk="0"/>
            <a:r>
              <a:rPr lang="ko-KR" altLang="ko-KR" dirty="0" err="1">
                <a:solidFill>
                  <a:srgbClr val="000000"/>
                </a:solidFill>
                <a:latin typeface="+mj-ea"/>
              </a:rPr>
              <a:t>ㄴ</a:t>
            </a:r>
            <a:r>
              <a:rPr lang="ko-KR" altLang="ko-KR" dirty="0">
                <a:solidFill>
                  <a:srgbClr val="000000"/>
                </a:solidFill>
                <a:latin typeface="+mj-ea"/>
              </a:rPr>
              <a:t> 그 값이 초과 또는 미만일 경우 </a:t>
            </a:r>
            <a:r>
              <a:rPr lang="ko-KR" altLang="ko-KR" b="1" dirty="0" err="1">
                <a:solidFill>
                  <a:srgbClr val="FF0000"/>
                </a:solidFill>
                <a:latin typeface="+mj-ea"/>
              </a:rPr>
              <a:t>LED</a:t>
            </a:r>
            <a:r>
              <a:rPr lang="ko-KR" altLang="ko-KR" dirty="0" err="1">
                <a:solidFill>
                  <a:srgbClr val="000000"/>
                </a:solidFill>
                <a:latin typeface="+mj-ea"/>
              </a:rPr>
              <a:t>를</a:t>
            </a:r>
            <a:r>
              <a:rPr lang="ko-KR" altLang="ko-KR" dirty="0">
                <a:solidFill>
                  <a:srgbClr val="000000"/>
                </a:solidFill>
                <a:latin typeface="+mj-ea"/>
              </a:rPr>
              <a:t> 통해 사용자에게 알려준다.</a:t>
            </a:r>
            <a:endParaRPr lang="ko-KR" altLang="ko-KR" dirty="0">
              <a:latin typeface="+mj-ea"/>
              <a:ea typeface="+mj-ea"/>
            </a:endParaRPr>
          </a:p>
          <a:p>
            <a:pPr lvl="0" latinLnBrk="0"/>
            <a:r>
              <a:rPr lang="ko-KR" altLang="ko-KR" dirty="0">
                <a:solidFill>
                  <a:srgbClr val="000000"/>
                </a:solidFill>
                <a:latin typeface="+mj-ea"/>
                <a:ea typeface="+mj-ea"/>
              </a:rPr>
              <a:t>(본래 </a:t>
            </a:r>
            <a:r>
              <a:rPr lang="ko-KR" altLang="ko-KR" b="1" dirty="0">
                <a:solidFill>
                  <a:srgbClr val="4472C4"/>
                </a:solidFill>
                <a:latin typeface="+mj-ea"/>
                <a:ea typeface="+mj-ea"/>
              </a:rPr>
              <a:t>용존 산소 센서</a:t>
            </a:r>
            <a:r>
              <a:rPr lang="ko-KR" altLang="ko-KR" dirty="0">
                <a:solidFill>
                  <a:srgbClr val="000000"/>
                </a:solidFill>
                <a:latin typeface="+mj-ea"/>
                <a:ea typeface="+mj-ea"/>
              </a:rPr>
              <a:t>를 사용하려 했으나 현실적인 부담이 되어 PH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+mj-ea"/>
                <a:ea typeface="+mj-ea"/>
              </a:rPr>
              <a:t>측정센서로 변경함)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3.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자동 사료 배급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시간별로 사용자가 설정한 시간에 적당량의 사료를 배급한다.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(사료를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서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브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모터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를 이용하여 배급한다.)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4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조도센서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를 통해서 들어오는 빛의 양을 측정하여, 시각화 해서 보여준다.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(어항에 들어오는 빛의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양을 파악하여 수초관리나,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녹조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관리에 유용하게 한다.)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314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48EC756-F198-435F-B949-80FADC0A1C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04" y="182879"/>
            <a:ext cx="974853" cy="9748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239EB5-1CE7-4AF5-BA85-194364FC894E}"/>
              </a:ext>
            </a:extLst>
          </p:cNvPr>
          <p:cNvSpPr txBox="1"/>
          <p:nvPr/>
        </p:nvSpPr>
        <p:spPr>
          <a:xfrm>
            <a:off x="1496584" y="373645"/>
            <a:ext cx="4278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랩뷰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주요 설계도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88776C1-9D7F-4208-A79C-E8A0E7FD7404}"/>
              </a:ext>
            </a:extLst>
          </p:cNvPr>
          <p:cNvSpPr/>
          <p:nvPr/>
        </p:nvSpPr>
        <p:spPr>
          <a:xfrm>
            <a:off x="3848100" y="2910840"/>
            <a:ext cx="1691640" cy="1798320"/>
          </a:xfrm>
          <a:prstGeom prst="triangle">
            <a:avLst/>
          </a:prstGeom>
          <a:solidFill>
            <a:srgbClr val="4472C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A95735D-5FF3-4E86-9CAE-A2117850B0B7}"/>
              </a:ext>
            </a:extLst>
          </p:cNvPr>
          <p:cNvSpPr/>
          <p:nvPr/>
        </p:nvSpPr>
        <p:spPr>
          <a:xfrm>
            <a:off x="5234940" y="1996440"/>
            <a:ext cx="1691640" cy="2712720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57C36FBF-1E0D-462E-A26F-2E6215BCA600}"/>
              </a:ext>
            </a:extLst>
          </p:cNvPr>
          <p:cNvSpPr/>
          <p:nvPr/>
        </p:nvSpPr>
        <p:spPr>
          <a:xfrm>
            <a:off x="6579872" y="3307080"/>
            <a:ext cx="1386840" cy="1402080"/>
          </a:xfrm>
          <a:prstGeom prst="triangle">
            <a:avLst/>
          </a:prstGeom>
          <a:solidFill>
            <a:srgbClr val="F37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678DA-8C3D-C738-FC53-38F32BA7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463" y="1157732"/>
            <a:ext cx="8590717" cy="53766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45D147-6F50-6823-14A4-1BE36A2A7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230" y="1849828"/>
            <a:ext cx="4297371" cy="20458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8B4437-D53A-DE68-0A4C-642D2B1CC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670" y="3429000"/>
            <a:ext cx="5029200" cy="2228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7D24E5-AB47-640B-8B70-0E1F5852A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462" y="1157731"/>
            <a:ext cx="8590717" cy="5376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E0B72A-6B9A-7735-F4CB-0BD3E50F9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461" y="1157730"/>
            <a:ext cx="8590717" cy="53766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192F24-A4A2-EDD5-5B1F-6A603363C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461" y="1157730"/>
            <a:ext cx="8590718" cy="53766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88CBE4-F6F3-4D69-82B4-66469209E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461" y="1157730"/>
            <a:ext cx="8590718" cy="5376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F94078-D800-ECA3-22E7-21393C70C0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5460" y="1157728"/>
            <a:ext cx="8590717" cy="53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48EC756-F198-435F-B949-80FADC0A1C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04" y="182879"/>
            <a:ext cx="974853" cy="9748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239EB5-1CE7-4AF5-BA85-194364FC894E}"/>
              </a:ext>
            </a:extLst>
          </p:cNvPr>
          <p:cNvSpPr txBox="1"/>
          <p:nvPr/>
        </p:nvSpPr>
        <p:spPr>
          <a:xfrm>
            <a:off x="1496584" y="373645"/>
            <a:ext cx="4761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실험 영상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88776C1-9D7F-4208-A79C-E8A0E7FD7404}"/>
              </a:ext>
            </a:extLst>
          </p:cNvPr>
          <p:cNvSpPr/>
          <p:nvPr/>
        </p:nvSpPr>
        <p:spPr>
          <a:xfrm>
            <a:off x="3848100" y="2910840"/>
            <a:ext cx="1691640" cy="1798320"/>
          </a:xfrm>
          <a:prstGeom prst="triangle">
            <a:avLst/>
          </a:prstGeom>
          <a:solidFill>
            <a:srgbClr val="4472C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A95735D-5FF3-4E86-9CAE-A2117850B0B7}"/>
              </a:ext>
            </a:extLst>
          </p:cNvPr>
          <p:cNvSpPr/>
          <p:nvPr/>
        </p:nvSpPr>
        <p:spPr>
          <a:xfrm>
            <a:off x="5234940" y="1996440"/>
            <a:ext cx="1691640" cy="2712720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57C36FBF-1E0D-462E-A26F-2E6215BCA600}"/>
              </a:ext>
            </a:extLst>
          </p:cNvPr>
          <p:cNvSpPr/>
          <p:nvPr/>
        </p:nvSpPr>
        <p:spPr>
          <a:xfrm>
            <a:off x="6579872" y="3307080"/>
            <a:ext cx="1386840" cy="1402080"/>
          </a:xfrm>
          <a:prstGeom prst="triangle">
            <a:avLst/>
          </a:prstGeom>
          <a:solidFill>
            <a:srgbClr val="F37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2154B-996D-4F7D-B580-5E844312728C}"/>
              </a:ext>
            </a:extLst>
          </p:cNvPr>
          <p:cNvSpPr txBox="1"/>
          <p:nvPr/>
        </p:nvSpPr>
        <p:spPr>
          <a:xfrm>
            <a:off x="1466899" y="373645"/>
            <a:ext cx="5270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문제점 분석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7924E-69CE-470F-A9B5-8DE17907AD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656" y="167978"/>
            <a:ext cx="913553" cy="91355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9F562B4-67C5-4829-9CB7-7D7DAE9B4ECF}"/>
              </a:ext>
            </a:extLst>
          </p:cNvPr>
          <p:cNvGrpSpPr/>
          <p:nvPr/>
        </p:nvGrpSpPr>
        <p:grpSpPr>
          <a:xfrm>
            <a:off x="1327209" y="1628775"/>
            <a:ext cx="3717660" cy="3600450"/>
            <a:chOff x="1731377" y="1512570"/>
            <a:chExt cx="3717660" cy="360045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3AE268-D9F5-4662-8F87-C0886BC62BF7}"/>
                </a:ext>
              </a:extLst>
            </p:cNvPr>
            <p:cNvSpPr/>
            <p:nvPr/>
          </p:nvSpPr>
          <p:spPr>
            <a:xfrm>
              <a:off x="1731377" y="2712720"/>
              <a:ext cx="2072640" cy="2087880"/>
            </a:xfrm>
            <a:prstGeom prst="ellipse">
              <a:avLst/>
            </a:prstGeom>
            <a:solidFill>
              <a:srgbClr val="4472C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E4B4511-95B1-49CF-8F18-18CDC1DE27C6}"/>
                </a:ext>
              </a:extLst>
            </p:cNvPr>
            <p:cNvSpPr/>
            <p:nvPr/>
          </p:nvSpPr>
          <p:spPr>
            <a:xfrm>
              <a:off x="3376397" y="3025140"/>
              <a:ext cx="2072640" cy="208788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377561D-8670-437F-B851-F6AE1AD21771}"/>
                </a:ext>
              </a:extLst>
            </p:cNvPr>
            <p:cNvSpPr/>
            <p:nvPr/>
          </p:nvSpPr>
          <p:spPr>
            <a:xfrm>
              <a:off x="2893849" y="1512570"/>
              <a:ext cx="2072640" cy="2087880"/>
            </a:xfrm>
            <a:prstGeom prst="ellipse">
              <a:avLst/>
            </a:prstGeom>
            <a:solidFill>
              <a:srgbClr val="F37B7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DD9F57-6FE1-40BF-A38E-37C80CCB5042}"/>
              </a:ext>
            </a:extLst>
          </p:cNvPr>
          <p:cNvSpPr txBox="1"/>
          <p:nvPr/>
        </p:nvSpPr>
        <p:spPr>
          <a:xfrm>
            <a:off x="413656" y="1531441"/>
            <a:ext cx="793678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여러 사람이 함께 개발 하는 것 이기 때문에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서로 시간을 맞추기 어려운 부분이 있다.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2.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랩뷰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사용이 다들 처음이기 때문에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코딩하는 부분에 있어 어색함이 있다.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3. 하드웨어 사용이 어색하며 이 때문에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시간이 조금 오래 걸리는 경향이 있습니다.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4. 프로젝트 시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연을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할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때 실제로 물고기를 넣어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시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연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하기에는 어려움이 있다.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91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329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 Bold</vt:lpstr>
      <vt:lpstr>나눔스퀘어</vt:lpstr>
      <vt:lpstr>Arial</vt:lpstr>
      <vt:lpstr>맑은 고딕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김건진- 소프트웨어 코딩 및 전반적인 의견 조율 담당 홍보석- 소프트웨어 코딩 실습 및 발표 담당 이건희- 하드웨어 연결 및 하드웨어 조립, 부품 관리 윤승준- 소프트웨어 코딩 및 하드웨어 연결 담당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홍보석</cp:lastModifiedBy>
  <cp:revision>24</cp:revision>
  <dcterms:created xsi:type="dcterms:W3CDTF">2018-09-07T07:10:47Z</dcterms:created>
  <dcterms:modified xsi:type="dcterms:W3CDTF">2022-06-13T17:04:25Z</dcterms:modified>
</cp:coreProperties>
</file>