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60" r:id="rId4"/>
    <p:sldId id="263" r:id="rId5"/>
    <p:sldId id="261" r:id="rId6"/>
    <p:sldId id="262" r:id="rId7"/>
    <p:sldId id="259" r:id="rId8"/>
    <p:sldId id="264" r:id="rId9"/>
    <p:sldId id="265" r:id="rId10"/>
    <p:sldId id="266" r:id="rId11"/>
    <p:sldId id="267" r:id="rId12"/>
    <p:sldId id="25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3" autoAdjust="0"/>
    <p:restoredTop sz="86372" autoAdjust="0"/>
  </p:normalViewPr>
  <p:slideViewPr>
    <p:cSldViewPr snapToGrid="0">
      <p:cViewPr varScale="1">
        <p:scale>
          <a:sx n="103" d="100"/>
          <a:sy n="103" d="100"/>
        </p:scale>
        <p:origin x="138" y="234"/>
      </p:cViewPr>
      <p:guideLst/>
    </p:cSldViewPr>
  </p:slideViewPr>
  <p:outlineViewPr>
    <p:cViewPr>
      <p:scale>
        <a:sx n="33" d="100"/>
        <a:sy n="33" d="100"/>
      </p:scale>
      <p:origin x="0" y="-78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CEB00-9A6D-444B-A2A2-0B958D41CEA6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93778-4274-4A5A-8E20-DED6ED4F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1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93778-4274-4A5A-8E20-DED6ED4F6A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ogerdudler.github.io/git-guide/" TargetMode="External"/><Relationship Id="rId2" Type="http://schemas.openxmlformats.org/officeDocument/2006/relationships/hyperlink" Target="http://help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rklodato.github.io/visual-git-guide/index-en.html" TargetMode="External"/><Relationship Id="rId4" Type="http://schemas.openxmlformats.org/officeDocument/2006/relationships/hyperlink" Target="http://pcottle.github.io/learnGitBranchin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username/rep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username/rep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e/repo" TargetMode="External"/><Relationship Id="rId2" Type="http://schemas.openxmlformats.org/officeDocument/2006/relationships/hyperlink" Target="http://github.com/neighbor/rep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3773" y="249029"/>
            <a:ext cx="4817497" cy="2734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69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7678271" cy="403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Like</a:t>
            </a:r>
            <a:r>
              <a:rPr lang="en-US" baseline="0" dirty="0"/>
              <a:t> merging, but very different</a:t>
            </a:r>
          </a:p>
          <a:p>
            <a:r>
              <a:rPr lang="en-US" baseline="0" dirty="0"/>
              <a:t>Replay commits from last shared parent</a:t>
            </a:r>
          </a:p>
          <a:p>
            <a:r>
              <a:rPr lang="en-US" dirty="0"/>
              <a:t>Can yield conflict on every commit that’s being replayed</a:t>
            </a:r>
          </a:p>
          <a:p>
            <a:r>
              <a:rPr lang="en-US" dirty="0"/>
              <a:t>Conflict have to be resolved before rebasing can continue</a:t>
            </a:r>
          </a:p>
          <a:p>
            <a:endParaRPr lang="en-US" dirty="0"/>
          </a:p>
          <a:p>
            <a:r>
              <a:rPr lang="en-US" dirty="0"/>
              <a:t>Creates ‘linear history’, avoids ‘fix’ commits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rebase 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ontothisbranch</a:t>
            </a:r>
            <a:b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b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rebase 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fromthiscommit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--onto 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thisbranch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918401" y="1468371"/>
            <a:ext cx="2162175" cy="3829050"/>
            <a:chOff x="7143389" y="1468371"/>
            <a:chExt cx="2162175" cy="38290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3389" y="1468371"/>
              <a:ext cx="2162175" cy="38290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6864" y="1468371"/>
              <a:ext cx="1028700" cy="9525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H="1">
              <a:off x="7747346" y="3457815"/>
              <a:ext cx="1043868" cy="553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559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rebase &amp;</a:t>
            </a:r>
            <a:r>
              <a:rPr lang="en-US" baseline="0" dirty="0"/>
              <a:t> squashing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rebasing (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-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lang="en-US" dirty="0"/>
              <a:t>) lets you pick an action per commit:</a:t>
            </a:r>
          </a:p>
          <a:p>
            <a:pPr lvl="1"/>
            <a:r>
              <a:rPr lang="en-US" dirty="0"/>
              <a:t>pick = use commit</a:t>
            </a:r>
          </a:p>
          <a:p>
            <a:pPr lvl="1"/>
            <a:r>
              <a:rPr lang="en-US" dirty="0"/>
              <a:t>reword = use commit, but edit the commit message</a:t>
            </a:r>
          </a:p>
          <a:p>
            <a:pPr lvl="1"/>
            <a:r>
              <a:rPr lang="en-US" dirty="0"/>
              <a:t>edit = use commit, but stop for amending</a:t>
            </a:r>
          </a:p>
          <a:p>
            <a:pPr lvl="1"/>
            <a:r>
              <a:rPr lang="en-US" dirty="0"/>
              <a:t>squash = use commit, but meld into previous commit</a:t>
            </a:r>
          </a:p>
          <a:p>
            <a:pPr lvl="1"/>
            <a:r>
              <a:rPr lang="en-US" dirty="0"/>
              <a:t>fixup = like "squash", but discard this commit's log message</a:t>
            </a:r>
          </a:p>
          <a:p>
            <a:pPr lvl="1"/>
            <a:r>
              <a:rPr lang="en-US" dirty="0"/>
              <a:t>exec = run command (the rest of the line) using shell</a:t>
            </a:r>
          </a:p>
          <a:p>
            <a:pPr lvl="1"/>
            <a:r>
              <a:rPr lang="en-US" dirty="0"/>
              <a:t>drop = remove commit</a:t>
            </a:r>
          </a:p>
          <a:p>
            <a:pPr lvl="1"/>
            <a:endParaRPr lang="en-US" dirty="0"/>
          </a:p>
          <a:p>
            <a:r>
              <a:rPr lang="en-US" dirty="0"/>
              <a:t>Squashing is melding multiple commits into one commit. This is sometimes requested before a PR is allowed to be merged.</a:t>
            </a:r>
          </a:p>
        </p:txBody>
      </p:sp>
    </p:spTree>
    <p:extLst>
      <p:ext uri="{BB962C8B-B14F-4D97-AF65-F5344CB8AC3E}">
        <p14:creationId xmlns:p14="http://schemas.microsoft.com/office/powerpoint/2010/main" val="124624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http://help.github.com/</a:t>
            </a:r>
            <a:r>
              <a:rPr lang="en-US" dirty="0"/>
              <a:t> </a:t>
            </a:r>
            <a:endParaRPr lang="en-US" dirty="0">
              <a:hlinkClick r:id="rId3"/>
            </a:endParaRPr>
          </a:p>
          <a:p>
            <a:pPr lvl="1"/>
            <a:r>
              <a:rPr lang="en-US" dirty="0"/>
              <a:t>Everything you ever needed to know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http://rogerdudler.github.io/git-guide/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Some more </a:t>
            </a:r>
            <a:r>
              <a:rPr lang="en-US" dirty="0" err="1"/>
              <a:t>git</a:t>
            </a:r>
            <a:r>
              <a:rPr lang="en-US" dirty="0"/>
              <a:t> basics</a:t>
            </a:r>
          </a:p>
          <a:p>
            <a:r>
              <a:rPr lang="en-US" dirty="0">
                <a:hlinkClick r:id="rId4"/>
              </a:rPr>
              <a:t>http://pcottle.github.io/learnGitBranching/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Very nice graphical &amp; command line branching tutorial</a:t>
            </a:r>
          </a:p>
          <a:p>
            <a:r>
              <a:rPr lang="en-US" dirty="0">
                <a:hlinkClick r:id="rId5"/>
              </a:rPr>
              <a:t>http://marklodato.github.io/visual-git-guide/index-en.html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Nitty gritty </a:t>
            </a:r>
            <a:r>
              <a:rPr lang="en-US" dirty="0" err="1"/>
              <a:t>git</a:t>
            </a:r>
            <a:r>
              <a:rPr lang="en-US" dirty="0"/>
              <a:t> fundamentals with good graphics</a:t>
            </a:r>
          </a:p>
        </p:txBody>
      </p:sp>
    </p:spTree>
    <p:extLst>
      <p:ext uri="{BB962C8B-B14F-4D97-AF65-F5344CB8AC3E}">
        <p14:creationId xmlns:p14="http://schemas.microsoft.com/office/powerpoint/2010/main" val="257517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alias.co=checkout</a:t>
            </a:r>
          </a:p>
          <a:p>
            <a:r>
              <a:rPr lang="en-US" dirty="0" err="1"/>
              <a:t>alias.l</a:t>
            </a:r>
            <a:r>
              <a:rPr lang="en-US" dirty="0"/>
              <a:t>=log --graph --pretty=format:'%</a:t>
            </a:r>
            <a:r>
              <a:rPr lang="en-US" dirty="0" err="1"/>
              <a:t>Cred%h%Creset</a:t>
            </a:r>
            <a:r>
              <a:rPr lang="en-US" dirty="0"/>
              <a:t> -%C(auto)%</a:t>
            </a:r>
            <a:r>
              <a:rPr lang="en-US" dirty="0" err="1"/>
              <a:t>d%Creset</a:t>
            </a:r>
            <a:r>
              <a:rPr lang="en-US" dirty="0"/>
              <a:t> %s %</a:t>
            </a:r>
            <a:r>
              <a:rPr lang="en-US" dirty="0" err="1"/>
              <a:t>Cgreen</a:t>
            </a:r>
            <a:r>
              <a:rPr lang="en-US" dirty="0"/>
              <a:t>(%</a:t>
            </a:r>
            <a:r>
              <a:rPr lang="en-US" dirty="0" err="1"/>
              <a:t>cr</a:t>
            </a:r>
            <a:r>
              <a:rPr lang="en-US" dirty="0"/>
              <a:t>) %C(bold blue)&lt;%an&gt;%</a:t>
            </a:r>
            <a:r>
              <a:rPr lang="en-US" dirty="0" err="1"/>
              <a:t>Creset</a:t>
            </a:r>
            <a:r>
              <a:rPr lang="en-US" dirty="0"/>
              <a:t>' --abbrev-commit --date=relative</a:t>
            </a:r>
          </a:p>
          <a:p>
            <a:r>
              <a:rPr lang="en-US" dirty="0" err="1"/>
              <a:t>alias.cod</a:t>
            </a:r>
            <a:r>
              <a:rPr lang="en-US" dirty="0"/>
              <a:t>=checkout </a:t>
            </a:r>
            <a:r>
              <a:rPr lang="en-US" dirty="0" err="1"/>
              <a:t>paulmey</a:t>
            </a:r>
            <a:r>
              <a:rPr lang="en-US" dirty="0"/>
              <a:t>/dev</a:t>
            </a:r>
          </a:p>
          <a:p>
            <a:r>
              <a:rPr lang="en-US" dirty="0" err="1"/>
              <a:t>alias.s</a:t>
            </a:r>
            <a:r>
              <a:rPr lang="en-US" dirty="0"/>
              <a:t>=status -s -b</a:t>
            </a:r>
          </a:p>
          <a:p>
            <a:r>
              <a:rPr lang="en-US" dirty="0" err="1"/>
              <a:t>alias.fa</a:t>
            </a:r>
            <a:r>
              <a:rPr lang="en-US" dirty="0"/>
              <a:t>=fetch –all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I also use “</a:t>
            </a:r>
            <a:r>
              <a:rPr lang="en-US" dirty="0" err="1"/>
              <a:t>gitextensions</a:t>
            </a:r>
            <a:r>
              <a:rPr lang="en-US" dirty="0"/>
              <a:t>” a lot for looking at the graph</a:t>
            </a:r>
          </a:p>
        </p:txBody>
      </p:sp>
    </p:spTree>
    <p:extLst>
      <p:ext uri="{BB962C8B-B14F-4D97-AF65-F5344CB8AC3E}">
        <p14:creationId xmlns:p14="http://schemas.microsoft.com/office/powerpoint/2010/main" val="302377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init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/clone</a:t>
            </a: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add</a:t>
            </a: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commit</a:t>
            </a: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status</a:t>
            </a:r>
          </a:p>
          <a:p>
            <a:pPr marL="274320" lvl="1" indent="0">
              <a:buNone/>
            </a:pP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log</a:t>
            </a: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alias</a:t>
            </a:r>
          </a:p>
          <a:p>
            <a:pPr marL="274320" lvl="1" indent="0">
              <a:buNone/>
            </a:pP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push/pull/fetch/merge</a:t>
            </a:r>
          </a:p>
        </p:txBody>
      </p:sp>
    </p:spTree>
    <p:extLst>
      <p:ext uri="{BB962C8B-B14F-4D97-AF65-F5344CB8AC3E}">
        <p14:creationId xmlns:p14="http://schemas.microsoft.com/office/powerpoint/2010/main" val="329475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trike="sngStrike" dirty="0"/>
              <a:t>tree</a:t>
            </a:r>
            <a:r>
              <a:rPr lang="en-US" dirty="0"/>
              <a:t> graph of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787348" cy="4038600"/>
          </a:xfrm>
        </p:spPr>
        <p:txBody>
          <a:bodyPr/>
          <a:lstStyle/>
          <a:p>
            <a:r>
              <a:rPr lang="en-US" dirty="0"/>
              <a:t>Why branch?</a:t>
            </a:r>
          </a:p>
          <a:p>
            <a:pPr lvl="1"/>
            <a:r>
              <a:rPr lang="en-US" dirty="0"/>
              <a:t>Parallel development</a:t>
            </a:r>
          </a:p>
          <a:p>
            <a:pPr lvl="2"/>
            <a:r>
              <a:rPr lang="en-US" dirty="0"/>
              <a:t>feature work </a:t>
            </a:r>
            <a:r>
              <a:rPr lang="en-US" dirty="0" err="1"/>
              <a:t>v.s</a:t>
            </a:r>
            <a:r>
              <a:rPr lang="en-US" dirty="0"/>
              <a:t>. bug fixes</a:t>
            </a:r>
          </a:p>
          <a:p>
            <a:pPr lvl="2"/>
            <a:r>
              <a:rPr lang="en-US" dirty="0"/>
              <a:t>multiple features in flight at once</a:t>
            </a:r>
          </a:p>
          <a:p>
            <a:pPr lvl="1"/>
            <a:r>
              <a:rPr lang="en-US" dirty="0"/>
              <a:t>Release stability / quality control</a:t>
            </a:r>
          </a:p>
          <a:p>
            <a:r>
              <a:rPr lang="en-US" dirty="0"/>
              <a:t>What is a branch?</a:t>
            </a:r>
          </a:p>
          <a:p>
            <a:pPr lvl="1"/>
            <a:r>
              <a:rPr lang="en-US" dirty="0"/>
              <a:t>Look at it as creating another copy of the code</a:t>
            </a:r>
          </a:p>
          <a:p>
            <a:r>
              <a:rPr lang="en-US" dirty="0"/>
              <a:t>After branching comes merging</a:t>
            </a:r>
          </a:p>
          <a:p>
            <a:pPr lvl="1"/>
            <a:r>
              <a:rPr lang="en-US" dirty="0"/>
              <a:t>Hardly ever seen in a tree</a:t>
            </a:r>
          </a:p>
          <a:p>
            <a:pPr lvl="1"/>
            <a:r>
              <a:rPr lang="en-US" dirty="0"/>
              <a:t>Sometimes yields conflicts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120" y="1765126"/>
            <a:ext cx="3200400" cy="3819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1295" y="1765126"/>
            <a:ext cx="6572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9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Branching,</a:t>
            </a:r>
            <a:r>
              <a:rPr lang="en-US" baseline="0" dirty="0"/>
              <a:t>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branch is named ‘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  <a:t>master</a:t>
            </a:r>
            <a:r>
              <a:rPr lang="en-US" dirty="0"/>
              <a:t>’, think of it as ‘the master copy’</a:t>
            </a:r>
          </a:p>
          <a:p>
            <a:r>
              <a:rPr lang="en-US" dirty="0"/>
              <a:t>Switching to a branch is done by ‘checkout’: 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  <a:t> checkout 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otherbranch</a:t>
            </a:r>
            <a:endParaRPr lang="en-US" dirty="0"/>
          </a:p>
          <a:p>
            <a:r>
              <a:rPr lang="en-US" dirty="0"/>
              <a:t>Creating a branch is like checking out a branch: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newbranch</a:t>
            </a:r>
          </a:p>
          <a:p>
            <a:r>
              <a:rPr lang="en-US" dirty="0"/>
              <a:t>You can list branches: 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  <a:t> branch </a:t>
            </a:r>
            <a:endParaRPr lang="en-US" dirty="0"/>
          </a:p>
          <a:p>
            <a:r>
              <a:rPr lang="en-US" dirty="0"/>
              <a:t>You can merge some other branch into the branch you’re on: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b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  <a:t> merge 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otherbranch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6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own GitHub project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143000" y="2057400"/>
            <a:ext cx="5964229" cy="403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 to github.com, log in or create a new user</a:t>
            </a:r>
          </a:p>
          <a:p>
            <a:r>
              <a:rPr lang="en-US" dirty="0"/>
              <a:t>Then, create a new repository</a:t>
            </a:r>
          </a:p>
          <a:p>
            <a:r>
              <a:rPr lang="en-US" dirty="0"/>
              <a:t>Open a command window: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clone 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hlinkClick r:id="rId2"/>
              </a:rPr>
              <a:t>http://github.com/username/repo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cd repo</a:t>
            </a: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echo Hello world &gt; hello.txt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add hello.txt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commit –m “initial commit”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push</a:t>
            </a:r>
            <a:br>
              <a:rPr lang="en-US" dirty="0"/>
            </a:br>
            <a:r>
              <a:rPr lang="en-US" dirty="0"/>
              <a:t>    (</a:t>
            </a:r>
            <a:r>
              <a:rPr lang="en-US" dirty="0" err="1"/>
              <a:t>git</a:t>
            </a:r>
            <a:r>
              <a:rPr lang="en-US" dirty="0"/>
              <a:t> may ask for you username &amp; password)</a:t>
            </a:r>
          </a:p>
          <a:p>
            <a:r>
              <a:rPr lang="en-US" dirty="0"/>
              <a:t>Refresh your browser</a:t>
            </a:r>
          </a:p>
        </p:txBody>
      </p:sp>
      <p:sp>
        <p:nvSpPr>
          <p:cNvPr id="5" name="Oval 4"/>
          <p:cNvSpPr/>
          <p:nvPr/>
        </p:nvSpPr>
        <p:spPr>
          <a:xfrm>
            <a:off x="8175628" y="1903576"/>
            <a:ext cx="1932093" cy="18796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/>
              <a:t>username/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8175628" y="4538558"/>
            <a:ext cx="1932093" cy="18796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c:\src\corefx</a:t>
            </a:r>
            <a:endParaRPr lang="en-US" sz="2800" dirty="0"/>
          </a:p>
        </p:txBody>
      </p:sp>
      <p:cxnSp>
        <p:nvCxnSpPr>
          <p:cNvPr id="22" name="Curved Connector 21"/>
          <p:cNvCxnSpPr>
            <a:stCxn id="7" idx="6"/>
            <a:endCxn id="5" idx="6"/>
          </p:cNvCxnSpPr>
          <p:nvPr/>
        </p:nvCxnSpPr>
        <p:spPr>
          <a:xfrm flipV="1">
            <a:off x="10107721" y="2843396"/>
            <a:ext cx="12700" cy="2634982"/>
          </a:xfrm>
          <a:prstGeom prst="curvedConnector3">
            <a:avLst>
              <a:gd name="adj1" fmla="val 6913047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4"/>
            <a:endCxn id="7" idx="0"/>
          </p:cNvCxnSpPr>
          <p:nvPr/>
        </p:nvCxnSpPr>
        <p:spPr>
          <a:xfrm rot="5400000">
            <a:off x="8764004" y="4160886"/>
            <a:ext cx="755343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949855" y="3955163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  <p:cxnSp>
        <p:nvCxnSpPr>
          <p:cNvPr id="52" name="Curved Connector 51"/>
          <p:cNvCxnSpPr>
            <a:stCxn id="5" idx="2"/>
            <a:endCxn id="7" idx="2"/>
          </p:cNvCxnSpPr>
          <p:nvPr/>
        </p:nvCxnSpPr>
        <p:spPr>
          <a:xfrm rot="10800000" flipV="1">
            <a:off x="8175628" y="2843396"/>
            <a:ext cx="12700" cy="2634982"/>
          </a:xfrm>
          <a:prstGeom prst="curvedConnector3">
            <a:avLst>
              <a:gd name="adj1" fmla="val 7591307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52504" y="4327172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009375" y="432766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03181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own GitHub project (2)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142999" y="2057400"/>
            <a:ext cx="6747335" cy="40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try this ‘pull’ thing: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d ..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clone 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hlinkClick r:id="rId2"/>
              </a:rPr>
              <a:t>http://github.com/username/repo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repocopy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cd 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repocopy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echo Bye world &gt; bye.txt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add bye.txt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commit –m “add bye.txt”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push</a:t>
            </a:r>
            <a:b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US" dirty="0"/>
              <a:t>(</a:t>
            </a:r>
            <a:r>
              <a:rPr lang="en-US" dirty="0" err="1"/>
              <a:t>git</a:t>
            </a:r>
            <a:r>
              <a:rPr lang="en-US" dirty="0"/>
              <a:t> may ask for you username &amp; password)</a:t>
            </a: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cd ..\repo</a:t>
            </a:r>
            <a:r>
              <a:rPr lang="en-US" dirty="0"/>
              <a:t>	(back in your first copy of the repo)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dir</a:t>
            </a:r>
            <a:r>
              <a:rPr lang="en-US" dirty="0"/>
              <a:t>		(shows only hello.txt)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pull</a:t>
            </a:r>
            <a:r>
              <a:rPr lang="en-US" dirty="0"/>
              <a:t>	(‘pulls down’ any updates from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dir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US" dirty="0"/>
              <a:t>	(shows both files)</a:t>
            </a:r>
          </a:p>
        </p:txBody>
      </p:sp>
      <p:sp>
        <p:nvSpPr>
          <p:cNvPr id="5" name="Oval 4"/>
          <p:cNvSpPr/>
          <p:nvPr/>
        </p:nvSpPr>
        <p:spPr>
          <a:xfrm>
            <a:off x="8175628" y="1903576"/>
            <a:ext cx="1932093" cy="18796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/>
              <a:t>username/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8175628" y="4538558"/>
            <a:ext cx="1932093" cy="18796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c:\src\corefx</a:t>
            </a:r>
            <a:endParaRPr lang="en-US" sz="2800" dirty="0"/>
          </a:p>
        </p:txBody>
      </p:sp>
      <p:cxnSp>
        <p:nvCxnSpPr>
          <p:cNvPr id="22" name="Curved Connector 21"/>
          <p:cNvCxnSpPr>
            <a:stCxn id="7" idx="6"/>
            <a:endCxn id="5" idx="6"/>
          </p:cNvCxnSpPr>
          <p:nvPr/>
        </p:nvCxnSpPr>
        <p:spPr>
          <a:xfrm flipV="1">
            <a:off x="10107721" y="2843396"/>
            <a:ext cx="12700" cy="2634982"/>
          </a:xfrm>
          <a:prstGeom prst="curvedConnector3">
            <a:avLst>
              <a:gd name="adj1" fmla="val 6913047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4"/>
            <a:endCxn id="7" idx="0"/>
          </p:cNvCxnSpPr>
          <p:nvPr/>
        </p:nvCxnSpPr>
        <p:spPr>
          <a:xfrm rot="5400000">
            <a:off x="8764004" y="4160886"/>
            <a:ext cx="755343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949855" y="3955163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  <p:cxnSp>
        <p:nvCxnSpPr>
          <p:cNvPr id="52" name="Curved Connector 51"/>
          <p:cNvCxnSpPr>
            <a:stCxn id="5" idx="2"/>
            <a:endCxn id="7" idx="2"/>
          </p:cNvCxnSpPr>
          <p:nvPr/>
        </p:nvCxnSpPr>
        <p:spPr>
          <a:xfrm rot="10800000" flipV="1">
            <a:off x="8175628" y="2843396"/>
            <a:ext cx="12700" cy="2634982"/>
          </a:xfrm>
          <a:prstGeom prst="curvedConnector3">
            <a:avLst>
              <a:gd name="adj1" fmla="val 7591307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52504" y="4327172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009375" y="432766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16232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pull request workflow</a:t>
            </a:r>
          </a:p>
        </p:txBody>
      </p:sp>
      <p:sp>
        <p:nvSpPr>
          <p:cNvPr id="98" name="Content Placeholder 97"/>
          <p:cNvSpPr>
            <a:spLocks noGrp="1"/>
          </p:cNvSpPr>
          <p:nvPr>
            <p:ph idx="1"/>
          </p:nvPr>
        </p:nvSpPr>
        <p:spPr>
          <a:xfrm>
            <a:off x="1143000" y="2057400"/>
            <a:ext cx="6183731" cy="4038600"/>
          </a:xfrm>
        </p:spPr>
        <p:txBody>
          <a:bodyPr/>
          <a:lstStyle/>
          <a:p>
            <a:r>
              <a:rPr lang="en-US" dirty="0"/>
              <a:t>The big idea: Instead of pushing to a </a:t>
            </a:r>
            <a:br>
              <a:rPr lang="en-US" dirty="0"/>
            </a:br>
            <a:r>
              <a:rPr lang="en-US" dirty="0"/>
              <a:t>repo you do not ‘own’, you can ask the</a:t>
            </a:r>
            <a:br>
              <a:rPr lang="en-US" dirty="0"/>
            </a:br>
            <a:r>
              <a:rPr lang="en-US" dirty="0"/>
              <a:t> owner to ‘pull’ from your repo</a:t>
            </a:r>
          </a:p>
          <a:p>
            <a:r>
              <a:rPr lang="en-US" dirty="0"/>
              <a:t>Try this out with a partner:</a:t>
            </a:r>
          </a:p>
          <a:p>
            <a:pPr lvl="1"/>
            <a:r>
              <a:rPr lang="en-US" dirty="0"/>
              <a:t>Find their repo on github.com</a:t>
            </a:r>
          </a:p>
          <a:p>
            <a:pPr lvl="1"/>
            <a:r>
              <a:rPr lang="en-US" dirty="0"/>
              <a:t>Click the                        button to create a copy </a:t>
            </a:r>
            <a:br>
              <a:rPr lang="en-US" dirty="0"/>
            </a:br>
            <a:r>
              <a:rPr lang="en-US" dirty="0"/>
              <a:t>under your account</a:t>
            </a:r>
          </a:p>
          <a:p>
            <a:pPr lvl="1"/>
            <a:r>
              <a:rPr lang="en-US" dirty="0"/>
              <a:t>Clone their repo on your machine:</a:t>
            </a:r>
          </a:p>
          <a:p>
            <a:pPr marL="548640" lvl="2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clone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hlinkClick r:id="rId2"/>
              </a:rPr>
              <a:t>http://github.com/neighbor/repo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Add your own GitHub fork as a remote:</a:t>
            </a:r>
          </a:p>
          <a:p>
            <a:pPr marL="548640" lvl="2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remote add me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hlinkClick r:id="rId3"/>
              </a:rPr>
              <a:t>http://github.com/me/repo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6018929" y="1903576"/>
            <a:ext cx="1932093" cy="18796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 err="1"/>
              <a:t>dotnet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9825847" y="1903576"/>
            <a:ext cx="1932093" cy="18796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/>
              <a:t>username/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7928737" y="4538558"/>
            <a:ext cx="1932093" cy="18796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c:\src\corefx</a:t>
            </a:r>
            <a:endParaRPr lang="en-US" sz="2800" dirty="0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5400000" flipH="1" flipV="1">
            <a:off x="8888434" y="958483"/>
            <a:ext cx="12700" cy="2440721"/>
          </a:xfrm>
          <a:prstGeom prst="curvedConnector3">
            <a:avLst>
              <a:gd name="adj1" fmla="val 3967457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8713" y="179579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fork</a:t>
            </a:r>
          </a:p>
        </p:txBody>
      </p:sp>
      <p:cxnSp>
        <p:nvCxnSpPr>
          <p:cNvPr id="14" name="Curved Connector 13"/>
          <p:cNvCxnSpPr>
            <a:stCxn id="5" idx="2"/>
            <a:endCxn id="4" idx="6"/>
          </p:cNvCxnSpPr>
          <p:nvPr/>
        </p:nvCxnSpPr>
        <p:spPr>
          <a:xfrm rot="10800000">
            <a:off x="7951023" y="2843396"/>
            <a:ext cx="1874825" cy="1270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53361" y="2877453"/>
            <a:ext cx="187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 request</a:t>
            </a:r>
          </a:p>
        </p:txBody>
      </p:sp>
      <p:cxnSp>
        <p:nvCxnSpPr>
          <p:cNvPr id="22" name="Curved Connector 21"/>
          <p:cNvCxnSpPr>
            <a:stCxn id="7" idx="6"/>
            <a:endCxn id="5" idx="4"/>
          </p:cNvCxnSpPr>
          <p:nvPr/>
        </p:nvCxnSpPr>
        <p:spPr>
          <a:xfrm flipV="1">
            <a:off x="9860830" y="3783215"/>
            <a:ext cx="931064" cy="1695163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4" idx="5"/>
            <a:endCxn id="7" idx="0"/>
          </p:cNvCxnSpPr>
          <p:nvPr/>
        </p:nvCxnSpPr>
        <p:spPr>
          <a:xfrm rot="16200000" flipH="1">
            <a:off x="7766124" y="3409898"/>
            <a:ext cx="1030610" cy="1226710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928737" y="3627837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  <p:cxnSp>
        <p:nvCxnSpPr>
          <p:cNvPr id="52" name="Curved Connector 51"/>
          <p:cNvCxnSpPr>
            <a:stCxn id="4" idx="4"/>
            <a:endCxn id="7" idx="2"/>
          </p:cNvCxnSpPr>
          <p:nvPr/>
        </p:nvCxnSpPr>
        <p:spPr>
          <a:xfrm rot="16200000" flipH="1">
            <a:off x="6609275" y="4158915"/>
            <a:ext cx="1695163" cy="943761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05613" y="4327172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762484" y="432766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314" y="3798416"/>
            <a:ext cx="1086975" cy="37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4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pull request workflow (2)</a:t>
            </a:r>
          </a:p>
        </p:txBody>
      </p:sp>
      <p:sp>
        <p:nvSpPr>
          <p:cNvPr id="98" name="Content Placeholder 97"/>
          <p:cNvSpPr>
            <a:spLocks noGrp="1"/>
          </p:cNvSpPr>
          <p:nvPr>
            <p:ph idx="1"/>
          </p:nvPr>
        </p:nvSpPr>
        <p:spPr>
          <a:xfrm>
            <a:off x="1143000" y="2057400"/>
            <a:ext cx="6183731" cy="4038600"/>
          </a:xfrm>
        </p:spPr>
        <p:txBody>
          <a:bodyPr/>
          <a:lstStyle/>
          <a:p>
            <a:r>
              <a:rPr lang="en-US" dirty="0"/>
              <a:t>Continued:</a:t>
            </a:r>
          </a:p>
          <a:p>
            <a:pPr lvl="1"/>
            <a:r>
              <a:rPr lang="en-US" dirty="0"/>
              <a:t>Check out a new branch for your PR:</a:t>
            </a:r>
          </a:p>
          <a:p>
            <a:pPr marL="548640" lvl="2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co -b fix-spelling</a:t>
            </a:r>
          </a:p>
          <a:p>
            <a:pPr lvl="1"/>
            <a:r>
              <a:rPr lang="en-US" dirty="0"/>
              <a:t>Make your changes, add it and commit it</a:t>
            </a:r>
          </a:p>
          <a:p>
            <a:pPr lvl="1"/>
            <a:r>
              <a:rPr lang="en-US" dirty="0"/>
              <a:t>Push your new branch to your GitHub repo:</a:t>
            </a:r>
          </a:p>
          <a:p>
            <a:pPr marL="548640" lvl="2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push me</a:t>
            </a:r>
          </a:p>
          <a:p>
            <a:pPr lvl="1"/>
            <a:r>
              <a:rPr lang="en-US" dirty="0"/>
              <a:t>Go to their repo on GitHub.com and open a new </a:t>
            </a:r>
            <a:br>
              <a:rPr lang="en-US" dirty="0"/>
            </a:br>
            <a:r>
              <a:rPr lang="en-US" dirty="0"/>
              <a:t>pull request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After discussion on GitHub, your partner may choose to merge your PR or close it.</a:t>
            </a:r>
          </a:p>
        </p:txBody>
      </p:sp>
      <p:sp>
        <p:nvSpPr>
          <p:cNvPr id="4" name="Oval 3"/>
          <p:cNvSpPr/>
          <p:nvPr/>
        </p:nvSpPr>
        <p:spPr>
          <a:xfrm>
            <a:off x="6018929" y="1903576"/>
            <a:ext cx="1932093" cy="18796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 err="1"/>
              <a:t>dotnet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9825847" y="1903576"/>
            <a:ext cx="1932093" cy="18796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/>
              <a:t>username/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7928737" y="4538558"/>
            <a:ext cx="1932093" cy="18796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c:\src\corefx</a:t>
            </a:r>
            <a:endParaRPr lang="en-US" sz="2800" dirty="0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5400000" flipH="1" flipV="1">
            <a:off x="8888434" y="958483"/>
            <a:ext cx="12700" cy="2440721"/>
          </a:xfrm>
          <a:prstGeom prst="curvedConnector3">
            <a:avLst>
              <a:gd name="adj1" fmla="val 3967457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8713" y="179579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fork</a:t>
            </a:r>
          </a:p>
        </p:txBody>
      </p:sp>
      <p:cxnSp>
        <p:nvCxnSpPr>
          <p:cNvPr id="14" name="Curved Connector 13"/>
          <p:cNvCxnSpPr>
            <a:stCxn id="5" idx="2"/>
            <a:endCxn id="4" idx="6"/>
          </p:cNvCxnSpPr>
          <p:nvPr/>
        </p:nvCxnSpPr>
        <p:spPr>
          <a:xfrm rot="10800000">
            <a:off x="7951023" y="2843396"/>
            <a:ext cx="1874825" cy="1270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53361" y="2877453"/>
            <a:ext cx="187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 request</a:t>
            </a:r>
          </a:p>
        </p:txBody>
      </p:sp>
      <p:cxnSp>
        <p:nvCxnSpPr>
          <p:cNvPr id="22" name="Curved Connector 21"/>
          <p:cNvCxnSpPr>
            <a:stCxn id="7" idx="6"/>
            <a:endCxn id="5" idx="4"/>
          </p:cNvCxnSpPr>
          <p:nvPr/>
        </p:nvCxnSpPr>
        <p:spPr>
          <a:xfrm flipV="1">
            <a:off x="9860830" y="3783215"/>
            <a:ext cx="931064" cy="1695163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3"/>
            <a:endCxn id="7" idx="0"/>
          </p:cNvCxnSpPr>
          <p:nvPr/>
        </p:nvCxnSpPr>
        <p:spPr>
          <a:xfrm rot="5400000">
            <a:off x="8986485" y="3416248"/>
            <a:ext cx="1030610" cy="1214011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59800" y="3619905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  <p:cxnSp>
        <p:nvCxnSpPr>
          <p:cNvPr id="52" name="Curved Connector 51"/>
          <p:cNvCxnSpPr>
            <a:stCxn id="4" idx="4"/>
            <a:endCxn id="7" idx="2"/>
          </p:cNvCxnSpPr>
          <p:nvPr/>
        </p:nvCxnSpPr>
        <p:spPr>
          <a:xfrm rot="16200000" flipH="1">
            <a:off x="6609275" y="4158915"/>
            <a:ext cx="1695163" cy="943761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05613" y="4327172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762484" y="432766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030" y="4377003"/>
            <a:ext cx="1920490" cy="44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6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r>
              <a:rPr lang="en-US" baseline="0" dirty="0"/>
              <a:t> conflict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Resolve manually (look for &gt;&gt;&gt; === &lt;&lt;&lt; in the conflict file), fix it and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add file</a:t>
            </a:r>
            <a:r>
              <a:rPr lang="en-US" dirty="0"/>
              <a:t>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commit</a:t>
            </a:r>
          </a:p>
          <a:p>
            <a:r>
              <a:rPr lang="en-US" dirty="0"/>
              <a:t>Or… use visual merge tools like kdiff3:</a:t>
            </a:r>
            <a:br>
              <a:rPr lang="en-US" dirty="0"/>
            </a:b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mergetool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4720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416</TotalTime>
  <Words>614</Words>
  <Application>Microsoft Office PowerPoint</Application>
  <PresentationFormat>Widescreen</PresentationFormat>
  <Paragraphs>139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Consolas</vt:lpstr>
      <vt:lpstr>Corbel</vt:lpstr>
      <vt:lpstr>Basis</vt:lpstr>
      <vt:lpstr>GITHUB</vt:lpstr>
      <vt:lpstr>Git basics</vt:lpstr>
      <vt:lpstr>The tree graph of commits</vt:lpstr>
      <vt:lpstr>Branching, merging</vt:lpstr>
      <vt:lpstr>Your own GitHub project</vt:lpstr>
      <vt:lpstr>Your own GitHub project (2)</vt:lpstr>
      <vt:lpstr>GitHub pull request workflow</vt:lpstr>
      <vt:lpstr>GitHub pull request workflow (2)</vt:lpstr>
      <vt:lpstr>Merge conflict resolution</vt:lpstr>
      <vt:lpstr>Rebasing</vt:lpstr>
      <vt:lpstr>Interactive rebase &amp; squashing</vt:lpstr>
      <vt:lpstr>Some references</vt:lpstr>
      <vt:lpstr>My aliases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Paul Meyer</dc:creator>
  <cp:lastModifiedBy>Paul Meyer</cp:lastModifiedBy>
  <cp:revision>25</cp:revision>
  <dcterms:created xsi:type="dcterms:W3CDTF">2016-02-23T23:06:22Z</dcterms:created>
  <dcterms:modified xsi:type="dcterms:W3CDTF">2016-11-08T17:04:26Z</dcterms:modified>
</cp:coreProperties>
</file>