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1428" r:id="rId3"/>
    <p:sldId id="1426" r:id="rId4"/>
    <p:sldId id="1429" r:id="rId5"/>
    <p:sldId id="293" r:id="rId6"/>
    <p:sldId id="294" r:id="rId7"/>
    <p:sldId id="272" r:id="rId8"/>
    <p:sldId id="1427" r:id="rId9"/>
    <p:sldId id="268" r:id="rId10"/>
    <p:sldId id="684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74841" autoAdjust="0"/>
  </p:normalViewPr>
  <p:slideViewPr>
    <p:cSldViewPr>
      <p:cViewPr varScale="1">
        <p:scale>
          <a:sx n="75" d="100"/>
          <a:sy n="75" d="100"/>
        </p:scale>
        <p:origin x="20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497C-7000-6D43-8BB4-0C3A962819F8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3A2D-27E2-4B49-9089-836CF80E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7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76F42-9BAD-4ADC-9380-BAF04DBAEE7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PAL is 7.3~18 KLOC, for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76F42-9BAD-4ADC-9380-BAF04DBAEE7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5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127FB-D1B7-454F-8074-F613CC03D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E4213-1FCC-409F-B2BC-412EE4625D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3B60-6473-F545-9385-A53D94CCB13B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046-62EF-4D4D-AD96-2915163B9D13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C96B-6DF5-4640-A835-939C44573CE8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A137-3534-A441-BE38-646B5A2330AF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19200"/>
            <a:ext cx="4191000" cy="4876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411797"/>
            <a:ext cx="8228012" cy="1158240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604434"/>
            <a:ext cx="8228013" cy="4567767"/>
          </a:xfrm>
        </p:spPr>
        <p:txBody>
          <a:bodyPr anchor="ctr" anchorCtr="0"/>
          <a:lstStyle>
            <a:lvl1pPr marL="190496" indent="-190496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03" indent="-225419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“</a:t>
            </a:r>
            <a:r>
              <a:rPr lang="en-US" err="1"/>
              <a:t>44pt</a:t>
            </a:r>
            <a:r>
              <a:rPr lang="en-US"/>
              <a:t> Intel Clear Light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9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FB72-E070-47BA-AFB0-4EE0915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CA253-A2BC-41B1-AFC7-16B1B34D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9001C-E8DF-4EAD-92C9-F724A307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AC98-DCB6-4F71-95B8-5D767879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175085-DF03-4CA2-A0EA-E7C0F13F7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68058"/>
            <a:ext cx="7543800" cy="41010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852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290-DDFD-4612-A5CE-D2588D9F53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411797"/>
            <a:ext cx="82296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604435"/>
            <a:ext cx="8228012" cy="42375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/>
              <a:t>14pt Intel Clear fourth level</a:t>
            </a:r>
          </a:p>
          <a:p>
            <a:pPr lvl="4"/>
            <a:r>
              <a:rPr lang="en-US"/>
              <a:t>12pt Intel Clear 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7E5A9D-5F82-47D9-8B9D-E1F7A550FB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919852" y="6284667"/>
            <a:ext cx="3086100" cy="366183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2619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6590-E106-BF42-9475-757C87E8D19F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1FFF-A25F-F045-BE21-54E0B4D0B1E0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54D-5E7C-6249-A11F-0891812158ED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C2-49CA-8A45-88A4-075285359B0D}" type="datetime1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BF4B-3B43-7E45-BFA1-7F06C1AE9EC4}" type="datetime1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E46-F9CF-714B-8015-1F124156698C}" type="datetime1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C665-E041-EC46-95BD-3B4331C0A93C}" type="datetime1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25A-C783-D44D-A205-9DEE32559E14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7BAF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9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8BF0-DA1D-E244-9598-2ACCAF7CF53B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92696"/>
            <a:ext cx="9144000" cy="1588"/>
          </a:xfrm>
          <a:prstGeom prst="line">
            <a:avLst/>
          </a:prstGeom>
          <a:ln w="12700">
            <a:solidFill>
              <a:srgbClr val="7BAF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251520" y="106119"/>
            <a:ext cx="1944216" cy="53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4576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/>
              <a:t>Graphene: A platform for unmodified Linux applications on SGX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59436"/>
            <a:ext cx="9144000" cy="2316588"/>
          </a:xfrm>
        </p:spPr>
        <p:txBody>
          <a:bodyPr>
            <a:normAutofit lnSpcReduction="10000"/>
          </a:bodyPr>
          <a:lstStyle/>
          <a:p>
            <a:pPr>
              <a:spcAft>
                <a:spcPts val="1080"/>
              </a:spcAf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8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 Porter</a:t>
            </a:r>
          </a:p>
          <a:p>
            <a:pPr>
              <a:spcAft>
                <a:spcPts val="1080"/>
              </a:spcAf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8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grapheneproject.io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Image result for python logo">
            <a:extLst>
              <a:ext uri="{FF2B5EF4-FFF2-40B4-BE49-F238E27FC236}">
                <a16:creationId xmlns:a16="http://schemas.microsoft.com/office/drawing/2014/main" id="{EC75BD95-15F6-4DC8-965D-BF7FAEBD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123" y="2700880"/>
            <a:ext cx="742081" cy="7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Image result for gcc logo">
            <a:extLst>
              <a:ext uri="{FF2B5EF4-FFF2-40B4-BE49-F238E27FC236}">
                <a16:creationId xmlns:a16="http://schemas.microsoft.com/office/drawing/2014/main" id="{B8D1C549-FF51-4705-8DA3-61B1A8B83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313" y="3563715"/>
            <a:ext cx="495698" cy="57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1C853ED-003F-4C69-972D-887D5FC6EEB4}"/>
              </a:ext>
            </a:extLst>
          </p:cNvPr>
          <p:cNvSpPr txBox="1"/>
          <p:nvPr/>
        </p:nvSpPr>
        <p:spPr>
          <a:xfrm>
            <a:off x="5003542" y="1500566"/>
            <a:ext cx="271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Well-Tested Applications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5B801A-661A-4D84-80B5-AD7CB70E06A0}"/>
              </a:ext>
            </a:extLst>
          </p:cNvPr>
          <p:cNvSpPr txBox="1"/>
          <p:nvPr/>
        </p:nvSpPr>
        <p:spPr>
          <a:xfrm>
            <a:off x="7899850" y="2292043"/>
            <a:ext cx="10872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/>
              <a:t>Languages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DFA818-1456-4D95-B350-12F554567DB5}"/>
              </a:ext>
            </a:extLst>
          </p:cNvPr>
          <p:cNvSpPr txBox="1"/>
          <p:nvPr/>
        </p:nvSpPr>
        <p:spPr>
          <a:xfrm>
            <a:off x="617873" y="1535399"/>
            <a:ext cx="25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Open Source Maintainer Community</a:t>
            </a:r>
          </a:p>
        </p:txBody>
      </p:sp>
      <p:pic>
        <p:nvPicPr>
          <p:cNvPr id="69" name="Picture 68" descr="what is golem gnt">
            <a:extLst>
              <a:ext uri="{FF2B5EF4-FFF2-40B4-BE49-F238E27FC236}">
                <a16:creationId xmlns:a16="http://schemas.microsoft.com/office/drawing/2014/main" id="{5D9D89F5-D227-4A33-B7BE-B3FF1224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56" y="3766071"/>
            <a:ext cx="702027" cy="34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Image result for alibaba cloud logo">
            <a:extLst>
              <a:ext uri="{FF2B5EF4-FFF2-40B4-BE49-F238E27FC236}">
                <a16:creationId xmlns:a16="http://schemas.microsoft.com/office/drawing/2014/main" id="{D9E32E51-BFD5-4613-801C-B0F13DBA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64" y="2494261"/>
            <a:ext cx="1082596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mage result for unc chapel hill logo">
            <a:extLst>
              <a:ext uri="{FF2B5EF4-FFF2-40B4-BE49-F238E27FC236}">
                <a16:creationId xmlns:a16="http://schemas.microsoft.com/office/drawing/2014/main" id="{2C43203E-0DA8-4ED4-B0D7-1DA468A35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9" y="3150254"/>
            <a:ext cx="1030974" cy="99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Image result for tamu logo">
            <a:extLst>
              <a:ext uri="{FF2B5EF4-FFF2-40B4-BE49-F238E27FC236}">
                <a16:creationId xmlns:a16="http://schemas.microsoft.com/office/drawing/2014/main" id="{D69468D4-68D0-4548-8DDC-C2E6517D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21" y="3089495"/>
            <a:ext cx="1400911" cy="5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Image result for intel logo">
            <a:extLst>
              <a:ext uri="{FF2B5EF4-FFF2-40B4-BE49-F238E27FC236}">
                <a16:creationId xmlns:a16="http://schemas.microsoft.com/office/drawing/2014/main" id="{3A07EBDE-8C54-474B-8DA4-FB10FD5F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2" y="2482114"/>
            <a:ext cx="857456" cy="55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7A1D2F-0CE0-411B-9EBE-A18873775C7D}"/>
              </a:ext>
            </a:extLst>
          </p:cNvPr>
          <p:cNvSpPr txBox="1"/>
          <p:nvPr/>
        </p:nvSpPr>
        <p:spPr>
          <a:xfrm>
            <a:off x="913132" y="4871083"/>
            <a:ext cx="14350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57175"/>
            <a:r>
              <a:rPr lang="en-US" sz="135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growing</a:t>
            </a:r>
          </a:p>
        </p:txBody>
      </p:sp>
      <p:pic>
        <p:nvPicPr>
          <p:cNvPr id="2050" name="Picture 2" descr="Image result for tensorflow logo">
            <a:extLst>
              <a:ext uri="{FF2B5EF4-FFF2-40B4-BE49-F238E27FC236}">
                <a16:creationId xmlns:a16="http://schemas.microsoft.com/office/drawing/2014/main" id="{809DCFF6-F0FF-41A1-A125-84D75D70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13" y="2631943"/>
            <a:ext cx="1324214" cy="74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penvino logo">
            <a:extLst>
              <a:ext uri="{FF2B5EF4-FFF2-40B4-BE49-F238E27FC236}">
                <a16:creationId xmlns:a16="http://schemas.microsoft.com/office/drawing/2014/main" id="{7EC60066-1715-4551-9565-BD9C424F3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36" y="3268158"/>
            <a:ext cx="995825" cy="9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BEB44FC-F7B6-4219-96A3-11BF83E9E503}"/>
              </a:ext>
            </a:extLst>
          </p:cNvPr>
          <p:cNvSpPr txBox="1"/>
          <p:nvPr/>
        </p:nvSpPr>
        <p:spPr>
          <a:xfrm>
            <a:off x="3768232" y="2290071"/>
            <a:ext cx="1567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/>
              <a:t>ML Frameworks</a:t>
            </a:r>
          </a:p>
        </p:txBody>
      </p:sp>
      <p:pic>
        <p:nvPicPr>
          <p:cNvPr id="45" name="Picture 16" descr="Related image">
            <a:extLst>
              <a:ext uri="{FF2B5EF4-FFF2-40B4-BE49-F238E27FC236}">
                <a16:creationId xmlns:a16="http://schemas.microsoft.com/office/drawing/2014/main" id="{58DBF645-663E-48B4-89C4-DD8119130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42591" y="2635099"/>
            <a:ext cx="873717" cy="48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A8268FF-2DCF-496A-ADEC-442B025741F1}"/>
              </a:ext>
            </a:extLst>
          </p:cNvPr>
          <p:cNvSpPr txBox="1"/>
          <p:nvPr/>
        </p:nvSpPr>
        <p:spPr>
          <a:xfrm>
            <a:off x="5381016" y="2274828"/>
            <a:ext cx="1055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/>
              <a:t>Databases </a:t>
            </a:r>
          </a:p>
        </p:txBody>
      </p:sp>
      <p:pic>
        <p:nvPicPr>
          <p:cNvPr id="1026" name="Picture 2" descr="Image result for redis logo">
            <a:extLst>
              <a:ext uri="{FF2B5EF4-FFF2-40B4-BE49-F238E27FC236}">
                <a16:creationId xmlns:a16="http://schemas.microsoft.com/office/drawing/2014/main" id="{E211FBB8-5093-4DF4-A881-754077EE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81" y="3311341"/>
            <a:ext cx="871538" cy="7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Image result for lighttpd">
            <a:extLst>
              <a:ext uri="{FF2B5EF4-FFF2-40B4-BE49-F238E27FC236}">
                <a16:creationId xmlns:a16="http://schemas.microsoft.com/office/drawing/2014/main" id="{A22CBD0E-8E23-48B1-A555-1EF7D6C7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62" y="2600673"/>
            <a:ext cx="733431" cy="7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Related image">
            <a:extLst>
              <a:ext uri="{FF2B5EF4-FFF2-40B4-BE49-F238E27FC236}">
                <a16:creationId xmlns:a16="http://schemas.microsoft.com/office/drawing/2014/main" id="{9EDBE14D-49A9-4E5A-9FA7-02178B9F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31" y="3936082"/>
            <a:ext cx="1002894" cy="81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0" descr="Image result for nginx logo">
            <a:extLst>
              <a:ext uri="{FF2B5EF4-FFF2-40B4-BE49-F238E27FC236}">
                <a16:creationId xmlns:a16="http://schemas.microsoft.com/office/drawing/2014/main" id="{CE574E28-63EC-4F6D-8893-07345EE8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25" y="3508172"/>
            <a:ext cx="1005106" cy="33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D7A1D2F-0CE0-411B-9EBE-A18873775C7D}"/>
              </a:ext>
            </a:extLst>
          </p:cNvPr>
          <p:cNvSpPr txBox="1"/>
          <p:nvPr/>
        </p:nvSpPr>
        <p:spPr>
          <a:xfrm>
            <a:off x="6528352" y="4801118"/>
            <a:ext cx="184731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57175"/>
            <a:endParaRPr lang="en-US" sz="1125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3ED69F-67DA-4FB5-BF1D-160EE3F94785}"/>
              </a:ext>
            </a:extLst>
          </p:cNvPr>
          <p:cNvSpPr txBox="1"/>
          <p:nvPr/>
        </p:nvSpPr>
        <p:spPr>
          <a:xfrm>
            <a:off x="6619864" y="2288574"/>
            <a:ext cx="12799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/>
              <a:t>Web Servers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A1D2F-0CE0-411B-9EBE-A18873775C7D}"/>
              </a:ext>
            </a:extLst>
          </p:cNvPr>
          <p:cNvSpPr txBox="1"/>
          <p:nvPr/>
        </p:nvSpPr>
        <p:spPr>
          <a:xfrm>
            <a:off x="6215202" y="4871083"/>
            <a:ext cx="14350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57175"/>
            <a:r>
              <a:rPr lang="en-US" sz="135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growing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278842" y="2424869"/>
            <a:ext cx="0" cy="222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28352" y="2424869"/>
            <a:ext cx="0" cy="222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99859" y="2424869"/>
            <a:ext cx="0" cy="222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4DEF-F461-2244-BF4F-DFAD3609A14D}" type="slidenum">
              <a:rPr lang="en-US" smtClean="0"/>
              <a:t>10</a:t>
            </a:fld>
            <a:endParaRPr lang="en-US"/>
          </a:p>
        </p:txBody>
      </p:sp>
      <p:pic>
        <p:nvPicPr>
          <p:cNvPr id="1028" name="Picture 4" descr="Image result for pytorch logo">
            <a:extLst>
              <a:ext uri="{FF2B5EF4-FFF2-40B4-BE49-F238E27FC236}">
                <a16:creationId xmlns:a16="http://schemas.microsoft.com/office/drawing/2014/main" id="{EF6F7495-2C8E-4652-87B4-36333CC7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63" y="3919222"/>
            <a:ext cx="1194387" cy="79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1BA9B9-9CE6-48B7-AB4A-011BB13E8A5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7738" y="4302490"/>
            <a:ext cx="503635" cy="497682"/>
          </a:xfrm>
          <a:prstGeom prst="rect">
            <a:avLst/>
          </a:prstGeom>
        </p:spPr>
      </p:pic>
      <p:pic>
        <p:nvPicPr>
          <p:cNvPr id="25602" name="Picture 2" descr="Rust icon">
            <a:extLst>
              <a:ext uri="{FF2B5EF4-FFF2-40B4-BE49-F238E27FC236}">
                <a16:creationId xmlns:a16="http://schemas.microsoft.com/office/drawing/2014/main" id="{5CA2E94C-61FA-40DA-8EFA-F8CEB10F7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135" y="4222117"/>
            <a:ext cx="578055" cy="5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0BD98C97-794A-A14C-9D83-5CA197664A6E}"/>
              </a:ext>
            </a:extLst>
          </p:cNvPr>
          <p:cNvSpPr txBox="1">
            <a:spLocks/>
          </p:cNvSpPr>
          <p:nvPr/>
        </p:nvSpPr>
        <p:spPr>
          <a:xfrm>
            <a:off x="0" y="692696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A Growing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6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8" grpId="0"/>
      <p:bldP spid="55" grpId="0"/>
      <p:bldP spid="56" grpId="0"/>
      <p:bldP spid="48" grpId="0"/>
      <p:bldP spid="57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7613-4549-B540-8B36-9445DB50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growing developer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38F2-3B2C-8D41-B0B0-B084F6BC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PowerPC port in progress from Stefan Berger at IBM</a:t>
            </a:r>
          </a:p>
          <a:p>
            <a:r>
              <a:rPr lang="en-US" dirty="0"/>
              <a:t>Joining Confidential Computing Consortium (CCC)</a:t>
            </a:r>
          </a:p>
          <a:p>
            <a:pPr lvl="1"/>
            <a:r>
              <a:rPr lang="en-US" dirty="0"/>
              <a:t>In progress, pending legal review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3046-8940-C04A-99CB-CC15A319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EC9A-2C61-8D4E-A4AF-7C22A63B06E9}"/>
              </a:ext>
            </a:extLst>
          </p:cNvPr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/>
              <a:t>Future depends on the community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1268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0EAF-FA13-B349-A08C-1AD5A5D3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Interests Across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4BD5-8E1E-E042-B7C6-293430BE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support for FSGSBASE instruction</a:t>
            </a:r>
          </a:p>
          <a:p>
            <a:r>
              <a:rPr lang="en-US" dirty="0"/>
              <a:t>Patching </a:t>
            </a:r>
            <a:r>
              <a:rPr lang="en-US" dirty="0" err="1"/>
              <a:t>glibc</a:t>
            </a:r>
            <a:r>
              <a:rPr lang="en-US" dirty="0"/>
              <a:t> and </a:t>
            </a:r>
            <a:r>
              <a:rPr lang="en-US" dirty="0" err="1"/>
              <a:t>musl</a:t>
            </a:r>
            <a:endParaRPr lang="en-US" dirty="0"/>
          </a:p>
          <a:p>
            <a:r>
              <a:rPr lang="en-US" dirty="0"/>
              <a:t>SGX driver upstreaming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DC44E-E099-D64E-B905-853E64A4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8B9C-10CE-1549-BA21-0D6ED8E0C0A2}"/>
              </a:ext>
            </a:extLst>
          </p:cNvPr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/>
              <a:t>We should work together on these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2736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B505-7D3E-DD47-8C76-1189634B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F9B2-125B-C74C-B524-02EC774F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Open-Source, Community-Maintained SGX platform</a:t>
            </a:r>
          </a:p>
          <a:p>
            <a:r>
              <a:rPr lang="en-US" dirty="0"/>
              <a:t>Rich and growing set of supported applications</a:t>
            </a:r>
          </a:p>
          <a:p>
            <a:r>
              <a:rPr lang="en-US" dirty="0"/>
              <a:t>Production release coming soon…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0B6CD-1A63-9540-A301-E57CD98B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A6F04-0E21-864D-9FC5-2AE48C306965}"/>
              </a:ext>
            </a:extLst>
          </p:cNvPr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/>
              <a:t>https://</a:t>
            </a:r>
            <a:r>
              <a:rPr lang="en-US" sz="3200" dirty="0" err="1"/>
              <a:t>grapheneproject.io</a:t>
            </a:r>
            <a:r>
              <a:rPr lang="en-US" sz="3200" dirty="0"/>
              <a:t>/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62629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B51C-2D94-FF43-B43E-B0FEF98A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Disclosures and 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FD4C-D22C-5847-AC18-5287AA73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Porter has a significant financial interest in and serves as a Technical Advisor to </a:t>
            </a:r>
            <a:r>
              <a:rPr lang="en-US" dirty="0" err="1"/>
              <a:t>Fortanix</a:t>
            </a:r>
            <a:endParaRPr lang="en-US" dirty="0"/>
          </a:p>
          <a:p>
            <a:r>
              <a:rPr lang="en-US" dirty="0"/>
              <a:t>Work supported in part by the US National Science Foundation, VMware, and Intel</a:t>
            </a:r>
          </a:p>
          <a:p>
            <a:pPr lvl="1"/>
            <a:r>
              <a:rPr lang="en-US" dirty="0"/>
              <a:t>Any opinions, findings, and conclusions or recommendations expressed in this material are ours alone, and do not necessarily reflect the views of the National Science Foundation or other sponsors.</a:t>
            </a:r>
          </a:p>
          <a:p>
            <a:r>
              <a:rPr lang="en-US" b="1" u="sng" dirty="0"/>
              <a:t>Not ready for Production Use</a:t>
            </a:r>
          </a:p>
          <a:p>
            <a:pPr lvl="1"/>
            <a:r>
              <a:rPr lang="en-US" dirty="0"/>
              <a:t>But working to get there soon…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009A9-A540-5C43-97BD-760548D9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121A-C3FE-C64E-A5FB-A04DCA32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Graphene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D796-F03D-BA48-BF78-CE221CED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Easily run unmodified Linux applications on other platforms</a:t>
            </a:r>
          </a:p>
          <a:p>
            <a:pPr lvl="1"/>
            <a:r>
              <a:rPr lang="en-US" dirty="0"/>
              <a:t>Current focus on SGX</a:t>
            </a:r>
          </a:p>
          <a:p>
            <a:r>
              <a:rPr lang="en-US" dirty="0"/>
              <a:t>Pragmatic approach: </a:t>
            </a:r>
          </a:p>
          <a:p>
            <a:pPr lvl="1"/>
            <a:r>
              <a:rPr lang="en-US" dirty="0"/>
              <a:t>Modifying/rewriting apps may be best in long-run</a:t>
            </a:r>
          </a:p>
          <a:p>
            <a:pPr lvl="1"/>
            <a:r>
              <a:rPr lang="en-US" dirty="0"/>
              <a:t>Getting legacy code in SGX quickly still an improvement</a:t>
            </a:r>
          </a:p>
          <a:p>
            <a:pPr lvl="1"/>
            <a:endParaRPr lang="en-US" dirty="0"/>
          </a:p>
          <a:p>
            <a:r>
              <a:rPr lang="en-US" dirty="0"/>
              <a:t>Open-Source (LGPL)</a:t>
            </a:r>
          </a:p>
          <a:p>
            <a:endParaRPr lang="en-US" dirty="0"/>
          </a:p>
          <a:p>
            <a:r>
              <a:rPr lang="en-US" dirty="0"/>
              <a:t>An experiment in progress…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C34BC-9CA1-604C-B87A-95228267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CB6F-3138-FE49-9414-775B2027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Graphene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4A00-1CBB-1745-AFCF-E0D49DAD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Reimplements Linux system calls on smaller ABI</a:t>
            </a:r>
          </a:p>
          <a:p>
            <a:pPr lvl="1"/>
            <a:r>
              <a:rPr lang="en-US" dirty="0"/>
              <a:t>Vision: Implement ABI on any system, </a:t>
            </a:r>
            <a:br>
              <a:rPr lang="en-US" dirty="0"/>
            </a:br>
            <a:r>
              <a:rPr lang="en-US" dirty="0"/>
              <a:t>             Graphene “just works”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6EFD7-8591-494B-A278-5B2FCFF6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7A7642-E064-884D-B892-AFA0D0C1EE3B}"/>
              </a:ext>
            </a:extLst>
          </p:cNvPr>
          <p:cNvGrpSpPr/>
          <p:nvPr/>
        </p:nvGrpSpPr>
        <p:grpSpPr>
          <a:xfrm>
            <a:off x="971600" y="2622210"/>
            <a:ext cx="3780103" cy="3027257"/>
            <a:chOff x="5414476" y="1974428"/>
            <a:chExt cx="3181001" cy="20660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386651-FA08-2C49-A554-2365B115FD65}"/>
                </a:ext>
              </a:extLst>
            </p:cNvPr>
            <p:cNvGrpSpPr/>
            <p:nvPr/>
          </p:nvGrpSpPr>
          <p:grpSpPr>
            <a:xfrm>
              <a:off x="5414476" y="1974428"/>
              <a:ext cx="3181001" cy="2066035"/>
              <a:chOff x="3451201" y="2771390"/>
              <a:chExt cx="2808139" cy="203902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78BAE55-0904-9148-84D4-2090A62FD7EA}"/>
                  </a:ext>
                </a:extLst>
              </p:cNvPr>
              <p:cNvSpPr/>
              <p:nvPr/>
            </p:nvSpPr>
            <p:spPr>
              <a:xfrm>
                <a:off x="3451201" y="2771390"/>
                <a:ext cx="2808139" cy="203902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" name="Rounded Rectangle 6">
                <a:extLst>
                  <a:ext uri="{FF2B5EF4-FFF2-40B4-BE49-F238E27FC236}">
                    <a16:creationId xmlns:a16="http://schemas.microsoft.com/office/drawing/2014/main" id="{157EB769-58AB-3A47-9809-F9AC14D1B994}"/>
                  </a:ext>
                </a:extLst>
              </p:cNvPr>
              <p:cNvSpPr/>
              <p:nvPr/>
            </p:nvSpPr>
            <p:spPr>
              <a:xfrm>
                <a:off x="3533210" y="2952354"/>
                <a:ext cx="2667404" cy="1759692"/>
              </a:xfrm>
              <a:prstGeom prst="roundRect">
                <a:avLst>
                  <a:gd name="adj" fmla="val 380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D28E5-3E7A-874C-828C-C18062434531}"/>
                  </a:ext>
                </a:extLst>
              </p:cNvPr>
              <p:cNvSpPr txBox="1"/>
              <p:nvPr/>
            </p:nvSpPr>
            <p:spPr>
              <a:xfrm>
                <a:off x="3677609" y="2907306"/>
                <a:ext cx="2214589" cy="31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Enclave</a:t>
                </a:r>
              </a:p>
            </p:txBody>
          </p:sp>
        </p:grpSp>
        <p:pic>
          <p:nvPicPr>
            <p:cNvPr id="7" name="Picture 6" descr="http://alexeykolyanov.webtm.ru/img/oses.png">
              <a:extLst>
                <a:ext uri="{FF2B5EF4-FFF2-40B4-BE49-F238E27FC236}">
                  <a16:creationId xmlns:a16="http://schemas.microsoft.com/office/drawing/2014/main" id="{FC08F3DF-07FF-A84A-900C-C7A39B503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395" y="2368931"/>
              <a:ext cx="873729" cy="810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8" descr="Image result for linux png">
              <a:extLst>
                <a:ext uri="{FF2B5EF4-FFF2-40B4-BE49-F238E27FC236}">
                  <a16:creationId xmlns:a16="http://schemas.microsoft.com/office/drawing/2014/main" id="{EFD4409E-B8A1-4844-8C21-365E107A3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75068" y="2616744"/>
              <a:ext cx="460592" cy="584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1489F2-F7FD-5C4A-8CEC-91C92597EA3C}"/>
              </a:ext>
            </a:extLst>
          </p:cNvPr>
          <p:cNvGrpSpPr/>
          <p:nvPr/>
        </p:nvGrpSpPr>
        <p:grpSpPr>
          <a:xfrm>
            <a:off x="2265022" y="3652871"/>
            <a:ext cx="2337712" cy="795942"/>
            <a:chOff x="1304428" y="2043115"/>
            <a:chExt cx="2652886" cy="10612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007627-4D5E-D747-9205-A3A31E118A30}"/>
                </a:ext>
              </a:extLst>
            </p:cNvPr>
            <p:cNvSpPr/>
            <p:nvPr/>
          </p:nvSpPr>
          <p:spPr>
            <a:xfrm>
              <a:off x="1304428" y="2043115"/>
              <a:ext cx="2591864" cy="10293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72B838-1670-9B45-A3E3-6A35E7F47A5F}"/>
                </a:ext>
              </a:extLst>
            </p:cNvPr>
            <p:cNvSpPr txBox="1"/>
            <p:nvPr/>
          </p:nvSpPr>
          <p:spPr>
            <a:xfrm>
              <a:off x="2866843" y="2550374"/>
              <a:ext cx="109047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</a:rPr>
                <a:t>LibOS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2FA5AB-EE25-1D48-88C7-1077F6E554BA}"/>
                </a:ext>
              </a:extLst>
            </p:cNvPr>
            <p:cNvSpPr/>
            <p:nvPr/>
          </p:nvSpPr>
          <p:spPr>
            <a:xfrm>
              <a:off x="1445814" y="2132155"/>
              <a:ext cx="660339" cy="34942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open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1C4A89-456F-FE49-9B11-4293580CB32D}"/>
                </a:ext>
              </a:extLst>
            </p:cNvPr>
            <p:cNvSpPr/>
            <p:nvPr/>
          </p:nvSpPr>
          <p:spPr>
            <a:xfrm>
              <a:off x="2106153" y="2131754"/>
              <a:ext cx="660339" cy="34942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read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729A70-1789-8F4D-B2A1-27B861BF592D}"/>
                </a:ext>
              </a:extLst>
            </p:cNvPr>
            <p:cNvSpPr/>
            <p:nvPr/>
          </p:nvSpPr>
          <p:spPr>
            <a:xfrm>
              <a:off x="2766492" y="2132155"/>
              <a:ext cx="686321" cy="34942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write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6AA448-C6E4-2F4A-95F9-71DB790A5D15}"/>
                </a:ext>
              </a:extLst>
            </p:cNvPr>
            <p:cNvSpPr/>
            <p:nvPr/>
          </p:nvSpPr>
          <p:spPr>
            <a:xfrm>
              <a:off x="3452813" y="2132155"/>
              <a:ext cx="350043" cy="34942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BC400-CEC2-7D45-913B-362C4DDA172D}"/>
              </a:ext>
            </a:extLst>
          </p:cNvPr>
          <p:cNvSpPr/>
          <p:nvPr/>
        </p:nvSpPr>
        <p:spPr>
          <a:xfrm>
            <a:off x="2254128" y="4535844"/>
            <a:ext cx="2294833" cy="522147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436F8-2945-084A-B4D9-9F5FBF7382D2}"/>
              </a:ext>
            </a:extLst>
          </p:cNvPr>
          <p:cNvSpPr txBox="1"/>
          <p:nvPr/>
        </p:nvSpPr>
        <p:spPr>
          <a:xfrm>
            <a:off x="2343022" y="4517122"/>
            <a:ext cx="2195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Platform Adaption Layer + Shield</a:t>
            </a:r>
          </a:p>
        </p:txBody>
      </p:sp>
      <p:sp>
        <p:nvSpPr>
          <p:cNvPr id="22" name="Arrow: Left-Right 27">
            <a:extLst>
              <a:ext uri="{FF2B5EF4-FFF2-40B4-BE49-F238E27FC236}">
                <a16:creationId xmlns:a16="http://schemas.microsoft.com/office/drawing/2014/main" id="{0A563B3B-BAE0-3649-AB25-48EC4DF0F11A}"/>
              </a:ext>
            </a:extLst>
          </p:cNvPr>
          <p:cNvSpPr/>
          <p:nvPr/>
        </p:nvSpPr>
        <p:spPr>
          <a:xfrm rot="16200000">
            <a:off x="2777979" y="5402898"/>
            <a:ext cx="950699" cy="2999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B27C7-5622-A643-BFB8-5F70F72E4AC1}"/>
              </a:ext>
            </a:extLst>
          </p:cNvPr>
          <p:cNvSpPr txBox="1"/>
          <p:nvPr/>
        </p:nvSpPr>
        <p:spPr>
          <a:xfrm>
            <a:off x="1538197" y="6011996"/>
            <a:ext cx="32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Untrusted Host 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A6D6DD-ED2E-C64D-95D9-4FB03E1C7A12}"/>
              </a:ext>
            </a:extLst>
          </p:cNvPr>
          <p:cNvGrpSpPr/>
          <p:nvPr/>
        </p:nvGrpSpPr>
        <p:grpSpPr>
          <a:xfrm>
            <a:off x="2307556" y="5279980"/>
            <a:ext cx="2241405" cy="577081"/>
            <a:chOff x="1751306" y="2953847"/>
            <a:chExt cx="2988538" cy="76944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A6F395-CE21-9A4A-A693-2A041930475E}"/>
                </a:ext>
              </a:extLst>
            </p:cNvPr>
            <p:cNvSpPr/>
            <p:nvPr/>
          </p:nvSpPr>
          <p:spPr>
            <a:xfrm>
              <a:off x="1751306" y="2971352"/>
              <a:ext cx="2988538" cy="696197"/>
            </a:xfrm>
            <a:prstGeom prst="rect">
              <a:avLst/>
            </a:prstGeom>
            <a:solidFill>
              <a:srgbClr val="CC3300"/>
            </a:solidFill>
            <a:ln w="381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374D86-3CA9-154F-B866-5F8A6BEF013F}"/>
                </a:ext>
              </a:extLst>
            </p:cNvPr>
            <p:cNvSpPr txBox="1"/>
            <p:nvPr/>
          </p:nvSpPr>
          <p:spPr>
            <a:xfrm>
              <a:off x="1956074" y="2953847"/>
              <a:ext cx="2710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 </a:t>
              </a:r>
              <a:r>
                <a:rPr lang="en-US" b="1" dirty="0" err="1">
                  <a:solidFill>
                    <a:schemeClr val="bg1"/>
                  </a:solidFill>
                </a:rPr>
                <a:t>OCalls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sz="1350" b="1" dirty="0">
                  <a:solidFill>
                    <a:schemeClr val="bg1"/>
                  </a:solidFill>
                </a:rPr>
                <a:t>+ 2 for Debugging</a:t>
              </a:r>
            </a:p>
          </p:txBody>
        </p:sp>
      </p:grpSp>
      <p:sp>
        <p:nvSpPr>
          <p:cNvPr id="27" name="Speech Bubble: Rectangle with Corners Rounded 29">
            <a:extLst>
              <a:ext uri="{FF2B5EF4-FFF2-40B4-BE49-F238E27FC236}">
                <a16:creationId xmlns:a16="http://schemas.microsoft.com/office/drawing/2014/main" id="{79EBC13D-D12A-2B44-851E-FFCBEA21FB9E}"/>
              </a:ext>
            </a:extLst>
          </p:cNvPr>
          <p:cNvSpPr/>
          <p:nvPr/>
        </p:nvSpPr>
        <p:spPr>
          <a:xfrm>
            <a:off x="4818559" y="4698767"/>
            <a:ext cx="3318832" cy="950700"/>
          </a:xfrm>
          <a:prstGeom prst="wedgeRoundRectCallout">
            <a:avLst>
              <a:gd name="adj1" fmla="val -56845"/>
              <a:gd name="adj2" fmla="val -39694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Portability &amp; shielding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(Semantic + crypto checks)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Speech Bubble: Rectangle with Corners Rounded 30">
            <a:extLst>
              <a:ext uri="{FF2B5EF4-FFF2-40B4-BE49-F238E27FC236}">
                <a16:creationId xmlns:a16="http://schemas.microsoft.com/office/drawing/2014/main" id="{53CB505C-0A78-0F47-BC37-28AFADECD2A6}"/>
              </a:ext>
            </a:extLst>
          </p:cNvPr>
          <p:cNvSpPr/>
          <p:nvPr/>
        </p:nvSpPr>
        <p:spPr>
          <a:xfrm>
            <a:off x="4818559" y="3177521"/>
            <a:ext cx="3334659" cy="950700"/>
          </a:xfrm>
          <a:prstGeom prst="wedgeRoundRectCallout">
            <a:avLst>
              <a:gd name="adj1" fmla="val -56845"/>
              <a:gd name="adj2" fmla="val 30827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Linux functionality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3F021-B8EC-E148-AA29-A5005ABCFB48}"/>
              </a:ext>
            </a:extLst>
          </p:cNvPr>
          <p:cNvGrpSpPr/>
          <p:nvPr/>
        </p:nvGrpSpPr>
        <p:grpSpPr>
          <a:xfrm>
            <a:off x="2290188" y="2931050"/>
            <a:ext cx="2272069" cy="664656"/>
            <a:chOff x="2462349" y="897294"/>
            <a:chExt cx="2427380" cy="68408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DE2BDEE-009E-A94E-A0ED-AB43C52580DD}"/>
                </a:ext>
              </a:extLst>
            </p:cNvPr>
            <p:cNvGrpSpPr/>
            <p:nvPr/>
          </p:nvGrpSpPr>
          <p:grpSpPr>
            <a:xfrm>
              <a:off x="2462349" y="897294"/>
              <a:ext cx="2427380" cy="684080"/>
              <a:chOff x="2462349" y="897294"/>
              <a:chExt cx="2427380" cy="68408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266F368-0601-D84F-8E60-B7F182BFCFA9}"/>
                  </a:ext>
                </a:extLst>
              </p:cNvPr>
              <p:cNvSpPr/>
              <p:nvPr/>
            </p:nvSpPr>
            <p:spPr>
              <a:xfrm>
                <a:off x="2462349" y="897294"/>
                <a:ext cx="2427380" cy="6840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4" descr="http://alexeykolyanov.webtm.ru/img/oses.png">
                <a:extLst>
                  <a:ext uri="{FF2B5EF4-FFF2-40B4-BE49-F238E27FC236}">
                    <a16:creationId xmlns:a16="http://schemas.microsoft.com/office/drawing/2014/main" id="{55204B03-21A6-7749-9E5B-BAB06DAC2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0523" y="937761"/>
                <a:ext cx="531177" cy="531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http://espeo.eu/wp-content/uploads/2016/07/apache318x2601.png">
                <a:extLst>
                  <a:ext uri="{FF2B5EF4-FFF2-40B4-BE49-F238E27FC236}">
                    <a16:creationId xmlns:a16="http://schemas.microsoft.com/office/drawing/2014/main" id="{940F92CB-4887-F046-A079-27B930D7B0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52958" y="1208968"/>
                <a:ext cx="865140" cy="336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67A52-7522-1E4F-9183-62A1C68EF555}"/>
                </a:ext>
              </a:extLst>
            </p:cNvPr>
            <p:cNvSpPr txBox="1"/>
            <p:nvPr/>
          </p:nvSpPr>
          <p:spPr>
            <a:xfrm>
              <a:off x="3181569" y="964114"/>
              <a:ext cx="1708160" cy="530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Apache(P1)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0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F61C-6F97-4EE0-B593-F2E86E4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Multi-Process Applications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2CB3E1-DCDE-44A0-8048-5118D04D3BA5}"/>
              </a:ext>
            </a:extLst>
          </p:cNvPr>
          <p:cNvGrpSpPr/>
          <p:nvPr/>
        </p:nvGrpSpPr>
        <p:grpSpPr>
          <a:xfrm>
            <a:off x="2134262" y="1538833"/>
            <a:ext cx="2363638" cy="2847835"/>
            <a:chOff x="3399072" y="2299864"/>
            <a:chExt cx="2313513" cy="1937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504C8D-5127-40B8-8B52-09099DE629E9}"/>
                </a:ext>
              </a:extLst>
            </p:cNvPr>
            <p:cNvSpPr/>
            <p:nvPr/>
          </p:nvSpPr>
          <p:spPr>
            <a:xfrm>
              <a:off x="3399072" y="2299864"/>
              <a:ext cx="2313513" cy="19374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id="{F605EA50-3783-4488-8A96-97E0B71079F2}"/>
                </a:ext>
              </a:extLst>
            </p:cNvPr>
            <p:cNvSpPr/>
            <p:nvPr/>
          </p:nvSpPr>
          <p:spPr>
            <a:xfrm>
              <a:off x="3483507" y="2415371"/>
              <a:ext cx="2127937" cy="1691715"/>
            </a:xfrm>
            <a:prstGeom prst="roundRect">
              <a:avLst>
                <a:gd name="adj" fmla="val 73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4D77A1-3B8C-4203-9DB0-A52BDAEC521C}"/>
              </a:ext>
            </a:extLst>
          </p:cNvPr>
          <p:cNvGrpSpPr/>
          <p:nvPr/>
        </p:nvGrpSpPr>
        <p:grpSpPr>
          <a:xfrm>
            <a:off x="2324106" y="1844146"/>
            <a:ext cx="1992640" cy="573859"/>
            <a:chOff x="2462349" y="897293"/>
            <a:chExt cx="2656853" cy="8243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F7B011-1D89-4279-B5C5-FCAA727F3C47}"/>
                </a:ext>
              </a:extLst>
            </p:cNvPr>
            <p:cNvGrpSpPr/>
            <p:nvPr/>
          </p:nvGrpSpPr>
          <p:grpSpPr>
            <a:xfrm>
              <a:off x="2462349" y="897293"/>
              <a:ext cx="2656853" cy="824346"/>
              <a:chOff x="2462349" y="897293"/>
              <a:chExt cx="2656853" cy="8243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A0EB01-6E6F-4B8C-9A77-0CE8791C0E4B}"/>
                  </a:ext>
                </a:extLst>
              </p:cNvPr>
              <p:cNvSpPr/>
              <p:nvPr/>
            </p:nvSpPr>
            <p:spPr>
              <a:xfrm>
                <a:off x="2462349" y="897293"/>
                <a:ext cx="2656853" cy="82434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Picture 4" descr="http://alexeykolyanov.webtm.ru/img/oses.png">
                <a:extLst>
                  <a:ext uri="{FF2B5EF4-FFF2-40B4-BE49-F238E27FC236}">
                    <a16:creationId xmlns:a16="http://schemas.microsoft.com/office/drawing/2014/main" id="{C2B3F271-5208-4C08-BBD2-0C551F3ED9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0523" y="937761"/>
                <a:ext cx="531177" cy="531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http://espeo.eu/wp-content/uploads/2016/07/apache318x2601.png">
                <a:extLst>
                  <a:ext uri="{FF2B5EF4-FFF2-40B4-BE49-F238E27FC236}">
                    <a16:creationId xmlns:a16="http://schemas.microsoft.com/office/drawing/2014/main" id="{F138174C-58FE-49B3-A2CF-5559C2586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52958" y="1208968"/>
                <a:ext cx="865140" cy="336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2666C2-2B43-4DAE-8DAB-2613D468AD16}"/>
                </a:ext>
              </a:extLst>
            </p:cNvPr>
            <p:cNvSpPr txBox="1"/>
            <p:nvPr/>
          </p:nvSpPr>
          <p:spPr>
            <a:xfrm>
              <a:off x="3181569" y="964114"/>
              <a:ext cx="1708160" cy="530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Apache(P1)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E7F609-E71D-4F48-9A79-E7136C87F0B2}"/>
              </a:ext>
            </a:extLst>
          </p:cNvPr>
          <p:cNvSpPr/>
          <p:nvPr/>
        </p:nvSpPr>
        <p:spPr>
          <a:xfrm>
            <a:off x="2005450" y="4080565"/>
            <a:ext cx="2595968" cy="4701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OCalls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513F4-F178-433F-9370-EB68B95F4519}"/>
              </a:ext>
            </a:extLst>
          </p:cNvPr>
          <p:cNvSpPr/>
          <p:nvPr/>
        </p:nvSpPr>
        <p:spPr>
          <a:xfrm>
            <a:off x="2324106" y="2420888"/>
            <a:ext cx="1992640" cy="1048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LibOS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E0530-2D53-41C2-A4C9-8B2A0260A433}"/>
              </a:ext>
            </a:extLst>
          </p:cNvPr>
          <p:cNvSpPr/>
          <p:nvPr/>
        </p:nvSpPr>
        <p:spPr>
          <a:xfrm>
            <a:off x="3139239" y="2552715"/>
            <a:ext cx="960437" cy="295810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kill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2D7A7A-EB82-4EF4-BB5B-FD77CA209384}"/>
              </a:ext>
            </a:extLst>
          </p:cNvPr>
          <p:cNvSpPr txBox="1"/>
          <p:nvPr/>
        </p:nvSpPr>
        <p:spPr>
          <a:xfrm>
            <a:off x="3077137" y="3076629"/>
            <a:ext cx="1136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RpcSend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7BC7F-F099-4C2E-BE4A-504AD320361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19458" y="2848525"/>
            <a:ext cx="26104" cy="22810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638E08-9825-4DE1-96D8-E4E19E2E8EB0}"/>
              </a:ext>
            </a:extLst>
          </p:cNvPr>
          <p:cNvGrpSpPr/>
          <p:nvPr/>
        </p:nvGrpSpPr>
        <p:grpSpPr>
          <a:xfrm>
            <a:off x="2519871" y="3372573"/>
            <a:ext cx="1454244" cy="667328"/>
            <a:chOff x="3877139" y="2724086"/>
            <a:chExt cx="1938992" cy="8897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111ECA-C445-4370-B2F8-F1F42BCDB341}"/>
                </a:ext>
              </a:extLst>
            </p:cNvPr>
            <p:cNvSpPr txBox="1"/>
            <p:nvPr/>
          </p:nvSpPr>
          <p:spPr>
            <a:xfrm>
              <a:off x="3877139" y="3182969"/>
              <a:ext cx="19389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RpcConnect</a:t>
              </a:r>
              <a:r>
                <a:rPr lang="en-US" sz="1500" b="1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1CD2A35F-3656-4EA4-A98F-0F305F97DCAB}"/>
                </a:ext>
              </a:extLst>
            </p:cNvPr>
            <p:cNvSpPr/>
            <p:nvPr/>
          </p:nvSpPr>
          <p:spPr>
            <a:xfrm rot="10800000">
              <a:off x="5203419" y="2724086"/>
              <a:ext cx="284249" cy="536512"/>
            </a:xfrm>
            <a:prstGeom prst="upArrow">
              <a:avLst>
                <a:gd name="adj1" fmla="val 50000"/>
                <a:gd name="adj2" fmla="val 7832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D8FDF8-7328-46D8-8A0E-BA9F4352DED7}"/>
              </a:ext>
            </a:extLst>
          </p:cNvPr>
          <p:cNvGrpSpPr/>
          <p:nvPr/>
        </p:nvGrpSpPr>
        <p:grpSpPr>
          <a:xfrm>
            <a:off x="4886213" y="1538833"/>
            <a:ext cx="2363638" cy="2847835"/>
            <a:chOff x="3399072" y="2299864"/>
            <a:chExt cx="2313513" cy="19374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16B1A7-0222-4529-B645-A721559A40A4}"/>
                </a:ext>
              </a:extLst>
            </p:cNvPr>
            <p:cNvSpPr/>
            <p:nvPr/>
          </p:nvSpPr>
          <p:spPr>
            <a:xfrm>
              <a:off x="3399072" y="2299864"/>
              <a:ext cx="2313513" cy="19374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6" name="Rounded Rectangle 6">
              <a:extLst>
                <a:ext uri="{FF2B5EF4-FFF2-40B4-BE49-F238E27FC236}">
                  <a16:creationId xmlns:a16="http://schemas.microsoft.com/office/drawing/2014/main" id="{CD0006A7-9F02-4023-A6BE-6ED33C108396}"/>
                </a:ext>
              </a:extLst>
            </p:cNvPr>
            <p:cNvSpPr/>
            <p:nvPr/>
          </p:nvSpPr>
          <p:spPr>
            <a:xfrm>
              <a:off x="3483507" y="2404344"/>
              <a:ext cx="2127937" cy="1702742"/>
            </a:xfrm>
            <a:prstGeom prst="roundRect">
              <a:avLst>
                <a:gd name="adj" fmla="val 73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4FE4D7-7D51-4947-8850-29EA64F3BF98}"/>
              </a:ext>
            </a:extLst>
          </p:cNvPr>
          <p:cNvGrpSpPr/>
          <p:nvPr/>
        </p:nvGrpSpPr>
        <p:grpSpPr>
          <a:xfrm>
            <a:off x="5076056" y="1844146"/>
            <a:ext cx="1992640" cy="573859"/>
            <a:chOff x="2462349" y="897293"/>
            <a:chExt cx="2656853" cy="82434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90060E2-92D6-46C6-B4E0-0EDB87015FEB}"/>
                </a:ext>
              </a:extLst>
            </p:cNvPr>
            <p:cNvGrpSpPr/>
            <p:nvPr/>
          </p:nvGrpSpPr>
          <p:grpSpPr>
            <a:xfrm>
              <a:off x="2462349" y="897293"/>
              <a:ext cx="2656853" cy="824346"/>
              <a:chOff x="2462349" y="897293"/>
              <a:chExt cx="2656853" cy="82434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907F303-C1F2-4B32-80A5-55D407AB2798}"/>
                  </a:ext>
                </a:extLst>
              </p:cNvPr>
              <p:cNvSpPr/>
              <p:nvPr/>
            </p:nvSpPr>
            <p:spPr>
              <a:xfrm>
                <a:off x="2462349" y="897293"/>
                <a:ext cx="2656853" cy="82434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4" descr="http://alexeykolyanov.webtm.ru/img/oses.png">
                <a:extLst>
                  <a:ext uri="{FF2B5EF4-FFF2-40B4-BE49-F238E27FC236}">
                    <a16:creationId xmlns:a16="http://schemas.microsoft.com/office/drawing/2014/main" id="{7F133F80-61AF-41F0-B383-3FCC3093B8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0523" y="937761"/>
                <a:ext cx="531177" cy="531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http://espeo.eu/wp-content/uploads/2016/07/apache318x2601.png">
                <a:extLst>
                  <a:ext uri="{FF2B5EF4-FFF2-40B4-BE49-F238E27FC236}">
                    <a16:creationId xmlns:a16="http://schemas.microsoft.com/office/drawing/2014/main" id="{AA1E74C3-1AD2-4D6E-A143-C22338653C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52958" y="1208968"/>
                <a:ext cx="865140" cy="336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CFF472-16A4-4D55-8BBB-FF91C8AB2172}"/>
                </a:ext>
              </a:extLst>
            </p:cNvPr>
            <p:cNvSpPr txBox="1"/>
            <p:nvPr/>
          </p:nvSpPr>
          <p:spPr>
            <a:xfrm>
              <a:off x="3181569" y="964114"/>
              <a:ext cx="1708160" cy="530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Apache(P2)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9CDC44E-2DA1-4F62-B6A8-8B08894EC1DD}"/>
              </a:ext>
            </a:extLst>
          </p:cNvPr>
          <p:cNvSpPr/>
          <p:nvPr/>
        </p:nvSpPr>
        <p:spPr>
          <a:xfrm>
            <a:off x="4774653" y="4080565"/>
            <a:ext cx="2595968" cy="4701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OCalls</a:t>
            </a:r>
            <a:endParaRPr lang="en-US" sz="2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49423D-5B3E-4124-BA4F-DEB8E936F7A2}"/>
              </a:ext>
            </a:extLst>
          </p:cNvPr>
          <p:cNvSpPr/>
          <p:nvPr/>
        </p:nvSpPr>
        <p:spPr>
          <a:xfrm>
            <a:off x="5076056" y="2420888"/>
            <a:ext cx="1992640" cy="1048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LibOS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5D32DD-C514-43D0-9C2E-3AC6450C3E63}"/>
              </a:ext>
            </a:extLst>
          </p:cNvPr>
          <p:cNvGrpSpPr/>
          <p:nvPr/>
        </p:nvGrpSpPr>
        <p:grpSpPr>
          <a:xfrm>
            <a:off x="3410521" y="4022828"/>
            <a:ext cx="2728266" cy="834139"/>
            <a:chOff x="3045353" y="4232408"/>
            <a:chExt cx="3637687" cy="1112185"/>
          </a:xfrm>
        </p:grpSpPr>
        <p:sp>
          <p:nvSpPr>
            <p:cNvPr id="38" name="Arrow: U-Turn 37">
              <a:extLst>
                <a:ext uri="{FF2B5EF4-FFF2-40B4-BE49-F238E27FC236}">
                  <a16:creationId xmlns:a16="http://schemas.microsoft.com/office/drawing/2014/main" id="{6E6243B4-1716-4D43-ADAB-72CB7107E962}"/>
                </a:ext>
              </a:extLst>
            </p:cNvPr>
            <p:cNvSpPr/>
            <p:nvPr/>
          </p:nvSpPr>
          <p:spPr>
            <a:xfrm flipV="1">
              <a:off x="3045353" y="4902570"/>
              <a:ext cx="3637687" cy="442023"/>
            </a:xfrm>
            <a:prstGeom prst="uturnArrow">
              <a:avLst>
                <a:gd name="adj1" fmla="val 50000"/>
                <a:gd name="adj2" fmla="val 25000"/>
                <a:gd name="adj3" fmla="val 0"/>
                <a:gd name="adj4" fmla="val 18626"/>
                <a:gd name="adj5" fmla="val 10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4B530CB-8573-43B9-9AA4-CC05CDAFB31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860289" y="2516774"/>
              <a:ext cx="7815" cy="3439083"/>
            </a:xfrm>
            <a:prstGeom prst="bentConnector3">
              <a:avLst>
                <a:gd name="adj1" fmla="val -12536161"/>
              </a:avLst>
            </a:prstGeom>
            <a:ln w="7620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031E693-3A58-479A-B66C-E87CC9A5BAFA}"/>
              </a:ext>
            </a:extLst>
          </p:cNvPr>
          <p:cNvSpPr txBox="1"/>
          <p:nvPr/>
        </p:nvSpPr>
        <p:spPr>
          <a:xfrm>
            <a:off x="5778036" y="3754545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RpcListen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FD9B692D-2782-49AD-909E-B73295C9D960}"/>
              </a:ext>
            </a:extLst>
          </p:cNvPr>
          <p:cNvSpPr/>
          <p:nvPr/>
        </p:nvSpPr>
        <p:spPr>
          <a:xfrm>
            <a:off x="1306861" y="2752338"/>
            <a:ext cx="1728860" cy="880193"/>
          </a:xfrm>
          <a:prstGeom prst="wedgeRoundRectCallout">
            <a:avLst>
              <a:gd name="adj1" fmla="val 33267"/>
              <a:gd name="adj2" fmla="val 6602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Attestation</a:t>
            </a:r>
            <a:br>
              <a:rPr lang="en-US" sz="2100" b="1" dirty="0"/>
            </a:br>
            <a:r>
              <a:rPr lang="en-US" sz="2100" b="1" dirty="0"/>
              <a:t>by CPU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21D58EF3-F06E-479E-94B6-9E257C63AA5C}"/>
              </a:ext>
            </a:extLst>
          </p:cNvPr>
          <p:cNvSpPr/>
          <p:nvPr/>
        </p:nvSpPr>
        <p:spPr>
          <a:xfrm>
            <a:off x="5870605" y="2774808"/>
            <a:ext cx="1728860" cy="880193"/>
          </a:xfrm>
          <a:prstGeom prst="wedgeRoundRectCallout">
            <a:avLst>
              <a:gd name="adj1" fmla="val -32097"/>
              <a:gd name="adj2" fmla="val 6161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Attestation</a:t>
            </a:r>
            <a:br>
              <a:rPr lang="en-US" sz="2100" b="1" dirty="0"/>
            </a:br>
            <a:r>
              <a:rPr lang="en-US" sz="2100" b="1" dirty="0"/>
              <a:t>by CPU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F5DFEA61-FCED-4EBF-9D1C-90C14886597F}"/>
              </a:ext>
            </a:extLst>
          </p:cNvPr>
          <p:cNvSpPr/>
          <p:nvPr/>
        </p:nvSpPr>
        <p:spPr>
          <a:xfrm>
            <a:off x="3850874" y="3423861"/>
            <a:ext cx="1872057" cy="880193"/>
          </a:xfrm>
          <a:prstGeom prst="wedgeRoundRectCallout">
            <a:avLst>
              <a:gd name="adj1" fmla="val 33267"/>
              <a:gd name="adj2" fmla="val 6602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 dirty="0"/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166D3377-60C4-4CE0-97B0-AB3382D85D3C}"/>
              </a:ext>
            </a:extLst>
          </p:cNvPr>
          <p:cNvSpPr/>
          <p:nvPr/>
        </p:nvSpPr>
        <p:spPr>
          <a:xfrm>
            <a:off x="3829519" y="3409043"/>
            <a:ext cx="1879902" cy="880193"/>
          </a:xfrm>
          <a:prstGeom prst="wedgeRoundRectCallout">
            <a:avLst>
              <a:gd name="adj1" fmla="val -32097"/>
              <a:gd name="adj2" fmla="val 6161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Exchange</a:t>
            </a:r>
            <a:br>
              <a:rPr lang="en-US" sz="2100" b="1" dirty="0"/>
            </a:br>
            <a:r>
              <a:rPr lang="en-US" sz="2100" b="1" dirty="0"/>
              <a:t>Encryption Key</a:t>
            </a:r>
          </a:p>
        </p:txBody>
      </p:sp>
      <p:pic>
        <p:nvPicPr>
          <p:cNvPr id="45" name="Picture 2" descr="http://freevector.co/wp-content/uploads/2009/08/81052-big-lock.png">
            <a:extLst>
              <a:ext uri="{FF2B5EF4-FFF2-40B4-BE49-F238E27FC236}">
                <a16:creationId xmlns:a16="http://schemas.microsoft.com/office/drawing/2014/main" id="{D74E9902-9A7B-4078-88B1-D2363998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3324" y="4448393"/>
            <a:ext cx="492217" cy="49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7CE045-0007-B543-9552-45440A61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5020797"/>
            <a:ext cx="7543800" cy="13147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</a:t>
            </a:r>
            <a:r>
              <a:rPr lang="en-US" dirty="0" err="1"/>
              <a:t>LibOS</a:t>
            </a:r>
            <a:r>
              <a:rPr lang="en-US" dirty="0"/>
              <a:t> / address space  per process</a:t>
            </a:r>
          </a:p>
          <a:p>
            <a:r>
              <a:rPr lang="en-US" dirty="0"/>
              <a:t>Implement shared OS abstractions over RPC</a:t>
            </a:r>
          </a:p>
          <a:p>
            <a:r>
              <a:rPr lang="en-US" dirty="0"/>
              <a:t>Supports fork, exec, most System V IPC, signals, etc.</a:t>
            </a:r>
          </a:p>
        </p:txBody>
      </p:sp>
    </p:spTree>
    <p:extLst>
      <p:ext uri="{BB962C8B-B14F-4D97-AF65-F5344CB8AC3E}">
        <p14:creationId xmlns:p14="http://schemas.microsoft.com/office/powerpoint/2010/main" val="8701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916-B3C9-491F-8156-21BD39CD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/>
              <a:t>LibOS</a:t>
            </a:r>
            <a:r>
              <a:rPr lang="en-US" dirty="0"/>
              <a:t> Features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7E42C1-F60B-4687-B48D-16B7A2CB0A12}"/>
              </a:ext>
            </a:extLst>
          </p:cNvPr>
          <p:cNvGrpSpPr/>
          <p:nvPr/>
        </p:nvGrpSpPr>
        <p:grpSpPr>
          <a:xfrm>
            <a:off x="1186768" y="2197141"/>
            <a:ext cx="6770465" cy="2176664"/>
            <a:chOff x="570845" y="3123671"/>
            <a:chExt cx="8045670" cy="18394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75B03E-6252-4186-B458-839E989FCDD2}"/>
                </a:ext>
              </a:extLst>
            </p:cNvPr>
            <p:cNvSpPr/>
            <p:nvPr/>
          </p:nvSpPr>
          <p:spPr>
            <a:xfrm>
              <a:off x="570845" y="3123671"/>
              <a:ext cx="8045670" cy="1839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2100" b="1" dirty="0">
                  <a:solidFill>
                    <a:schemeClr val="tx1"/>
                  </a:solidFill>
                  <a:cs typeface="Arial" panose="020B0604020202020204" pitchFamily="34" charset="0"/>
                </a:rPr>
                <a:t>Graphene LibOS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8E366-ACCA-4166-903C-120BBB702916}"/>
                </a:ext>
              </a:extLst>
            </p:cNvPr>
            <p:cNvSpPr/>
            <p:nvPr/>
          </p:nvSpPr>
          <p:spPr>
            <a:xfrm>
              <a:off x="5178640" y="3210053"/>
              <a:ext cx="2936467" cy="4145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Virtual File System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497C56-DE24-431F-83AA-47DD7E44CDDC}"/>
                </a:ext>
              </a:extLst>
            </p:cNvPr>
            <p:cNvSpPr/>
            <p:nvPr/>
          </p:nvSpPr>
          <p:spPr>
            <a:xfrm>
              <a:off x="5178642" y="3685113"/>
              <a:ext cx="785648" cy="55995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bg1"/>
                  </a:solidFill>
                </a:rPr>
                <a:t>Proc</a:t>
              </a:r>
              <a:br>
                <a:rPr lang="en-US" sz="1350" b="1" dirty="0">
                  <a:solidFill>
                    <a:schemeClr val="bg1"/>
                  </a:solidFill>
                </a:rPr>
              </a:br>
              <a:r>
                <a:rPr lang="en-US" sz="1350" b="1" dirty="0">
                  <a:solidFill>
                    <a:schemeClr val="bg1"/>
                  </a:solidFill>
                </a:rPr>
                <a:t>FS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713CA4-3C1F-4E12-B751-7B5C22018A96}"/>
                </a:ext>
              </a:extLst>
            </p:cNvPr>
            <p:cNvSpPr/>
            <p:nvPr/>
          </p:nvSpPr>
          <p:spPr>
            <a:xfrm>
              <a:off x="4269169" y="4296704"/>
              <a:ext cx="2916052" cy="2074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DDAD11-6838-4674-B161-654B232F0A71}"/>
                </a:ext>
              </a:extLst>
            </p:cNvPr>
            <p:cNvSpPr/>
            <p:nvPr/>
          </p:nvSpPr>
          <p:spPr>
            <a:xfrm>
              <a:off x="1143143" y="4558833"/>
              <a:ext cx="2383078" cy="318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RPC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7671D5-E127-4DDE-AD60-3F1C93BB8453}"/>
                </a:ext>
              </a:extLst>
            </p:cNvPr>
            <p:cNvSpPr/>
            <p:nvPr/>
          </p:nvSpPr>
          <p:spPr>
            <a:xfrm>
              <a:off x="4269169" y="3693511"/>
              <a:ext cx="843123" cy="5435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bg1"/>
                  </a:solidFill>
                </a:rPr>
                <a:t>ELF</a:t>
              </a:r>
              <a:br>
                <a:rPr lang="en-US" sz="1350" b="1" dirty="0">
                  <a:solidFill>
                    <a:schemeClr val="bg1"/>
                  </a:solidFill>
                </a:rPr>
              </a:br>
              <a:r>
                <a:rPr lang="en-US" sz="1350" b="1" dirty="0">
                  <a:solidFill>
                    <a:schemeClr val="bg1"/>
                  </a:solidFill>
                </a:rPr>
                <a:t>loader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0A4B4-F52B-49E1-9772-0AB27CAFB804}"/>
                </a:ext>
              </a:extLst>
            </p:cNvPr>
            <p:cNvSpPr/>
            <p:nvPr/>
          </p:nvSpPr>
          <p:spPr>
            <a:xfrm>
              <a:off x="7658602" y="3688258"/>
              <a:ext cx="893858" cy="80640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Socket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A6BAA0-4CF2-4D00-A247-331E0BA6367B}"/>
                </a:ext>
              </a:extLst>
            </p:cNvPr>
            <p:cNvSpPr/>
            <p:nvPr/>
          </p:nvSpPr>
          <p:spPr>
            <a:xfrm>
              <a:off x="6027353" y="3684288"/>
              <a:ext cx="1156792" cy="8198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Chroot</a:t>
              </a:r>
              <a:br>
                <a:rPr lang="en-US" sz="1500" b="1" dirty="0">
                  <a:solidFill>
                    <a:schemeClr val="bg1"/>
                  </a:solidFill>
                </a:rPr>
              </a:br>
              <a:r>
                <a:rPr lang="en-US" sz="1200" b="1" dirty="0">
                  <a:solidFill>
                    <a:schemeClr val="bg1"/>
                  </a:solidFill>
                </a:rPr>
                <a:t>(</a:t>
              </a:r>
              <a:r>
                <a:rPr lang="en-US" sz="1200" b="1" dirty="0" err="1">
                  <a:solidFill>
                    <a:schemeClr val="bg1"/>
                  </a:solidFill>
                </a:rPr>
                <a:t>Passthru</a:t>
              </a:r>
              <a:r>
                <a:rPr lang="en-US" sz="1200" b="1" dirty="0">
                  <a:solidFill>
                    <a:schemeClr val="bg1"/>
                  </a:solidFill>
                </a:rPr>
                <a:t>)</a:t>
              </a:r>
              <a:br>
                <a:rPr lang="en-US" sz="1500" b="1" dirty="0">
                  <a:solidFill>
                    <a:schemeClr val="bg1"/>
                  </a:solidFill>
                </a:rPr>
              </a:br>
              <a:r>
                <a:rPr lang="en-US" sz="1500" b="1" dirty="0">
                  <a:solidFill>
                    <a:schemeClr val="bg1"/>
                  </a:solidFill>
                </a:rPr>
                <a:t>FS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858B1F-E513-4312-BC2D-70A953AD9B61}"/>
                </a:ext>
              </a:extLst>
            </p:cNvPr>
            <p:cNvSpPr/>
            <p:nvPr/>
          </p:nvSpPr>
          <p:spPr>
            <a:xfrm flipV="1">
              <a:off x="8179163" y="3205655"/>
              <a:ext cx="373297" cy="5568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9D629B-8E84-415D-A9DB-B9571415A9F1}"/>
                </a:ext>
              </a:extLst>
            </p:cNvPr>
            <p:cNvSpPr/>
            <p:nvPr/>
          </p:nvSpPr>
          <p:spPr>
            <a:xfrm rot="16200000">
              <a:off x="7023964" y="3906317"/>
              <a:ext cx="806405" cy="3732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Pipe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C2C1F2-5EA4-495F-BCB6-0EA003BB993D}"/>
                </a:ext>
              </a:extLst>
            </p:cNvPr>
            <p:cNvSpPr/>
            <p:nvPr/>
          </p:nvSpPr>
          <p:spPr>
            <a:xfrm rot="16200000">
              <a:off x="1075827" y="3462760"/>
              <a:ext cx="811558" cy="318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Signal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BA8032-BC04-4E54-A818-015A10B2CBCE}"/>
                </a:ext>
              </a:extLst>
            </p:cNvPr>
            <p:cNvSpPr/>
            <p:nvPr/>
          </p:nvSpPr>
          <p:spPr>
            <a:xfrm>
              <a:off x="1705323" y="3210435"/>
              <a:ext cx="869687" cy="8122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SYS V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IPC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AD1979-42A5-4443-B298-40B0EB8ABDE4}"/>
                </a:ext>
              </a:extLst>
            </p:cNvPr>
            <p:cNvSpPr/>
            <p:nvPr/>
          </p:nvSpPr>
          <p:spPr>
            <a:xfrm rot="16200000">
              <a:off x="43735" y="3825234"/>
              <a:ext cx="1657198" cy="4414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Thread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C038C5-A58C-4FB6-9A40-2B48A87BBC7D}"/>
                </a:ext>
              </a:extLst>
            </p:cNvPr>
            <p:cNvSpPr/>
            <p:nvPr/>
          </p:nvSpPr>
          <p:spPr>
            <a:xfrm>
              <a:off x="1085173" y="3216367"/>
              <a:ext cx="181298" cy="4136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51CB8-77BE-461B-B393-74EC46386FF7}"/>
                </a:ext>
              </a:extLst>
            </p:cNvPr>
            <p:cNvSpPr/>
            <p:nvPr/>
          </p:nvSpPr>
          <p:spPr>
            <a:xfrm>
              <a:off x="1145601" y="3693512"/>
              <a:ext cx="176619" cy="3344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07C189-902C-44B6-B9E2-6E4B13B96C80}"/>
                </a:ext>
              </a:extLst>
            </p:cNvPr>
            <p:cNvSpPr/>
            <p:nvPr/>
          </p:nvSpPr>
          <p:spPr>
            <a:xfrm>
              <a:off x="2630192" y="3210435"/>
              <a:ext cx="1247534" cy="41961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fork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C3C1EC-3543-4931-A2AE-AB036D838C5B}"/>
                </a:ext>
              </a:extLst>
            </p:cNvPr>
            <p:cNvSpPr/>
            <p:nvPr/>
          </p:nvSpPr>
          <p:spPr>
            <a:xfrm>
              <a:off x="2630520" y="3603323"/>
              <a:ext cx="255772" cy="41648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1CBA17-1D50-49DB-AC63-074592E33D49}"/>
                </a:ext>
              </a:extLst>
            </p:cNvPr>
            <p:cNvSpPr/>
            <p:nvPr/>
          </p:nvSpPr>
          <p:spPr>
            <a:xfrm>
              <a:off x="2938842" y="3696963"/>
              <a:ext cx="1247534" cy="8050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Migration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D1AE5B-0139-4EA0-8C0E-A222CC0C5998}"/>
                </a:ext>
              </a:extLst>
            </p:cNvPr>
            <p:cNvSpPr/>
            <p:nvPr/>
          </p:nvSpPr>
          <p:spPr>
            <a:xfrm>
              <a:off x="1144711" y="4082296"/>
              <a:ext cx="1738058" cy="4227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Namespace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F551C6-1F0C-4FCF-B502-9824FA668BEB}"/>
                </a:ext>
              </a:extLst>
            </p:cNvPr>
            <p:cNvSpPr/>
            <p:nvPr/>
          </p:nvSpPr>
          <p:spPr>
            <a:xfrm>
              <a:off x="3595001" y="4555780"/>
              <a:ext cx="2432352" cy="318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VMA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48B44F-C401-478A-96A3-97432FD07D50}"/>
                </a:ext>
              </a:extLst>
            </p:cNvPr>
            <p:cNvSpPr/>
            <p:nvPr/>
          </p:nvSpPr>
          <p:spPr>
            <a:xfrm>
              <a:off x="3958550" y="3205007"/>
              <a:ext cx="1160966" cy="41961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exec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475F4C-29F1-412E-88BE-99A9EAB4A9ED}"/>
              </a:ext>
            </a:extLst>
          </p:cNvPr>
          <p:cNvGrpSpPr/>
          <p:nvPr/>
        </p:nvGrpSpPr>
        <p:grpSpPr>
          <a:xfrm>
            <a:off x="4821170" y="4439662"/>
            <a:ext cx="1681871" cy="1632586"/>
            <a:chOff x="4799147" y="3406424"/>
            <a:chExt cx="2242495" cy="8504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60E00C-6A87-4D11-9F00-DDDE315999F3}"/>
                </a:ext>
              </a:extLst>
            </p:cNvPr>
            <p:cNvSpPr txBox="1"/>
            <p:nvPr/>
          </p:nvSpPr>
          <p:spPr>
            <a:xfrm>
              <a:off x="4799147" y="3406424"/>
              <a:ext cx="2242495" cy="697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  49</a:t>
              </a:r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 KLOC</a:t>
              </a:r>
            </a:p>
            <a:p>
              <a:endParaRPr lang="en-US" sz="2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KLOC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59711D-4E2F-4AD6-8FBD-6D7F5885F36C}"/>
                </a:ext>
              </a:extLst>
            </p:cNvPr>
            <p:cNvSpPr txBox="1"/>
            <p:nvPr/>
          </p:nvSpPr>
          <p:spPr>
            <a:xfrm>
              <a:off x="5062932" y="3667674"/>
              <a:ext cx="1964450" cy="58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/>
                <a:t>LibOS</a:t>
              </a:r>
              <a:r>
                <a:rPr lang="en-US" sz="1350" dirty="0"/>
                <a:t> Source code</a:t>
              </a:r>
            </a:p>
            <a:p>
              <a:pPr algn="ctr"/>
              <a:endParaRPr lang="en-US" sz="1350" dirty="0"/>
            </a:p>
            <a:p>
              <a:pPr algn="ctr"/>
              <a:endParaRPr lang="en-US" sz="1350" dirty="0"/>
            </a:p>
            <a:p>
              <a:pPr algn="ctr"/>
              <a:endParaRPr lang="en-US" sz="1350" dirty="0"/>
            </a:p>
            <a:p>
              <a:pPr algn="ctr"/>
              <a:r>
                <a:rPr lang="en-US" sz="1350" dirty="0"/>
                <a:t>SGX PAL Source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A12252-A7E5-7E4F-A840-8EB16AFF1FC2}"/>
              </a:ext>
            </a:extLst>
          </p:cNvPr>
          <p:cNvSpPr txBox="1"/>
          <p:nvPr/>
        </p:nvSpPr>
        <p:spPr>
          <a:xfrm>
            <a:off x="6923538" y="4941168"/>
            <a:ext cx="147333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LibOS</a:t>
            </a:r>
            <a:r>
              <a:rPr lang="en-US" sz="1350" dirty="0"/>
              <a:t> Compiled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SGX PAL Compiled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68007D-A8F6-4548-A1A6-8327EE67047C}"/>
              </a:ext>
            </a:extLst>
          </p:cNvPr>
          <p:cNvSpPr txBox="1"/>
          <p:nvPr/>
        </p:nvSpPr>
        <p:spPr>
          <a:xfrm>
            <a:off x="6690185" y="4476464"/>
            <a:ext cx="149111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 891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KB</a:t>
            </a: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279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KB</a:t>
            </a:r>
          </a:p>
        </p:txBody>
      </p:sp>
    </p:spTree>
    <p:extLst>
      <p:ext uri="{BB962C8B-B14F-4D97-AF65-F5344CB8AC3E}">
        <p14:creationId xmlns:p14="http://schemas.microsoft.com/office/powerpoint/2010/main" val="34463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97E040-1C58-4251-8F3F-DB9DA8096112}"/>
              </a:ext>
            </a:extLst>
          </p:cNvPr>
          <p:cNvSpPr/>
          <p:nvPr/>
        </p:nvSpPr>
        <p:spPr>
          <a:xfrm>
            <a:off x="4769963" y="4818523"/>
            <a:ext cx="2173986" cy="11221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>
                <a:solidFill>
                  <a:prstClr val="black"/>
                </a:solidFill>
                <a:latin typeface="Calibri" panose="020F0502020204030204"/>
              </a:rPr>
              <a:t>Graphenized Docker Image</a:t>
            </a: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94C207-DC87-4D6B-9733-455C32CD8003}"/>
              </a:ext>
            </a:extLst>
          </p:cNvPr>
          <p:cNvSpPr/>
          <p:nvPr/>
        </p:nvSpPr>
        <p:spPr>
          <a:xfrm>
            <a:off x="4839858" y="5108242"/>
            <a:ext cx="2044504" cy="747012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>
              <a:solidFill>
                <a:schemeClr val="tx1"/>
              </a:solidFill>
            </a:endParaRPr>
          </a:p>
          <a:p>
            <a:pPr algn="r"/>
            <a:endParaRPr lang="en-US" sz="1350">
              <a:solidFill>
                <a:schemeClr val="tx1"/>
              </a:solidFill>
            </a:endParaRPr>
          </a:p>
          <a:p>
            <a:pPr algn="r"/>
            <a:r>
              <a:rPr lang="en-US" sz="1350">
                <a:solidFill>
                  <a:schemeClr val="tx1"/>
                </a:solidFill>
              </a:rPr>
              <a:t>Signed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CCB6B-24E0-4C9F-B067-B88E1CCDD31C}"/>
              </a:ext>
            </a:extLst>
          </p:cNvPr>
          <p:cNvSpPr/>
          <p:nvPr/>
        </p:nvSpPr>
        <p:spPr>
          <a:xfrm>
            <a:off x="5802146" y="2886403"/>
            <a:ext cx="2760420" cy="159977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>
                <a:solidFill>
                  <a:prstClr val="black"/>
                </a:solidFill>
                <a:latin typeface="Calibri" panose="020F0502020204030204"/>
              </a:rPr>
              <a:t>Docker Container</a:t>
            </a: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2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E8A6C1-B438-41E6-B04E-6202D271519B}"/>
              </a:ext>
            </a:extLst>
          </p:cNvPr>
          <p:cNvSpPr/>
          <p:nvPr/>
        </p:nvSpPr>
        <p:spPr>
          <a:xfrm>
            <a:off x="6182168" y="3200021"/>
            <a:ext cx="2066925" cy="94925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9492750-3EF9-46E1-9CC0-C53021D88C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298" b="11423"/>
          <a:stretch/>
        </p:blipFill>
        <p:spPr>
          <a:xfrm>
            <a:off x="7760470" y="3069762"/>
            <a:ext cx="624928" cy="595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95369-7249-4247-BE37-6792E20E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5" y="855337"/>
            <a:ext cx="8229600" cy="1158240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Support via </a:t>
            </a:r>
            <a:br>
              <a:rPr lang="en-US" dirty="0"/>
            </a:br>
            <a:r>
              <a:rPr lang="en-US" dirty="0"/>
              <a:t>Graphene Shielded Containers (GSC)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B5B65-7B2B-4A36-9C95-2C3B4B3916C7}"/>
              </a:ext>
            </a:extLst>
          </p:cNvPr>
          <p:cNvSpPr/>
          <p:nvPr/>
        </p:nvSpPr>
        <p:spPr>
          <a:xfrm>
            <a:off x="663561" y="2669336"/>
            <a:ext cx="1576699" cy="9229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>
                <a:solidFill>
                  <a:prstClr val="black"/>
                </a:solidFill>
                <a:latin typeface="Calibri" panose="020F0502020204030204"/>
              </a:rPr>
              <a:t>Docker Image</a:t>
            </a: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F3EACD05-F8CC-4F09-B5E9-1C1328770EB1}"/>
              </a:ext>
            </a:extLst>
          </p:cNvPr>
          <p:cNvCxnSpPr>
            <a:cxnSpLocks/>
            <a:stCxn id="34" idx="3"/>
            <a:endCxn id="12" idx="2"/>
          </p:cNvCxnSpPr>
          <p:nvPr/>
        </p:nvCxnSpPr>
        <p:spPr>
          <a:xfrm flipV="1">
            <a:off x="6943949" y="4486180"/>
            <a:ext cx="238408" cy="893402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509A0E-0B5D-4795-A71B-2A5E49C80F63}"/>
              </a:ext>
            </a:extLst>
          </p:cNvPr>
          <p:cNvSpPr txBox="1"/>
          <p:nvPr/>
        </p:nvSpPr>
        <p:spPr>
          <a:xfrm>
            <a:off x="7182357" y="5157874"/>
            <a:ext cx="26355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>
                <a:solidFill>
                  <a:prstClr val="black"/>
                </a:solidFill>
                <a:latin typeface="Calibri" panose="020F0502020204030204"/>
              </a:rPr>
              <a:t>3. Docker run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73DD1D-E76A-4561-BA4C-02C51B9013D2}"/>
              </a:ext>
            </a:extLst>
          </p:cNvPr>
          <p:cNvSpPr/>
          <p:nvPr/>
        </p:nvSpPr>
        <p:spPr>
          <a:xfrm>
            <a:off x="1287674" y="3849601"/>
            <a:ext cx="1576699" cy="4039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kern="0">
                <a:solidFill>
                  <a:schemeClr val="tx1"/>
                </a:solidFill>
                <a:latin typeface="Calibri" panose="020F0502020204030204"/>
              </a:rPr>
              <a:t>GSC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138292-1236-4D17-8FFA-7F361C47DDF8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>
            <a:off x="2076024" y="4253553"/>
            <a:ext cx="3554" cy="57360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6360E0-DAC3-4466-B7F2-A073055921D6}"/>
              </a:ext>
            </a:extLst>
          </p:cNvPr>
          <p:cNvSpPr/>
          <p:nvPr/>
        </p:nvSpPr>
        <p:spPr>
          <a:xfrm>
            <a:off x="1016075" y="3071892"/>
            <a:ext cx="871671" cy="34004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Application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06B40B-4B87-43EB-9994-6A2BDF4651A2}"/>
              </a:ext>
            </a:extLst>
          </p:cNvPr>
          <p:cNvSpPr/>
          <p:nvPr/>
        </p:nvSpPr>
        <p:spPr>
          <a:xfrm>
            <a:off x="2615209" y="2880051"/>
            <a:ext cx="1109338" cy="527992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Memory &amp; Parallelism Requirements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60115D-ED95-4BCC-81ED-3A22BB13897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 flipH="1">
            <a:off x="2076024" y="3408042"/>
            <a:ext cx="1093855" cy="44155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C82EF9-D6B7-4315-B8A3-A246D8EF911B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1451911" y="3592282"/>
            <a:ext cx="624113" cy="2573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3EE3BE-D7DB-4F8D-BC3B-603F0FB94B83}"/>
              </a:ext>
            </a:extLst>
          </p:cNvPr>
          <p:cNvSpPr txBox="1"/>
          <p:nvPr/>
        </p:nvSpPr>
        <p:spPr>
          <a:xfrm>
            <a:off x="2079578" y="4397205"/>
            <a:ext cx="26355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>
                <a:solidFill>
                  <a:prstClr val="black"/>
                </a:solidFill>
                <a:latin typeface="Calibri" panose="020F0502020204030204"/>
              </a:rPr>
              <a:t>1. Build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F3681D-8ABA-442B-AFD1-2ADDCE5A7EFC}"/>
              </a:ext>
            </a:extLst>
          </p:cNvPr>
          <p:cNvSpPr/>
          <p:nvPr/>
        </p:nvSpPr>
        <p:spPr>
          <a:xfrm>
            <a:off x="6363927" y="3839259"/>
            <a:ext cx="1681319" cy="48038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  <a:p>
            <a:pPr algn="ctr"/>
            <a:endParaRPr lang="en-US" sz="1050"/>
          </a:p>
          <a:p>
            <a:pPr algn="ctr"/>
            <a:endParaRPr lang="en-US" sz="1050"/>
          </a:p>
          <a:p>
            <a:pPr algn="ctr"/>
            <a:r>
              <a:rPr lang="en-US" sz="1050"/>
              <a:t>Graphene Runtime</a:t>
            </a:r>
          </a:p>
          <a:p>
            <a:pPr algn="ctr"/>
            <a:endParaRPr lang="en-US" sz="105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6A7561-B232-441A-8B61-A0368419178C}"/>
              </a:ext>
            </a:extLst>
          </p:cNvPr>
          <p:cNvSpPr/>
          <p:nvPr/>
        </p:nvSpPr>
        <p:spPr>
          <a:xfrm>
            <a:off x="4918200" y="5172670"/>
            <a:ext cx="871671" cy="23020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Application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B31C3F-10D4-4C35-B1A0-B66D643A5088}"/>
              </a:ext>
            </a:extLst>
          </p:cNvPr>
          <p:cNvSpPr/>
          <p:nvPr/>
        </p:nvSpPr>
        <p:spPr>
          <a:xfrm>
            <a:off x="5874077" y="5176625"/>
            <a:ext cx="871671" cy="32693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Graphene Runtime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F338F9-9970-42F9-A364-2EB2DD16916A}"/>
              </a:ext>
            </a:extLst>
          </p:cNvPr>
          <p:cNvSpPr/>
          <p:nvPr/>
        </p:nvSpPr>
        <p:spPr>
          <a:xfrm>
            <a:off x="4918372" y="5517022"/>
            <a:ext cx="871671" cy="23020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Manifest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ACC928-6856-4B80-A0B2-9706F1F537E6}"/>
              </a:ext>
            </a:extLst>
          </p:cNvPr>
          <p:cNvCxnSpPr>
            <a:cxnSpLocks/>
            <a:stCxn id="44" idx="3"/>
            <a:endCxn id="34" idx="1"/>
          </p:cNvCxnSpPr>
          <p:nvPr/>
        </p:nvCxnSpPr>
        <p:spPr>
          <a:xfrm flipV="1">
            <a:off x="3166571" y="5379582"/>
            <a:ext cx="1603392" cy="863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F6249E4-1FF9-42E8-BCD2-AA96A75E85A4}"/>
              </a:ext>
            </a:extLst>
          </p:cNvPr>
          <p:cNvSpPr txBox="1"/>
          <p:nvPr/>
        </p:nvSpPr>
        <p:spPr>
          <a:xfrm>
            <a:off x="3351597" y="5089347"/>
            <a:ext cx="26355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>
                <a:solidFill>
                  <a:prstClr val="black"/>
                </a:solidFill>
                <a:latin typeface="Calibri" panose="020F0502020204030204"/>
              </a:rPr>
              <a:t>2. Sign Image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E9B392-CB4B-401D-A471-954481AA9B8F}"/>
              </a:ext>
            </a:extLst>
          </p:cNvPr>
          <p:cNvSpPr/>
          <p:nvPr/>
        </p:nvSpPr>
        <p:spPr>
          <a:xfrm>
            <a:off x="992585" y="4827161"/>
            <a:ext cx="2173986" cy="11221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>
                <a:solidFill>
                  <a:prstClr val="black"/>
                </a:solidFill>
                <a:latin typeface="Calibri" panose="020F0502020204030204"/>
              </a:rPr>
              <a:t>Graphenized Docker Image</a:t>
            </a: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A4894A9-9E66-437F-85AE-542DE190A305}"/>
              </a:ext>
            </a:extLst>
          </p:cNvPr>
          <p:cNvSpPr/>
          <p:nvPr/>
        </p:nvSpPr>
        <p:spPr>
          <a:xfrm>
            <a:off x="1140822" y="5181309"/>
            <a:ext cx="871671" cy="23020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Application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90D027-379F-4B92-A9F7-D1DB90DD6083}"/>
              </a:ext>
            </a:extLst>
          </p:cNvPr>
          <p:cNvSpPr/>
          <p:nvPr/>
        </p:nvSpPr>
        <p:spPr>
          <a:xfrm>
            <a:off x="2096699" y="5185263"/>
            <a:ext cx="871671" cy="32693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Graphene Runtime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803B007-2ED9-4295-BD9C-DB8DFA423160}"/>
              </a:ext>
            </a:extLst>
          </p:cNvPr>
          <p:cNvSpPr/>
          <p:nvPr/>
        </p:nvSpPr>
        <p:spPr>
          <a:xfrm>
            <a:off x="1140994" y="5525661"/>
            <a:ext cx="871671" cy="23020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Manifest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4B42A5-1808-4EE4-A5F8-E757341016A6}"/>
              </a:ext>
            </a:extLst>
          </p:cNvPr>
          <p:cNvSpPr/>
          <p:nvPr/>
        </p:nvSpPr>
        <p:spPr>
          <a:xfrm>
            <a:off x="6646412" y="3410691"/>
            <a:ext cx="1071888" cy="312725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Application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A001305-36D9-43F5-AB36-E33692EA7F07}"/>
              </a:ext>
            </a:extLst>
          </p:cNvPr>
          <p:cNvSpPr/>
          <p:nvPr/>
        </p:nvSpPr>
        <p:spPr>
          <a:xfrm>
            <a:off x="6825263" y="3893787"/>
            <a:ext cx="714187" cy="23020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Manifest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67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3" grpId="0" animBg="1"/>
      <p:bldP spid="12" grpId="0" animBg="1"/>
      <p:bldP spid="24" grpId="0" animBg="1"/>
      <p:bldP spid="16" grpId="0"/>
      <p:bldP spid="42" grpId="0"/>
      <p:bldP spid="28" grpId="0" animBg="1"/>
      <p:bldP spid="35" grpId="0" animBg="1"/>
      <p:bldP spid="37" grpId="0" animBg="1"/>
      <p:bldP spid="38" grpId="0" animBg="1"/>
      <p:bldP spid="43" grpId="0"/>
      <p:bldP spid="44" grpId="0" animBg="1"/>
      <p:bldP spid="46" grpId="0" animBg="1"/>
      <p:bldP spid="47" grpId="0" animBg="1"/>
      <p:bldP spid="49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ACAF-A45A-3243-A6BA-DA6E4DE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F2440-153F-7747-8680-E8560A2F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C63CF-AF90-4B47-B6EA-A65DE4FC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 focus on stability and functionality</a:t>
            </a:r>
          </a:p>
          <a:p>
            <a:pPr lvl="1"/>
            <a:r>
              <a:rPr lang="en-US" dirty="0"/>
              <a:t>Significant improvements over the last year</a:t>
            </a:r>
          </a:p>
          <a:p>
            <a:r>
              <a:rPr lang="en-US" dirty="0"/>
              <a:t>Documented (and working on) security issues</a:t>
            </a:r>
          </a:p>
          <a:p>
            <a:endParaRPr lang="en-US" dirty="0"/>
          </a:p>
          <a:p>
            <a:r>
              <a:rPr lang="en-US" dirty="0"/>
              <a:t>v.1.1 Release Highlights (this week-</a:t>
            </a:r>
            <a:r>
              <a:rPr lang="en-US" dirty="0" err="1"/>
              <a:t>ish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Improved Remote Attestation</a:t>
            </a:r>
          </a:p>
          <a:p>
            <a:pPr lvl="1"/>
            <a:r>
              <a:rPr lang="en-US" dirty="0"/>
              <a:t>Protected File System</a:t>
            </a:r>
          </a:p>
          <a:p>
            <a:pPr lvl="1"/>
            <a:r>
              <a:rPr lang="en-US" dirty="0"/>
              <a:t>Graphene Shielded Containers</a:t>
            </a:r>
          </a:p>
          <a:p>
            <a:pPr lvl="1"/>
            <a:r>
              <a:rPr lang="en-US" dirty="0" err="1"/>
              <a:t>Exitless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Ubuntu 20.04 support, DCAP driver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73006-AEC3-F442-A2D6-E4204566C373}"/>
              </a:ext>
            </a:extLst>
          </p:cNvPr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/>
              <a:t>Hope to be production-ready soon…</a:t>
            </a:r>
          </a:p>
        </p:txBody>
      </p:sp>
    </p:spTree>
    <p:extLst>
      <p:ext uri="{BB962C8B-B14F-4D97-AF65-F5344CB8AC3E}">
        <p14:creationId xmlns:p14="http://schemas.microsoft.com/office/powerpoint/2010/main" val="292918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9B32-AFD7-B84D-83C2-FE364245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C81F-E3BC-E848-B48B-FE6D42D0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push toward production-ready</a:t>
            </a:r>
          </a:p>
          <a:p>
            <a:pPr lvl="1"/>
            <a:r>
              <a:rPr lang="en-US" dirty="0"/>
              <a:t>Specific known issues, general stability</a:t>
            </a:r>
          </a:p>
          <a:p>
            <a:r>
              <a:rPr lang="en-US" dirty="0"/>
              <a:t>Goals for next year:</a:t>
            </a:r>
          </a:p>
          <a:p>
            <a:pPr lvl="1"/>
            <a:r>
              <a:rPr lang="en-US" dirty="0"/>
              <a:t>Network shielding</a:t>
            </a:r>
          </a:p>
          <a:p>
            <a:pPr lvl="1"/>
            <a:r>
              <a:rPr lang="en-US" dirty="0"/>
              <a:t>EDMM support</a:t>
            </a:r>
          </a:p>
          <a:p>
            <a:pPr lvl="1"/>
            <a:r>
              <a:rPr lang="en-US" dirty="0"/>
              <a:t>Scalable multi-threading, performance improvements</a:t>
            </a:r>
          </a:p>
          <a:p>
            <a:pPr lvl="1"/>
            <a:r>
              <a:rPr lang="en-US" dirty="0"/>
              <a:t>Features needed for additional language runtimes </a:t>
            </a:r>
            <a:br>
              <a:rPr lang="en-US" dirty="0"/>
            </a:br>
            <a:r>
              <a:rPr lang="en-US" dirty="0"/>
              <a:t>  (Go, improve Java)</a:t>
            </a:r>
          </a:p>
          <a:p>
            <a:pPr lvl="1"/>
            <a:r>
              <a:rPr lang="en-US" dirty="0"/>
              <a:t>Improve tools and documentation</a:t>
            </a:r>
          </a:p>
          <a:p>
            <a:pPr lvl="1"/>
            <a:r>
              <a:rPr lang="en-US" dirty="0"/>
              <a:t>Rework file system, ELF 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9183C-6812-A645-AF97-444FCF27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24.5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11628</TotalTime>
  <Words>601</Words>
  <Application>Microsoft Macintosh PowerPoint</Application>
  <PresentationFormat>On-screen Show (4:3)</PresentationFormat>
  <Paragraphs>189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Intel Clear</vt:lpstr>
      <vt:lpstr>Intel Clear Light</vt:lpstr>
      <vt:lpstr>Lucida Grande</vt:lpstr>
      <vt:lpstr>Office Theme</vt:lpstr>
      <vt:lpstr>Graphene: A platform for unmodified Linux applications on SGX</vt:lpstr>
      <vt:lpstr>Disclosures and Disclaimers</vt:lpstr>
      <vt:lpstr>Graphene Overview</vt:lpstr>
      <vt:lpstr>How Graphene Works</vt:lpstr>
      <vt:lpstr>Multi-Process Applications</vt:lpstr>
      <vt:lpstr>More LibOS Features</vt:lpstr>
      <vt:lpstr>Docker Support via  Graphene Shielded Containers (GSC)</vt:lpstr>
      <vt:lpstr>Project Status</vt:lpstr>
      <vt:lpstr>Future Plans</vt:lpstr>
      <vt:lpstr>PowerPoint Presentation</vt:lpstr>
      <vt:lpstr>A growing developer community</vt:lpstr>
      <vt:lpstr>Common Interests Across Projects</vt:lpstr>
      <vt:lpstr>Graphene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What is it, and how is it related to Computer Science anyway?</dc:title>
  <dc:creator>mike</dc:creator>
  <cp:lastModifiedBy>Don Porter</cp:lastModifiedBy>
  <cp:revision>223</cp:revision>
  <dcterms:created xsi:type="dcterms:W3CDTF">2012-09-21T01:57:31Z</dcterms:created>
  <dcterms:modified xsi:type="dcterms:W3CDTF">2020-07-14T15:02:46Z</dcterms:modified>
</cp:coreProperties>
</file>