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mp4" ContentType="video/mp4"/>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1.xml" ContentType="application/vnd.openxmlformats-officedocument.presentationml.tags+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6.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7.xml" ContentType="application/vnd.openxmlformats-officedocument.presentationml.tags+xml"/>
  <Override PartName="/ppt/notesSlides/notesSlide27.xml" ContentType="application/vnd.openxmlformats-officedocument.presentationml.notesSlide+xml"/>
  <Override PartName="/ppt/tags/tag18.xml" ContentType="application/vnd.openxmlformats-officedocument.presentationml.tags+xml"/>
  <Override PartName="/ppt/notesSlides/notesSlide28.xml" ContentType="application/vnd.openxmlformats-officedocument.presentationml.notesSlide+xml"/>
  <Override PartName="/ppt/tags/tag19.xml" ContentType="application/vnd.openxmlformats-officedocument.presentationml.tags+xml"/>
  <Override PartName="/ppt/notesSlides/notesSlide29.xml" ContentType="application/vnd.openxmlformats-officedocument.presentationml.notesSlide+xml"/>
  <Override PartName="/ppt/tags/tag20.xml" ContentType="application/vnd.openxmlformats-officedocument.presentationml.tags+xml"/>
  <Override PartName="/ppt/notesSlides/notesSlide30.xml" ContentType="application/vnd.openxmlformats-officedocument.presentationml.notesSlide+xml"/>
  <Override PartName="/ppt/tags/tag21.xml" ContentType="application/vnd.openxmlformats-officedocument.presentationml.tags+xml"/>
  <Override PartName="/ppt/notesSlides/notesSlide31.xml" ContentType="application/vnd.openxmlformats-officedocument.presentationml.notesSlide+xml"/>
  <Override PartName="/ppt/tags/tag22.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 id="2147483695" r:id="rId5"/>
    <p:sldMasterId id="2147483699" r:id="rId6"/>
  </p:sldMasterIdLst>
  <p:notesMasterIdLst>
    <p:notesMasterId r:id="rId41"/>
  </p:notesMasterIdLst>
  <p:handoutMasterIdLst>
    <p:handoutMasterId r:id="rId42"/>
  </p:handoutMasterIdLst>
  <p:sldIdLst>
    <p:sldId id="256" r:id="rId7"/>
    <p:sldId id="1378" r:id="rId8"/>
    <p:sldId id="257" r:id="rId9"/>
    <p:sldId id="1412" r:id="rId10"/>
    <p:sldId id="1411" r:id="rId11"/>
    <p:sldId id="1413" r:id="rId12"/>
    <p:sldId id="264" r:id="rId13"/>
    <p:sldId id="284" r:id="rId14"/>
    <p:sldId id="1432" r:id="rId15"/>
    <p:sldId id="1415" r:id="rId16"/>
    <p:sldId id="661" r:id="rId17"/>
    <p:sldId id="1416" r:id="rId18"/>
    <p:sldId id="1417" r:id="rId19"/>
    <p:sldId id="1418" r:id="rId20"/>
    <p:sldId id="1419" r:id="rId21"/>
    <p:sldId id="1420" r:id="rId22"/>
    <p:sldId id="1421" r:id="rId23"/>
    <p:sldId id="1427" r:id="rId24"/>
    <p:sldId id="1428" r:id="rId25"/>
    <p:sldId id="1429" r:id="rId26"/>
    <p:sldId id="684" r:id="rId27"/>
    <p:sldId id="267" r:id="rId28"/>
    <p:sldId id="268" r:id="rId29"/>
    <p:sldId id="272" r:id="rId30"/>
    <p:sldId id="281" r:id="rId31"/>
    <p:sldId id="279" r:id="rId32"/>
    <p:sldId id="273" r:id="rId33"/>
    <p:sldId id="274" r:id="rId34"/>
    <p:sldId id="1422" r:id="rId35"/>
    <p:sldId id="1430" r:id="rId36"/>
    <p:sldId id="1431" r:id="rId37"/>
    <p:sldId id="1433" r:id="rId38"/>
    <p:sldId id="1425" r:id="rId39"/>
    <p:sldId id="142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16" userDrawn="1">
          <p15:clr>
            <a:srgbClr val="A4A3A4"/>
          </p15:clr>
        </p15:guide>
        <p15:guide id="2" pos="4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vaiskii, Dmitrii" initials="KD" lastIdx="5" clrIdx="0">
    <p:extLst>
      <p:ext uri="{19B8F6BF-5375-455C-9EA6-DF929625EA0E}">
        <p15:presenceInfo xmlns:p15="http://schemas.microsoft.com/office/powerpoint/2012/main" userId="S::dmitrii.kuvaiskii@intel.com::592e98f2-2268-4b85-8f6f-a38dc88c591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D6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E5AE52-560E-40E7-844F-417DDCADF650}" v="5" dt="2020-06-26T09:18:53.4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4" d="100"/>
          <a:sy n="104" d="100"/>
        </p:scale>
        <p:origin x="744" y="102"/>
      </p:cViewPr>
      <p:guideLst>
        <p:guide orient="horz" pos="2016"/>
        <p:guide pos="48"/>
      </p:guideLst>
    </p:cSldViewPr>
  </p:slideViewPr>
  <p:notesTextViewPr>
    <p:cViewPr>
      <p:scale>
        <a:sx n="1" d="1"/>
        <a:sy n="1" d="1"/>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commentAuthors" Target="commentAuthors.xml"/><Relationship Id="rId48"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896EDA5-94DD-44FD-9EF1-FFBF72C4A4F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FBEEEF7-49B0-4297-AFF9-1DAD2A3828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C10F66-2049-40BF-A365-78B97122A753}" type="datetimeFigureOut">
              <a:rPr lang="en-US" smtClean="0"/>
              <a:t>7/1/2020</a:t>
            </a:fld>
            <a:endParaRPr lang="en-US"/>
          </a:p>
        </p:txBody>
      </p:sp>
      <p:sp>
        <p:nvSpPr>
          <p:cNvPr id="4" name="Footer Placeholder 3">
            <a:extLst>
              <a:ext uri="{FF2B5EF4-FFF2-40B4-BE49-F238E27FC236}">
                <a16:creationId xmlns:a16="http://schemas.microsoft.com/office/drawing/2014/main" id="{B878BAE6-A722-494C-8B60-60952A0D158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1B1D3F8-8EF0-463B-8D6D-5B1A5B06B81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25759B-0DD1-4C5D-81D0-57B799E9B4CC}" type="slidenum">
              <a:rPr lang="en-US" smtClean="0"/>
              <a:t>‹#›</a:t>
            </a:fld>
            <a:endParaRPr lang="en-US"/>
          </a:p>
        </p:txBody>
      </p:sp>
    </p:spTree>
    <p:extLst>
      <p:ext uri="{BB962C8B-B14F-4D97-AF65-F5344CB8AC3E}">
        <p14:creationId xmlns:p14="http://schemas.microsoft.com/office/powerpoint/2010/main" val="1790572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38C04-5E5C-45C5-A44C-2BD22037D7C4}" type="datetimeFigureOut">
              <a:rPr lang="en-US" smtClean="0"/>
              <a:t>7/1/2020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5127FB-D1B7-454F-8074-F613CC03D420}" type="slidenum">
              <a:rPr lang="en-US" smtClean="0"/>
              <a:t>‹#›</a:t>
            </a:fld>
            <a:endParaRPr lang="en-US"/>
          </a:p>
        </p:txBody>
      </p:sp>
    </p:spTree>
    <p:extLst>
      <p:ext uri="{BB962C8B-B14F-4D97-AF65-F5344CB8AC3E}">
        <p14:creationId xmlns:p14="http://schemas.microsoft.com/office/powerpoint/2010/main" val="726099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Hello,</a:t>
            </a:r>
          </a:p>
          <a:p>
            <a:endParaRPr lang="en-US"/>
          </a:p>
          <a:p>
            <a:r>
              <a:rPr lang="en-US"/>
              <a:t>In this talk Dmitrii and I will present our recent work on shielding Linux application Containers in untrusted clouds.  </a:t>
            </a:r>
          </a:p>
          <a:p>
            <a:endParaRPr lang="en-US"/>
          </a:p>
          <a:p>
            <a:r>
              <a:rPr lang="en-US"/>
              <a:t>In these untrusted clouds we have seen a surge of applications computing on sensitive and private data. With this sensitive data comes the risk of exposing said data.</a:t>
            </a:r>
          </a:p>
        </p:txBody>
      </p:sp>
      <p:sp>
        <p:nvSpPr>
          <p:cNvPr id="4" name="Slide Number Placeholder 3"/>
          <p:cNvSpPr>
            <a:spLocks noGrp="1"/>
          </p:cNvSpPr>
          <p:nvPr>
            <p:ph type="sldNum" sz="quarter" idx="5"/>
          </p:nvPr>
        </p:nvSpPr>
        <p:spPr/>
        <p:txBody>
          <a:bodyPr/>
          <a:lstStyle/>
          <a:p>
            <a:fld id="{9B5127FB-D1B7-454F-8074-F613CC03D420}" type="slidenum">
              <a:rPr lang="en-US" smtClean="0"/>
              <a:t>1</a:t>
            </a:fld>
            <a:endParaRPr lang="en-US"/>
          </a:p>
        </p:txBody>
      </p:sp>
    </p:spTree>
    <p:extLst>
      <p:ext uri="{BB962C8B-B14F-4D97-AF65-F5344CB8AC3E}">
        <p14:creationId xmlns:p14="http://schemas.microsoft.com/office/powerpoint/2010/main" val="3849464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Graphene is run in Intel SGX mode, it loads itself and the application inside of the SGX enclave. The major parts of Graphene move inside the enclave. In particular, the </a:t>
            </a:r>
            <a:r>
              <a:rPr lang="en-US" err="1"/>
              <a:t>LibOS</a:t>
            </a:r>
            <a:r>
              <a:rPr lang="en-US"/>
              <a:t> layer and most of the PAL. However, PAL is now divided into two separate binaries: the untrusted PAL and the trusted PAL. The untrusted PAL is used to load and initialize the SGX enclave in the wrapper process and to issue system calls to the host OS on behalf of the enclave. It also serves as a glue code to enter enclave mode and exit it. Similarly to other layers, the interface between the trusted PAL (executing inside the enclave) and the untrusted PAL (executing outside) is kept minimal, with around 40 so-called SGX Out Calls (OCALLs) in total. Graphene takes additional precautions to harden this boundary between the trusted enclave and the untrusted environment.</a:t>
            </a:r>
          </a:p>
        </p:txBody>
      </p:sp>
      <p:sp>
        <p:nvSpPr>
          <p:cNvPr id="4" name="Slide Number Placeholder 3"/>
          <p:cNvSpPr>
            <a:spLocks noGrp="1"/>
          </p:cNvSpPr>
          <p:nvPr>
            <p:ph type="sldNum" sz="quarter" idx="5"/>
          </p:nvPr>
        </p:nvSpPr>
        <p:spPr/>
        <p:txBody>
          <a:bodyPr/>
          <a:lstStyle/>
          <a:p>
            <a:fld id="{9B5127FB-D1B7-454F-8074-F613CC03D420}" type="slidenum">
              <a:rPr lang="en-US" smtClean="0"/>
              <a:t>10</a:t>
            </a:fld>
            <a:endParaRPr lang="en-US"/>
          </a:p>
        </p:txBody>
      </p:sp>
    </p:spTree>
    <p:extLst>
      <p:ext uri="{BB962C8B-B14F-4D97-AF65-F5344CB8AC3E}">
        <p14:creationId xmlns:p14="http://schemas.microsoft.com/office/powerpoint/2010/main" val="51692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typical in security-critical environments, the application running inside Graphene and an SGX enclave must be accompanied by a security manifest. In fact, it is this security manifest (and not the application binary) that is given to Graphene as input.</a:t>
            </a:r>
          </a:p>
          <a:p>
            <a:endParaRPr lang="en-US"/>
          </a:p>
          <a:p>
            <a:r>
              <a:rPr lang="en-US"/>
              <a:t>This security manifest is a plaintext file in a simple TOML format. Here is a small example. First, the manifest must specify the actual executable to load and run – in this case, the Python3 executable. Next, the manifest may overwrite the required environment variables. The manifest should also specify a subset of host-OS directories to be mounted so that only they are visible to the </a:t>
            </a:r>
            <a:r>
              <a:rPr lang="en-US" err="1"/>
              <a:t>enclavized</a:t>
            </a:r>
            <a:r>
              <a:rPr lang="en-US"/>
              <a:t> application (possibly under a different name as shown in the example – here the Glibc libraries are silently replaced with Graphene-patched Glibc libraries). Next, the manifest contains some SGX-architecture-specific variables like the maximum enclave size and the maximum number of simultaneous enclave threads (these are the limitations of SGX version 1). Finally, this example shows how files to be consumed by the SGX enclave must be marked as trusted – in this case, Graphene calculates their secure hashes during build time, appends these hashes to the manifest, and during run-time Graphene will verify that the files were not modified. There are several more manifest options in Graphene, to enable some additional functionality.</a:t>
            </a:r>
          </a:p>
          <a:p>
            <a:endParaRPr lang="en-US"/>
          </a:p>
          <a:p>
            <a:r>
              <a:rPr lang="en-US"/>
              <a:t>The manifest is the single most important file when porting applications to Graphene and Intel SGX. Ultimately, the security and correct functioning of the application depends on how its manifest file is written.</a:t>
            </a:r>
          </a:p>
        </p:txBody>
      </p:sp>
      <p:sp>
        <p:nvSpPr>
          <p:cNvPr id="4" name="Slide Number Placeholder 3"/>
          <p:cNvSpPr>
            <a:spLocks noGrp="1"/>
          </p:cNvSpPr>
          <p:nvPr>
            <p:ph type="sldNum" sz="quarter" idx="5"/>
          </p:nvPr>
        </p:nvSpPr>
        <p:spPr/>
        <p:txBody>
          <a:bodyPr/>
          <a:lstStyle/>
          <a:p>
            <a:fld id="{9B5127FB-D1B7-454F-8074-F613CC03D420}" type="slidenum">
              <a:rPr lang="en-US" smtClean="0"/>
              <a:t>11</a:t>
            </a:fld>
            <a:endParaRPr lang="en-US"/>
          </a:p>
        </p:txBody>
      </p:sp>
    </p:spTree>
    <p:extLst>
      <p:ext uri="{BB962C8B-B14F-4D97-AF65-F5344CB8AC3E}">
        <p14:creationId xmlns:p14="http://schemas.microsoft.com/office/powerpoint/2010/main" val="231279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very important aspect of any Trusted Execution Environment is attestation. How can a remote user verify that her application actually runs in a correct up-to-date TEE, and that the code that runs inside the TEE is the actual user application? Moreover, how can the remote user provision any secret inputs to the application remotely and in a secure fashion and get the results of execution – also in a secure fashion – back?</a:t>
            </a:r>
          </a:p>
          <a:p>
            <a:endParaRPr lang="en-US"/>
          </a:p>
          <a:p>
            <a:r>
              <a:rPr lang="en-US"/>
              <a:t>Intel SGX, similarly to other TEEs, provides a way for the SGX enclave to attest itself to the remote user. This way the user gains trust in the SGX enclave running in an untrusted environment, ship the application code and data, and be sure that the results were executed inside a genuine SGX enclave.</a:t>
            </a:r>
          </a:p>
          <a:p>
            <a:endParaRPr lang="en-US"/>
          </a:p>
          <a:p>
            <a:r>
              <a:rPr lang="en-US"/>
              <a:t>We will show a complete (though slightly simplified) flow of remote attestation. Every SGX-enabled processor contains a key burnt into its fuses. The processor uses this secret key to encrypt all memory traffic leaving the CPU package. All manufactured SGX processors are listed in the web service maintained by Intel, called Intel Provisioning Certification Service. At deployment time, the new SGX machine is supposed to be registered with this service. There is a special SGX enclave called Provisioning Certification Enclave developed by Intel. This enclave is used to connect to the Intel Provisioning Certification Service, send the ID of the SGX processor and other identifying information, and receive the normal X.509 certificate for this machine signed with Intel public key. This certificate is used to prove that the SGX processor is genuine and up-to-date.</a:t>
            </a:r>
          </a:p>
        </p:txBody>
      </p:sp>
      <p:sp>
        <p:nvSpPr>
          <p:cNvPr id="4" name="Slide Number Placeholder 3"/>
          <p:cNvSpPr>
            <a:spLocks noGrp="1"/>
          </p:cNvSpPr>
          <p:nvPr>
            <p:ph type="sldNum" sz="quarter" idx="5"/>
          </p:nvPr>
        </p:nvSpPr>
        <p:spPr/>
        <p:txBody>
          <a:bodyPr/>
          <a:lstStyle/>
          <a:p>
            <a:fld id="{9C7659B7-9108-405D-A89C-A7DFFB5C1AB7}" type="slidenum">
              <a:rPr lang="en-US" smtClean="0"/>
              <a:pPr/>
              <a:t>12</a:t>
            </a:fld>
            <a:endParaRPr lang="en-US"/>
          </a:p>
        </p:txBody>
      </p:sp>
    </p:spTree>
    <p:extLst>
      <p:ext uri="{BB962C8B-B14F-4D97-AF65-F5344CB8AC3E}">
        <p14:creationId xmlns:p14="http://schemas.microsoft.com/office/powerpoint/2010/main" val="651455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the user wants to run an </a:t>
            </a:r>
            <a:r>
              <a:rPr lang="en-US" err="1"/>
              <a:t>enclavized</a:t>
            </a:r>
            <a:r>
              <a:rPr lang="en-US"/>
              <a:t> application with a security-sensitive workload. The user possesses a trusted machine (not needed to be SGX-enabled). The first thing the user must do before outsourcing her secure workload, is to contact the Intel Provisioning Certification Service to retrieve the required certificates, Certificate </a:t>
            </a:r>
            <a:r>
              <a:rPr lang="en-US" err="1"/>
              <a:t>Revokation</a:t>
            </a:r>
            <a:r>
              <a:rPr lang="en-US"/>
              <a:t> Lists, and other SGX-identifying information. This information can be cached in a local database, so that the user doesn’t have to establish internet connection to the Provisioning Certification Service every time she runs a workload on a remote untrusted machine. The user also installs Quote Verification software that runs all the required checks during remote attestation.</a:t>
            </a:r>
          </a:p>
        </p:txBody>
      </p:sp>
      <p:sp>
        <p:nvSpPr>
          <p:cNvPr id="4" name="Slide Number Placeholder 3"/>
          <p:cNvSpPr>
            <a:spLocks noGrp="1"/>
          </p:cNvSpPr>
          <p:nvPr>
            <p:ph type="sldNum" sz="quarter" idx="5"/>
          </p:nvPr>
        </p:nvSpPr>
        <p:spPr/>
        <p:txBody>
          <a:bodyPr/>
          <a:lstStyle/>
          <a:p>
            <a:fld id="{9C7659B7-9108-405D-A89C-A7DFFB5C1AB7}" type="slidenum">
              <a:rPr lang="en-US" smtClean="0"/>
              <a:pPr/>
              <a:t>13</a:t>
            </a:fld>
            <a:endParaRPr lang="en-US"/>
          </a:p>
        </p:txBody>
      </p:sp>
    </p:spTree>
    <p:extLst>
      <p:ext uri="{BB962C8B-B14F-4D97-AF65-F5344CB8AC3E}">
        <p14:creationId xmlns:p14="http://schemas.microsoft.com/office/powerpoint/2010/main" val="876674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the user ships the application binary and the Graphene runtime to the remote untrusted machine. Note that no sensitive inputs are shipped to the remote machine just yet. The remote machine starts Graphene (which starts the application binary) inside of the SGX enclave.</a:t>
            </a:r>
          </a:p>
          <a:p>
            <a:endParaRPr lang="en-US"/>
          </a:p>
          <a:p>
            <a:r>
              <a:rPr lang="en-US"/>
              <a:t>The user also starts a Secret Provider application on her own machine. This application will connect to the remote machine, establish a secure communication channel, verify that the remote machine is a genuine SGX-enabled machine and that application and Graphene run in a genuine SGX enclave, and release secret inputs to this remote machine (secret inputs are represented as a key ring on the diagram). Note that since the user shipped Graphene and binary to the remote machine, the user knows their corresponding expected measurements.</a:t>
            </a:r>
          </a:p>
        </p:txBody>
      </p:sp>
      <p:sp>
        <p:nvSpPr>
          <p:cNvPr id="4" name="Slide Number Placeholder 3"/>
          <p:cNvSpPr>
            <a:spLocks noGrp="1"/>
          </p:cNvSpPr>
          <p:nvPr>
            <p:ph type="sldNum" sz="quarter" idx="5"/>
          </p:nvPr>
        </p:nvSpPr>
        <p:spPr/>
        <p:txBody>
          <a:bodyPr/>
          <a:lstStyle/>
          <a:p>
            <a:fld id="{9C7659B7-9108-405D-A89C-A7DFFB5C1AB7}" type="slidenum">
              <a:rPr lang="en-US" smtClean="0"/>
              <a:pPr/>
              <a:t>14</a:t>
            </a:fld>
            <a:endParaRPr lang="en-US"/>
          </a:p>
        </p:txBody>
      </p:sp>
    </p:spTree>
    <p:extLst>
      <p:ext uri="{BB962C8B-B14F-4D97-AF65-F5344CB8AC3E}">
        <p14:creationId xmlns:p14="http://schemas.microsoft.com/office/powerpoint/2010/main" val="626783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Intel SGX software infrastructure has another special enclave called Quoting Enclave. This enclave (with a reference implementation written by Intel) is used to create a special structure called the SGX Quote. This SGX Quote contains all the information about the particular enclave, including its hardware-generated measurements. You can think of the SGX Quote as a second-level certificate that proves the authenticity of the enclave.</a:t>
            </a:r>
          </a:p>
          <a:p>
            <a:endParaRPr lang="en-US"/>
          </a:p>
          <a:p>
            <a:r>
              <a:rPr lang="en-US"/>
              <a:t>Graphene contains two libraries that transparently add Remote Attestation to the application. The RA-TLS library augments normal SSL/TLS sessions with an SGX-specific handshake callback. The Secret Provisioning library builds on top of RA-TLS and runs before the application. First, the Secret Provisioning library instructs RA-TLS to collect all SGX-related certificates and create a normal X.509 certificate chain out of them.</a:t>
            </a:r>
          </a:p>
        </p:txBody>
      </p:sp>
      <p:sp>
        <p:nvSpPr>
          <p:cNvPr id="4" name="Slide Number Placeholder 3"/>
          <p:cNvSpPr>
            <a:spLocks noGrp="1"/>
          </p:cNvSpPr>
          <p:nvPr>
            <p:ph type="sldNum" sz="quarter" idx="5"/>
          </p:nvPr>
        </p:nvSpPr>
        <p:spPr/>
        <p:txBody>
          <a:bodyPr/>
          <a:lstStyle/>
          <a:p>
            <a:fld id="{9C7659B7-9108-405D-A89C-A7DFFB5C1AB7}" type="slidenum">
              <a:rPr lang="en-US" smtClean="0"/>
              <a:pPr/>
              <a:t>15</a:t>
            </a:fld>
            <a:endParaRPr lang="en-US"/>
          </a:p>
        </p:txBody>
      </p:sp>
    </p:spTree>
    <p:extLst>
      <p:ext uri="{BB962C8B-B14F-4D97-AF65-F5344CB8AC3E}">
        <p14:creationId xmlns:p14="http://schemas.microsoft.com/office/powerpoint/2010/main" val="1024998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Then, Secret Provisioning library establishes a secure TLS channel with the user’s machine. During TLS handshake, RA-TLS library installs a special verification callback that receives the certificate chain (with three certificates: the leaf RA-TLS certificate, the second-level SGX quote identifying the enclave, and the top-level certificate identifying the SGX platform). Since the three certificates in the chain contain all SGX-related information, the user compares the retrieved measurements against the expected ones and decides whether to trust the remote enclave or not.</a:t>
            </a:r>
          </a:p>
        </p:txBody>
      </p:sp>
      <p:sp>
        <p:nvSpPr>
          <p:cNvPr id="4" name="Slide Number Placeholder 3"/>
          <p:cNvSpPr>
            <a:spLocks noGrp="1"/>
          </p:cNvSpPr>
          <p:nvPr>
            <p:ph type="sldNum" sz="quarter" idx="5"/>
          </p:nvPr>
        </p:nvSpPr>
        <p:spPr/>
        <p:txBody>
          <a:bodyPr/>
          <a:lstStyle/>
          <a:p>
            <a:fld id="{9C7659B7-9108-405D-A89C-A7DFFB5C1AB7}" type="slidenum">
              <a:rPr lang="en-US" smtClean="0"/>
              <a:pPr/>
              <a:t>16</a:t>
            </a:fld>
            <a:endParaRPr lang="en-US"/>
          </a:p>
        </p:txBody>
      </p:sp>
    </p:spTree>
    <p:extLst>
      <p:ext uri="{BB962C8B-B14F-4D97-AF65-F5344CB8AC3E}">
        <p14:creationId xmlns:p14="http://schemas.microsoft.com/office/powerpoint/2010/main" val="2857888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the user-side verification finishes successfully, the user gains trust in the remote enclave and now, using the same Secret Provisioning library, sends the secret inputs into the SGX enclave. After this point, the secrets are injected in the application, and the application finally starts its execution. The same secure channel may be re-used to securely send application’s results back to the user.</a:t>
            </a:r>
          </a:p>
        </p:txBody>
      </p:sp>
      <p:sp>
        <p:nvSpPr>
          <p:cNvPr id="4" name="Slide Number Placeholder 3"/>
          <p:cNvSpPr>
            <a:spLocks noGrp="1"/>
          </p:cNvSpPr>
          <p:nvPr>
            <p:ph type="sldNum" sz="quarter" idx="5"/>
          </p:nvPr>
        </p:nvSpPr>
        <p:spPr/>
        <p:txBody>
          <a:bodyPr/>
          <a:lstStyle/>
          <a:p>
            <a:fld id="{9C7659B7-9108-405D-A89C-A7DFFB5C1AB7}" type="slidenum">
              <a:rPr lang="en-US" smtClean="0"/>
              <a:pPr/>
              <a:t>17</a:t>
            </a:fld>
            <a:endParaRPr lang="en-US"/>
          </a:p>
        </p:txBody>
      </p:sp>
    </p:spTree>
    <p:extLst>
      <p:ext uri="{BB962C8B-B14F-4D97-AF65-F5344CB8AC3E}">
        <p14:creationId xmlns:p14="http://schemas.microsoft.com/office/powerpoint/2010/main" val="686817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Graphene also implements the feature of Protected Files. Since the user application runs on an untrusted machine, all input files as well as produced output files must be at least integrity-protected. And if user files contain sensitive information, they must also be encrypted.</a:t>
            </a:r>
          </a:p>
          <a:p>
            <a:endParaRPr lang="en-US"/>
          </a:p>
          <a:p>
            <a:r>
              <a:rPr lang="en-US"/>
              <a:t>With the Protected File System implemented in Graphene, all required files to run the workload are created by the user on her trusted premises first.</a:t>
            </a:r>
          </a:p>
        </p:txBody>
      </p:sp>
      <p:sp>
        <p:nvSpPr>
          <p:cNvPr id="4" name="Slide Number Placeholder 3"/>
          <p:cNvSpPr>
            <a:spLocks noGrp="1"/>
          </p:cNvSpPr>
          <p:nvPr>
            <p:ph type="sldNum" sz="quarter" idx="5"/>
          </p:nvPr>
        </p:nvSpPr>
        <p:spPr/>
        <p:txBody>
          <a:bodyPr/>
          <a:lstStyle/>
          <a:p>
            <a:fld id="{9C7659B7-9108-405D-A89C-A7DFFB5C1AB7}" type="slidenum">
              <a:rPr lang="en-US" smtClean="0"/>
              <a:pPr/>
              <a:t>18</a:t>
            </a:fld>
            <a:endParaRPr lang="en-US"/>
          </a:p>
        </p:txBody>
      </p:sp>
    </p:spTree>
    <p:extLst>
      <p:ext uri="{BB962C8B-B14F-4D97-AF65-F5344CB8AC3E}">
        <p14:creationId xmlns:p14="http://schemas.microsoft.com/office/powerpoint/2010/main" val="2850465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files are then encrypted with a symmetric key. After that, the files may be shipped to the untrusted machine together with the application binary and Graphene. After the SGX enclave is created, Graphene needs to obtain the key used to encrypt the files. As explained previously, this key provisioning can be accomplished via Secret Provisioning with Remote Attestation. Once they key is securely provisioned inside the enclave, Protected FS subsystem of Graphene uses this key to decrypt the input files and run the workload.</a:t>
            </a:r>
          </a:p>
        </p:txBody>
      </p:sp>
      <p:sp>
        <p:nvSpPr>
          <p:cNvPr id="4" name="Slide Number Placeholder 3"/>
          <p:cNvSpPr>
            <a:spLocks noGrp="1"/>
          </p:cNvSpPr>
          <p:nvPr>
            <p:ph type="sldNum" sz="quarter" idx="5"/>
          </p:nvPr>
        </p:nvSpPr>
        <p:spPr/>
        <p:txBody>
          <a:bodyPr/>
          <a:lstStyle/>
          <a:p>
            <a:fld id="{9C7659B7-9108-405D-A89C-A7DFFB5C1AB7}" type="slidenum">
              <a:rPr lang="en-US" smtClean="0"/>
              <a:pPr/>
              <a:t>19</a:t>
            </a:fld>
            <a:endParaRPr lang="en-US"/>
          </a:p>
        </p:txBody>
      </p:sp>
    </p:spTree>
    <p:extLst>
      <p:ext uri="{BB962C8B-B14F-4D97-AF65-F5344CB8AC3E}">
        <p14:creationId xmlns:p14="http://schemas.microsoft.com/office/powerpoint/2010/main" val="2321660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30D8A5-A16A-4414-9DDD-888D2D98933D}" type="slidenum">
              <a:rPr lang="en-US">
                <a:solidFill>
                  <a:prstClr val="black"/>
                </a:solidFill>
              </a:rPr>
              <a:pPr/>
              <a:t>2</a:t>
            </a:fld>
            <a:endParaRPr lang="en-US">
              <a:solidFill>
                <a:prstClr val="black"/>
              </a:solidFill>
            </a:endParaRPr>
          </a:p>
        </p:txBody>
      </p:sp>
      <p:sp>
        <p:nvSpPr>
          <p:cNvPr id="1076226" name="Rectangle 2"/>
          <p:cNvSpPr>
            <a:spLocks noGrp="1" noRot="1" noChangeAspect="1" noChangeArrowheads="1" noTextEdit="1"/>
          </p:cNvSpPr>
          <p:nvPr>
            <p:ph type="sldImg"/>
          </p:nvPr>
        </p:nvSpPr>
        <p:spPr>
          <a:xfrm>
            <a:off x="441325" y="714375"/>
            <a:ext cx="6319838" cy="3554413"/>
          </a:xfrm>
          <a:ln/>
        </p:spPr>
      </p:sp>
      <p:sp>
        <p:nvSpPr>
          <p:cNvPr id="1076227" name="Rectangle 3"/>
          <p:cNvSpPr>
            <a:spLocks noGrp="1" noChangeArrowheads="1"/>
          </p:cNvSpPr>
          <p:nvPr>
            <p:ph type="body" idx="1"/>
          </p:nvPr>
        </p:nvSpPr>
        <p:spPr>
          <a:xfrm>
            <a:off x="960910" y="4506419"/>
            <a:ext cx="5282530" cy="4269922"/>
          </a:xfrm>
        </p:spPr>
        <p:txBody>
          <a:bodyPr/>
          <a:lstStyle/>
          <a:p>
            <a:pPr defTabSz="476875" eaLnBrk="0" fontAlgn="base" hangingPunct="0">
              <a:spcBef>
                <a:spcPct val="30000"/>
              </a:spcBef>
              <a:spcAft>
                <a:spcPct val="0"/>
              </a:spcAft>
              <a:defRPr/>
            </a:pPr>
            <a:r>
              <a:rPr lang="en-US" altLang="ja-JP">
                <a:ea typeface="Arial" charset="0"/>
              </a:rPr>
              <a:t>Before I start with the presentation, it is important to note that this is a presentation by Intel with the following legal disclaimer.</a:t>
            </a:r>
          </a:p>
        </p:txBody>
      </p:sp>
    </p:spTree>
    <p:extLst>
      <p:ext uri="{BB962C8B-B14F-4D97-AF65-F5344CB8AC3E}">
        <p14:creationId xmlns:p14="http://schemas.microsoft.com/office/powerpoint/2010/main" val="799171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the enclave is finished with the secure computation, the application typically produces an output file. This file is also transparently encrypted by the Protected FS with the same encryption key. Finally, the output file may be moved to the remote user, where it will be decrypted.</a:t>
            </a:r>
          </a:p>
          <a:p>
            <a:endParaRPr lang="en-US"/>
          </a:p>
          <a:p>
            <a:r>
              <a:rPr lang="en-US"/>
              <a:t>Graphene implements Protected Files as transparently encrypted and integrity protected files. The specific files (or whole directories) to be treated as protected must be specified in the manifest. The encryption format used in the Protected FS implementation is borrowed from the similar feature of Intel SGX SDK.</a:t>
            </a:r>
          </a:p>
        </p:txBody>
      </p:sp>
      <p:sp>
        <p:nvSpPr>
          <p:cNvPr id="4" name="Slide Number Placeholder 3"/>
          <p:cNvSpPr>
            <a:spLocks noGrp="1"/>
          </p:cNvSpPr>
          <p:nvPr>
            <p:ph type="sldNum" sz="quarter" idx="5"/>
          </p:nvPr>
        </p:nvSpPr>
        <p:spPr/>
        <p:txBody>
          <a:bodyPr/>
          <a:lstStyle/>
          <a:p>
            <a:fld id="{9C7659B7-9108-405D-A89C-A7DFFB5C1AB7}" type="slidenum">
              <a:rPr lang="en-US" smtClean="0"/>
              <a:pPr/>
              <a:t>20</a:t>
            </a:fld>
            <a:endParaRPr lang="en-US"/>
          </a:p>
        </p:txBody>
      </p:sp>
    </p:spTree>
    <p:extLst>
      <p:ext uri="{BB962C8B-B14F-4D97-AF65-F5344CB8AC3E}">
        <p14:creationId xmlns:p14="http://schemas.microsoft.com/office/powerpoint/2010/main" val="290757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would like to stress that Graphene is an open-source project maintained by a dedicated community, with contributors from several companies and universities. We successfully enabled several widely used applications in Graphene across several domains, and hope to support more use cases as we grow.</a:t>
            </a:r>
          </a:p>
          <a:p>
            <a:endParaRPr lang="en-US"/>
          </a:p>
          <a:p>
            <a:r>
              <a:rPr lang="en-US"/>
              <a:t>At this point, I would like to give the mic back to Anjo.</a:t>
            </a:r>
          </a:p>
        </p:txBody>
      </p:sp>
      <p:sp>
        <p:nvSpPr>
          <p:cNvPr id="4" name="Slide Number Placeholder 3"/>
          <p:cNvSpPr>
            <a:spLocks noGrp="1"/>
          </p:cNvSpPr>
          <p:nvPr>
            <p:ph type="sldNum" sz="quarter" idx="10"/>
          </p:nvPr>
        </p:nvSpPr>
        <p:spPr/>
        <p:txBody>
          <a:bodyPr/>
          <a:lstStyle/>
          <a:p>
            <a:fld id="{BDAE4213-1FCC-409F-B2BC-412EE4625DAC}" type="slidenum">
              <a:rPr lang="en-US" smtClean="0"/>
              <a:t>21</a:t>
            </a:fld>
            <a:endParaRPr lang="en-US"/>
          </a:p>
        </p:txBody>
      </p:sp>
    </p:spTree>
    <p:extLst>
      <p:ext uri="{BB962C8B-B14F-4D97-AF65-F5344CB8AC3E}">
        <p14:creationId xmlns:p14="http://schemas.microsoft.com/office/powerpoint/2010/main" val="1944233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 for the introduction of Graphene!</a:t>
            </a:r>
          </a:p>
          <a:p>
            <a:endParaRPr lang="en-US"/>
          </a:p>
          <a:p>
            <a:r>
              <a:rPr lang="en-US"/>
              <a:t>We will now switch gears and look at the use of Graphene for application containers.</a:t>
            </a:r>
          </a:p>
        </p:txBody>
      </p:sp>
      <p:sp>
        <p:nvSpPr>
          <p:cNvPr id="4" name="Slide Number Placeholder 3"/>
          <p:cNvSpPr>
            <a:spLocks noGrp="1"/>
          </p:cNvSpPr>
          <p:nvPr>
            <p:ph type="sldNum" sz="quarter" idx="5"/>
          </p:nvPr>
        </p:nvSpPr>
        <p:spPr/>
        <p:txBody>
          <a:bodyPr/>
          <a:lstStyle/>
          <a:p>
            <a:fld id="{9B5127FB-D1B7-454F-8074-F613CC03D420}" type="slidenum">
              <a:rPr lang="en-US" smtClean="0"/>
              <a:t>22</a:t>
            </a:fld>
            <a:endParaRPr lang="en-US"/>
          </a:p>
        </p:txBody>
      </p:sp>
    </p:spTree>
    <p:extLst>
      <p:ext uri="{BB962C8B-B14F-4D97-AF65-F5344CB8AC3E}">
        <p14:creationId xmlns:p14="http://schemas.microsoft.com/office/powerpoint/2010/main" val="3104621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Containers have become the </a:t>
            </a:r>
            <a:r>
              <a:rPr lang="en-US" err="1"/>
              <a:t>defacto</a:t>
            </a:r>
            <a:r>
              <a:rPr lang="en-US"/>
              <a:t> deployment model for the cloud besides VMs.</a:t>
            </a:r>
          </a:p>
          <a:p>
            <a:endParaRPr lang="en-US"/>
          </a:p>
          <a:p>
            <a:r>
              <a:rPr lang="en-US"/>
              <a:t>They provide a small memory footprint and fast startup time.</a:t>
            </a:r>
          </a:p>
          <a:p>
            <a:endParaRPr lang="en-US"/>
          </a:p>
          <a:p>
            <a:r>
              <a:rPr lang="en-US"/>
              <a:t>We cannot apply Graphene to Container frameworks immediately, first we have to overcome two main obstacles.</a:t>
            </a:r>
          </a:p>
          <a:p>
            <a:endParaRPr lang="en-US"/>
          </a:p>
          <a:p>
            <a:r>
              <a:rPr lang="en-US"/>
              <a:t>First, Graphene does not provide an interface to create Docker images/containers with Graphene as a </a:t>
            </a:r>
            <a:r>
              <a:rPr lang="en-US" err="1"/>
              <a:t>LibraryOS</a:t>
            </a:r>
            <a:r>
              <a:rPr lang="en-US"/>
              <a:t>.</a:t>
            </a:r>
          </a:p>
          <a:p>
            <a:endParaRPr lang="en-US"/>
          </a:p>
          <a:p>
            <a:r>
              <a:rPr lang="en-US"/>
              <a:t>Second, while providing a hand crafted manifest file is possible, it’s a huge burden on the application developer. </a:t>
            </a:r>
          </a:p>
          <a:p>
            <a:endParaRPr lang="en-US"/>
          </a:p>
          <a:p>
            <a:r>
              <a:rPr lang="en-US"/>
              <a:t>To encourage usage of our container integration, we have to simplify the manifest drastically.</a:t>
            </a:r>
          </a:p>
        </p:txBody>
      </p:sp>
      <p:sp>
        <p:nvSpPr>
          <p:cNvPr id="4" name="Slide Number Placeholder 3"/>
          <p:cNvSpPr>
            <a:spLocks noGrp="1"/>
          </p:cNvSpPr>
          <p:nvPr>
            <p:ph type="sldNum" sz="quarter" idx="5"/>
          </p:nvPr>
        </p:nvSpPr>
        <p:spPr/>
        <p:txBody>
          <a:bodyPr/>
          <a:lstStyle/>
          <a:p>
            <a:fld id="{9B5127FB-D1B7-454F-8074-F613CC03D420}" type="slidenum">
              <a:rPr lang="en-US" smtClean="0"/>
              <a:t>23</a:t>
            </a:fld>
            <a:endParaRPr lang="en-US"/>
          </a:p>
        </p:txBody>
      </p:sp>
    </p:spTree>
    <p:extLst>
      <p:ext uri="{BB962C8B-B14F-4D97-AF65-F5344CB8AC3E}">
        <p14:creationId xmlns:p14="http://schemas.microsoft.com/office/powerpoint/2010/main" val="39845892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this purpose we created Graphene Shielded Containers or GSC</a:t>
            </a:r>
          </a:p>
          <a:p>
            <a:endParaRPr lang="en-US"/>
          </a:p>
          <a:p>
            <a:r>
              <a:rPr lang="en-US"/>
              <a:t>It takes as an input a regular Docker image with an application and optionally a minimal application manifest detailing the memory and parallelism requirements.</a:t>
            </a:r>
          </a:p>
          <a:p>
            <a:endParaRPr lang="en-US"/>
          </a:p>
          <a:p>
            <a:r>
              <a:rPr lang="en-US"/>
              <a:t>These two are given to GSC to build a </a:t>
            </a:r>
            <a:r>
              <a:rPr lang="en-US" err="1"/>
              <a:t>graphenized</a:t>
            </a:r>
            <a:r>
              <a:rPr lang="en-US"/>
              <a:t> Docker image.</a:t>
            </a:r>
          </a:p>
          <a:p>
            <a:endParaRPr lang="en-US"/>
          </a:p>
          <a:p>
            <a:r>
              <a:rPr lang="en-US"/>
              <a:t>This image includes the application, the Graphene runtime, and the a generated manifest file based on the user’s input as well as the Docker image including the application.</a:t>
            </a:r>
          </a:p>
          <a:p>
            <a:endParaRPr lang="en-US"/>
          </a:p>
          <a:p>
            <a:r>
              <a:rPr lang="en-US"/>
              <a:t>All SGX applications have to be signed by the developer. </a:t>
            </a:r>
          </a:p>
          <a:p>
            <a:endParaRPr lang="en-US"/>
          </a:p>
          <a:p>
            <a:r>
              <a:rPr lang="en-US"/>
              <a:t>GSC signs the application, G runtime and manifest in a second step to ensure that the users signing key is never part of the persistent image.</a:t>
            </a:r>
          </a:p>
          <a:p>
            <a:endParaRPr lang="en-US"/>
          </a:p>
          <a:p>
            <a:r>
              <a:rPr lang="en-US"/>
              <a:t>The signed image can then be started via a regular docker run command which starts the Graphene runtime.</a:t>
            </a:r>
          </a:p>
          <a:p>
            <a:endParaRPr lang="en-US"/>
          </a:p>
          <a:p>
            <a:r>
              <a:rPr lang="en-US"/>
              <a:t>The runtime loads the manifest, builds an enclave and starts the application.</a:t>
            </a:r>
          </a:p>
          <a:p>
            <a:endParaRPr lang="en-US"/>
          </a:p>
        </p:txBody>
      </p:sp>
      <p:sp>
        <p:nvSpPr>
          <p:cNvPr id="4" name="Slide Number Placeholder 3"/>
          <p:cNvSpPr>
            <a:spLocks noGrp="1"/>
          </p:cNvSpPr>
          <p:nvPr>
            <p:ph type="sldNum" sz="quarter" idx="5"/>
          </p:nvPr>
        </p:nvSpPr>
        <p:spPr/>
        <p:txBody>
          <a:bodyPr/>
          <a:lstStyle/>
          <a:p>
            <a:fld id="{9B5127FB-D1B7-454F-8074-F613CC03D420}" type="slidenum">
              <a:rPr lang="en-US" smtClean="0"/>
              <a:t>24</a:t>
            </a:fld>
            <a:endParaRPr lang="en-US"/>
          </a:p>
        </p:txBody>
      </p:sp>
    </p:spTree>
    <p:extLst>
      <p:ext uri="{BB962C8B-B14F-4D97-AF65-F5344CB8AC3E}">
        <p14:creationId xmlns:p14="http://schemas.microsoft.com/office/powerpoint/2010/main" val="2182490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 the previous slide, I simplified the manifest file generation quite a bit.</a:t>
            </a:r>
          </a:p>
          <a:p>
            <a:endParaRPr lang="en-US"/>
          </a:p>
          <a:p>
            <a:r>
              <a:rPr lang="en-US"/>
              <a:t>Let me explain how we more or less automatically generate the manifest file for a Docker image.</a:t>
            </a:r>
          </a:p>
          <a:p>
            <a:endParaRPr lang="en-US"/>
          </a:p>
          <a:p>
            <a:r>
              <a:rPr lang="en-US"/>
              <a:t>We base our automation on the observation that the Container defines the minimal runtime environment of an application.</a:t>
            </a:r>
          </a:p>
          <a:p>
            <a:endParaRPr lang="en-US"/>
          </a:p>
          <a:p>
            <a:r>
              <a:rPr lang="en-US"/>
              <a:t>This means that files included in the container are the dependent libraries, required script files, static inputs or particular configuration arguments.</a:t>
            </a:r>
          </a:p>
        </p:txBody>
      </p:sp>
      <p:sp>
        <p:nvSpPr>
          <p:cNvPr id="4" name="Slide Number Placeholder 3"/>
          <p:cNvSpPr>
            <a:spLocks noGrp="1"/>
          </p:cNvSpPr>
          <p:nvPr>
            <p:ph type="sldNum" sz="quarter" idx="5"/>
          </p:nvPr>
        </p:nvSpPr>
        <p:spPr/>
        <p:txBody>
          <a:bodyPr/>
          <a:lstStyle/>
          <a:p>
            <a:fld id="{9B5127FB-D1B7-454F-8074-F613CC03D420}" type="slidenum">
              <a:rPr lang="en-US" smtClean="0"/>
              <a:t>25</a:t>
            </a:fld>
            <a:endParaRPr lang="en-US"/>
          </a:p>
        </p:txBody>
      </p:sp>
    </p:spTree>
    <p:extLst>
      <p:ext uri="{BB962C8B-B14F-4D97-AF65-F5344CB8AC3E}">
        <p14:creationId xmlns:p14="http://schemas.microsoft.com/office/powerpoint/2010/main" val="1189488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Using this observation we can generate the majority of fields required for a manifest file.</a:t>
            </a:r>
          </a:p>
          <a:p>
            <a:endParaRPr lang="en-US"/>
          </a:p>
          <a:p>
            <a:r>
              <a:rPr lang="en-US"/>
              <a:t>These are just a few examples for manifest fields.</a:t>
            </a:r>
          </a:p>
          <a:p>
            <a:endParaRPr lang="en-US"/>
          </a:p>
          <a:p>
            <a:r>
              <a:rPr lang="en-US"/>
              <a:t>The executable and its arguments are specified as part of each Docker image’s entrypoint and CMD configuration.</a:t>
            </a:r>
          </a:p>
          <a:p>
            <a:endParaRPr lang="en-US"/>
          </a:p>
          <a:p>
            <a:r>
              <a:rPr lang="en-US"/>
              <a:t>We repurpose these configuration fields to generate the executable and its arguments in the manifest file.</a:t>
            </a:r>
          </a:p>
          <a:p>
            <a:endParaRPr lang="en-US"/>
          </a:p>
          <a:p>
            <a:r>
              <a:rPr lang="en-US"/>
              <a:t>In addition, each manifest includes a description of the file system layout.</a:t>
            </a:r>
          </a:p>
          <a:p>
            <a:endParaRPr lang="en-US"/>
          </a:p>
          <a:p>
            <a:r>
              <a:rPr lang="en-US"/>
              <a:t>Since we consider the entire file system a dependency of the application, we simply set the file system root to the root of the container.</a:t>
            </a:r>
          </a:p>
          <a:p>
            <a:endParaRPr lang="en-US"/>
          </a:p>
          <a:p>
            <a:r>
              <a:rPr lang="en-US"/>
              <a:t>Lastly, each application will open files in particular any dependent shared libraries.</a:t>
            </a:r>
          </a:p>
          <a:p>
            <a:endParaRPr lang="en-US"/>
          </a:p>
          <a:p>
            <a:r>
              <a:rPr lang="en-US"/>
              <a:t>Without specifying each dependency as a trusted file, Graphene will deny any access. </a:t>
            </a:r>
          </a:p>
          <a:p>
            <a:endParaRPr lang="en-US"/>
          </a:p>
          <a:p>
            <a:r>
              <a:rPr lang="en-US"/>
              <a:t>This is to ensure that the opened file matches a prerecorded SHA 256 hash ensuring it was not tampered with.</a:t>
            </a:r>
          </a:p>
          <a:p>
            <a:endParaRPr lang="en-US"/>
          </a:p>
          <a:p>
            <a:r>
              <a:rPr lang="en-US"/>
              <a:t>We overestimate this set of files to all files in the container.</a:t>
            </a:r>
          </a:p>
          <a:p>
            <a:endParaRPr lang="en-US"/>
          </a:p>
          <a:p>
            <a:endParaRPr lang="en-US"/>
          </a:p>
        </p:txBody>
      </p:sp>
      <p:sp>
        <p:nvSpPr>
          <p:cNvPr id="4" name="Slide Number Placeholder 3"/>
          <p:cNvSpPr>
            <a:spLocks noGrp="1"/>
          </p:cNvSpPr>
          <p:nvPr>
            <p:ph type="sldNum" sz="quarter" idx="5"/>
          </p:nvPr>
        </p:nvSpPr>
        <p:spPr/>
        <p:txBody>
          <a:bodyPr/>
          <a:lstStyle/>
          <a:p>
            <a:fld id="{9B5127FB-D1B7-454F-8074-F613CC03D420}" type="slidenum">
              <a:rPr lang="en-US" smtClean="0"/>
              <a:t>26</a:t>
            </a:fld>
            <a:endParaRPr lang="en-US"/>
          </a:p>
        </p:txBody>
      </p:sp>
    </p:spTree>
    <p:extLst>
      <p:ext uri="{BB962C8B-B14F-4D97-AF65-F5344CB8AC3E}">
        <p14:creationId xmlns:p14="http://schemas.microsoft.com/office/powerpoint/2010/main" val="12966467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Using GSC we have developed 3 of cloud deployment scenarios. </a:t>
            </a:r>
          </a:p>
          <a:p>
            <a:endParaRPr lang="en-US"/>
          </a:p>
          <a:p>
            <a:r>
              <a:rPr lang="en-US"/>
              <a:t>In the first scenario the client builds the Graphenized Docker image on premise and uploads it to the CSPs image registry.</a:t>
            </a:r>
          </a:p>
          <a:p>
            <a:endParaRPr lang="en-US"/>
          </a:p>
          <a:p>
            <a:r>
              <a:rPr lang="en-US"/>
              <a:t>Afterwards the client can then rely on the existing Docker run infrastructure to create Graphenized Docker images</a:t>
            </a:r>
          </a:p>
        </p:txBody>
      </p:sp>
      <p:sp>
        <p:nvSpPr>
          <p:cNvPr id="4" name="Slide Number Placeholder 3"/>
          <p:cNvSpPr>
            <a:spLocks noGrp="1"/>
          </p:cNvSpPr>
          <p:nvPr>
            <p:ph type="sldNum" sz="quarter" idx="5"/>
          </p:nvPr>
        </p:nvSpPr>
        <p:spPr/>
        <p:txBody>
          <a:bodyPr/>
          <a:lstStyle/>
          <a:p>
            <a:fld id="{9B5127FB-D1B7-454F-8074-F613CC03D420}" type="slidenum">
              <a:rPr lang="en-US" smtClean="0"/>
              <a:t>27</a:t>
            </a:fld>
            <a:endParaRPr lang="en-US"/>
          </a:p>
        </p:txBody>
      </p:sp>
    </p:spTree>
    <p:extLst>
      <p:ext uri="{BB962C8B-B14F-4D97-AF65-F5344CB8AC3E}">
        <p14:creationId xmlns:p14="http://schemas.microsoft.com/office/powerpoint/2010/main" val="1303398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second scenario, the client uploads the application Docker image.</a:t>
            </a:r>
          </a:p>
          <a:p>
            <a:endParaRPr lang="en-US"/>
          </a:p>
          <a:p>
            <a:r>
              <a:rPr lang="en-US"/>
              <a:t>Subsequently, she </a:t>
            </a:r>
            <a:r>
              <a:rPr lang="en-US" err="1"/>
              <a:t>graphenizes</a:t>
            </a:r>
            <a:r>
              <a:rPr lang="en-US"/>
              <a:t> the Image via a CSP’s infrastructure interface.</a:t>
            </a:r>
          </a:p>
          <a:p>
            <a:endParaRPr lang="en-US"/>
          </a:p>
          <a:p>
            <a:r>
              <a:rPr lang="en-US"/>
              <a:t>And again may use the Docker run infrastructure to deploy the </a:t>
            </a:r>
            <a:r>
              <a:rPr lang="en-US" err="1"/>
              <a:t>graphenized</a:t>
            </a:r>
            <a:r>
              <a:rPr lang="en-US"/>
              <a:t> Docker image.</a:t>
            </a:r>
          </a:p>
        </p:txBody>
      </p:sp>
      <p:sp>
        <p:nvSpPr>
          <p:cNvPr id="4" name="Slide Number Placeholder 3"/>
          <p:cNvSpPr>
            <a:spLocks noGrp="1"/>
          </p:cNvSpPr>
          <p:nvPr>
            <p:ph type="sldNum" sz="quarter" idx="5"/>
          </p:nvPr>
        </p:nvSpPr>
        <p:spPr/>
        <p:txBody>
          <a:bodyPr/>
          <a:lstStyle/>
          <a:p>
            <a:fld id="{9B5127FB-D1B7-454F-8074-F613CC03D420}" type="slidenum">
              <a:rPr lang="en-US" smtClean="0"/>
              <a:t>28</a:t>
            </a:fld>
            <a:endParaRPr lang="en-US"/>
          </a:p>
        </p:txBody>
      </p:sp>
    </p:spTree>
    <p:extLst>
      <p:ext uri="{BB962C8B-B14F-4D97-AF65-F5344CB8AC3E}">
        <p14:creationId xmlns:p14="http://schemas.microsoft.com/office/powerpoint/2010/main" val="4111285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third example the client uploads the image again to the cloud’s registry.</a:t>
            </a:r>
          </a:p>
          <a:p>
            <a:endParaRPr lang="en-US"/>
          </a:p>
          <a:p>
            <a:r>
              <a:rPr lang="en-US"/>
              <a:t>Instead of graphenizing the image though, the client directly runs the Docker image specifying a runtime.</a:t>
            </a:r>
          </a:p>
          <a:p>
            <a:endParaRPr lang="en-US"/>
          </a:p>
          <a:p>
            <a:r>
              <a:rPr lang="en-US"/>
              <a:t>This runtime uses GSC to translate the regular image into a </a:t>
            </a:r>
            <a:r>
              <a:rPr lang="en-US" err="1"/>
              <a:t>graphenized</a:t>
            </a:r>
            <a:r>
              <a:rPr lang="en-US"/>
              <a:t> Docker image.</a:t>
            </a:r>
          </a:p>
          <a:p>
            <a:endParaRPr lang="en-US"/>
          </a:p>
          <a:p>
            <a:r>
              <a:rPr lang="en-US"/>
              <a:t>This approach lowers the required changes to the client’s software to a minimal change of the Docker run command.</a:t>
            </a:r>
          </a:p>
        </p:txBody>
      </p:sp>
      <p:sp>
        <p:nvSpPr>
          <p:cNvPr id="4" name="Slide Number Placeholder 3"/>
          <p:cNvSpPr>
            <a:spLocks noGrp="1"/>
          </p:cNvSpPr>
          <p:nvPr>
            <p:ph type="sldNum" sz="quarter" idx="5"/>
          </p:nvPr>
        </p:nvSpPr>
        <p:spPr/>
        <p:txBody>
          <a:bodyPr/>
          <a:lstStyle/>
          <a:p>
            <a:fld id="{9B5127FB-D1B7-454F-8074-F613CC03D420}" type="slidenum">
              <a:rPr lang="en-US" smtClean="0"/>
              <a:t>29</a:t>
            </a:fld>
            <a:endParaRPr lang="en-US"/>
          </a:p>
        </p:txBody>
      </p:sp>
    </p:spTree>
    <p:extLst>
      <p:ext uri="{BB962C8B-B14F-4D97-AF65-F5344CB8AC3E}">
        <p14:creationId xmlns:p14="http://schemas.microsoft.com/office/powerpoint/2010/main" val="2997716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talk focuses on the data protection gap in an untrusted cloud.</a:t>
            </a:r>
          </a:p>
          <a:p>
            <a:endParaRPr lang="en-US"/>
          </a:p>
          <a:p>
            <a:r>
              <a:rPr lang="en-US"/>
              <a:t>Sensitive data is encrypted in transit and at rest, but is not while in use.</a:t>
            </a:r>
          </a:p>
          <a:p>
            <a:endParaRPr lang="en-US"/>
          </a:p>
          <a:p>
            <a:r>
              <a:rPr lang="en-US"/>
              <a:t>As a result, sensitive data may be exposed to the clouds infrastructure software while it is in use.</a:t>
            </a:r>
          </a:p>
          <a:p>
            <a:endParaRPr lang="en-US"/>
          </a:p>
          <a:p>
            <a:r>
              <a:rPr lang="en-US"/>
              <a:t>This gap creates a desire to protect against this exposure by computing on encrypted data.</a:t>
            </a:r>
          </a:p>
        </p:txBody>
      </p:sp>
      <p:sp>
        <p:nvSpPr>
          <p:cNvPr id="4" name="Slide Number Placeholder 3"/>
          <p:cNvSpPr>
            <a:spLocks noGrp="1"/>
          </p:cNvSpPr>
          <p:nvPr>
            <p:ph type="sldNum" sz="quarter" idx="5"/>
          </p:nvPr>
        </p:nvSpPr>
        <p:spPr/>
        <p:txBody>
          <a:bodyPr/>
          <a:lstStyle/>
          <a:p>
            <a:fld id="{9B5127FB-D1B7-454F-8074-F613CC03D420}" type="slidenum">
              <a:rPr lang="en-US" smtClean="0"/>
              <a:t>3</a:t>
            </a:fld>
            <a:endParaRPr lang="en-US"/>
          </a:p>
        </p:txBody>
      </p:sp>
    </p:spTree>
    <p:extLst>
      <p:ext uri="{BB962C8B-B14F-4D97-AF65-F5344CB8AC3E}">
        <p14:creationId xmlns:p14="http://schemas.microsoft.com/office/powerpoint/2010/main" val="24203531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Before I show a quick demo of GSC, I’d like to provide and end-to-end use case which is made possible by attestation, </a:t>
            </a:r>
            <a:r>
              <a:rPr lang="en-US" err="1"/>
              <a:t>protectFS</a:t>
            </a:r>
            <a:r>
              <a:rPr lang="en-US"/>
              <a:t> and GSC.</a:t>
            </a:r>
          </a:p>
          <a:p>
            <a:endParaRPr lang="en-US"/>
          </a:p>
          <a:p>
            <a:r>
              <a:rPr lang="en-US"/>
              <a:t>In this use case GSC is used to package and deploy Graphene with a </a:t>
            </a:r>
            <a:r>
              <a:rPr lang="en-US" err="1"/>
              <a:t>Pytorch</a:t>
            </a:r>
            <a:r>
              <a:rPr lang="en-US"/>
              <a:t> object detection application.</a:t>
            </a:r>
          </a:p>
          <a:p>
            <a:endParaRPr lang="en-US"/>
          </a:p>
          <a:p>
            <a:r>
              <a:rPr lang="en-US"/>
              <a:t>We’re assuming the model, input, and output to be secrets.</a:t>
            </a:r>
          </a:p>
          <a:p>
            <a:endParaRPr lang="en-US"/>
          </a:p>
          <a:p>
            <a:r>
              <a:rPr lang="en-US"/>
              <a:t>Therefore, the runtime first has to obtain a provision key to access the model and input data.</a:t>
            </a:r>
          </a:p>
          <a:p>
            <a:endParaRPr lang="en-US"/>
          </a:p>
          <a:p>
            <a:r>
              <a:rPr lang="en-US"/>
              <a:t>We do so by generating the attestation and sending it to the verifier. </a:t>
            </a:r>
          </a:p>
          <a:p>
            <a:endParaRPr lang="en-US"/>
          </a:p>
          <a:p>
            <a:r>
              <a:rPr lang="en-US"/>
              <a:t>After validating the attestation, the verifier release the provision secret.</a:t>
            </a:r>
          </a:p>
        </p:txBody>
      </p:sp>
      <p:sp>
        <p:nvSpPr>
          <p:cNvPr id="4" name="Slide Number Placeholder 3"/>
          <p:cNvSpPr>
            <a:spLocks noGrp="1"/>
          </p:cNvSpPr>
          <p:nvPr>
            <p:ph type="sldNum" sz="quarter" idx="5"/>
          </p:nvPr>
        </p:nvSpPr>
        <p:spPr/>
        <p:txBody>
          <a:bodyPr/>
          <a:lstStyle/>
          <a:p>
            <a:fld id="{9B5127FB-D1B7-454F-8074-F613CC03D420}" type="slidenum">
              <a:rPr lang="en-US" smtClean="0"/>
              <a:t>30</a:t>
            </a:fld>
            <a:endParaRPr lang="en-US"/>
          </a:p>
        </p:txBody>
      </p:sp>
    </p:spTree>
    <p:extLst>
      <p:ext uri="{BB962C8B-B14F-4D97-AF65-F5344CB8AC3E}">
        <p14:creationId xmlns:p14="http://schemas.microsoft.com/office/powerpoint/2010/main" val="39016213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then use the provisioned key to access the model and input in the encrypted </a:t>
            </a:r>
            <a:r>
              <a:rPr lang="en-US" err="1"/>
              <a:t>protectFS</a:t>
            </a:r>
            <a:r>
              <a:rPr lang="en-US"/>
              <a:t> using the provision secret.</a:t>
            </a:r>
          </a:p>
          <a:p>
            <a:endParaRPr lang="en-US"/>
          </a:p>
          <a:p>
            <a:r>
              <a:rPr lang="en-US"/>
              <a:t>This allows Graphene to transparently decrypt inputs without application change.</a:t>
            </a:r>
          </a:p>
          <a:p>
            <a:endParaRPr lang="en-US"/>
          </a:p>
          <a:p>
            <a:r>
              <a:rPr lang="en-US" err="1"/>
              <a:t>Pytorch</a:t>
            </a:r>
            <a:r>
              <a:rPr lang="en-US"/>
              <a:t> detects objects within the input image and generates the inferred objects.</a:t>
            </a:r>
          </a:p>
          <a:p>
            <a:endParaRPr lang="en-US"/>
          </a:p>
          <a:p>
            <a:r>
              <a:rPr lang="en-US"/>
              <a:t>The decision is then stored securely within the encrypted </a:t>
            </a:r>
            <a:r>
              <a:rPr lang="en-US" err="1"/>
              <a:t>protectFS</a:t>
            </a:r>
            <a:r>
              <a:rPr lang="en-US"/>
              <a:t>.</a:t>
            </a:r>
          </a:p>
          <a:p>
            <a:endParaRPr lang="en-US"/>
          </a:p>
          <a:p>
            <a:r>
              <a:rPr lang="en-US"/>
              <a:t>This use cased combined various techniques to protect the confidentiality and integrity of the model, input images and the inferred objects as output.</a:t>
            </a:r>
          </a:p>
        </p:txBody>
      </p:sp>
      <p:sp>
        <p:nvSpPr>
          <p:cNvPr id="4" name="Slide Number Placeholder 3"/>
          <p:cNvSpPr>
            <a:spLocks noGrp="1"/>
          </p:cNvSpPr>
          <p:nvPr>
            <p:ph type="sldNum" sz="quarter" idx="5"/>
          </p:nvPr>
        </p:nvSpPr>
        <p:spPr/>
        <p:txBody>
          <a:bodyPr/>
          <a:lstStyle/>
          <a:p>
            <a:fld id="{9B5127FB-D1B7-454F-8074-F613CC03D420}" type="slidenum">
              <a:rPr lang="en-US" smtClean="0"/>
              <a:t>31</a:t>
            </a:fld>
            <a:endParaRPr lang="en-US"/>
          </a:p>
        </p:txBody>
      </p:sp>
    </p:spTree>
    <p:extLst>
      <p:ext uri="{BB962C8B-B14F-4D97-AF65-F5344CB8AC3E}">
        <p14:creationId xmlns:p14="http://schemas.microsoft.com/office/powerpoint/2010/main" val="41644697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Before concluding, I’d like to highlight the current and future directions of Graphene.</a:t>
            </a:r>
          </a:p>
          <a:p>
            <a:endParaRPr lang="en-US"/>
          </a:p>
          <a:p>
            <a:r>
              <a:rPr lang="en-US"/>
              <a:t>Graphene had a first major release last year and we’re in the process finishing the next release which includes</a:t>
            </a:r>
          </a:p>
          <a:p>
            <a:endParaRPr lang="en-US"/>
          </a:p>
          <a:p>
            <a:r>
              <a:rPr lang="en-US"/>
              <a:t>Remote attestation</a:t>
            </a:r>
          </a:p>
          <a:p>
            <a:endParaRPr lang="en-US"/>
          </a:p>
          <a:p>
            <a:r>
              <a:rPr lang="en-US" err="1"/>
              <a:t>Exitless</a:t>
            </a:r>
            <a:endParaRPr lang="en-US"/>
          </a:p>
          <a:p>
            <a:endParaRPr lang="en-US"/>
          </a:p>
          <a:p>
            <a:r>
              <a:rPr lang="en-US" err="1"/>
              <a:t>ProtectedFS</a:t>
            </a:r>
            <a:endParaRPr lang="en-US"/>
          </a:p>
          <a:p>
            <a:endParaRPr lang="en-US"/>
          </a:p>
          <a:p>
            <a:r>
              <a:rPr lang="en-US"/>
              <a:t>GSC</a:t>
            </a:r>
          </a:p>
          <a:p>
            <a:endParaRPr lang="en-US"/>
          </a:p>
          <a:p>
            <a:r>
              <a:rPr lang="en-US"/>
              <a:t>Secure multi-process support using </a:t>
            </a:r>
            <a:r>
              <a:rPr lang="en-US" err="1"/>
              <a:t>excrypted</a:t>
            </a:r>
            <a:r>
              <a:rPr lang="en-US"/>
              <a:t> IPC</a:t>
            </a:r>
          </a:p>
          <a:p>
            <a:endParaRPr lang="en-US"/>
          </a:p>
          <a:p>
            <a:r>
              <a:rPr lang="en-US"/>
              <a:t>In addition, Graphene has been accepted to the CCC which is part of the Linux Foundation.</a:t>
            </a:r>
          </a:p>
        </p:txBody>
      </p:sp>
      <p:sp>
        <p:nvSpPr>
          <p:cNvPr id="4" name="Slide Number Placeholder 3"/>
          <p:cNvSpPr>
            <a:spLocks noGrp="1"/>
          </p:cNvSpPr>
          <p:nvPr>
            <p:ph type="sldNum" sz="quarter" idx="5"/>
          </p:nvPr>
        </p:nvSpPr>
        <p:spPr/>
        <p:txBody>
          <a:bodyPr/>
          <a:lstStyle/>
          <a:p>
            <a:fld id="{9B5127FB-D1B7-454F-8074-F613CC03D420}" type="slidenum">
              <a:rPr lang="en-US" smtClean="0"/>
              <a:t>33</a:t>
            </a:fld>
            <a:endParaRPr lang="en-US"/>
          </a:p>
        </p:txBody>
      </p:sp>
    </p:spTree>
    <p:extLst>
      <p:ext uri="{BB962C8B-B14F-4D97-AF65-F5344CB8AC3E}">
        <p14:creationId xmlns:p14="http://schemas.microsoft.com/office/powerpoint/2010/main" val="16774735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 very much. </a:t>
            </a:r>
          </a:p>
          <a:p>
            <a:endParaRPr lang="en-US"/>
          </a:p>
          <a:p>
            <a:r>
              <a:rPr lang="en-US"/>
              <a:t>I’d like to invite your questions and leave you with a couple of links to find out more about the project.</a:t>
            </a:r>
          </a:p>
        </p:txBody>
      </p:sp>
      <p:sp>
        <p:nvSpPr>
          <p:cNvPr id="4" name="Slide Number Placeholder 3"/>
          <p:cNvSpPr>
            <a:spLocks noGrp="1"/>
          </p:cNvSpPr>
          <p:nvPr>
            <p:ph type="sldNum" sz="quarter" idx="5"/>
          </p:nvPr>
        </p:nvSpPr>
        <p:spPr/>
        <p:txBody>
          <a:bodyPr/>
          <a:lstStyle/>
          <a:p>
            <a:fld id="{9B5127FB-D1B7-454F-8074-F613CC03D420}" type="slidenum">
              <a:rPr lang="en-US" smtClean="0"/>
              <a:t>34</a:t>
            </a:fld>
            <a:endParaRPr lang="en-US"/>
          </a:p>
        </p:txBody>
      </p:sp>
    </p:spTree>
    <p:extLst>
      <p:ext uri="{BB962C8B-B14F-4D97-AF65-F5344CB8AC3E}">
        <p14:creationId xmlns:p14="http://schemas.microsoft.com/office/powerpoint/2010/main" val="2899886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new form of computing is called confidential computing. </a:t>
            </a:r>
          </a:p>
          <a:p>
            <a:endParaRPr lang="en-US"/>
          </a:p>
          <a:p>
            <a:r>
              <a:rPr lang="en-US"/>
              <a:t>It protects data confidentiality, integrity and replay protection for computations by encrypting the main memory and shielding accesses to the data.</a:t>
            </a:r>
          </a:p>
        </p:txBody>
      </p:sp>
      <p:sp>
        <p:nvSpPr>
          <p:cNvPr id="4" name="Slide Number Placeholder 3"/>
          <p:cNvSpPr>
            <a:spLocks noGrp="1"/>
          </p:cNvSpPr>
          <p:nvPr>
            <p:ph type="sldNum" sz="quarter" idx="5"/>
          </p:nvPr>
        </p:nvSpPr>
        <p:spPr/>
        <p:txBody>
          <a:bodyPr/>
          <a:lstStyle/>
          <a:p>
            <a:fld id="{9B5127FB-D1B7-454F-8074-F613CC03D420}" type="slidenum">
              <a:rPr lang="en-US" smtClean="0"/>
              <a:t>4</a:t>
            </a:fld>
            <a:endParaRPr lang="en-US"/>
          </a:p>
        </p:txBody>
      </p:sp>
    </p:spTree>
    <p:extLst>
      <p:ext uri="{BB962C8B-B14F-4D97-AF65-F5344CB8AC3E}">
        <p14:creationId xmlns:p14="http://schemas.microsoft.com/office/powerpoint/2010/main" val="3393178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new form of computing relies on trusted execution environments or TEEs.</a:t>
            </a:r>
          </a:p>
          <a:p>
            <a:endParaRPr lang="en-US"/>
          </a:p>
          <a:p>
            <a:r>
              <a:rPr lang="en-US"/>
              <a:t>TEE are typically implemented in hardware, in the case shown here the CPU.</a:t>
            </a:r>
          </a:p>
          <a:p>
            <a:endParaRPr lang="en-US"/>
          </a:p>
          <a:p>
            <a:r>
              <a:rPr lang="en-US"/>
              <a:t>The hardware is trusted to isolate the TEE from system software.</a:t>
            </a:r>
          </a:p>
          <a:p>
            <a:endParaRPr lang="en-US"/>
          </a:p>
          <a:p>
            <a:r>
              <a:rPr lang="en-US"/>
              <a:t>It does so by mapping the TEE to a secure portion of memory denying any access from non TEE executions.</a:t>
            </a:r>
          </a:p>
          <a:p>
            <a:endParaRPr lang="en-US"/>
          </a:p>
          <a:p>
            <a:r>
              <a:rPr lang="en-US"/>
              <a:t>In addition, the CPU attests the state of a TEE to a third party. </a:t>
            </a:r>
          </a:p>
          <a:p>
            <a:endParaRPr lang="en-US"/>
          </a:p>
          <a:p>
            <a:r>
              <a:rPr lang="en-US"/>
              <a:t>This allows an external verifier to provision secrets to the TEE.</a:t>
            </a:r>
          </a:p>
        </p:txBody>
      </p:sp>
      <p:sp>
        <p:nvSpPr>
          <p:cNvPr id="4" name="Slide Number Placeholder 3"/>
          <p:cNvSpPr>
            <a:spLocks noGrp="1"/>
          </p:cNvSpPr>
          <p:nvPr>
            <p:ph type="sldNum" sz="quarter" idx="5"/>
          </p:nvPr>
        </p:nvSpPr>
        <p:spPr/>
        <p:txBody>
          <a:bodyPr/>
          <a:lstStyle/>
          <a:p>
            <a:fld id="{9B5127FB-D1B7-454F-8074-F613CC03D420}" type="slidenum">
              <a:rPr lang="en-US" smtClean="0"/>
              <a:t>5</a:t>
            </a:fld>
            <a:endParaRPr lang="en-US"/>
          </a:p>
        </p:txBody>
      </p:sp>
    </p:spTree>
    <p:extLst>
      <p:ext uri="{BB962C8B-B14F-4D97-AF65-F5344CB8AC3E}">
        <p14:creationId xmlns:p14="http://schemas.microsoft.com/office/powerpoint/2010/main" val="287529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talk we focus on Intel’s TEE which is called Intel SGX. </a:t>
            </a:r>
          </a:p>
          <a:p>
            <a:endParaRPr lang="en-US"/>
          </a:p>
          <a:p>
            <a:r>
              <a:rPr lang="en-US"/>
              <a:t>Before looking at SGX in particular, lets consider the attack surface of an application.</a:t>
            </a:r>
          </a:p>
          <a:p>
            <a:endParaRPr lang="en-US"/>
          </a:p>
          <a:p>
            <a:r>
              <a:rPr lang="en-US"/>
              <a:t>This attack surface includes the entire system software such as the OS and VMM.</a:t>
            </a:r>
          </a:p>
          <a:p>
            <a:endParaRPr lang="en-US"/>
          </a:p>
          <a:p>
            <a:r>
              <a:rPr lang="en-US"/>
              <a:t>Intel SGX changes this attack surface. </a:t>
            </a:r>
          </a:p>
          <a:p>
            <a:endParaRPr lang="en-US"/>
          </a:p>
          <a:p>
            <a:r>
              <a:rPr lang="en-US"/>
              <a:t>SGX is implemented as an ISA extension.</a:t>
            </a:r>
          </a:p>
          <a:p>
            <a:endParaRPr lang="en-US"/>
          </a:p>
          <a:p>
            <a:r>
              <a:rPr lang="en-US"/>
              <a:t>SGX splits the application into an untrusted component and a trusted enclave. Shown in green squares in the application.</a:t>
            </a:r>
          </a:p>
          <a:p>
            <a:endParaRPr lang="en-US"/>
          </a:p>
          <a:p>
            <a:r>
              <a:rPr lang="en-US"/>
              <a:t>After this split the hardware ensures that neither the untrusted component of the application nor system software can access the trusted enclave’s memory.</a:t>
            </a:r>
          </a:p>
          <a:p>
            <a:endParaRPr lang="en-US"/>
          </a:p>
          <a:p>
            <a:r>
              <a:rPr lang="en-US"/>
              <a:t>In the SGX model, the untrusted application builds the trusted enclave’s initial state with well-defined </a:t>
            </a:r>
            <a:r>
              <a:rPr lang="en-US" err="1"/>
              <a:t>entrypoints</a:t>
            </a:r>
            <a:r>
              <a:rPr lang="en-US"/>
              <a:t>.</a:t>
            </a:r>
          </a:p>
          <a:p>
            <a:endParaRPr lang="en-US"/>
          </a:p>
          <a:p>
            <a:r>
              <a:rPr lang="en-US"/>
              <a:t>Before provisioning secrets to such a trusted enclave, a 3</a:t>
            </a:r>
            <a:r>
              <a:rPr lang="en-US" baseline="30000"/>
              <a:t>rd</a:t>
            </a:r>
            <a:r>
              <a:rPr lang="en-US"/>
              <a:t> party verifies the attestation evidence of the enclave which includes a memory fingerprint with the well defined </a:t>
            </a:r>
            <a:r>
              <a:rPr lang="en-US" err="1"/>
              <a:t>entrypoints</a:t>
            </a:r>
            <a:r>
              <a:rPr lang="en-US"/>
              <a:t>.</a:t>
            </a:r>
          </a:p>
          <a:p>
            <a:endParaRPr lang="en-US"/>
          </a:p>
          <a:p>
            <a:r>
              <a:rPr lang="en-US"/>
              <a:t>This allows the 3</a:t>
            </a:r>
            <a:r>
              <a:rPr lang="en-US" baseline="30000"/>
              <a:t>rd</a:t>
            </a:r>
            <a:r>
              <a:rPr lang="en-US"/>
              <a:t> party to trust that the enclave was build correctly and provide secrets.</a:t>
            </a:r>
          </a:p>
        </p:txBody>
      </p:sp>
      <p:sp>
        <p:nvSpPr>
          <p:cNvPr id="4" name="Slide Number Placeholder 3"/>
          <p:cNvSpPr>
            <a:spLocks noGrp="1"/>
          </p:cNvSpPr>
          <p:nvPr>
            <p:ph type="sldNum" sz="quarter" idx="5"/>
          </p:nvPr>
        </p:nvSpPr>
        <p:spPr/>
        <p:txBody>
          <a:bodyPr/>
          <a:lstStyle/>
          <a:p>
            <a:fld id="{9B5127FB-D1B7-454F-8074-F613CC03D420}" type="slidenum">
              <a:rPr lang="en-US" smtClean="0"/>
              <a:t>6</a:t>
            </a:fld>
            <a:endParaRPr lang="en-US"/>
          </a:p>
        </p:txBody>
      </p:sp>
    </p:spTree>
    <p:extLst>
      <p:ext uri="{BB962C8B-B14F-4D97-AF65-F5344CB8AC3E}">
        <p14:creationId xmlns:p14="http://schemas.microsoft.com/office/powerpoint/2010/main" val="2703177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While splitting an application into an untrusted application and a trusted enclave ensures a small TCB with strong security guarantees, it increases effort to build and maintain such a split.</a:t>
            </a:r>
          </a:p>
          <a:p>
            <a:endParaRPr lang="en-US"/>
          </a:p>
          <a:p>
            <a:r>
              <a:rPr lang="en-US"/>
              <a:t>In an untrusted cloud environment though, we’re using SGX not necessarily to split the application, but rather to shield the cloud’s system software from gaining access to sensitive data of our application.</a:t>
            </a:r>
          </a:p>
          <a:p>
            <a:endParaRPr lang="en-US"/>
          </a:p>
          <a:p>
            <a:r>
              <a:rPr lang="en-US"/>
              <a:t>This results in a design where the entire application runs inside the trusted enclave shielded against accesses by system software.</a:t>
            </a:r>
          </a:p>
          <a:p>
            <a:endParaRPr lang="en-US"/>
          </a:p>
          <a:p>
            <a:r>
              <a:rPr lang="en-US"/>
              <a:t>Unfortunately, the restrictive programming model of SGX denies system calls directly from the application.</a:t>
            </a:r>
          </a:p>
        </p:txBody>
      </p:sp>
      <p:sp>
        <p:nvSpPr>
          <p:cNvPr id="4" name="Slide Number Placeholder 3"/>
          <p:cNvSpPr>
            <a:spLocks noGrp="1"/>
          </p:cNvSpPr>
          <p:nvPr>
            <p:ph type="sldNum" sz="quarter" idx="5"/>
          </p:nvPr>
        </p:nvSpPr>
        <p:spPr/>
        <p:txBody>
          <a:bodyPr/>
          <a:lstStyle/>
          <a:p>
            <a:fld id="{9B5127FB-D1B7-454F-8074-F613CC03D420}" type="slidenum">
              <a:rPr lang="en-US" smtClean="0"/>
              <a:t>7</a:t>
            </a:fld>
            <a:endParaRPr lang="en-US"/>
          </a:p>
        </p:txBody>
      </p:sp>
    </p:spTree>
    <p:extLst>
      <p:ext uri="{BB962C8B-B14F-4D97-AF65-F5344CB8AC3E}">
        <p14:creationId xmlns:p14="http://schemas.microsoft.com/office/powerpoint/2010/main" val="1017705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 overcome this issue without requiring to modify the application, is to rely on library OSes.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They provide a the generic Linux system call API to the application while securely translating it through the SGX isolation boundary to the host OS. </a:t>
            </a:r>
          </a:p>
          <a:p>
            <a:endParaRPr lang="en-US"/>
          </a:p>
          <a:p>
            <a:r>
              <a:rPr lang="en-US"/>
              <a:t>The library OS we’ve been involved with is called Graphene.</a:t>
            </a:r>
          </a:p>
          <a:p>
            <a:endParaRPr lang="en-US"/>
          </a:p>
          <a:p>
            <a:r>
              <a:rPr lang="en-US"/>
              <a:t>It has been adopted to Intel SGX providing the interface to run unmodified Linux applications inside SGX.</a:t>
            </a:r>
          </a:p>
          <a:p>
            <a:endParaRPr lang="en-US"/>
          </a:p>
          <a:p>
            <a:r>
              <a:rPr lang="en-US"/>
              <a:t>Let me introduce you now to Dmitrii who is one of the core maintainers of Graphene. </a:t>
            </a:r>
          </a:p>
          <a:p>
            <a:endParaRPr lang="en-US"/>
          </a:p>
          <a:p>
            <a:r>
              <a:rPr lang="en-US"/>
              <a:t>He will provide details on Graphene before we apply Graphene to application containers.</a:t>
            </a:r>
          </a:p>
          <a:p>
            <a:endParaRPr lang="en-US"/>
          </a:p>
          <a:p>
            <a:r>
              <a:rPr lang="en-US"/>
              <a:t>Dmitrii please take it away…</a:t>
            </a:r>
          </a:p>
        </p:txBody>
      </p:sp>
      <p:sp>
        <p:nvSpPr>
          <p:cNvPr id="4" name="Slide Number Placeholder 3"/>
          <p:cNvSpPr>
            <a:spLocks noGrp="1"/>
          </p:cNvSpPr>
          <p:nvPr>
            <p:ph type="sldNum" sz="quarter" idx="5"/>
          </p:nvPr>
        </p:nvSpPr>
        <p:spPr/>
        <p:txBody>
          <a:bodyPr/>
          <a:lstStyle/>
          <a:p>
            <a:fld id="{9B5127FB-D1B7-454F-8074-F613CC03D420}" type="slidenum">
              <a:rPr lang="en-US" smtClean="0"/>
              <a:t>8</a:t>
            </a:fld>
            <a:endParaRPr lang="en-US"/>
          </a:p>
        </p:txBody>
      </p:sp>
    </p:spTree>
    <p:extLst>
      <p:ext uri="{BB962C8B-B14F-4D97-AF65-F5344CB8AC3E}">
        <p14:creationId xmlns:p14="http://schemas.microsoft.com/office/powerpoint/2010/main" val="3016379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 Anjo for the kind introduction.</a:t>
            </a:r>
          </a:p>
          <a:p>
            <a:endParaRPr lang="en-US"/>
          </a:p>
          <a:p>
            <a:r>
              <a:rPr lang="en-US"/>
              <a:t>As already mentioned, Graphene is a Library Operating system that allows to run an unmodified application inside an SGX enclave. Graphene is an open-source community-supported project and is currently in the process of transitioning from a research proof of concept to production-ready software.</a:t>
            </a:r>
          </a:p>
          <a:p>
            <a:endParaRPr lang="en-US"/>
          </a:p>
          <a:p>
            <a:r>
              <a:rPr lang="en-US"/>
              <a:t>Graphene serves as a minimal bootloader and an emulation layer, sitting between the application and the underlying host OS. You can think of Graphene as a “minimal re-implementation of the Linux kernel” which strives to resolve most application requests (in the form of system calls and opened pseudo-files) in user space and occasionally resorting to host-OS provided resources (like network IO, actual file system IO, thread scheduling, process creation, and so on). Graphene additionally implements extensive checks on system call arguments and return values, helping to protect against maliciously crafted values.</a:t>
            </a:r>
          </a:p>
          <a:p>
            <a:endParaRPr lang="en-US"/>
          </a:p>
          <a:p>
            <a:r>
              <a:rPr lang="en-US"/>
              <a:t>By design, Graphene consists of two layers: the stateful Library OS layer that intercepts system call requests from the user application, verifies their inputs, processes these requests, verifies their outputs, updates its internal state, and gives the results back to the application. And the stateless Platform Adaptation Layer (PAL) which is invoked by the </a:t>
            </a:r>
            <a:r>
              <a:rPr lang="en-US" err="1"/>
              <a:t>LibOS</a:t>
            </a:r>
            <a:r>
              <a:rPr lang="en-US"/>
              <a:t> layer only when the host OS must be involved in request processing. As you can see, Graphene currently supports more than 300 Linux system calls, maps them to around 40 PAL ABI functions, and PAL uses around 50 actual system calls to communicate with the host OS.</a:t>
            </a:r>
          </a:p>
          <a:p>
            <a:endParaRPr lang="en-US"/>
          </a:p>
          <a:p>
            <a:r>
              <a:rPr lang="en-US"/>
              <a:t>Now this picture shows the non-SGX version of Graphene. Let us move to the SGX version.</a:t>
            </a:r>
          </a:p>
        </p:txBody>
      </p:sp>
      <p:sp>
        <p:nvSpPr>
          <p:cNvPr id="4" name="Slide Number Placeholder 3"/>
          <p:cNvSpPr>
            <a:spLocks noGrp="1"/>
          </p:cNvSpPr>
          <p:nvPr>
            <p:ph type="sldNum" sz="quarter" idx="5"/>
          </p:nvPr>
        </p:nvSpPr>
        <p:spPr/>
        <p:txBody>
          <a:bodyPr/>
          <a:lstStyle/>
          <a:p>
            <a:fld id="{9B5127FB-D1B7-454F-8074-F613CC03D420}" type="slidenum">
              <a:rPr lang="en-US" smtClean="0"/>
              <a:t>9</a:t>
            </a:fld>
            <a:endParaRPr lang="en-US"/>
          </a:p>
        </p:txBody>
      </p:sp>
    </p:spTree>
    <p:extLst>
      <p:ext uri="{BB962C8B-B14F-4D97-AF65-F5344CB8AC3E}">
        <p14:creationId xmlns:p14="http://schemas.microsoft.com/office/powerpoint/2010/main" val="18188619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a:gsLst>
            <a:gs pos="0">
              <a:schemeClr val="tx1">
                <a:lumMod val="95000"/>
                <a:lumOff val="5000"/>
              </a:schemeClr>
            </a:gs>
            <a:gs pos="100000">
              <a:schemeClr val="tx1"/>
            </a:gs>
            <a:gs pos="65000">
              <a:srgbClr val="0071C5"/>
            </a:gs>
          </a:gsLst>
          <a:lin ang="19860000" scaled="0"/>
        </a:gradFill>
        <a:effectLst/>
      </p:bgPr>
    </p:bg>
    <p:spTree>
      <p:nvGrpSpPr>
        <p:cNvPr id="1" name=""/>
        <p:cNvGrpSpPr/>
        <p:nvPr/>
      </p:nvGrpSpPr>
      <p:grpSpPr>
        <a:xfrm>
          <a:off x="0" y="0"/>
          <a:ext cx="0" cy="0"/>
          <a:chOff x="0" y="0"/>
          <a:chExt cx="0" cy="0"/>
        </a:xfrm>
      </p:grpSpPr>
      <p:pic>
        <p:nvPicPr>
          <p:cNvPr id="9" name="Picture 8" descr="A picture containing star&#10;&#10;Description automatically generated">
            <a:extLst>
              <a:ext uri="{FF2B5EF4-FFF2-40B4-BE49-F238E27FC236}">
                <a16:creationId xmlns:a16="http://schemas.microsoft.com/office/drawing/2014/main" id="{BD5483B8-36FC-408C-A95B-B5F193370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0515"/>
          </a:xfrm>
          <a:prstGeom prst="rect">
            <a:avLst/>
          </a:prstGeom>
        </p:spPr>
      </p:pic>
      <p:sp>
        <p:nvSpPr>
          <p:cNvPr id="14" name="Rectangle 13">
            <a:extLst>
              <a:ext uri="{FF2B5EF4-FFF2-40B4-BE49-F238E27FC236}">
                <a16:creationId xmlns:a16="http://schemas.microsoft.com/office/drawing/2014/main" id="{2A58384F-4EF7-42FB-89B7-EB4B86F76AF9}"/>
              </a:ext>
            </a:extLst>
          </p:cNvPr>
          <p:cNvSpPr/>
          <p:nvPr/>
        </p:nvSpPr>
        <p:spPr>
          <a:xfrm rot="10800000">
            <a:off x="0" y="-1"/>
            <a:ext cx="12192000" cy="6807319"/>
          </a:xfrm>
          <a:prstGeom prst="rect">
            <a:avLst/>
          </a:prstGeom>
          <a:gradFill flip="none" rotWithShape="1">
            <a:gsLst>
              <a:gs pos="100000">
                <a:schemeClr val="tx1">
                  <a:alpha val="43000"/>
                </a:schemeClr>
              </a:gs>
              <a:gs pos="0">
                <a:srgbClr val="18092D">
                  <a:alpha val="0"/>
                </a:srgbClr>
              </a:gs>
            </a:gsLst>
            <a:lin ang="0" scaled="1"/>
            <a:tileRect/>
          </a:gradFill>
          <a:ln w="6350" cap="flat" cmpd="sng" algn="ctr">
            <a:gradFill flip="none" rotWithShape="1">
              <a:gsLst>
                <a:gs pos="52000">
                  <a:schemeClr val="accent1">
                    <a:lumMod val="5000"/>
                    <a:lumOff val="95000"/>
                    <a:alpha val="0"/>
                  </a:schemeClr>
                </a:gs>
                <a:gs pos="100000">
                  <a:schemeClr val="accent1">
                    <a:lumMod val="0"/>
                    <a:lumOff val="100000"/>
                    <a:alpha val="0"/>
                  </a:schemeClr>
                </a:gs>
              </a:gsLst>
              <a:lin ang="0" scaled="1"/>
              <a:tileRect/>
            </a:gradFill>
            <a:prstDash val="solid"/>
            <a:miter lim="800000"/>
          </a:ln>
          <a:effectLst>
            <a:innerShdw blurRad="254000" dist="50800" dir="14400000">
              <a:prstClr val="black">
                <a:alpha val="62000"/>
              </a:prstClr>
            </a:innerShdw>
          </a:effectLst>
        </p:spPr>
        <p:txBody>
          <a:bodyPr rot="0" spcFirstLastPara="0" vertOverflow="overflow" horzOverflow="overflow" vert="horz" wrap="square" lIns="0" tIns="105664" rIns="3486912" bIns="52832" numCol="1" spcCol="0" rtlCol="0" fromWordArt="0" anchor="ctr" anchorCtr="0" forceAA="0" compatLnSpc="1">
            <a:prstTxWarp prst="textNoShape">
              <a:avLst/>
            </a:prstTxWarp>
            <a:noAutofit/>
          </a:bodyPr>
          <a:lstStyle/>
          <a:p>
            <a:pPr algn="ctr" defTabSz="528304">
              <a:defRPr/>
            </a:pPr>
            <a:endParaRPr lang="en-US" sz="2773" b="1" kern="0" spc="487">
              <a:solidFill>
                <a:schemeClr val="bg1"/>
              </a:solidFill>
              <a:latin typeface="Intel Clear"/>
              <a:ea typeface="Intel Clear" panose="020B0604020203020204" pitchFamily="34" charset="0"/>
              <a:cs typeface="Intel Clear" panose="020B0604020203020204" pitchFamily="34" charset="0"/>
            </a:endParaRPr>
          </a:p>
        </p:txBody>
      </p:sp>
      <p:sp>
        <p:nvSpPr>
          <p:cNvPr id="2" name="Title 1"/>
          <p:cNvSpPr>
            <a:spLocks noGrp="1"/>
          </p:cNvSpPr>
          <p:nvPr>
            <p:ph type="ctrTitle" hasCustomPrompt="1"/>
          </p:nvPr>
        </p:nvSpPr>
        <p:spPr>
          <a:xfrm>
            <a:off x="592916" y="3305897"/>
            <a:ext cx="10950515" cy="1470025"/>
          </a:xfrm>
        </p:spPr>
        <p:txBody>
          <a:bodyPr lIns="0" rIns="0" anchor="b" anchorCtr="0">
            <a:noAutofit/>
          </a:bodyPr>
          <a:lstStyle>
            <a:lvl1pPr>
              <a:lnSpc>
                <a:spcPct val="80000"/>
              </a:lnSpc>
              <a:defRPr sz="6667" b="0" spc="0" baseline="0">
                <a:solidFill>
                  <a:schemeClr val="bg1">
                    <a:alpha val="90000"/>
                  </a:schemeClr>
                </a:solidFill>
                <a:latin typeface="Intel Clear Light" panose="020B0404020203020204" pitchFamily="34" charset="0"/>
                <a:ea typeface="Intel Clear Light" panose="020B0404020203020204" pitchFamily="34" charset="0"/>
                <a:cs typeface="Intel Clear Light" panose="020B0404020203020204" pitchFamily="34" charset="0"/>
              </a:defRPr>
            </a:lvl1pPr>
          </a:lstStyle>
          <a:p>
            <a:r>
              <a:rPr lang="en-US"/>
              <a:t>88PT INTEL CLEAR LIGHT</a:t>
            </a:r>
            <a:br>
              <a:rPr lang="en-US"/>
            </a:br>
            <a:r>
              <a:rPr lang="en-US"/>
              <a:t>40 PT </a:t>
            </a:r>
          </a:p>
        </p:txBody>
      </p:sp>
      <p:sp>
        <p:nvSpPr>
          <p:cNvPr id="3" name="Subtitle 2"/>
          <p:cNvSpPr>
            <a:spLocks noGrp="1"/>
          </p:cNvSpPr>
          <p:nvPr>
            <p:ph type="subTitle" idx="1" hasCustomPrompt="1"/>
          </p:nvPr>
        </p:nvSpPr>
        <p:spPr>
          <a:xfrm>
            <a:off x="592916" y="4775922"/>
            <a:ext cx="8440283" cy="1233813"/>
          </a:xfrm>
        </p:spPr>
        <p:txBody>
          <a:bodyPr lIns="0" rIns="0">
            <a:noAutofit/>
          </a:bodyPr>
          <a:lstStyle>
            <a:lvl1pPr marL="0" indent="0" algn="l">
              <a:buNone/>
              <a:defRPr sz="2133" b="0" i="0" baseline="0">
                <a:solidFill>
                  <a:schemeClr val="bg1"/>
                </a:solidFill>
                <a:latin typeface="+mn-lt"/>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44 Intel Clear Subhead, Date, Etc.</a:t>
            </a:r>
          </a:p>
        </p:txBody>
      </p:sp>
      <p:pic>
        <p:nvPicPr>
          <p:cNvPr id="11" name="Picture 2">
            <a:extLst>
              <a:ext uri="{FF2B5EF4-FFF2-40B4-BE49-F238E27FC236}">
                <a16:creationId xmlns:a16="http://schemas.microsoft.com/office/drawing/2014/main" id="{6EF254E0-E253-4EDF-B119-DD69FEE5803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2916" y="546481"/>
            <a:ext cx="1664065" cy="1106467"/>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a:extLst>
              <a:ext uri="{FF2B5EF4-FFF2-40B4-BE49-F238E27FC236}">
                <a16:creationId xmlns:a16="http://schemas.microsoft.com/office/drawing/2014/main" id="{7FD115BB-52F1-473F-A8AE-2587EEAE307A}"/>
              </a:ext>
            </a:extLst>
          </p:cNvPr>
          <p:cNvPicPr>
            <a:picLocks noChangeAspect="1"/>
          </p:cNvPicPr>
          <p:nvPr/>
        </p:nvPicPr>
        <p:blipFill rotWithShape="1">
          <a:blip r:embed="rId4"/>
          <a:srcRect b="25857"/>
          <a:stretch/>
        </p:blipFill>
        <p:spPr>
          <a:xfrm>
            <a:off x="0" y="4744526"/>
            <a:ext cx="12192000" cy="2113473"/>
          </a:xfrm>
          <a:prstGeom prst="rect">
            <a:avLst/>
          </a:prstGeom>
        </p:spPr>
      </p:pic>
      <p:sp>
        <p:nvSpPr>
          <p:cNvPr id="10" name="Rectangle 9">
            <a:extLst>
              <a:ext uri="{FF2B5EF4-FFF2-40B4-BE49-F238E27FC236}">
                <a16:creationId xmlns:a16="http://schemas.microsoft.com/office/drawing/2014/main" id="{73DDB39D-769C-4574-93DF-8922C8BCDC0F}"/>
              </a:ext>
            </a:extLst>
          </p:cNvPr>
          <p:cNvSpPr/>
          <p:nvPr/>
        </p:nvSpPr>
        <p:spPr>
          <a:xfrm>
            <a:off x="1" y="6352150"/>
            <a:ext cx="12192000" cy="297454"/>
          </a:xfrm>
          <a:prstGeom prst="rect">
            <a:avLst/>
          </a:prstGeom>
        </p:spPr>
        <p:txBody>
          <a:bodyPr wrap="square">
            <a:spAutoFit/>
          </a:bodyPr>
          <a:lstStyle/>
          <a:p>
            <a:pPr algn="ctr"/>
            <a:r>
              <a:rPr lang="en-US" sz="1333" spc="400">
                <a:solidFill>
                  <a:schemeClr val="bg1"/>
                </a:solidFill>
              </a:rPr>
              <a:t>INTEL LABS</a:t>
            </a:r>
          </a:p>
        </p:txBody>
      </p:sp>
    </p:spTree>
    <p:extLst>
      <p:ext uri="{BB962C8B-B14F-4D97-AF65-F5344CB8AC3E}">
        <p14:creationId xmlns:p14="http://schemas.microsoft.com/office/powerpoint/2010/main" val="23115598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7484" y="2979843"/>
            <a:ext cx="10363200" cy="1500187"/>
          </a:xfrm>
        </p:spPr>
        <p:txBody>
          <a:bodyPr anchor="t" anchorCtr="0">
            <a:noAutofit/>
          </a:bodyPr>
          <a:lstStyle>
            <a:lvl1pPr marL="0" indent="0">
              <a:buNone/>
              <a:defRPr sz="5333" b="0" baseline="0">
                <a:solidFill>
                  <a:schemeClr val="accent2"/>
                </a:solidFill>
                <a:latin typeface="Arial" panose="020B0604020202020204" pitchFamily="34" charset="0"/>
                <a:ea typeface="Intel Clear"/>
                <a:cs typeface="Arial" panose="020B0604020202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a:t>40pt Intel Clear Light Body.</a:t>
            </a:r>
            <a:br>
              <a:rPr lang="en-US"/>
            </a:br>
            <a:r>
              <a:rPr lang="en-US"/>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C96F290-DDFD-4612-A5CE-D2588D9F53A8}" type="slidenum">
              <a:rPr lang="en-US" smtClean="0"/>
              <a:t>‹#›</a:t>
            </a:fld>
            <a:endParaRPr lang="en-US"/>
          </a:p>
        </p:txBody>
      </p:sp>
      <p:sp>
        <p:nvSpPr>
          <p:cNvPr id="7" name="Title 1"/>
          <p:cNvSpPr>
            <a:spLocks noGrp="1"/>
          </p:cNvSpPr>
          <p:nvPr>
            <p:ph type="title" hasCustomPrompt="1"/>
          </p:nvPr>
        </p:nvSpPr>
        <p:spPr>
          <a:xfrm>
            <a:off x="607484" y="1469059"/>
            <a:ext cx="10363200" cy="1362075"/>
          </a:xfrm>
        </p:spPr>
        <p:txBody>
          <a:bodyPr anchor="b" anchorCtr="0">
            <a:noAutofit/>
          </a:bodyPr>
          <a:lstStyle>
            <a:lvl1pPr algn="l">
              <a:lnSpc>
                <a:spcPct val="80000"/>
              </a:lnSpc>
              <a:defRPr sz="5333" b="0" cap="none" spc="0" baseline="0">
                <a:solidFill>
                  <a:schemeClr val="tx2"/>
                </a:solidFill>
                <a:latin typeface="Arial" panose="020B0604020202020204" pitchFamily="34" charset="0"/>
                <a:ea typeface="Intel Clear" panose="020B0604020203020204" pitchFamily="34" charset="0"/>
                <a:cs typeface="Arial" panose="020B0604020202020204" pitchFamily="34" charset="0"/>
              </a:defRPr>
            </a:lvl1pPr>
          </a:lstStyle>
          <a:p>
            <a:r>
              <a:rPr lang="en-US"/>
              <a:t>40pt Intel Clear Heading</a:t>
            </a:r>
          </a:p>
        </p:txBody>
      </p:sp>
    </p:spTree>
    <p:extLst>
      <p:ext uri="{BB962C8B-B14F-4D97-AF65-F5344CB8AC3E}">
        <p14:creationId xmlns:p14="http://schemas.microsoft.com/office/powerpoint/2010/main" val="18463090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10B03A2-8870-4D9E-9471-4221E29960F8}"/>
              </a:ext>
            </a:extLst>
          </p:cNvPr>
          <p:cNvSpPr/>
          <p:nvPr/>
        </p:nvSpPr>
        <p:spPr>
          <a:xfrm>
            <a:off x="-3175" y="3429001"/>
            <a:ext cx="12192000" cy="3448435"/>
          </a:xfrm>
          <a:prstGeom prst="rect">
            <a:avLst/>
          </a:prstGeom>
          <a:gradFill flip="none" rotWithShape="1">
            <a:gsLst>
              <a:gs pos="0">
                <a:schemeClr val="tx1"/>
              </a:gs>
              <a:gs pos="64000">
                <a:srgbClr val="440A56">
                  <a:alpha val="70000"/>
                </a:srgbClr>
              </a:gs>
              <a:gs pos="100000">
                <a:srgbClr val="6F2BD1">
                  <a:alpha val="70000"/>
                </a:srgbClr>
              </a:gs>
            </a:gsLst>
            <a:lin ang="0" scaled="1"/>
            <a:tileRect/>
          </a:gradFill>
          <a:ln w="6350" cap="flat" cmpd="sng" algn="ctr">
            <a:gradFill flip="none" rotWithShape="1">
              <a:gsLst>
                <a:gs pos="52000">
                  <a:schemeClr val="accent1">
                    <a:lumMod val="5000"/>
                    <a:lumOff val="95000"/>
                    <a:alpha val="0"/>
                  </a:schemeClr>
                </a:gs>
                <a:gs pos="100000">
                  <a:schemeClr val="accent1">
                    <a:lumMod val="0"/>
                    <a:lumOff val="100000"/>
                    <a:alpha val="0"/>
                  </a:schemeClr>
                </a:gs>
              </a:gsLst>
              <a:lin ang="0" scaled="1"/>
              <a:tileRect/>
            </a:gradFill>
            <a:prstDash val="solid"/>
            <a:miter lim="800000"/>
          </a:ln>
          <a:effectLst>
            <a:innerShdw blurRad="254000" dist="50800" dir="14400000">
              <a:prstClr val="black">
                <a:alpha val="62000"/>
              </a:prstClr>
            </a:innerShdw>
          </a:effectLst>
        </p:spPr>
        <p:txBody>
          <a:bodyPr rot="0" spcFirstLastPara="0" vertOverflow="overflow" horzOverflow="overflow" vert="horz" wrap="square" lIns="0" tIns="105664" rIns="3486912" bIns="52832" numCol="1" spcCol="0" rtlCol="0" fromWordArt="0" anchor="ctr" anchorCtr="0" forceAA="0" compatLnSpc="1">
            <a:prstTxWarp prst="textNoShape">
              <a:avLst/>
            </a:prstTxWarp>
            <a:noAutofit/>
          </a:bodyPr>
          <a:lstStyle/>
          <a:p>
            <a:pPr algn="ctr" defTabSz="528304">
              <a:defRPr/>
            </a:pPr>
            <a:endParaRPr lang="en-US" sz="2773" b="1" kern="0" spc="487">
              <a:solidFill>
                <a:schemeClr val="bg1"/>
              </a:solidFill>
              <a:latin typeface="Intel Clear"/>
              <a:ea typeface="Intel Clear" panose="020B0604020203020204" pitchFamily="34" charset="0"/>
              <a:cs typeface="Intel Clear" panose="020B0604020203020204" pitchFamily="34" charset="0"/>
            </a:endParaRPr>
          </a:p>
        </p:txBody>
      </p:sp>
      <p:sp>
        <p:nvSpPr>
          <p:cNvPr id="2" name="Title 1"/>
          <p:cNvSpPr>
            <a:spLocks noGrp="1"/>
          </p:cNvSpPr>
          <p:nvPr>
            <p:ph type="title" hasCustomPrompt="1"/>
          </p:nvPr>
        </p:nvSpPr>
        <p:spPr>
          <a:xfrm>
            <a:off x="607484" y="3013451"/>
            <a:ext cx="10363200" cy="1362075"/>
          </a:xfrm>
        </p:spPr>
        <p:txBody>
          <a:bodyPr anchor="b" anchorCtr="0">
            <a:noAutofit/>
          </a:bodyPr>
          <a:lstStyle>
            <a:lvl1pPr algn="l">
              <a:lnSpc>
                <a:spcPct val="80000"/>
              </a:lnSpc>
              <a:defRPr sz="5333" b="0" cap="none" spc="0" baseline="0">
                <a:solidFill>
                  <a:schemeClr val="bg1">
                    <a:alpha val="90000"/>
                  </a:schemeClr>
                </a:solidFill>
                <a:latin typeface="+mj-lt"/>
                <a:cs typeface="Arial" panose="020B0604020202020204" pitchFamily="34" charset="0"/>
              </a:defRPr>
            </a:lvl1pPr>
          </a:lstStyle>
          <a:p>
            <a:r>
              <a:rPr lang="en-US"/>
              <a:t>40pt Intel Clear</a:t>
            </a:r>
          </a:p>
        </p:txBody>
      </p:sp>
      <p:sp>
        <p:nvSpPr>
          <p:cNvPr id="3"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chemeClr val="accent3"/>
                </a:solidFill>
                <a:latin typeface="+mn-lt"/>
                <a:cs typeface="Arial" panose="020B0604020202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a:t>16pt Intel Clear Subhead</a:t>
            </a:r>
          </a:p>
        </p:txBody>
      </p:sp>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a:t>Insert photo here. Drag picture to placeholder or click icon to add.</a:t>
            </a:r>
          </a:p>
        </p:txBody>
      </p:sp>
    </p:spTree>
    <p:extLst>
      <p:ext uri="{BB962C8B-B14F-4D97-AF65-F5344CB8AC3E}">
        <p14:creationId xmlns:p14="http://schemas.microsoft.com/office/powerpoint/2010/main" val="37296358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C96F290-DDFD-4612-A5CE-D2588D9F53A8}" type="slidenum">
              <a:rPr lang="en-US" smtClean="0"/>
              <a:t>‹#›</a:t>
            </a:fld>
            <a:endParaRPr lang="en-US"/>
          </a:p>
        </p:txBody>
      </p:sp>
      <p:sp>
        <p:nvSpPr>
          <p:cNvPr id="6"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mj-lt"/>
                <a:cs typeface="Arial" panose="020B0604020202020204" pitchFamily="34" charset="0"/>
              </a:defRPr>
            </a:lvl1pPr>
          </a:lstStyle>
          <a:p>
            <a:r>
              <a:rPr lang="en-US"/>
              <a:t>28pt Intel Clear Headline</a:t>
            </a:r>
          </a:p>
        </p:txBody>
      </p:sp>
    </p:spTree>
    <p:extLst>
      <p:ext uri="{BB962C8B-B14F-4D97-AF65-F5344CB8AC3E}">
        <p14:creationId xmlns:p14="http://schemas.microsoft.com/office/powerpoint/2010/main" val="38900004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C96F290-DDFD-4612-A5CE-D2588D9F53A8}" type="slidenum">
              <a:rPr lang="en-US" smtClean="0"/>
              <a:t>‹#›</a:t>
            </a:fld>
            <a:endParaRPr lang="en-US"/>
          </a:p>
        </p:txBody>
      </p:sp>
    </p:spTree>
    <p:extLst>
      <p:ext uri="{BB962C8B-B14F-4D97-AF65-F5344CB8AC3E}">
        <p14:creationId xmlns:p14="http://schemas.microsoft.com/office/powerpoint/2010/main" val="6256283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308ABB1-1C01-43B3-9F83-6E61BC231182}"/>
              </a:ext>
            </a:extLst>
          </p:cNvPr>
          <p:cNvSpPr/>
          <p:nvPr/>
        </p:nvSpPr>
        <p:spPr>
          <a:xfrm>
            <a:off x="0" y="-2235"/>
            <a:ext cx="12192000" cy="6858000"/>
          </a:xfrm>
          <a:prstGeom prst="rect">
            <a:avLst/>
          </a:prstGeom>
          <a:gradFill flip="none" rotWithShape="1">
            <a:gsLst>
              <a:gs pos="100000">
                <a:schemeClr val="tx1"/>
              </a:gs>
              <a:gs pos="28000">
                <a:srgbClr val="0E051A"/>
              </a:gs>
              <a:gs pos="0">
                <a:srgbClr val="220D40"/>
              </a:gs>
            </a:gsLst>
            <a:lin ang="0" scaled="1"/>
            <a:tileRect/>
          </a:gradFill>
          <a:ln w="6350" cap="flat" cmpd="sng" algn="ctr">
            <a:gradFill flip="none" rotWithShape="1">
              <a:gsLst>
                <a:gs pos="52000">
                  <a:schemeClr val="accent1">
                    <a:lumMod val="5000"/>
                    <a:lumOff val="95000"/>
                    <a:alpha val="0"/>
                  </a:schemeClr>
                </a:gs>
                <a:gs pos="100000">
                  <a:schemeClr val="accent1">
                    <a:lumMod val="0"/>
                    <a:lumOff val="100000"/>
                    <a:alpha val="0"/>
                  </a:schemeClr>
                </a:gs>
              </a:gsLst>
              <a:lin ang="0" scaled="1"/>
              <a:tileRect/>
            </a:gradFill>
            <a:prstDash val="solid"/>
            <a:miter lim="800000"/>
          </a:ln>
          <a:effectLst>
            <a:innerShdw blurRad="254000" dist="50800" dir="14400000">
              <a:prstClr val="black">
                <a:alpha val="62000"/>
              </a:prstClr>
            </a:innerShdw>
          </a:effectLst>
        </p:spPr>
        <p:txBody>
          <a:bodyPr rot="0" spcFirstLastPara="0" vertOverflow="overflow" horzOverflow="overflow" vert="horz" wrap="square" lIns="0" tIns="105664" rIns="3486912" bIns="52832" numCol="1" spcCol="0" rtlCol="0" fromWordArt="0" anchor="ctr" anchorCtr="0" forceAA="0" compatLnSpc="1">
            <a:prstTxWarp prst="textNoShape">
              <a:avLst/>
            </a:prstTxWarp>
            <a:noAutofit/>
          </a:bodyPr>
          <a:lstStyle/>
          <a:p>
            <a:pPr algn="ctr" defTabSz="528304">
              <a:defRPr/>
            </a:pPr>
            <a:endParaRPr lang="en-US" sz="2773" b="1" kern="0" spc="487">
              <a:solidFill>
                <a:prstClr val="white"/>
              </a:solidFill>
              <a:latin typeface="Intel Clear"/>
              <a:ea typeface="Intel Clear" panose="020B0604020203020204" pitchFamily="34" charset="0"/>
              <a:cs typeface="Intel Clear" panose="020B0604020203020204" pitchFamily="34" charset="0"/>
            </a:endParaRPr>
          </a:p>
        </p:txBody>
      </p:sp>
      <p:pic>
        <p:nvPicPr>
          <p:cNvPr id="4" name="Picture 2" descr="\\.psf\Home\Desktop\Inte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36577" y="2500173"/>
            <a:ext cx="2811727" cy="185318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4305246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and Large Bullet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a:lvl1pPr>
          </a:lstStyle>
          <a:p>
            <a:r>
              <a:rPr lang="en-US" err="1"/>
              <a:t>28pt</a:t>
            </a:r>
            <a:r>
              <a:rPr lang="en-US"/>
              <a:t> Intel Clear Light Headline</a:t>
            </a:r>
          </a:p>
        </p:txBody>
      </p:sp>
      <p:sp>
        <p:nvSpPr>
          <p:cNvPr id="9" name="Content Placeholder 8"/>
          <p:cNvSpPr>
            <a:spLocks noGrp="1"/>
          </p:cNvSpPr>
          <p:nvPr>
            <p:ph sz="quarter" idx="13" hasCustomPrompt="1"/>
          </p:nvPr>
        </p:nvSpPr>
        <p:spPr>
          <a:xfrm>
            <a:off x="607484" y="1604434"/>
            <a:ext cx="10970683" cy="4567767"/>
          </a:xfrm>
        </p:spPr>
        <p:txBody>
          <a:bodyPr/>
          <a:lstStyle>
            <a:lvl2pPr>
              <a:defRPr sz="2400"/>
            </a:lvl2pPr>
            <a:lvl3pPr>
              <a:defRPr sz="2400"/>
            </a:lvl3pPr>
            <a:lvl4pPr>
              <a:defRPr sz="2133"/>
            </a:lvl4pPr>
          </a:lstStyle>
          <a:p>
            <a:pPr lvl="0"/>
            <a:r>
              <a:rPr lang="en-US"/>
              <a:t>18pt Intel Clear body text</a:t>
            </a:r>
          </a:p>
          <a:p>
            <a:pPr lvl="1"/>
            <a:r>
              <a:rPr lang="en-US"/>
              <a:t>18pt Intel Clear bullet one</a:t>
            </a:r>
          </a:p>
          <a:p>
            <a:pPr lvl="2"/>
            <a:r>
              <a:rPr lang="en-US"/>
              <a:t>18pt Intel Clear sub-bullet</a:t>
            </a:r>
          </a:p>
          <a:p>
            <a:pPr lvl="3"/>
            <a:r>
              <a:rPr lang="en-US"/>
              <a:t>16pt Intel Clear fourth level</a:t>
            </a:r>
          </a:p>
          <a:p>
            <a:pPr lvl="4"/>
            <a:r>
              <a:rPr lang="en-US" err="1"/>
              <a:t>14pt</a:t>
            </a:r>
            <a:r>
              <a:rPr lang="en-US"/>
              <a:t> Intel Clear fifth level</a:t>
            </a:r>
          </a:p>
        </p:txBody>
      </p:sp>
      <p:sp>
        <p:nvSpPr>
          <p:cNvPr id="10" name="Footer Placeholder 4"/>
          <p:cNvSpPr txBox="1">
            <a:spLocks/>
          </p:cNvSpPr>
          <p:nvPr/>
        </p:nvSpPr>
        <p:spPr>
          <a:xfrm>
            <a:off x="531284" y="6391850"/>
            <a:ext cx="3860800" cy="365125"/>
          </a:xfrm>
          <a:prstGeom prst="rect">
            <a:avLst/>
          </a:prstGeom>
        </p:spPr>
        <p:txBody>
          <a:bodyPr vert="horz" lIns="121920" tIns="60960" rIns="121920" bIns="6096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200">
                <a:solidFill>
                  <a:srgbClr val="004280"/>
                </a:solidFill>
                <a:cs typeface="Neo Sans Intel"/>
              </a:rPr>
              <a:t>Intel Labs</a:t>
            </a:r>
          </a:p>
        </p:txBody>
      </p:sp>
    </p:spTree>
    <p:extLst>
      <p:ext uri="{BB962C8B-B14F-4D97-AF65-F5344CB8AC3E}">
        <p14:creationId xmlns:p14="http://schemas.microsoft.com/office/powerpoint/2010/main" val="22737839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411797"/>
            <a:ext cx="10970683" cy="1158240"/>
          </a:xfrm>
        </p:spPr>
        <p:txBody>
          <a:bodyPr/>
          <a:lstStyle>
            <a:lvl1pPr marL="0" marR="0" indent="0" algn="l" defTabSz="609585" rtl="0" eaLnBrk="1" fontAlgn="auto" latinLnBrk="0" hangingPunct="1">
              <a:lnSpc>
                <a:spcPct val="100000"/>
              </a:lnSpc>
              <a:spcBef>
                <a:spcPct val="0"/>
              </a:spcBef>
              <a:spcAft>
                <a:spcPts val="0"/>
              </a:spcAft>
              <a:buClrTx/>
              <a:buSzTx/>
              <a:buFontTx/>
              <a:buNone/>
              <a:tabLst/>
              <a:defRPr lang="en-US" sz="3733" b="0" i="0" u="none" strike="noStrike" baseline="0" smtClean="0"/>
            </a:lvl1pPr>
          </a:lstStyle>
          <a:p>
            <a:r>
              <a:rPr lang="en-US" err="1"/>
              <a:t>28pt</a:t>
            </a:r>
            <a:r>
              <a:rPr lang="en-US"/>
              <a:t> Intel Clear Light Headline</a:t>
            </a:r>
          </a:p>
        </p:txBody>
      </p:sp>
      <p:sp>
        <p:nvSpPr>
          <p:cNvPr id="3" name="Content Placeholder 2"/>
          <p:cNvSpPr>
            <a:spLocks noGrp="1"/>
          </p:cNvSpPr>
          <p:nvPr>
            <p:ph idx="1" hasCustomPrompt="1"/>
          </p:nvPr>
        </p:nvSpPr>
        <p:spPr>
          <a:xfrm>
            <a:off x="607485" y="1604434"/>
            <a:ext cx="10970684" cy="4567767"/>
          </a:xfrm>
        </p:spPr>
        <p:txBody>
          <a:bodyPr anchor="ctr" anchorCtr="0"/>
          <a:lstStyle>
            <a:lvl1pPr marL="253994" indent="-253994">
              <a:defRPr sz="5867" baseline="0">
                <a:solidFill>
                  <a:schemeClr val="accent2"/>
                </a:solidFill>
                <a:latin typeface="+mj-lt"/>
                <a:cs typeface="Intel Clear Light" panose="020B0404020203020204" pitchFamily="34" charset="0"/>
              </a:defRPr>
            </a:lvl1pPr>
            <a:lvl2pPr marL="556670" indent="-300559">
              <a:buFont typeface="Lucida Grande"/>
              <a:buChar char="−"/>
              <a:defRPr sz="1600" baseline="0">
                <a:latin typeface="+mn-lt"/>
                <a:cs typeface="Intel Clear" panose="020B0604020203020204" pitchFamily="34" charset="0"/>
              </a:defRPr>
            </a:lvl2pPr>
            <a:lvl3pPr marL="914377" indent="-304792">
              <a:defRPr sz="1600">
                <a:latin typeface="+mn-lt"/>
              </a:defRPr>
            </a:lvl3pPr>
            <a:lvl4pPr>
              <a:defRPr sz="1467">
                <a:latin typeface="+mn-lt"/>
              </a:defRPr>
            </a:lvl4pPr>
            <a:lvl5pPr>
              <a:defRPr sz="1400">
                <a:latin typeface="+mn-lt"/>
              </a:defRPr>
            </a:lvl5pPr>
          </a:lstStyle>
          <a:p>
            <a:pPr lvl="0"/>
            <a:r>
              <a:rPr lang="en-US"/>
              <a:t>“</a:t>
            </a:r>
            <a:r>
              <a:rPr lang="en-US" err="1"/>
              <a:t>44pt</a:t>
            </a:r>
            <a:r>
              <a:rPr lang="en-US"/>
              <a:t> Intel Clear Light Text”</a:t>
            </a:r>
          </a:p>
          <a:p>
            <a:pPr lvl="1"/>
            <a:r>
              <a:rPr lang="en-US" err="1"/>
              <a:t>12pt</a:t>
            </a:r>
            <a:r>
              <a:rPr lang="en-US"/>
              <a:t> Attribution</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a:solidFill>
                <a:prstClr val="white"/>
              </a:solidFill>
            </a:endParaRPr>
          </a:p>
        </p:txBody>
      </p:sp>
      <p:sp>
        <p:nvSpPr>
          <p:cNvPr id="7" name="Footer Placeholder 4"/>
          <p:cNvSpPr txBox="1">
            <a:spLocks/>
          </p:cNvSpPr>
          <p:nvPr/>
        </p:nvSpPr>
        <p:spPr>
          <a:xfrm>
            <a:off x="531284" y="6391850"/>
            <a:ext cx="3860800" cy="365125"/>
          </a:xfrm>
          <a:prstGeom prst="rect">
            <a:avLst/>
          </a:prstGeom>
        </p:spPr>
        <p:txBody>
          <a:bodyPr vert="horz" lIns="121920" tIns="60960" rIns="121920" bIns="6096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200">
                <a:solidFill>
                  <a:srgbClr val="004280"/>
                </a:solidFill>
                <a:cs typeface="Neo Sans Intel"/>
              </a:rPr>
              <a:t>Intel Labs</a:t>
            </a:r>
          </a:p>
        </p:txBody>
      </p:sp>
    </p:spTree>
    <p:extLst>
      <p:ext uri="{BB962C8B-B14F-4D97-AF65-F5344CB8AC3E}">
        <p14:creationId xmlns:p14="http://schemas.microsoft.com/office/powerpoint/2010/main" val="25297731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9DB377C-D23B-7B42-932E-D015CFB9DDFA}"/>
              </a:ext>
            </a:extLst>
          </p:cNvPr>
          <p:cNvSpPr/>
          <p:nvPr userDrawn="1"/>
        </p:nvSpPr>
        <p:spPr>
          <a:xfrm>
            <a:off x="0" y="161705"/>
            <a:ext cx="12201236" cy="6876472"/>
          </a:xfrm>
          <a:prstGeom prst="rect">
            <a:avLst/>
          </a:prstGeom>
          <a:gradFill>
            <a:gsLst>
              <a:gs pos="76000">
                <a:srgbClr val="CBD2FB"/>
              </a:gs>
              <a:gs pos="30000">
                <a:srgbClr val="E6E7FB"/>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CA258432-E2BA-4741-9F24-BB65E41B45A2}"/>
              </a:ext>
            </a:extLst>
          </p:cNvPr>
          <p:cNvSpPr>
            <a:spLocks noGrp="1"/>
          </p:cNvSpPr>
          <p:nvPr>
            <p:ph type="title" hasCustomPrompt="1"/>
          </p:nvPr>
        </p:nvSpPr>
        <p:spPr>
          <a:xfrm>
            <a:off x="914399" y="389463"/>
            <a:ext cx="10515600" cy="1106486"/>
          </a:xfrm>
          <a:prstGeom prst="rect">
            <a:avLst/>
          </a:prstGeom>
        </p:spPr>
        <p:txBody>
          <a:bodyPr>
            <a:normAutofit/>
          </a:bodyPr>
          <a:lstStyle/>
          <a:p>
            <a:r>
              <a:rPr lang="en-US" sz="3600">
                <a:solidFill>
                  <a:srgbClr val="787FFE"/>
                </a:solidFill>
                <a:latin typeface="Arial" panose="020B0604020202020204" pitchFamily="34" charset="0"/>
                <a:cs typeface="Arial" panose="020B0604020202020204" pitchFamily="34" charset="0"/>
              </a:rPr>
              <a:t>Header text</a:t>
            </a:r>
          </a:p>
        </p:txBody>
      </p:sp>
      <p:sp>
        <p:nvSpPr>
          <p:cNvPr id="12" name="Content Placeholder 2">
            <a:extLst>
              <a:ext uri="{FF2B5EF4-FFF2-40B4-BE49-F238E27FC236}">
                <a16:creationId xmlns:a16="http://schemas.microsoft.com/office/drawing/2014/main" id="{9DB63F3E-89EA-7541-8BCC-1BEF04EB18E5}"/>
              </a:ext>
            </a:extLst>
          </p:cNvPr>
          <p:cNvSpPr>
            <a:spLocks noGrp="1"/>
          </p:cNvSpPr>
          <p:nvPr>
            <p:ph idx="1" hasCustomPrompt="1"/>
          </p:nvPr>
        </p:nvSpPr>
        <p:spPr>
          <a:xfrm>
            <a:off x="914399" y="1567543"/>
            <a:ext cx="10532459" cy="4387932"/>
          </a:xfrm>
          <a:prstGeom prst="rect">
            <a:avLst/>
          </a:prstGeom>
        </p:spPr>
        <p:txBody>
          <a:bodyPr vert="horz" lIns="91440" tIns="45720" rIns="91440" bIns="45720" rtlCol="0" anchor="t">
            <a:normAutofit/>
          </a:bodyPr>
          <a:lstStyle>
            <a:lvl1pPr>
              <a:defRPr sz="1800"/>
            </a:lvl1pPr>
            <a:lvl2pPr>
              <a:defRPr sz="1800"/>
            </a:lvl2pPr>
          </a:lstStyle>
          <a:p>
            <a:r>
              <a:rPr lang="en-US" sz="1800">
                <a:solidFill>
                  <a:srgbClr val="435989"/>
                </a:solidFill>
                <a:latin typeface="Arial" panose="020B0604020202020204" pitchFamily="34" charset="0"/>
                <a:cs typeface="Arial" panose="020B0604020202020204" pitchFamily="34" charset="0"/>
              </a:rPr>
              <a:t>Privacy is what makes it effective</a:t>
            </a:r>
          </a:p>
          <a:p>
            <a:r>
              <a:rPr lang="en-US" sz="1800">
                <a:solidFill>
                  <a:srgbClr val="435989"/>
                </a:solidFill>
                <a:latin typeface="Arial" panose="020B0604020202020204" pitchFamily="34" charset="0"/>
                <a:cs typeface="Arial" panose="020B0604020202020204" pitchFamily="34" charset="0"/>
              </a:rPr>
              <a:t>Limiting and anonymizing data and requiring consent incentivizes users</a:t>
            </a:r>
          </a:p>
          <a:p>
            <a:r>
              <a:rPr lang="en-US" sz="1800">
                <a:solidFill>
                  <a:srgbClr val="435989"/>
                </a:solidFill>
                <a:latin typeface="Arial" panose="020B0604020202020204" pitchFamily="34" charset="0"/>
                <a:cs typeface="Arial" panose="020B0604020202020204" pitchFamily="34" charset="0"/>
              </a:rPr>
              <a:t>3-4 privacy questions asked and answered from content using people icons </a:t>
            </a:r>
          </a:p>
        </p:txBody>
      </p:sp>
      <p:sp>
        <p:nvSpPr>
          <p:cNvPr id="13" name="Rectangle 12">
            <a:extLst>
              <a:ext uri="{FF2B5EF4-FFF2-40B4-BE49-F238E27FC236}">
                <a16:creationId xmlns:a16="http://schemas.microsoft.com/office/drawing/2014/main" id="{A1F367E9-B005-2448-A492-C69A1E3F4821}"/>
              </a:ext>
            </a:extLst>
          </p:cNvPr>
          <p:cNvSpPr/>
          <p:nvPr userDrawn="1"/>
        </p:nvSpPr>
        <p:spPr>
          <a:xfrm>
            <a:off x="9934332" y="6127464"/>
            <a:ext cx="2147767" cy="618101"/>
          </a:xfrm>
          <a:prstGeom prst="rect">
            <a:avLst/>
          </a:prstGeom>
          <a:solidFill>
            <a:srgbClr val="40D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Label</a:t>
            </a:r>
          </a:p>
        </p:txBody>
      </p:sp>
    </p:spTree>
    <p:extLst>
      <p:ext uri="{BB962C8B-B14F-4D97-AF65-F5344CB8AC3E}">
        <p14:creationId xmlns:p14="http://schemas.microsoft.com/office/powerpoint/2010/main" val="657767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7/1/2020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417719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7/1/2020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545709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C96F290-DDFD-4612-A5CE-D2588D9F53A8}" type="slidenum">
              <a:rPr lang="en-US" smtClean="0"/>
              <a:t>‹#›</a:t>
            </a:fld>
            <a:endParaRPr lang="en-US"/>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mj-lt"/>
                <a:cs typeface="Arial" panose="020B0604020202020204" pitchFamily="34" charset="0"/>
              </a:defRPr>
            </a:lvl1pPr>
          </a:lstStyle>
          <a:p>
            <a:r>
              <a:rPr lang="en-US"/>
              <a:t>28pt Intel Clear Headline</a:t>
            </a:r>
          </a:p>
        </p:txBody>
      </p:sp>
      <p:sp>
        <p:nvSpPr>
          <p:cNvPr id="9" name="Content Placeholder 8"/>
          <p:cNvSpPr>
            <a:spLocks noGrp="1"/>
          </p:cNvSpPr>
          <p:nvPr>
            <p:ph sz="quarter" idx="13" hasCustomPrompt="1"/>
          </p:nvPr>
        </p:nvSpPr>
        <p:spPr>
          <a:xfrm>
            <a:off x="607484" y="1604434"/>
            <a:ext cx="10970683" cy="4237567"/>
          </a:xfrm>
        </p:spPr>
        <p:txBody>
          <a:bodyPr/>
          <a:lstStyle>
            <a:lvl1pPr>
              <a:defRPr>
                <a:solidFill>
                  <a:srgbClr val="0071C5"/>
                </a:solidFill>
              </a:defRPr>
            </a:lvl1pPr>
            <a:lvl2pPr>
              <a:defRPr sz="2400">
                <a:solidFill>
                  <a:schemeClr val="tx2"/>
                </a:solidFill>
              </a:defRPr>
            </a:lvl2pPr>
            <a:lvl3pPr>
              <a:defRPr sz="2133">
                <a:solidFill>
                  <a:schemeClr val="tx2"/>
                </a:solidFill>
              </a:defRPr>
            </a:lvl3pPr>
            <a:lvl4pPr>
              <a:defRPr sz="1867">
                <a:solidFill>
                  <a:schemeClr val="tx2"/>
                </a:solidFill>
              </a:defRPr>
            </a:lvl4pPr>
            <a:lvl5pPr>
              <a:defRPr sz="1600">
                <a:solidFill>
                  <a:schemeClr val="tx2"/>
                </a:solidFill>
              </a:defRPr>
            </a:lvl5pPr>
          </a:lstStyle>
          <a:p>
            <a:pPr lvl="0"/>
            <a:r>
              <a:rPr lang="en-US"/>
              <a:t>18pt Intel Clear body text</a:t>
            </a:r>
          </a:p>
          <a:p>
            <a:pPr lvl="1"/>
            <a:r>
              <a:rPr lang="en-US"/>
              <a:t>18pt Intel Clear bullet one</a:t>
            </a:r>
          </a:p>
          <a:p>
            <a:pPr lvl="2"/>
            <a:r>
              <a:rPr lang="en-US"/>
              <a:t>16pt Intel Clear sub-bullet</a:t>
            </a:r>
          </a:p>
          <a:p>
            <a:pPr lvl="3"/>
            <a:r>
              <a:rPr lang="en-US"/>
              <a:t>14pt Intel Clear fourth level</a:t>
            </a:r>
          </a:p>
          <a:p>
            <a:pPr lvl="4"/>
            <a:r>
              <a:rPr lang="en-US"/>
              <a:t>12pt Intel Clear fifth level</a:t>
            </a:r>
          </a:p>
        </p:txBody>
      </p:sp>
      <p:sp>
        <p:nvSpPr>
          <p:cNvPr id="2" name="Footer Placeholder 1">
            <a:extLst>
              <a:ext uri="{FF2B5EF4-FFF2-40B4-BE49-F238E27FC236}">
                <a16:creationId xmlns:a16="http://schemas.microsoft.com/office/drawing/2014/main" id="{CF7E5A9D-5F82-47D9-8B9D-E1F7A550FB52}"/>
              </a:ext>
            </a:extLst>
          </p:cNvPr>
          <p:cNvSpPr>
            <a:spLocks noGrp="1"/>
          </p:cNvSpPr>
          <p:nvPr>
            <p:ph type="ftr" sz="quarter" idx="14"/>
          </p:nvPr>
        </p:nvSpPr>
        <p:spPr>
          <a:xfrm>
            <a:off x="7893136" y="6284666"/>
            <a:ext cx="4114800" cy="366183"/>
          </a:xfrm>
        </p:spPr>
        <p:txBody>
          <a:bodyPr/>
          <a:lstStyle/>
          <a:p>
            <a:r>
              <a:rPr lang="en-US"/>
              <a:t>INTEL CONFIDENTIAL</a:t>
            </a:r>
          </a:p>
        </p:txBody>
      </p:sp>
    </p:spTree>
    <p:extLst>
      <p:ext uri="{BB962C8B-B14F-4D97-AF65-F5344CB8AC3E}">
        <p14:creationId xmlns:p14="http://schemas.microsoft.com/office/powerpoint/2010/main" val="6217649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9DB377C-D23B-7B42-932E-D015CFB9DDFA}"/>
              </a:ext>
            </a:extLst>
          </p:cNvPr>
          <p:cNvSpPr/>
          <p:nvPr userDrawn="1"/>
        </p:nvSpPr>
        <p:spPr>
          <a:xfrm>
            <a:off x="0" y="161705"/>
            <a:ext cx="12201236" cy="6876472"/>
          </a:xfrm>
          <a:prstGeom prst="rect">
            <a:avLst/>
          </a:prstGeom>
          <a:gradFill>
            <a:gsLst>
              <a:gs pos="76000">
                <a:srgbClr val="CBD2FB"/>
              </a:gs>
              <a:gs pos="30000">
                <a:srgbClr val="E6E7FB"/>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CA258432-E2BA-4741-9F24-BB65E41B45A2}"/>
              </a:ext>
            </a:extLst>
          </p:cNvPr>
          <p:cNvSpPr>
            <a:spLocks noGrp="1"/>
          </p:cNvSpPr>
          <p:nvPr>
            <p:ph type="title" hasCustomPrompt="1"/>
          </p:nvPr>
        </p:nvSpPr>
        <p:spPr>
          <a:xfrm>
            <a:off x="914399" y="389463"/>
            <a:ext cx="10515600" cy="1106486"/>
          </a:xfrm>
          <a:prstGeom prst="rect">
            <a:avLst/>
          </a:prstGeom>
        </p:spPr>
        <p:txBody>
          <a:bodyPr>
            <a:normAutofit/>
          </a:bodyPr>
          <a:lstStyle/>
          <a:p>
            <a:r>
              <a:rPr lang="en-US" sz="3600">
                <a:solidFill>
                  <a:srgbClr val="787FFE"/>
                </a:solidFill>
                <a:latin typeface="Arial" panose="020B0604020202020204" pitchFamily="34" charset="0"/>
                <a:cs typeface="Arial" panose="020B0604020202020204" pitchFamily="34" charset="0"/>
              </a:rPr>
              <a:t>Header text</a:t>
            </a:r>
          </a:p>
        </p:txBody>
      </p:sp>
      <p:sp>
        <p:nvSpPr>
          <p:cNvPr id="12" name="Content Placeholder 2">
            <a:extLst>
              <a:ext uri="{FF2B5EF4-FFF2-40B4-BE49-F238E27FC236}">
                <a16:creationId xmlns:a16="http://schemas.microsoft.com/office/drawing/2014/main" id="{9DB63F3E-89EA-7541-8BCC-1BEF04EB18E5}"/>
              </a:ext>
            </a:extLst>
          </p:cNvPr>
          <p:cNvSpPr>
            <a:spLocks noGrp="1"/>
          </p:cNvSpPr>
          <p:nvPr>
            <p:ph idx="1" hasCustomPrompt="1"/>
          </p:nvPr>
        </p:nvSpPr>
        <p:spPr>
          <a:xfrm>
            <a:off x="914399" y="1567543"/>
            <a:ext cx="10532459" cy="4387932"/>
          </a:xfrm>
          <a:prstGeom prst="rect">
            <a:avLst/>
          </a:prstGeom>
        </p:spPr>
        <p:txBody>
          <a:bodyPr vert="horz" lIns="91440" tIns="45720" rIns="91440" bIns="45720" rtlCol="0" anchor="t">
            <a:normAutofit/>
          </a:bodyPr>
          <a:lstStyle>
            <a:lvl1pPr>
              <a:defRPr sz="1800"/>
            </a:lvl1pPr>
            <a:lvl2pPr>
              <a:defRPr sz="1800"/>
            </a:lvl2pPr>
          </a:lstStyle>
          <a:p>
            <a:r>
              <a:rPr lang="en-US" sz="1800">
                <a:solidFill>
                  <a:srgbClr val="435989"/>
                </a:solidFill>
                <a:latin typeface="Arial" panose="020B0604020202020204" pitchFamily="34" charset="0"/>
                <a:cs typeface="Arial" panose="020B0604020202020204" pitchFamily="34" charset="0"/>
              </a:rPr>
              <a:t>Privacy is what makes it effective</a:t>
            </a:r>
          </a:p>
          <a:p>
            <a:r>
              <a:rPr lang="en-US" sz="1800">
                <a:solidFill>
                  <a:srgbClr val="435989"/>
                </a:solidFill>
                <a:latin typeface="Arial" panose="020B0604020202020204" pitchFamily="34" charset="0"/>
                <a:cs typeface="Arial" panose="020B0604020202020204" pitchFamily="34" charset="0"/>
              </a:rPr>
              <a:t>Limiting and anonymizing data and requiring consent incentivizes users</a:t>
            </a:r>
          </a:p>
          <a:p>
            <a:r>
              <a:rPr lang="en-US" sz="1800">
                <a:solidFill>
                  <a:srgbClr val="435989"/>
                </a:solidFill>
                <a:latin typeface="Arial" panose="020B0604020202020204" pitchFamily="34" charset="0"/>
                <a:cs typeface="Arial" panose="020B0604020202020204" pitchFamily="34" charset="0"/>
              </a:rPr>
              <a:t>3-4 privacy questions asked and answered from content using people icons </a:t>
            </a:r>
          </a:p>
        </p:txBody>
      </p:sp>
      <p:sp>
        <p:nvSpPr>
          <p:cNvPr id="13" name="Rectangle 12">
            <a:extLst>
              <a:ext uri="{FF2B5EF4-FFF2-40B4-BE49-F238E27FC236}">
                <a16:creationId xmlns:a16="http://schemas.microsoft.com/office/drawing/2014/main" id="{A1F367E9-B005-2448-A492-C69A1E3F4821}"/>
              </a:ext>
            </a:extLst>
          </p:cNvPr>
          <p:cNvSpPr/>
          <p:nvPr userDrawn="1"/>
        </p:nvSpPr>
        <p:spPr>
          <a:xfrm>
            <a:off x="9934332" y="6127464"/>
            <a:ext cx="2147767" cy="618101"/>
          </a:xfrm>
          <a:prstGeom prst="rect">
            <a:avLst/>
          </a:prstGeom>
          <a:solidFill>
            <a:srgbClr val="40D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Label</a:t>
            </a:r>
          </a:p>
        </p:txBody>
      </p:sp>
    </p:spTree>
    <p:extLst>
      <p:ext uri="{BB962C8B-B14F-4D97-AF65-F5344CB8AC3E}">
        <p14:creationId xmlns:p14="http://schemas.microsoft.com/office/powerpoint/2010/main" val="29476191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7/1/2020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835602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7/1/2020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873370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7C96F290-DDFD-4612-A5CE-D2588D9F53A8}" type="slidenum">
              <a:rPr lang="en-US" smtClean="0"/>
              <a:t>‹#›</a:t>
            </a:fld>
            <a:endParaRPr lang="en-US"/>
          </a:p>
        </p:txBody>
      </p:sp>
      <p:sp>
        <p:nvSpPr>
          <p:cNvPr id="15" name="Content Placeholder 2"/>
          <p:cNvSpPr>
            <a:spLocks noGrp="1"/>
          </p:cNvSpPr>
          <p:nvPr>
            <p:ph sz="half" idx="1" hasCustomPrompt="1"/>
          </p:nvPr>
        </p:nvSpPr>
        <p:spPr>
          <a:xfrm>
            <a:off x="607485" y="1604433"/>
            <a:ext cx="5342468" cy="4097868"/>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a:t>18pt Intel Clear body text</a:t>
            </a:r>
          </a:p>
          <a:p>
            <a:pPr marR="0" lvl="1" fontAlgn="auto">
              <a:lnSpc>
                <a:spcPct val="100000"/>
              </a:lnSpc>
              <a:spcAft>
                <a:spcPts val="0"/>
              </a:spcAft>
              <a:buClrTx/>
              <a:buSzTx/>
              <a:tabLst/>
            </a:pPr>
            <a:r>
              <a:rPr lang="en-US"/>
              <a:t>16pt Intel Clear bullet one</a:t>
            </a:r>
          </a:p>
          <a:p>
            <a:pPr lvl="2"/>
            <a:r>
              <a:rPr lang="en-US" err="1"/>
              <a:t>14pt</a:t>
            </a:r>
            <a:r>
              <a:rPr lang="en-US"/>
              <a:t> Intel Clear third level</a:t>
            </a:r>
          </a:p>
          <a:p>
            <a:pPr lvl="3"/>
            <a:r>
              <a:rPr lang="en-US" err="1"/>
              <a:t>12pt</a:t>
            </a:r>
            <a:r>
              <a:rPr lang="en-US"/>
              <a:t> Intel Clear fourth level</a:t>
            </a:r>
          </a:p>
          <a:p>
            <a:pPr lvl="4"/>
            <a:r>
              <a:rPr lang="en-US" err="1"/>
              <a:t>12pt</a:t>
            </a:r>
            <a:r>
              <a:rPr lang="en-US"/>
              <a:t> Intel Clear fifth level</a:t>
            </a:r>
          </a:p>
        </p:txBody>
      </p:sp>
      <p:sp>
        <p:nvSpPr>
          <p:cNvPr id="8"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mj-lt"/>
                <a:cs typeface="Arial" panose="020B0604020202020204" pitchFamily="34" charset="0"/>
              </a:defRPr>
            </a:lvl1pPr>
          </a:lstStyle>
          <a:p>
            <a:r>
              <a:rPr lang="en-US"/>
              <a:t>28pt Intel Clear Headline</a:t>
            </a:r>
          </a:p>
        </p:txBody>
      </p:sp>
      <p:sp>
        <p:nvSpPr>
          <p:cNvPr id="9" name="Picture Placeholder 8"/>
          <p:cNvSpPr>
            <a:spLocks noGrp="1"/>
          </p:cNvSpPr>
          <p:nvPr>
            <p:ph type="pic" sz="quarter" idx="13"/>
          </p:nvPr>
        </p:nvSpPr>
        <p:spPr>
          <a:xfrm>
            <a:off x="6441018" y="1604432"/>
            <a:ext cx="4241497" cy="1824568"/>
          </a:xfrm>
          <a:solidFill>
            <a:schemeClr val="bg2">
              <a:lumMod val="60000"/>
              <a:lumOff val="40000"/>
            </a:schemeClr>
          </a:solidFill>
        </p:spPr>
        <p:txBody>
          <a:bodyPr/>
          <a:lstStyle>
            <a:lvl1pPr>
              <a:defRPr sz="2400">
                <a:latin typeface="Intel Clear"/>
              </a:defRPr>
            </a:lvl1pPr>
          </a:lstStyle>
          <a:p>
            <a:r>
              <a:rPr lang="en-US" sz="1467">
                <a:latin typeface="Arial"/>
              </a:rPr>
              <a:t>Click icon to add picture</a:t>
            </a:r>
          </a:p>
        </p:txBody>
      </p:sp>
      <p:sp>
        <p:nvSpPr>
          <p:cNvPr id="10" name="Picture Placeholder 8"/>
          <p:cNvSpPr>
            <a:spLocks noGrp="1"/>
          </p:cNvSpPr>
          <p:nvPr>
            <p:ph type="pic" sz="quarter" idx="14"/>
          </p:nvPr>
        </p:nvSpPr>
        <p:spPr>
          <a:xfrm>
            <a:off x="6441018" y="3653366"/>
            <a:ext cx="4241497" cy="2227933"/>
          </a:xfrm>
          <a:solidFill>
            <a:schemeClr val="bg2">
              <a:lumMod val="60000"/>
              <a:lumOff val="40000"/>
            </a:schemeClr>
          </a:solidFill>
        </p:spPr>
        <p:txBody>
          <a:bodyPr/>
          <a:lstStyle>
            <a:lvl1pPr>
              <a:defRPr sz="2400">
                <a:latin typeface="Intel Clear"/>
              </a:defRPr>
            </a:lvl1pPr>
          </a:lstStyle>
          <a:p>
            <a:r>
              <a:rPr lang="en-US" sz="1467">
                <a:latin typeface="Arial"/>
              </a:rPr>
              <a:t>Click icon to add picture</a:t>
            </a:r>
          </a:p>
        </p:txBody>
      </p:sp>
      <p:sp>
        <p:nvSpPr>
          <p:cNvPr id="2" name="Footer Placeholder 1">
            <a:extLst>
              <a:ext uri="{FF2B5EF4-FFF2-40B4-BE49-F238E27FC236}">
                <a16:creationId xmlns:a16="http://schemas.microsoft.com/office/drawing/2014/main" id="{FB5F0463-9185-4A50-8300-704E1EAE8BD1}"/>
              </a:ext>
            </a:extLst>
          </p:cNvPr>
          <p:cNvSpPr>
            <a:spLocks noGrp="1"/>
          </p:cNvSpPr>
          <p:nvPr>
            <p:ph type="ftr" sz="quarter" idx="15"/>
          </p:nvPr>
        </p:nvSpPr>
        <p:spPr/>
        <p:txBody>
          <a:bodyPr/>
          <a:lstStyle/>
          <a:p>
            <a:r>
              <a:rPr lang="en-US"/>
              <a:t>INTEL CONFIDENTIAL</a:t>
            </a:r>
          </a:p>
        </p:txBody>
      </p:sp>
    </p:spTree>
    <p:extLst>
      <p:ext uri="{BB962C8B-B14F-4D97-AF65-F5344CB8AC3E}">
        <p14:creationId xmlns:p14="http://schemas.microsoft.com/office/powerpoint/2010/main" val="29423848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7C96F290-DDFD-4612-A5CE-D2588D9F53A8}" type="slidenum">
              <a:rPr lang="en-US" smtClean="0"/>
              <a:t>‹#›</a:t>
            </a:fld>
            <a:endParaRPr lang="en-US"/>
          </a:p>
        </p:txBody>
      </p:sp>
      <p:sp>
        <p:nvSpPr>
          <p:cNvPr id="15" name="Content Placeholder 2"/>
          <p:cNvSpPr>
            <a:spLocks noGrp="1"/>
          </p:cNvSpPr>
          <p:nvPr>
            <p:ph sz="half" idx="1" hasCustomPrompt="1"/>
          </p:nvPr>
        </p:nvSpPr>
        <p:spPr>
          <a:xfrm>
            <a:off x="607485" y="1604433"/>
            <a:ext cx="5342468" cy="4148668"/>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a:t>18pt Intel Clear body text</a:t>
            </a:r>
          </a:p>
          <a:p>
            <a:pPr marR="0" lvl="1" fontAlgn="auto">
              <a:lnSpc>
                <a:spcPct val="100000"/>
              </a:lnSpc>
              <a:spcAft>
                <a:spcPts val="0"/>
              </a:spcAft>
              <a:buClrTx/>
              <a:buSzTx/>
              <a:tabLst/>
            </a:pPr>
            <a:r>
              <a:rPr lang="en-US"/>
              <a:t>16pt Intel Clear bullet one</a:t>
            </a:r>
          </a:p>
          <a:p>
            <a:pPr lvl="2"/>
            <a:r>
              <a:rPr lang="en-US" err="1"/>
              <a:t>14pt</a:t>
            </a:r>
            <a:r>
              <a:rPr lang="en-US"/>
              <a:t> Intel Clear third level</a:t>
            </a:r>
          </a:p>
          <a:p>
            <a:pPr lvl="3"/>
            <a:r>
              <a:rPr lang="en-US" err="1"/>
              <a:t>12pt</a:t>
            </a:r>
            <a:r>
              <a:rPr lang="en-US"/>
              <a:t> Intel Clear fourth level</a:t>
            </a:r>
          </a:p>
          <a:p>
            <a:pPr lvl="4"/>
            <a:r>
              <a:rPr lang="en-US" err="1"/>
              <a:t>12pt</a:t>
            </a:r>
            <a:r>
              <a:rPr lang="en-US"/>
              <a:t> Intel Clear fifth level</a:t>
            </a:r>
          </a:p>
        </p:txBody>
      </p:sp>
      <p:sp>
        <p:nvSpPr>
          <p:cNvPr id="16" name="Content Placeholder 2"/>
          <p:cNvSpPr>
            <a:spLocks noGrp="1"/>
          </p:cNvSpPr>
          <p:nvPr>
            <p:ph sz="half" idx="13" hasCustomPrompt="1"/>
          </p:nvPr>
        </p:nvSpPr>
        <p:spPr>
          <a:xfrm>
            <a:off x="6237817" y="1604433"/>
            <a:ext cx="5340352" cy="4148668"/>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a:t>18pt Intel Clear body text</a:t>
            </a:r>
          </a:p>
          <a:p>
            <a:pPr marR="0" lvl="1" fontAlgn="auto">
              <a:lnSpc>
                <a:spcPct val="100000"/>
              </a:lnSpc>
              <a:spcAft>
                <a:spcPts val="0"/>
              </a:spcAft>
              <a:buClrTx/>
              <a:buSzTx/>
              <a:tabLst/>
            </a:pPr>
            <a:r>
              <a:rPr lang="en-US"/>
              <a:t>16pt Intel Clear bullet one</a:t>
            </a:r>
          </a:p>
          <a:p>
            <a:pPr lvl="2"/>
            <a:r>
              <a:rPr lang="en-US" err="1"/>
              <a:t>14pt</a:t>
            </a:r>
            <a:r>
              <a:rPr lang="en-US"/>
              <a:t> Intel Clear third level</a:t>
            </a:r>
          </a:p>
          <a:p>
            <a:pPr lvl="3"/>
            <a:r>
              <a:rPr lang="en-US" err="1"/>
              <a:t>12pt</a:t>
            </a:r>
            <a:r>
              <a:rPr lang="en-US"/>
              <a:t> Intel Clear fourth level</a:t>
            </a:r>
          </a:p>
          <a:p>
            <a:pPr lvl="4"/>
            <a:r>
              <a:rPr lang="en-US" err="1"/>
              <a:t>12pt</a:t>
            </a:r>
            <a:r>
              <a:rPr lang="en-US"/>
              <a:t> Intel Clear fifth level</a:t>
            </a:r>
          </a:p>
        </p:txBody>
      </p:sp>
      <p:sp>
        <p:nvSpPr>
          <p:cNvPr id="8"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mj-lt"/>
                <a:cs typeface="Arial" panose="020B0604020202020204" pitchFamily="34" charset="0"/>
              </a:defRPr>
            </a:lvl1pPr>
          </a:lstStyle>
          <a:p>
            <a:r>
              <a:rPr lang="en-US"/>
              <a:t>28pt Intel Clear Headline</a:t>
            </a:r>
          </a:p>
        </p:txBody>
      </p:sp>
    </p:spTree>
    <p:extLst>
      <p:ext uri="{BB962C8B-B14F-4D97-AF65-F5344CB8AC3E}">
        <p14:creationId xmlns:p14="http://schemas.microsoft.com/office/powerpoint/2010/main" val="27905411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7485" y="1604434"/>
            <a:ext cx="10970684" cy="4212167"/>
          </a:xfrm>
        </p:spPr>
        <p:txBody>
          <a:bodyPr anchor="ctr" anchorCtr="0"/>
          <a:lstStyle>
            <a:lvl1pPr marL="253994" indent="-253994">
              <a:defRPr sz="4800" b="1" baseline="0">
                <a:solidFill>
                  <a:schemeClr val="accent1"/>
                </a:solidFill>
                <a:latin typeface="+mn-lt"/>
                <a:cs typeface="Arial" panose="020B0604020202020204" pitchFamily="34" charset="0"/>
              </a:defRPr>
            </a:lvl1pPr>
            <a:lvl2pPr marL="556670" indent="-300559">
              <a:buFont typeface="Intel Clear" pitchFamily="34" charset="0"/>
              <a:buChar char="–"/>
              <a:defRPr sz="1600" baseline="0">
                <a:latin typeface="+mn-lt"/>
                <a:cs typeface="Arial" panose="020B0604020202020204" pitchFamily="34" charset="0"/>
              </a:defRPr>
            </a:lvl2pPr>
            <a:lvl3pPr marL="914377" indent="-304792">
              <a:buFont typeface="Intel Clear" pitchFamily="34" charset="0"/>
              <a:buChar char="–"/>
              <a:defRPr sz="1600">
                <a:latin typeface="+mn-lt"/>
              </a:defRPr>
            </a:lvl3pPr>
            <a:lvl4pPr>
              <a:buFont typeface="Intel Clear" pitchFamily="34" charset="0"/>
              <a:buChar char="–"/>
              <a:defRPr sz="1467">
                <a:latin typeface="+mn-lt"/>
              </a:defRPr>
            </a:lvl4pPr>
            <a:lvl5pPr>
              <a:buFont typeface="Intel Clear" pitchFamily="34" charset="0"/>
              <a:buChar char="–"/>
              <a:defRPr sz="1400">
                <a:latin typeface="+mn-lt"/>
              </a:defRPr>
            </a:lvl5pPr>
          </a:lstStyle>
          <a:p>
            <a:pPr lvl="0"/>
            <a:r>
              <a:rPr lang="en-US"/>
              <a:t>“36pt Intel Clear Bold Text”</a:t>
            </a:r>
          </a:p>
          <a:p>
            <a:pPr lvl="1"/>
            <a:r>
              <a:rPr lang="en-US" err="1"/>
              <a:t>12pt</a:t>
            </a:r>
            <a:r>
              <a:rPr lang="en-US"/>
              <a:t> Attribution</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C96F290-DDFD-4612-A5CE-D2588D9F53A8}" type="slidenum">
              <a:rPr lang="en-US" smtClean="0"/>
              <a:t>‹#›</a:t>
            </a:fld>
            <a:endParaRPr lang="en-US"/>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mj-lt"/>
                <a:cs typeface="Arial" panose="020B0604020202020204" pitchFamily="34" charset="0"/>
              </a:defRPr>
            </a:lvl1pPr>
          </a:lstStyle>
          <a:p>
            <a:r>
              <a:rPr lang="en-US"/>
              <a:t>28pt Intel Clear Headline</a:t>
            </a:r>
          </a:p>
        </p:txBody>
      </p:sp>
    </p:spTree>
    <p:extLst>
      <p:ext uri="{BB962C8B-B14F-4D97-AF65-F5344CB8AC3E}">
        <p14:creationId xmlns:p14="http://schemas.microsoft.com/office/powerpoint/2010/main" val="25021626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184064" y="0"/>
            <a:ext cx="12192000" cy="6014720"/>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atin typeface="+mj-lt"/>
              </a:defRPr>
            </a:lvl1pPr>
          </a:lstStyle>
          <a:p>
            <a:r>
              <a:rPr lang="en-US"/>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7C96F290-DDFD-4612-A5CE-D2588D9F53A8}" type="slidenum">
              <a:rPr lang="en-US" smtClean="0"/>
              <a:t>‹#›</a:t>
            </a:fld>
            <a:endParaRPr lang="en-US"/>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mj-lt"/>
                <a:cs typeface="Arial" panose="020B0604020202020204" pitchFamily="34" charset="0"/>
              </a:defRPr>
            </a:lvl1pPr>
          </a:lstStyle>
          <a:p>
            <a:r>
              <a:rPr lang="en-US"/>
              <a:t>28pt Intel Clear Headline</a:t>
            </a:r>
          </a:p>
        </p:txBody>
      </p:sp>
    </p:spTree>
    <p:extLst>
      <p:ext uri="{BB962C8B-B14F-4D97-AF65-F5344CB8AC3E}">
        <p14:creationId xmlns:p14="http://schemas.microsoft.com/office/powerpoint/2010/main" val="37920640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3695702"/>
            <a:ext cx="12192000" cy="2342241"/>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7C96F290-DDFD-4612-A5CE-D2588D9F53A8}" type="slidenum">
              <a:rPr lang="en-US" smtClean="0"/>
              <a:t>‹#›</a:t>
            </a:fld>
            <a:endParaRPr lang="en-US"/>
          </a:p>
        </p:txBody>
      </p:sp>
      <p:sp>
        <p:nvSpPr>
          <p:cNvPr id="18" name="Content Placeholder 2"/>
          <p:cNvSpPr>
            <a:spLocks noGrp="1"/>
          </p:cNvSpPr>
          <p:nvPr>
            <p:ph sz="half" idx="1" hasCustomPrompt="1"/>
          </p:nvPr>
        </p:nvSpPr>
        <p:spPr>
          <a:xfrm>
            <a:off x="607485" y="1604433"/>
            <a:ext cx="5342468" cy="174572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a:t>18pt Intel Clear body text</a:t>
            </a:r>
          </a:p>
          <a:p>
            <a:pPr marR="0" lvl="1" fontAlgn="auto">
              <a:lnSpc>
                <a:spcPct val="100000"/>
              </a:lnSpc>
              <a:spcAft>
                <a:spcPts val="0"/>
              </a:spcAft>
              <a:buClrTx/>
              <a:buSzTx/>
              <a:tabLst/>
            </a:pPr>
            <a:r>
              <a:rPr lang="en-US"/>
              <a:t>16pt Intel Clear bullet one</a:t>
            </a:r>
          </a:p>
          <a:p>
            <a:pPr lvl="2"/>
            <a:r>
              <a:rPr lang="en-US" err="1"/>
              <a:t>14pt</a:t>
            </a:r>
            <a:r>
              <a:rPr lang="en-US"/>
              <a:t> Intel Clear third level</a:t>
            </a:r>
          </a:p>
          <a:p>
            <a:pPr lvl="3"/>
            <a:r>
              <a:rPr lang="en-US" err="1"/>
              <a:t>12pt</a:t>
            </a:r>
            <a:r>
              <a:rPr lang="en-US"/>
              <a:t> Intel Clear fourth level</a:t>
            </a:r>
          </a:p>
          <a:p>
            <a:pPr lvl="4"/>
            <a:r>
              <a:rPr lang="en-US" err="1"/>
              <a:t>12pt</a:t>
            </a:r>
            <a:r>
              <a:rPr lang="en-US"/>
              <a:t> Intel Clear fifth level</a:t>
            </a:r>
          </a:p>
        </p:txBody>
      </p:sp>
      <p:sp>
        <p:nvSpPr>
          <p:cNvPr id="19" name="Content Placeholder 2"/>
          <p:cNvSpPr>
            <a:spLocks noGrp="1"/>
          </p:cNvSpPr>
          <p:nvPr>
            <p:ph sz="half" idx="15" hasCustomPrompt="1"/>
          </p:nvPr>
        </p:nvSpPr>
        <p:spPr>
          <a:xfrm>
            <a:off x="6237817" y="1604433"/>
            <a:ext cx="5340352" cy="174572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a:t>18pt Intel Clear body text</a:t>
            </a:r>
          </a:p>
          <a:p>
            <a:pPr marR="0" lvl="1" fontAlgn="auto">
              <a:lnSpc>
                <a:spcPct val="100000"/>
              </a:lnSpc>
              <a:spcAft>
                <a:spcPts val="0"/>
              </a:spcAft>
              <a:buClrTx/>
              <a:buSzTx/>
              <a:tabLst/>
            </a:pPr>
            <a:r>
              <a:rPr lang="en-US"/>
              <a:t>16pt Intel Clear bullet one</a:t>
            </a:r>
          </a:p>
          <a:p>
            <a:pPr lvl="2"/>
            <a:r>
              <a:rPr lang="en-US" err="1"/>
              <a:t>14pt</a:t>
            </a:r>
            <a:r>
              <a:rPr lang="en-US"/>
              <a:t> Intel Clear third level</a:t>
            </a:r>
          </a:p>
          <a:p>
            <a:pPr lvl="3"/>
            <a:r>
              <a:rPr lang="en-US" err="1"/>
              <a:t>12pt</a:t>
            </a:r>
            <a:r>
              <a:rPr lang="en-US"/>
              <a:t> Intel Clear fourth level</a:t>
            </a:r>
          </a:p>
          <a:p>
            <a:pPr lvl="4"/>
            <a:r>
              <a:rPr lang="en-US" err="1"/>
              <a:t>12pt</a:t>
            </a:r>
            <a:r>
              <a:rPr lang="en-US"/>
              <a:t> Intel Clear fifth level</a:t>
            </a:r>
          </a:p>
        </p:txBody>
      </p:sp>
      <p:sp>
        <p:nvSpPr>
          <p:cNvPr id="3" name="TextBox 2"/>
          <p:cNvSpPr txBox="1"/>
          <p:nvPr/>
        </p:nvSpPr>
        <p:spPr>
          <a:xfrm>
            <a:off x="1345983" y="6634394"/>
            <a:ext cx="184731" cy="297454"/>
          </a:xfrm>
          <a:prstGeom prst="rect">
            <a:avLst/>
          </a:prstGeom>
          <a:noFill/>
        </p:spPr>
        <p:txBody>
          <a:bodyPr wrap="none" rtlCol="0">
            <a:spAutoFit/>
          </a:bodyPr>
          <a:lstStyle/>
          <a:p>
            <a:endParaRPr lang="en-US" sz="1333">
              <a:solidFill>
                <a:schemeClr val="tx2"/>
              </a:solidFill>
              <a:cs typeface="Arial" panose="020B0604020202020204" pitchFamily="34" charset="0"/>
            </a:endParaRPr>
          </a:p>
        </p:txBody>
      </p:sp>
      <p:sp>
        <p:nvSpPr>
          <p:cNvPr id="10"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mj-lt"/>
                <a:cs typeface="Arial" panose="020B0604020202020204" pitchFamily="34" charset="0"/>
              </a:defRPr>
            </a:lvl1pPr>
          </a:lstStyle>
          <a:p>
            <a:r>
              <a:rPr lang="en-US"/>
              <a:t>28pt Intel Clear Headline</a:t>
            </a:r>
          </a:p>
        </p:txBody>
      </p:sp>
    </p:spTree>
    <p:extLst>
      <p:ext uri="{BB962C8B-B14F-4D97-AF65-F5344CB8AC3E}">
        <p14:creationId xmlns:p14="http://schemas.microsoft.com/office/powerpoint/2010/main" val="15106065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6573789" y="281167"/>
            <a:ext cx="5434148" cy="5582605"/>
          </a:xfrm>
          <a:solidFill>
            <a:schemeClr val="bg2">
              <a:lumMod val="60000"/>
              <a:lumOff val="40000"/>
            </a:schemeClr>
          </a:solidFill>
        </p:spPr>
        <p:txBody>
          <a:bodyPr/>
          <a:lstStyle>
            <a:lvl1pPr>
              <a:defRPr baseline="0"/>
            </a:lvl1pPr>
          </a:lstStyle>
          <a:p>
            <a:r>
              <a:rPr lang="en-US"/>
              <a:t>Insert photo here. Drag picture to placeholder or click icon to add.</a:t>
            </a:r>
          </a:p>
        </p:txBody>
      </p:sp>
      <p:sp>
        <p:nvSpPr>
          <p:cNvPr id="2" name="Title 1"/>
          <p:cNvSpPr>
            <a:spLocks noGrp="1"/>
          </p:cNvSpPr>
          <p:nvPr>
            <p:ph type="title" hasCustomPrompt="1"/>
          </p:nvPr>
        </p:nvSpPr>
        <p:spPr>
          <a:xfrm>
            <a:off x="607484" y="411797"/>
            <a:ext cx="5342467" cy="1158240"/>
          </a:xfrm>
        </p:spPr>
        <p:txBody>
          <a:bodyPr>
            <a:noAutofit/>
          </a:bodyPr>
          <a:lstStyle>
            <a:lvl1pPr>
              <a:defRPr sz="3733" b="0" i="0" baseline="0">
                <a:solidFill>
                  <a:schemeClr val="tx2"/>
                </a:solidFill>
                <a:latin typeface="+mj-lt"/>
                <a:cs typeface="Arial" panose="020B0604020202020204" pitchFamily="34" charset="0"/>
              </a:defRPr>
            </a:lvl1pPr>
          </a:lstStyle>
          <a:p>
            <a:r>
              <a:rPr lang="en-US"/>
              <a:t>28pt Intel Clear Headline</a:t>
            </a:r>
          </a:p>
        </p:txBody>
      </p:sp>
      <p:sp>
        <p:nvSpPr>
          <p:cNvPr id="6" name="Slide Number Placeholder 5"/>
          <p:cNvSpPr>
            <a:spLocks noGrp="1"/>
          </p:cNvSpPr>
          <p:nvPr>
            <p:ph type="sldNum" sz="quarter" idx="12"/>
          </p:nvPr>
        </p:nvSpPr>
        <p:spPr>
          <a:xfrm>
            <a:off x="9163136" y="6323186"/>
            <a:ext cx="2844800" cy="365125"/>
          </a:xfrm>
        </p:spPr>
        <p:txBody>
          <a:bodyPr/>
          <a:lstStyle/>
          <a:p>
            <a:fld id="{7C96F290-DDFD-4612-A5CE-D2588D9F53A8}" type="slidenum">
              <a:rPr lang="en-US" smtClean="0"/>
              <a:t>‹#›</a:t>
            </a:fld>
            <a:endParaRPr lang="en-US"/>
          </a:p>
        </p:txBody>
      </p:sp>
      <p:sp>
        <p:nvSpPr>
          <p:cNvPr id="17" name="Content Placeholder 2"/>
          <p:cNvSpPr>
            <a:spLocks noGrp="1"/>
          </p:cNvSpPr>
          <p:nvPr>
            <p:ph sz="half" idx="1" hasCustomPrompt="1"/>
          </p:nvPr>
        </p:nvSpPr>
        <p:spPr>
          <a:xfrm>
            <a:off x="607485" y="1766993"/>
            <a:ext cx="5342467" cy="4096779"/>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a:t>18pt Intel Clear body text</a:t>
            </a:r>
          </a:p>
          <a:p>
            <a:pPr marR="0" lvl="1" fontAlgn="auto">
              <a:lnSpc>
                <a:spcPct val="100000"/>
              </a:lnSpc>
              <a:spcAft>
                <a:spcPts val="0"/>
              </a:spcAft>
              <a:buClrTx/>
              <a:buSzTx/>
              <a:tabLst/>
            </a:pPr>
            <a:r>
              <a:rPr lang="en-US"/>
              <a:t>16pt Intel Clear bullet one</a:t>
            </a:r>
          </a:p>
          <a:p>
            <a:pPr lvl="2"/>
            <a:r>
              <a:rPr lang="en-US" err="1"/>
              <a:t>14pt</a:t>
            </a:r>
            <a:r>
              <a:rPr lang="en-US"/>
              <a:t> Intel Clear third level</a:t>
            </a:r>
          </a:p>
          <a:p>
            <a:pPr lvl="3"/>
            <a:r>
              <a:rPr lang="en-US" err="1"/>
              <a:t>12pt</a:t>
            </a:r>
            <a:r>
              <a:rPr lang="en-US"/>
              <a:t> Intel Clear fourth level</a:t>
            </a:r>
          </a:p>
          <a:p>
            <a:pPr lvl="4"/>
            <a:r>
              <a:rPr lang="en-US" err="1"/>
              <a:t>12pt</a:t>
            </a:r>
            <a:r>
              <a:rPr lang="en-US"/>
              <a:t> Intel Clear fifth level</a:t>
            </a:r>
          </a:p>
        </p:txBody>
      </p:sp>
    </p:spTree>
    <p:extLst>
      <p:ext uri="{BB962C8B-B14F-4D97-AF65-F5344CB8AC3E}">
        <p14:creationId xmlns:p14="http://schemas.microsoft.com/office/powerpoint/2010/main" val="32854674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ct val="80000"/>
              </a:lnSpc>
              <a:defRPr sz="5333" b="0" cap="none" spc="0" baseline="0">
                <a:solidFill>
                  <a:schemeClr val="tx2">
                    <a:alpha val="90000"/>
                  </a:schemeClr>
                </a:solidFill>
                <a:latin typeface="+mj-lt"/>
                <a:cs typeface="Arial" panose="020B0604020202020204" pitchFamily="34" charset="0"/>
              </a:defRPr>
            </a:lvl1pPr>
          </a:lstStyle>
          <a:p>
            <a:r>
              <a:rPr lang="en-US"/>
              <a:t>40pt Intel Clear</a:t>
            </a:r>
            <a:br>
              <a:rPr lang="en-US"/>
            </a:br>
            <a:r>
              <a:rPr lang="en-US"/>
              <a:t>white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baseline="0">
                <a:solidFill>
                  <a:schemeClr val="accent2"/>
                </a:solidFill>
                <a:latin typeface="+mn-lt"/>
                <a:cs typeface="Arial" panose="020B0604020202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C96F290-DDFD-4612-A5CE-D2588D9F53A8}" type="slidenum">
              <a:rPr lang="en-US" smtClean="0"/>
              <a:t>‹#›</a:t>
            </a:fld>
            <a:endParaRPr lang="en-US"/>
          </a:p>
        </p:txBody>
      </p:sp>
    </p:spTree>
    <p:extLst>
      <p:ext uri="{BB962C8B-B14F-4D97-AF65-F5344CB8AC3E}">
        <p14:creationId xmlns:p14="http://schemas.microsoft.com/office/powerpoint/2010/main" val="22093989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slideLayout" Target="../slideLayouts/slideLayout19.xml"/><Relationship Id="rId7"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slideLayout" Target="../slideLayouts/slideLayout22.xml"/><Relationship Id="rId7" Type="http://schemas.openxmlformats.org/officeDocument/2006/relationships/oleObject" Target="../embeddings/oleObject2.bin"/><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tags" Target="../tags/tag2.xml"/><Relationship Id="rId5" Type="http://schemas.openxmlformats.org/officeDocument/2006/relationships/vmlDrawing" Target="../drawings/vmlDrawing2.v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Picture 13" descr="A picture containing star&#10;&#10;Description automatically generated">
            <a:extLst>
              <a:ext uri="{FF2B5EF4-FFF2-40B4-BE49-F238E27FC236}">
                <a16:creationId xmlns:a16="http://schemas.microsoft.com/office/drawing/2014/main" id="{2EB003BE-0948-4E12-92BD-D2845EFA618D}"/>
              </a:ext>
            </a:extLst>
          </p:cNvPr>
          <p:cNvPicPr>
            <a:picLocks noChangeAspect="1"/>
          </p:cNvPicPr>
          <p:nvPr/>
        </p:nvPicPr>
        <p:blipFill rotWithShape="1">
          <a:blip r:embed="rId18">
            <a:extLst>
              <a:ext uri="{28A0092B-C50C-407E-A947-70E740481C1C}">
                <a14:useLocalDpi xmlns:a14="http://schemas.microsoft.com/office/drawing/2010/main" val="0"/>
              </a:ext>
            </a:extLst>
          </a:blip>
          <a:srcRect t="44105" b="46730"/>
          <a:stretch/>
        </p:blipFill>
        <p:spPr>
          <a:xfrm>
            <a:off x="0" y="6088112"/>
            <a:ext cx="12192000" cy="769889"/>
          </a:xfrm>
          <a:prstGeom prst="rect">
            <a:avLst/>
          </a:prstGeom>
        </p:spPr>
      </p:pic>
      <p:sp>
        <p:nvSpPr>
          <p:cNvPr id="13" name="Rectangle 12">
            <a:extLst>
              <a:ext uri="{FF2B5EF4-FFF2-40B4-BE49-F238E27FC236}">
                <a16:creationId xmlns:a16="http://schemas.microsoft.com/office/drawing/2014/main" id="{03B38191-661D-445F-AA87-ACA4F13AD2F9}"/>
              </a:ext>
            </a:extLst>
          </p:cNvPr>
          <p:cNvSpPr/>
          <p:nvPr/>
        </p:nvSpPr>
        <p:spPr>
          <a:xfrm>
            <a:off x="0" y="6078573"/>
            <a:ext cx="8979072" cy="779427"/>
          </a:xfrm>
          <a:prstGeom prst="rect">
            <a:avLst/>
          </a:prstGeom>
          <a:gradFill flip="none" rotWithShape="1">
            <a:gsLst>
              <a:gs pos="0">
                <a:schemeClr val="tx1">
                  <a:alpha val="40000"/>
                </a:schemeClr>
              </a:gs>
              <a:gs pos="60000">
                <a:srgbClr val="440A56">
                  <a:alpha val="70000"/>
                </a:srgbClr>
              </a:gs>
              <a:gs pos="100000">
                <a:srgbClr val="6F2BD1">
                  <a:alpha val="0"/>
                </a:srgbClr>
              </a:gs>
            </a:gsLst>
            <a:lin ang="0" scaled="1"/>
            <a:tileRect/>
          </a:gradFill>
          <a:ln w="6350" cap="flat" cmpd="sng" algn="ctr">
            <a:gradFill flip="none" rotWithShape="1">
              <a:gsLst>
                <a:gs pos="52000">
                  <a:schemeClr val="accent1">
                    <a:lumMod val="5000"/>
                    <a:lumOff val="95000"/>
                    <a:alpha val="0"/>
                  </a:schemeClr>
                </a:gs>
                <a:gs pos="100000">
                  <a:schemeClr val="accent1">
                    <a:lumMod val="0"/>
                    <a:lumOff val="100000"/>
                    <a:alpha val="0"/>
                  </a:schemeClr>
                </a:gs>
              </a:gsLst>
              <a:lin ang="0" scaled="1"/>
              <a:tileRect/>
            </a:gradFill>
            <a:prstDash val="solid"/>
            <a:miter lim="800000"/>
          </a:ln>
          <a:effectLst>
            <a:innerShdw blurRad="254000" dist="50800" dir="14400000">
              <a:prstClr val="black">
                <a:alpha val="62000"/>
              </a:prstClr>
            </a:innerShdw>
          </a:effectLst>
        </p:spPr>
        <p:txBody>
          <a:bodyPr rot="0" spcFirstLastPara="0" vertOverflow="overflow" horzOverflow="overflow" vert="horz" wrap="square" lIns="0" tIns="105664" rIns="3486912" bIns="52832" numCol="1" spcCol="0" rtlCol="0" fromWordArt="0" anchor="ctr" anchorCtr="0" forceAA="0" compatLnSpc="1">
            <a:prstTxWarp prst="textNoShape">
              <a:avLst/>
            </a:prstTxWarp>
            <a:noAutofit/>
          </a:bodyPr>
          <a:lstStyle/>
          <a:p>
            <a:pPr algn="ctr" defTabSz="528304">
              <a:defRPr/>
            </a:pPr>
            <a:endParaRPr lang="en-US" sz="2773" b="1" kern="0" spc="487">
              <a:solidFill>
                <a:schemeClr val="bg1"/>
              </a:solidFill>
              <a:latin typeface="Intel Clear"/>
              <a:ea typeface="Intel Clear" panose="020B0604020203020204" pitchFamily="34" charset="0"/>
              <a:cs typeface="Intel Clear" panose="020B0604020203020204" pitchFamily="34" charset="0"/>
            </a:endParaRPr>
          </a:p>
        </p:txBody>
      </p:sp>
      <p:pic>
        <p:nvPicPr>
          <p:cNvPr id="11" name="Picture 2" descr="\\.psf\Home\Desktop\Intel.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986554" y="6347527"/>
            <a:ext cx="485781" cy="320175"/>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2" name="Straight Connector 11"/>
          <p:cNvCxnSpPr/>
          <p:nvPr/>
        </p:nvCxnSpPr>
        <p:spPr>
          <a:xfrm>
            <a:off x="11639115" y="6339591"/>
            <a:ext cx="3175"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607484" y="413507"/>
            <a:ext cx="10972800" cy="1158240"/>
          </a:xfrm>
          <a:prstGeom prst="rect">
            <a:avLst/>
          </a:prstGeom>
        </p:spPr>
        <p:txBody>
          <a:bodyPr vert="horz" lIns="0" tIns="0" rIns="0" bIns="0" rtlCol="0" anchor="t" anchorCtr="0">
            <a:noAutofit/>
          </a:bodyPr>
          <a:lstStyle/>
          <a:p>
            <a:r>
              <a:rPr lang="en-US"/>
              <a:t>28pt Intel Clear Headline</a:t>
            </a:r>
          </a:p>
        </p:txBody>
      </p:sp>
      <p:sp>
        <p:nvSpPr>
          <p:cNvPr id="3" name="Text Placeholder 2"/>
          <p:cNvSpPr>
            <a:spLocks noGrp="1"/>
          </p:cNvSpPr>
          <p:nvPr>
            <p:ph type="body" idx="1"/>
          </p:nvPr>
        </p:nvSpPr>
        <p:spPr>
          <a:xfrm>
            <a:off x="607484" y="1604434"/>
            <a:ext cx="10970683" cy="4131348"/>
          </a:xfrm>
          <a:prstGeom prst="rect">
            <a:avLst/>
          </a:prstGeom>
        </p:spPr>
        <p:txBody>
          <a:bodyPr vert="horz" lIns="0" tIns="0" rIns="0" bIns="0" rtlCol="0">
            <a:noAutofit/>
          </a:bodyPr>
          <a:lstStyle/>
          <a:p>
            <a:pPr lvl="0"/>
            <a:r>
              <a:rPr lang="en-US"/>
              <a:t>18pt Intel Clear body text</a:t>
            </a:r>
          </a:p>
          <a:p>
            <a:pPr lvl="1"/>
            <a:r>
              <a:rPr lang="en-US"/>
              <a:t>16pt Intel Clear bullet one</a:t>
            </a:r>
          </a:p>
          <a:p>
            <a:pPr lvl="2"/>
            <a:r>
              <a:rPr lang="en-US"/>
              <a:t>16pt Intel Clear sub-bullet</a:t>
            </a:r>
          </a:p>
          <a:p>
            <a:pPr lvl="3"/>
            <a:r>
              <a:rPr lang="en-US" err="1"/>
              <a:t>14pt</a:t>
            </a:r>
            <a:r>
              <a:rPr lang="en-US"/>
              <a:t> Intel Clear fourth level</a:t>
            </a:r>
          </a:p>
          <a:p>
            <a:pPr lvl="4"/>
            <a:r>
              <a:rPr lang="en-US" err="1"/>
              <a:t>14pt</a:t>
            </a:r>
            <a:r>
              <a:rPr lang="en-US"/>
              <a:t> Intel Clear fifth level</a:t>
            </a:r>
          </a:p>
        </p:txBody>
      </p:sp>
      <p:sp>
        <p:nvSpPr>
          <p:cNvPr id="6" name="Slide Number Placeholder 5"/>
          <p:cNvSpPr>
            <a:spLocks noGrp="1"/>
          </p:cNvSpPr>
          <p:nvPr>
            <p:ph type="sldNum" sz="quarter" idx="4"/>
          </p:nvPr>
        </p:nvSpPr>
        <p:spPr>
          <a:xfrm>
            <a:off x="9163136" y="6285724"/>
            <a:ext cx="2844800" cy="365125"/>
          </a:xfrm>
          <a:prstGeom prst="rect">
            <a:avLst/>
          </a:prstGeom>
        </p:spPr>
        <p:txBody>
          <a:bodyPr vert="horz" lIns="0" tIns="0" rIns="0" bIns="0" rtlCol="0" anchor="ctr"/>
          <a:lstStyle>
            <a:lvl1pPr algn="r">
              <a:defRPr sz="1333">
                <a:solidFill>
                  <a:schemeClr val="bg1"/>
                </a:solidFill>
                <a:latin typeface="+mn-lt"/>
                <a:cs typeface="Arial" panose="020B0604020202020204" pitchFamily="34" charset="0"/>
              </a:defRPr>
            </a:lvl1pPr>
          </a:lstStyle>
          <a:p>
            <a:fld id="{7C96F290-DDFD-4612-A5CE-D2588D9F53A8}" type="slidenum">
              <a:rPr lang="en-US" smtClean="0"/>
              <a:t>‹#›</a:t>
            </a:fld>
            <a:endParaRPr lang="en-US"/>
          </a:p>
        </p:txBody>
      </p:sp>
      <p:sp>
        <p:nvSpPr>
          <p:cNvPr id="4" name="Footer Placeholder 3">
            <a:extLst>
              <a:ext uri="{FF2B5EF4-FFF2-40B4-BE49-F238E27FC236}">
                <a16:creationId xmlns:a16="http://schemas.microsoft.com/office/drawing/2014/main" id="{64554432-56B3-4E01-9861-6878EF32CED4}"/>
              </a:ext>
            </a:extLst>
          </p:cNvPr>
          <p:cNvSpPr>
            <a:spLocks noGrp="1"/>
          </p:cNvSpPr>
          <p:nvPr>
            <p:ph type="ftr" sz="quarter" idx="3"/>
          </p:nvPr>
        </p:nvSpPr>
        <p:spPr>
          <a:xfrm>
            <a:off x="8044506" y="6293994"/>
            <a:ext cx="4114800" cy="366183"/>
          </a:xfrm>
          <a:prstGeom prst="rect">
            <a:avLst/>
          </a:prstGeom>
        </p:spPr>
        <p:txBody>
          <a:bodyPr vert="horz" lIns="91440" tIns="45720" rIns="91440" bIns="45720" rtlCol="0" anchor="ctr"/>
          <a:lstStyle>
            <a:lvl1pPr algn="ctr">
              <a:defRPr sz="1067">
                <a:solidFill>
                  <a:schemeClr val="bg1"/>
                </a:solidFill>
              </a:defRPr>
            </a:lvl1pPr>
          </a:lstStyle>
          <a:p>
            <a:r>
              <a:rPr lang="en-US"/>
              <a:t>INTEL CONFIDENTIAL</a:t>
            </a:r>
          </a:p>
        </p:txBody>
      </p:sp>
      <p:sp>
        <p:nvSpPr>
          <p:cNvPr id="15" name="Rectangle 14">
            <a:extLst>
              <a:ext uri="{FF2B5EF4-FFF2-40B4-BE49-F238E27FC236}">
                <a16:creationId xmlns:a16="http://schemas.microsoft.com/office/drawing/2014/main" id="{05F824A2-7DC6-460E-AC5C-60C6B832B844}"/>
              </a:ext>
            </a:extLst>
          </p:cNvPr>
          <p:cNvSpPr/>
          <p:nvPr/>
        </p:nvSpPr>
        <p:spPr>
          <a:xfrm>
            <a:off x="483394" y="6353395"/>
            <a:ext cx="5213947" cy="261610"/>
          </a:xfrm>
          <a:prstGeom prst="rect">
            <a:avLst/>
          </a:prstGeom>
        </p:spPr>
        <p:txBody>
          <a:bodyPr wrap="square">
            <a:spAutoFit/>
          </a:bodyPr>
          <a:lstStyle/>
          <a:p>
            <a:r>
              <a:rPr lang="en-US" sz="1100" spc="400">
                <a:solidFill>
                  <a:schemeClr val="bg1"/>
                </a:solidFill>
              </a:rPr>
              <a:t>INTEL LABS</a:t>
            </a:r>
          </a:p>
        </p:txBody>
      </p:sp>
    </p:spTree>
    <p:extLst>
      <p:ext uri="{BB962C8B-B14F-4D97-AF65-F5344CB8AC3E}">
        <p14:creationId xmlns:p14="http://schemas.microsoft.com/office/powerpoint/2010/main" val="373511459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703" r:id="rId15"/>
    <p:sldLayoutId id="2147483704" r:id="rId16"/>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609585" rtl="0" eaLnBrk="1" latinLnBrk="0" hangingPunct="1">
        <a:lnSpc>
          <a:spcPct val="100000"/>
        </a:lnSpc>
        <a:spcBef>
          <a:spcPct val="0"/>
        </a:spcBef>
        <a:buNone/>
        <a:defRPr sz="3733" b="0" i="0" kern="1200" spc="0" baseline="0">
          <a:solidFill>
            <a:schemeClr val="tx2"/>
          </a:solidFill>
          <a:latin typeface="+mj-lt"/>
          <a:ea typeface="Intel Clear"/>
          <a:cs typeface="Arial" panose="020B0604020202020204" pitchFamily="34" charset="0"/>
        </a:defRPr>
      </a:lvl1pPr>
    </p:titleStyle>
    <p:bodyStyle>
      <a:lvl1pPr marL="0" indent="0" algn="l" defTabSz="609585" rtl="0" eaLnBrk="1" latinLnBrk="0" hangingPunct="1">
        <a:spcBef>
          <a:spcPts val="1600"/>
        </a:spcBef>
        <a:spcAft>
          <a:spcPts val="0"/>
        </a:spcAft>
        <a:buFont typeface="Wingdings" panose="05000000000000000000" pitchFamily="2" charset="2"/>
        <a:buNone/>
        <a:defRPr sz="2400" b="0" kern="1200">
          <a:solidFill>
            <a:srgbClr val="0071C5"/>
          </a:solidFill>
          <a:latin typeface="+mn-lt"/>
          <a:ea typeface="+mn-ea"/>
          <a:cs typeface="Arial" panose="020B0604020202020204" pitchFamily="34" charset="0"/>
        </a:defRPr>
      </a:lvl1pPr>
      <a:lvl2pPr marL="300559" indent="-300559" algn="l" defTabSz="609585" rtl="0" eaLnBrk="1" latinLnBrk="0" hangingPunct="1">
        <a:spcBef>
          <a:spcPts val="1600"/>
        </a:spcBef>
        <a:buFont typeface="Wingdings" charset="2"/>
        <a:buChar char="§"/>
        <a:defRPr sz="2133" kern="1200" baseline="0">
          <a:solidFill>
            <a:schemeClr val="tx2"/>
          </a:solidFill>
          <a:latin typeface="+mn-lt"/>
          <a:ea typeface="+mn-ea"/>
          <a:cs typeface="Arial" panose="020B0604020202020204" pitchFamily="34" charset="0"/>
        </a:defRPr>
      </a:lvl2pPr>
      <a:lvl3pPr marL="761981" indent="-304792" algn="l" defTabSz="609585" rtl="0" eaLnBrk="1" latinLnBrk="0" hangingPunct="1">
        <a:spcBef>
          <a:spcPts val="1067"/>
        </a:spcBef>
        <a:buFont typeface="Intel Clear" panose="020B0604020203020204" pitchFamily="34" charset="0"/>
        <a:buChar char="–"/>
        <a:defRPr sz="2133" kern="1200">
          <a:solidFill>
            <a:schemeClr val="tx2"/>
          </a:solidFill>
          <a:latin typeface="+mn-lt"/>
          <a:ea typeface="+mn-ea"/>
          <a:cs typeface="Arial" panose="020B0604020202020204" pitchFamily="34" charset="0"/>
        </a:defRPr>
      </a:lvl3pPr>
      <a:lvl4pPr marL="1293252" indent="-304792" algn="l" defTabSz="609585" rtl="0" eaLnBrk="1" latinLnBrk="0" hangingPunct="1">
        <a:spcBef>
          <a:spcPct val="20000"/>
        </a:spcBef>
        <a:buFont typeface="Arial"/>
        <a:buChar char="–"/>
        <a:defRPr sz="1867" kern="1200">
          <a:solidFill>
            <a:schemeClr val="tx2"/>
          </a:solidFill>
          <a:latin typeface="+mn-lt"/>
          <a:ea typeface="+mn-ea"/>
          <a:cs typeface="Arial" panose="020B0604020202020204" pitchFamily="34" charset="0"/>
        </a:defRPr>
      </a:lvl4pPr>
      <a:lvl5pPr marL="1758907" indent="-304792" algn="l" defTabSz="609585" rtl="0" eaLnBrk="1" latinLnBrk="0" hangingPunct="1">
        <a:spcBef>
          <a:spcPct val="20000"/>
        </a:spcBef>
        <a:buFont typeface="Intel Clear" panose="020B0604020203020204" pitchFamily="34" charset="0"/>
        <a:buChar char="–"/>
        <a:defRPr sz="1867" kern="1200">
          <a:solidFill>
            <a:schemeClr val="tx2"/>
          </a:solidFill>
          <a:latin typeface="+mn-lt"/>
          <a:ea typeface="+mn-ea"/>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4F380D5-A138-4BED-A8EC-7D79A229850D}"/>
              </a:ext>
            </a:extLst>
          </p:cNvPr>
          <p:cNvGraphicFramePr>
            <a:graphicFrameLocks noChangeAspect="1"/>
          </p:cNvGraphicFramePr>
          <p:nvPr>
            <p:custDataLst>
              <p:tags r:id="rId6"/>
            </p:custDataLst>
            <p:extLst>
              <p:ext uri="{D42A27DB-BD31-4B8C-83A1-F6EECF244321}">
                <p14:modId xmlns:p14="http://schemas.microsoft.com/office/powerpoint/2010/main" val="24167947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6" name="think-cell Slide" r:id="rId7" imgW="415" imgH="416" progId="TCLayout.ActiveDocument.1">
                  <p:embed/>
                </p:oleObj>
              </mc:Choice>
              <mc:Fallback>
                <p:oleObj name="think-cell Slide" r:id="rId7" imgW="415" imgH="416" progId="TCLayout.ActiveDocument.1">
                  <p:embed/>
                  <p:pic>
                    <p:nvPicPr>
                      <p:cNvPr id="2" name="Object 1" hidden="1">
                        <a:extLst>
                          <a:ext uri="{FF2B5EF4-FFF2-40B4-BE49-F238E27FC236}">
                            <a16:creationId xmlns:a16="http://schemas.microsoft.com/office/drawing/2014/main" id="{E4F380D5-A138-4BED-A8EC-7D79A229850D}"/>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315947323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4F380D5-A138-4BED-A8EC-7D79A229850D}"/>
              </a:ext>
            </a:extLst>
          </p:cNvPr>
          <p:cNvGraphicFramePr>
            <a:graphicFrameLocks noChangeAspect="1"/>
          </p:cNvGraphicFramePr>
          <p:nvPr>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0" name="think-cell Slide" r:id="rId7" imgW="415" imgH="416" progId="TCLayout.ActiveDocument.1">
                  <p:embed/>
                </p:oleObj>
              </mc:Choice>
              <mc:Fallback>
                <p:oleObj name="think-cell Slide" r:id="rId7" imgW="415" imgH="416" progId="TCLayout.ActiveDocument.1">
                  <p:embed/>
                  <p:pic>
                    <p:nvPicPr>
                      <p:cNvPr id="2" name="Object 1" hidden="1">
                        <a:extLst>
                          <a:ext uri="{FF2B5EF4-FFF2-40B4-BE49-F238E27FC236}">
                            <a16:creationId xmlns:a16="http://schemas.microsoft.com/office/drawing/2014/main" id="{E4F380D5-A138-4BED-A8EC-7D79A229850D}"/>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143667895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5.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13.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3.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hyperlink" Target="http://inte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13.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image" Target="../media/image23.jpeg"/><Relationship Id="rId18" Type="http://schemas.openxmlformats.org/officeDocument/2006/relationships/image" Target="../media/image28.png"/><Relationship Id="rId3" Type="http://schemas.openxmlformats.org/officeDocument/2006/relationships/notesSlide" Target="../notesSlides/notesSlide21.xml"/><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slideLayout" Target="../slideLayouts/slideLayout16.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tags" Target="../tags/tag15.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34.sv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34.sv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34.sv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0.png"/><Relationship Id="rId5" Type="http://schemas.openxmlformats.org/officeDocument/2006/relationships/image" Target="../media/image9.wmf"/><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30.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video" Target="../media/media1.mp4"/><Relationship Id="rId2" Type="http://schemas.microsoft.com/office/2007/relationships/media" Target="../media/media1.mp4"/><Relationship Id="rId1" Type="http://schemas.openxmlformats.org/officeDocument/2006/relationships/tags" Target="../tags/tag22.xml"/><Relationship Id="rId5" Type="http://schemas.openxmlformats.org/officeDocument/2006/relationships/image" Target="../media/image37.png"/><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grapheneproject.io/"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hyperlink" Target="https://graphene.readthedocs.io/en/latest/manpages/gsc.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F7D5-82D5-4B93-8122-3FC0FF500149}"/>
              </a:ext>
            </a:extLst>
          </p:cNvPr>
          <p:cNvSpPr>
            <a:spLocks noGrp="1"/>
          </p:cNvSpPr>
          <p:nvPr>
            <p:ph type="ctrTitle"/>
          </p:nvPr>
        </p:nvSpPr>
        <p:spPr/>
        <p:txBody>
          <a:bodyPr/>
          <a:lstStyle/>
          <a:p>
            <a:r>
              <a:rPr lang="en-US"/>
              <a:t>Automatically Securing Linux Application Containers in Untrusted Clouds</a:t>
            </a:r>
          </a:p>
        </p:txBody>
      </p:sp>
      <p:sp>
        <p:nvSpPr>
          <p:cNvPr id="3" name="Subtitle 2">
            <a:extLst>
              <a:ext uri="{FF2B5EF4-FFF2-40B4-BE49-F238E27FC236}">
                <a16:creationId xmlns:a16="http://schemas.microsoft.com/office/drawing/2014/main" id="{DF606A1C-5E89-47B7-81CA-DB19700AD20C}"/>
              </a:ext>
            </a:extLst>
          </p:cNvPr>
          <p:cNvSpPr>
            <a:spLocks noGrp="1"/>
          </p:cNvSpPr>
          <p:nvPr>
            <p:ph type="subTitle" idx="1"/>
          </p:nvPr>
        </p:nvSpPr>
        <p:spPr/>
        <p:txBody>
          <a:bodyPr/>
          <a:lstStyle/>
          <a:p>
            <a:endParaRPr lang="en-US"/>
          </a:p>
          <a:p>
            <a:r>
              <a:rPr lang="en-US"/>
              <a:t>Dmitrii Kuvaiskii &amp; Anjo Vahldiek-Oberwagner</a:t>
            </a:r>
          </a:p>
        </p:txBody>
      </p:sp>
    </p:spTree>
    <p:extLst>
      <p:ext uri="{BB962C8B-B14F-4D97-AF65-F5344CB8AC3E}">
        <p14:creationId xmlns:p14="http://schemas.microsoft.com/office/powerpoint/2010/main" val="3341072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286CE8A-21EA-4E92-8A8C-91B30EDCADB9}"/>
              </a:ext>
            </a:extLst>
          </p:cNvPr>
          <p:cNvSpPr/>
          <p:nvPr/>
        </p:nvSpPr>
        <p:spPr>
          <a:xfrm>
            <a:off x="3944626" y="1414949"/>
            <a:ext cx="4692598" cy="361083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7" name="Rectangle 26">
            <a:extLst>
              <a:ext uri="{FF2B5EF4-FFF2-40B4-BE49-F238E27FC236}">
                <a16:creationId xmlns:a16="http://schemas.microsoft.com/office/drawing/2014/main" id="{B3EBA354-FF59-42EB-A656-5DB4EF36DCE6}"/>
              </a:ext>
            </a:extLst>
          </p:cNvPr>
          <p:cNvSpPr/>
          <p:nvPr/>
        </p:nvSpPr>
        <p:spPr>
          <a:xfrm>
            <a:off x="4213860" y="1501896"/>
            <a:ext cx="4015740" cy="2780262"/>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28" name="Picture 27">
            <a:extLst>
              <a:ext uri="{FF2B5EF4-FFF2-40B4-BE49-F238E27FC236}">
                <a16:creationId xmlns:a16="http://schemas.microsoft.com/office/drawing/2014/main" id="{962BCF2A-D91F-4ECF-B180-AC21578E6C4F}"/>
              </a:ext>
            </a:extLst>
          </p:cNvPr>
          <p:cNvPicPr>
            <a:picLocks noChangeAspect="1"/>
          </p:cNvPicPr>
          <p:nvPr/>
        </p:nvPicPr>
        <p:blipFill rotWithShape="1">
          <a:blip r:embed="rId3">
            <a:clrChange>
              <a:clrFrom>
                <a:srgbClr val="FFFFFF"/>
              </a:clrFrom>
              <a:clrTo>
                <a:srgbClr val="FFFFFF">
                  <a:alpha val="0"/>
                </a:srgbClr>
              </a:clrTo>
            </a:clrChange>
          </a:blip>
          <a:srcRect r="19298" b="11423"/>
          <a:stretch/>
        </p:blipFill>
        <p:spPr>
          <a:xfrm>
            <a:off x="7556937" y="1349495"/>
            <a:ext cx="839949" cy="793799"/>
          </a:xfrm>
          <a:prstGeom prst="rect">
            <a:avLst/>
          </a:prstGeom>
        </p:spPr>
      </p:pic>
      <p:sp>
        <p:nvSpPr>
          <p:cNvPr id="2" name="Title 1">
            <a:extLst>
              <a:ext uri="{FF2B5EF4-FFF2-40B4-BE49-F238E27FC236}">
                <a16:creationId xmlns:a16="http://schemas.microsoft.com/office/drawing/2014/main" id="{1A83FE68-4564-4174-A3AA-8F7B4388C162}"/>
              </a:ext>
            </a:extLst>
          </p:cNvPr>
          <p:cNvSpPr>
            <a:spLocks noGrp="1"/>
          </p:cNvSpPr>
          <p:nvPr>
            <p:ph type="title"/>
          </p:nvPr>
        </p:nvSpPr>
        <p:spPr>
          <a:xfrm>
            <a:off x="607484" y="411797"/>
            <a:ext cx="10972800" cy="1158240"/>
          </a:xfrm>
        </p:spPr>
        <p:txBody>
          <a:bodyPr/>
          <a:lstStyle/>
          <a:p>
            <a:r>
              <a:rPr lang="en-US"/>
              <a:t>Graphene </a:t>
            </a:r>
            <a:r>
              <a:rPr lang="en-US" err="1"/>
              <a:t>LibraryOS</a:t>
            </a:r>
            <a:r>
              <a:rPr lang="en-US"/>
              <a:t> with SGX backend</a:t>
            </a:r>
          </a:p>
        </p:txBody>
      </p:sp>
      <p:cxnSp>
        <p:nvCxnSpPr>
          <p:cNvPr id="6" name="Straight Connector 5">
            <a:extLst>
              <a:ext uri="{FF2B5EF4-FFF2-40B4-BE49-F238E27FC236}">
                <a16:creationId xmlns:a16="http://schemas.microsoft.com/office/drawing/2014/main" id="{718058B2-CDEC-48F1-B3DE-6455B386F511}"/>
              </a:ext>
            </a:extLst>
          </p:cNvPr>
          <p:cNvCxnSpPr>
            <a:cxnSpLocks/>
          </p:cNvCxnSpPr>
          <p:nvPr/>
        </p:nvCxnSpPr>
        <p:spPr>
          <a:xfrm flipV="1">
            <a:off x="3438144" y="5264871"/>
            <a:ext cx="5532120" cy="0"/>
          </a:xfrm>
          <a:prstGeom prst="line">
            <a:avLst/>
          </a:prstGeom>
          <a:ln>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DD63F504-6728-4C95-A3E7-2DC50E13C117}"/>
              </a:ext>
            </a:extLst>
          </p:cNvPr>
          <p:cNvSpPr txBox="1"/>
          <p:nvPr/>
        </p:nvSpPr>
        <p:spPr>
          <a:xfrm>
            <a:off x="9084785" y="5080205"/>
            <a:ext cx="2396265" cy="369332"/>
          </a:xfrm>
          <a:prstGeom prst="rect">
            <a:avLst/>
          </a:prstGeom>
          <a:noFill/>
        </p:spPr>
        <p:txBody>
          <a:bodyPr vert="horz" wrap="square" lIns="0" tIns="0" rIns="0" bIns="0" rtlCol="0">
            <a:spAutoFit/>
          </a:bodyPr>
          <a:lstStyle/>
          <a:p>
            <a:r>
              <a:rPr lang="en-US" sz="2400" err="1">
                <a:solidFill>
                  <a:srgbClr val="003C71"/>
                </a:solidFill>
              </a:rPr>
              <a:t>Syscall</a:t>
            </a:r>
            <a:r>
              <a:rPr lang="en-US" sz="2400">
                <a:solidFill>
                  <a:srgbClr val="003C71"/>
                </a:solidFill>
              </a:rPr>
              <a:t> interface</a:t>
            </a:r>
          </a:p>
        </p:txBody>
      </p:sp>
      <p:sp>
        <p:nvSpPr>
          <p:cNvPr id="14" name="Rectangle 13">
            <a:extLst>
              <a:ext uri="{FF2B5EF4-FFF2-40B4-BE49-F238E27FC236}">
                <a16:creationId xmlns:a16="http://schemas.microsoft.com/office/drawing/2014/main" id="{DB702AA8-B49D-4923-BA14-9EAC161B6E32}"/>
              </a:ext>
            </a:extLst>
          </p:cNvPr>
          <p:cNvSpPr/>
          <p:nvPr/>
        </p:nvSpPr>
        <p:spPr>
          <a:xfrm>
            <a:off x="4344453" y="2238879"/>
            <a:ext cx="3025829" cy="42062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Binary</a:t>
            </a:r>
          </a:p>
        </p:txBody>
      </p:sp>
      <p:sp>
        <p:nvSpPr>
          <p:cNvPr id="16" name="Rectangle 15">
            <a:extLst>
              <a:ext uri="{FF2B5EF4-FFF2-40B4-BE49-F238E27FC236}">
                <a16:creationId xmlns:a16="http://schemas.microsoft.com/office/drawing/2014/main" id="{E4D3B251-A6D4-49AC-B6A0-C1446DFA89A3}"/>
              </a:ext>
            </a:extLst>
          </p:cNvPr>
          <p:cNvSpPr/>
          <p:nvPr/>
        </p:nvSpPr>
        <p:spPr>
          <a:xfrm>
            <a:off x="3944626" y="5395121"/>
            <a:ext cx="3803432" cy="558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Host OS</a:t>
            </a:r>
          </a:p>
        </p:txBody>
      </p:sp>
      <p:sp>
        <p:nvSpPr>
          <p:cNvPr id="18" name="Rectangle 17">
            <a:extLst>
              <a:ext uri="{FF2B5EF4-FFF2-40B4-BE49-F238E27FC236}">
                <a16:creationId xmlns:a16="http://schemas.microsoft.com/office/drawing/2014/main" id="{086A2BD2-9A4F-4B67-9883-5CDAD1DB6FB5}"/>
              </a:ext>
            </a:extLst>
          </p:cNvPr>
          <p:cNvSpPr/>
          <p:nvPr/>
        </p:nvSpPr>
        <p:spPr>
          <a:xfrm>
            <a:off x="4344453" y="1590383"/>
            <a:ext cx="3025829" cy="42062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Heap/Stack</a:t>
            </a:r>
          </a:p>
        </p:txBody>
      </p:sp>
      <p:cxnSp>
        <p:nvCxnSpPr>
          <p:cNvPr id="4" name="Straight Arrow Connector 3">
            <a:extLst>
              <a:ext uri="{FF2B5EF4-FFF2-40B4-BE49-F238E27FC236}">
                <a16:creationId xmlns:a16="http://schemas.microsoft.com/office/drawing/2014/main" id="{BEDD02F2-2ABB-4376-BB38-6B1FF0E9821A}"/>
              </a:ext>
            </a:extLst>
          </p:cNvPr>
          <p:cNvCxnSpPr>
            <a:cxnSpLocks/>
            <a:stCxn id="16" idx="0"/>
            <a:endCxn id="14" idx="2"/>
          </p:cNvCxnSpPr>
          <p:nvPr/>
        </p:nvCxnSpPr>
        <p:spPr>
          <a:xfrm flipV="1">
            <a:off x="5846342" y="2659503"/>
            <a:ext cx="11026" cy="2735618"/>
          </a:xfrm>
          <a:prstGeom prst="straightConnector1">
            <a:avLst/>
          </a:prstGeom>
          <a:ln w="57150">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7BB40AC6-5354-417E-9442-EB8739619330}"/>
              </a:ext>
            </a:extLst>
          </p:cNvPr>
          <p:cNvSpPr/>
          <p:nvPr/>
        </p:nvSpPr>
        <p:spPr>
          <a:xfrm>
            <a:off x="4344453" y="2947990"/>
            <a:ext cx="3025829" cy="51860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Graphene </a:t>
            </a:r>
            <a:r>
              <a:rPr lang="en-US" sz="2400" err="1"/>
              <a:t>LibOS</a:t>
            </a:r>
            <a:endParaRPr lang="en-US" sz="2400"/>
          </a:p>
        </p:txBody>
      </p:sp>
      <p:cxnSp>
        <p:nvCxnSpPr>
          <p:cNvPr id="24" name="Straight Connector 23">
            <a:extLst>
              <a:ext uri="{FF2B5EF4-FFF2-40B4-BE49-F238E27FC236}">
                <a16:creationId xmlns:a16="http://schemas.microsoft.com/office/drawing/2014/main" id="{6A291288-E36A-43EC-A91C-6B41150B2C03}"/>
              </a:ext>
            </a:extLst>
          </p:cNvPr>
          <p:cNvCxnSpPr>
            <a:cxnSpLocks/>
          </p:cNvCxnSpPr>
          <p:nvPr/>
        </p:nvCxnSpPr>
        <p:spPr>
          <a:xfrm>
            <a:off x="3437263" y="2809871"/>
            <a:ext cx="5530467" cy="0"/>
          </a:xfrm>
          <a:prstGeom prst="line">
            <a:avLst/>
          </a:prstGeom>
          <a:ln>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B70E5F05-A36C-4661-9AD6-F1BE425E6A77}"/>
              </a:ext>
            </a:extLst>
          </p:cNvPr>
          <p:cNvSpPr txBox="1"/>
          <p:nvPr/>
        </p:nvSpPr>
        <p:spPr>
          <a:xfrm>
            <a:off x="9084785" y="2625149"/>
            <a:ext cx="3162300" cy="369332"/>
          </a:xfrm>
          <a:prstGeom prst="rect">
            <a:avLst/>
          </a:prstGeom>
          <a:noFill/>
        </p:spPr>
        <p:txBody>
          <a:bodyPr vert="horz" wrap="square" lIns="0" tIns="0" rIns="0" bIns="0" rtlCol="0">
            <a:spAutoFit/>
          </a:bodyPr>
          <a:lstStyle/>
          <a:p>
            <a:r>
              <a:rPr lang="en-US" sz="2400">
                <a:solidFill>
                  <a:srgbClr val="003C71"/>
                </a:solidFill>
              </a:rPr>
              <a:t>Linux API</a:t>
            </a:r>
          </a:p>
        </p:txBody>
      </p:sp>
      <p:sp>
        <p:nvSpPr>
          <p:cNvPr id="33" name="Rectangle 32">
            <a:extLst>
              <a:ext uri="{FF2B5EF4-FFF2-40B4-BE49-F238E27FC236}">
                <a16:creationId xmlns:a16="http://schemas.microsoft.com/office/drawing/2014/main" id="{1CF3E93A-9A8C-4850-9B4C-37C7BF3DCBB6}"/>
              </a:ext>
            </a:extLst>
          </p:cNvPr>
          <p:cNvSpPr/>
          <p:nvPr/>
        </p:nvSpPr>
        <p:spPr>
          <a:xfrm>
            <a:off x="4344452" y="3737372"/>
            <a:ext cx="3025830" cy="41598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Trusted PAL</a:t>
            </a:r>
          </a:p>
        </p:txBody>
      </p:sp>
      <p:cxnSp>
        <p:nvCxnSpPr>
          <p:cNvPr id="35" name="Straight Connector 34">
            <a:extLst>
              <a:ext uri="{FF2B5EF4-FFF2-40B4-BE49-F238E27FC236}">
                <a16:creationId xmlns:a16="http://schemas.microsoft.com/office/drawing/2014/main" id="{7C019A68-9C81-4B23-93C5-6E1F79D79433}"/>
              </a:ext>
            </a:extLst>
          </p:cNvPr>
          <p:cNvCxnSpPr>
            <a:cxnSpLocks/>
          </p:cNvCxnSpPr>
          <p:nvPr/>
        </p:nvCxnSpPr>
        <p:spPr>
          <a:xfrm>
            <a:off x="3438144" y="3601437"/>
            <a:ext cx="5532120" cy="0"/>
          </a:xfrm>
          <a:prstGeom prst="line">
            <a:avLst/>
          </a:prstGeom>
          <a:ln>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B0BE4646-E592-4B3B-8D6E-97A111365DDC}"/>
              </a:ext>
            </a:extLst>
          </p:cNvPr>
          <p:cNvSpPr txBox="1"/>
          <p:nvPr/>
        </p:nvSpPr>
        <p:spPr>
          <a:xfrm>
            <a:off x="9084785" y="3375476"/>
            <a:ext cx="3162300" cy="369332"/>
          </a:xfrm>
          <a:prstGeom prst="rect">
            <a:avLst/>
          </a:prstGeom>
          <a:noFill/>
        </p:spPr>
        <p:txBody>
          <a:bodyPr vert="horz" wrap="square" lIns="0" tIns="0" rIns="0" bIns="0" rtlCol="0">
            <a:spAutoFit/>
          </a:bodyPr>
          <a:lstStyle/>
          <a:p>
            <a:r>
              <a:rPr lang="en-US" sz="2400">
                <a:solidFill>
                  <a:srgbClr val="003C71"/>
                </a:solidFill>
              </a:rPr>
              <a:t>Graphene ABI</a:t>
            </a:r>
          </a:p>
        </p:txBody>
      </p:sp>
      <p:sp>
        <p:nvSpPr>
          <p:cNvPr id="39" name="TextBox 38">
            <a:extLst>
              <a:ext uri="{FF2B5EF4-FFF2-40B4-BE49-F238E27FC236}">
                <a16:creationId xmlns:a16="http://schemas.microsoft.com/office/drawing/2014/main" id="{0615E973-60B1-4A9F-BB75-6FBC89BE163E}"/>
              </a:ext>
            </a:extLst>
          </p:cNvPr>
          <p:cNvSpPr txBox="1"/>
          <p:nvPr/>
        </p:nvSpPr>
        <p:spPr>
          <a:xfrm>
            <a:off x="152034" y="2625149"/>
            <a:ext cx="3162300" cy="369332"/>
          </a:xfrm>
          <a:prstGeom prst="rect">
            <a:avLst/>
          </a:prstGeom>
          <a:noFill/>
        </p:spPr>
        <p:txBody>
          <a:bodyPr vert="horz" wrap="square" lIns="0" tIns="0" rIns="0" bIns="0" rtlCol="0">
            <a:spAutoFit/>
          </a:bodyPr>
          <a:lstStyle/>
          <a:p>
            <a:pPr algn="r"/>
            <a:r>
              <a:rPr lang="en-US" sz="2400">
                <a:solidFill>
                  <a:srgbClr val="003C71"/>
                </a:solidFill>
              </a:rPr>
              <a:t>~300 </a:t>
            </a:r>
            <a:r>
              <a:rPr lang="en-US" sz="2400" err="1">
                <a:solidFill>
                  <a:srgbClr val="003C71"/>
                </a:solidFill>
              </a:rPr>
              <a:t>syscalls</a:t>
            </a:r>
            <a:endParaRPr lang="en-US" sz="2400">
              <a:solidFill>
                <a:srgbClr val="003C71"/>
              </a:solidFill>
            </a:endParaRPr>
          </a:p>
        </p:txBody>
      </p:sp>
      <p:sp>
        <p:nvSpPr>
          <p:cNvPr id="40" name="TextBox 39">
            <a:extLst>
              <a:ext uri="{FF2B5EF4-FFF2-40B4-BE49-F238E27FC236}">
                <a16:creationId xmlns:a16="http://schemas.microsoft.com/office/drawing/2014/main" id="{10180C54-66D3-44BD-8676-BA0A2039E52E}"/>
              </a:ext>
            </a:extLst>
          </p:cNvPr>
          <p:cNvSpPr txBox="1"/>
          <p:nvPr/>
        </p:nvSpPr>
        <p:spPr>
          <a:xfrm>
            <a:off x="152034" y="3411434"/>
            <a:ext cx="3162300" cy="369332"/>
          </a:xfrm>
          <a:prstGeom prst="rect">
            <a:avLst/>
          </a:prstGeom>
          <a:noFill/>
        </p:spPr>
        <p:txBody>
          <a:bodyPr vert="horz" wrap="square" lIns="0" tIns="0" rIns="0" bIns="0" rtlCol="0">
            <a:spAutoFit/>
          </a:bodyPr>
          <a:lstStyle/>
          <a:p>
            <a:pPr algn="r"/>
            <a:r>
              <a:rPr lang="en-US" sz="2400">
                <a:solidFill>
                  <a:srgbClr val="003C71"/>
                </a:solidFill>
              </a:rPr>
              <a:t>~ 40 Host ABI</a:t>
            </a:r>
          </a:p>
        </p:txBody>
      </p:sp>
      <p:sp>
        <p:nvSpPr>
          <p:cNvPr id="42" name="TextBox 41">
            <a:extLst>
              <a:ext uri="{FF2B5EF4-FFF2-40B4-BE49-F238E27FC236}">
                <a16:creationId xmlns:a16="http://schemas.microsoft.com/office/drawing/2014/main" id="{FBE8DBC0-9A1F-45A2-9274-3F4D542E8092}"/>
              </a:ext>
            </a:extLst>
          </p:cNvPr>
          <p:cNvSpPr txBox="1"/>
          <p:nvPr/>
        </p:nvSpPr>
        <p:spPr>
          <a:xfrm>
            <a:off x="152034" y="5025789"/>
            <a:ext cx="3162300" cy="369332"/>
          </a:xfrm>
          <a:prstGeom prst="rect">
            <a:avLst/>
          </a:prstGeom>
          <a:noFill/>
        </p:spPr>
        <p:txBody>
          <a:bodyPr vert="horz" wrap="square" lIns="0" tIns="0" rIns="0" bIns="0" rtlCol="0">
            <a:spAutoFit/>
          </a:bodyPr>
          <a:lstStyle/>
          <a:p>
            <a:pPr algn="r"/>
            <a:r>
              <a:rPr lang="en-US" sz="2400">
                <a:solidFill>
                  <a:srgbClr val="003C71"/>
                </a:solidFill>
              </a:rPr>
              <a:t>~ 50 </a:t>
            </a:r>
            <a:r>
              <a:rPr lang="en-US" sz="2400" err="1">
                <a:solidFill>
                  <a:srgbClr val="003C71"/>
                </a:solidFill>
              </a:rPr>
              <a:t>syscalls</a:t>
            </a:r>
            <a:endParaRPr lang="en-US" sz="2400">
              <a:solidFill>
                <a:srgbClr val="003C71"/>
              </a:solidFill>
            </a:endParaRPr>
          </a:p>
        </p:txBody>
      </p:sp>
      <p:sp>
        <p:nvSpPr>
          <p:cNvPr id="25" name="TextBox 24">
            <a:extLst>
              <a:ext uri="{FF2B5EF4-FFF2-40B4-BE49-F238E27FC236}">
                <a16:creationId xmlns:a16="http://schemas.microsoft.com/office/drawing/2014/main" id="{ED213F6F-6AB3-4358-8897-22FC49128006}"/>
              </a:ext>
            </a:extLst>
          </p:cNvPr>
          <p:cNvSpPr txBox="1"/>
          <p:nvPr/>
        </p:nvSpPr>
        <p:spPr>
          <a:xfrm>
            <a:off x="3944625" y="1031579"/>
            <a:ext cx="3803433" cy="369332"/>
          </a:xfrm>
          <a:prstGeom prst="rect">
            <a:avLst/>
          </a:prstGeom>
          <a:noFill/>
        </p:spPr>
        <p:txBody>
          <a:bodyPr vert="horz" wrap="square" lIns="0" tIns="0" rIns="0" bIns="0" rtlCol="0">
            <a:spAutoFit/>
          </a:bodyPr>
          <a:lstStyle/>
          <a:p>
            <a:pPr algn="ctr"/>
            <a:r>
              <a:rPr lang="en-US" sz="2400">
                <a:solidFill>
                  <a:schemeClr val="dk1"/>
                </a:solidFill>
              </a:rPr>
              <a:t>Process</a:t>
            </a:r>
          </a:p>
        </p:txBody>
      </p:sp>
      <p:sp>
        <p:nvSpPr>
          <p:cNvPr id="20" name="Rectangle 19">
            <a:extLst>
              <a:ext uri="{FF2B5EF4-FFF2-40B4-BE49-F238E27FC236}">
                <a16:creationId xmlns:a16="http://schemas.microsoft.com/office/drawing/2014/main" id="{AF6B1C25-DCFB-42FD-AD10-1EFD47B5F6B7}"/>
              </a:ext>
            </a:extLst>
          </p:cNvPr>
          <p:cNvSpPr/>
          <p:nvPr/>
        </p:nvSpPr>
        <p:spPr>
          <a:xfrm>
            <a:off x="4344452" y="4402604"/>
            <a:ext cx="3025830" cy="41598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Untrusted PAL</a:t>
            </a:r>
          </a:p>
        </p:txBody>
      </p:sp>
      <p:cxnSp>
        <p:nvCxnSpPr>
          <p:cNvPr id="21" name="Straight Connector 20">
            <a:extLst>
              <a:ext uri="{FF2B5EF4-FFF2-40B4-BE49-F238E27FC236}">
                <a16:creationId xmlns:a16="http://schemas.microsoft.com/office/drawing/2014/main" id="{6A5CAA66-1B07-4BFD-B11C-AF27DF8343D7}"/>
              </a:ext>
            </a:extLst>
          </p:cNvPr>
          <p:cNvCxnSpPr>
            <a:cxnSpLocks/>
          </p:cNvCxnSpPr>
          <p:nvPr/>
        </p:nvCxnSpPr>
        <p:spPr>
          <a:xfrm>
            <a:off x="3437263" y="4282157"/>
            <a:ext cx="5532120" cy="0"/>
          </a:xfrm>
          <a:prstGeom prst="line">
            <a:avLst/>
          </a:prstGeom>
          <a:ln>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67913EB1-0492-439C-A0B8-421E2FB91F68}"/>
              </a:ext>
            </a:extLst>
          </p:cNvPr>
          <p:cNvSpPr txBox="1"/>
          <p:nvPr/>
        </p:nvSpPr>
        <p:spPr>
          <a:xfrm>
            <a:off x="152034" y="4084955"/>
            <a:ext cx="3162300" cy="369332"/>
          </a:xfrm>
          <a:prstGeom prst="rect">
            <a:avLst/>
          </a:prstGeom>
          <a:noFill/>
        </p:spPr>
        <p:txBody>
          <a:bodyPr vert="horz" wrap="square" lIns="0" tIns="0" rIns="0" bIns="0" rtlCol="0">
            <a:spAutoFit/>
          </a:bodyPr>
          <a:lstStyle/>
          <a:p>
            <a:pPr algn="r"/>
            <a:r>
              <a:rPr lang="en-US" sz="2400">
                <a:solidFill>
                  <a:srgbClr val="003C71"/>
                </a:solidFill>
              </a:rPr>
              <a:t>~ 40 SGX </a:t>
            </a:r>
            <a:r>
              <a:rPr lang="en-US" sz="2400" err="1">
                <a:solidFill>
                  <a:srgbClr val="003C71"/>
                </a:solidFill>
              </a:rPr>
              <a:t>ocalls</a:t>
            </a:r>
            <a:endParaRPr lang="en-US" sz="2400">
              <a:solidFill>
                <a:srgbClr val="003C71"/>
              </a:solidFill>
            </a:endParaRPr>
          </a:p>
        </p:txBody>
      </p:sp>
      <p:sp>
        <p:nvSpPr>
          <p:cNvPr id="23" name="TextBox 22">
            <a:extLst>
              <a:ext uri="{FF2B5EF4-FFF2-40B4-BE49-F238E27FC236}">
                <a16:creationId xmlns:a16="http://schemas.microsoft.com/office/drawing/2014/main" id="{984192CD-68DA-4E0E-A206-A1DCBD1E701E}"/>
              </a:ext>
            </a:extLst>
          </p:cNvPr>
          <p:cNvSpPr txBox="1"/>
          <p:nvPr/>
        </p:nvSpPr>
        <p:spPr>
          <a:xfrm>
            <a:off x="9081488" y="4069913"/>
            <a:ext cx="2958478" cy="369332"/>
          </a:xfrm>
          <a:prstGeom prst="rect">
            <a:avLst/>
          </a:prstGeom>
          <a:noFill/>
        </p:spPr>
        <p:txBody>
          <a:bodyPr vert="horz" wrap="square" lIns="0" tIns="0" rIns="0" bIns="0" rtlCol="0">
            <a:spAutoFit/>
          </a:bodyPr>
          <a:lstStyle/>
          <a:p>
            <a:r>
              <a:rPr lang="en-US" sz="2400">
                <a:solidFill>
                  <a:srgbClr val="003C71"/>
                </a:solidFill>
              </a:rPr>
              <a:t>Untrusted interface</a:t>
            </a:r>
          </a:p>
        </p:txBody>
      </p:sp>
    </p:spTree>
    <p:extLst>
      <p:ext uri="{BB962C8B-B14F-4D97-AF65-F5344CB8AC3E}">
        <p14:creationId xmlns:p14="http://schemas.microsoft.com/office/powerpoint/2010/main" val="110808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695397" y="1201005"/>
            <a:ext cx="9512231" cy="902116"/>
          </a:xfrm>
          <a:prstGeom prst="rect">
            <a:avLst/>
          </a:prstGeom>
        </p:spPr>
        <p:txBody>
          <a:bodyPr>
            <a:normAutofit/>
          </a:bodyPr>
          <a:lstStyle/>
          <a:p>
            <a:pPr marL="342900" indent="-342900">
              <a:buFont typeface="Arial" panose="020B0604020202020204" pitchFamily="34" charset="0"/>
              <a:buChar char="•"/>
            </a:pPr>
            <a:r>
              <a:rPr lang="en-US"/>
              <a:t>To configure the application environment and security policies, developers provide a </a:t>
            </a:r>
            <a:r>
              <a:rPr lang="en-US" b="1"/>
              <a:t>manifest file </a:t>
            </a:r>
            <a:r>
              <a:rPr lang="en-US"/>
              <a:t>for each application</a:t>
            </a:r>
          </a:p>
          <a:p>
            <a:pPr lvl="1" indent="0">
              <a:buNone/>
            </a:pPr>
            <a:endParaRPr lang="en-US"/>
          </a:p>
        </p:txBody>
      </p:sp>
      <p:sp>
        <p:nvSpPr>
          <p:cNvPr id="3" name="Slide Number Placeholder 2"/>
          <p:cNvSpPr>
            <a:spLocks noGrp="1"/>
          </p:cNvSpPr>
          <p:nvPr>
            <p:ph type="sldNum" sz="quarter" idx="12"/>
          </p:nvPr>
        </p:nvSpPr>
        <p:spPr/>
        <p:txBody>
          <a:bodyPr/>
          <a:lstStyle/>
          <a:p>
            <a:fld id="{EE2556C5-CE8C-6547-B838-EA80C61A4AF7}" type="slidenum">
              <a:rPr lang="en-US" smtClean="0"/>
              <a:pPr/>
              <a:t>11</a:t>
            </a:fld>
            <a:endParaRPr lang="en-US"/>
          </a:p>
        </p:txBody>
      </p:sp>
      <p:sp>
        <p:nvSpPr>
          <p:cNvPr id="4" name="Title 3"/>
          <p:cNvSpPr>
            <a:spLocks noGrp="1"/>
          </p:cNvSpPr>
          <p:nvPr>
            <p:ph type="title"/>
          </p:nvPr>
        </p:nvSpPr>
        <p:spPr/>
        <p:txBody>
          <a:bodyPr/>
          <a:lstStyle/>
          <a:p>
            <a:r>
              <a:rPr lang="en-US"/>
              <a:t>Graphene-SGX Manifest</a:t>
            </a:r>
          </a:p>
        </p:txBody>
      </p:sp>
      <p:sp>
        <p:nvSpPr>
          <p:cNvPr id="13" name="Rectangle: Rounded Corners 12">
            <a:extLst>
              <a:ext uri="{FF2B5EF4-FFF2-40B4-BE49-F238E27FC236}">
                <a16:creationId xmlns:a16="http://schemas.microsoft.com/office/drawing/2014/main" id="{D9C8B63F-1329-4FA5-A80E-EEC26EC74183}"/>
              </a:ext>
            </a:extLst>
          </p:cNvPr>
          <p:cNvSpPr/>
          <p:nvPr/>
        </p:nvSpPr>
        <p:spPr>
          <a:xfrm>
            <a:off x="695397" y="2359245"/>
            <a:ext cx="10884887" cy="3574195"/>
          </a:xfrm>
          <a:prstGeom prst="roundRect">
            <a:avLst/>
          </a:prstGeom>
          <a:ln/>
        </p:spPr>
        <p:style>
          <a:lnRef idx="2">
            <a:schemeClr val="accent1"/>
          </a:lnRef>
          <a:fillRef idx="1">
            <a:schemeClr val="lt1"/>
          </a:fillRef>
          <a:effectRef idx="0">
            <a:schemeClr val="accent1"/>
          </a:effectRef>
          <a:fontRef idx="minor">
            <a:schemeClr val="dk1"/>
          </a:fontRef>
        </p:style>
        <p:txBody>
          <a:bodyPr rtlCol="0" anchor="t"/>
          <a:lstStyle/>
          <a:p>
            <a:r>
              <a:rPr lang="en-US">
                <a:latin typeface="+mj-lt"/>
              </a:rPr>
              <a:t>	</a:t>
            </a:r>
            <a:r>
              <a:rPr lang="en-US" err="1">
                <a:solidFill>
                  <a:schemeClr val="tx2"/>
                </a:solidFill>
                <a:cs typeface="Arial" panose="020B0604020202020204" pitchFamily="34" charset="0"/>
              </a:rPr>
              <a:t>loader.exec</a:t>
            </a:r>
            <a:r>
              <a:rPr lang="en-US">
                <a:solidFill>
                  <a:schemeClr val="tx2"/>
                </a:solidFill>
                <a:cs typeface="Arial" panose="020B0604020202020204" pitchFamily="34" charset="0"/>
              </a:rPr>
              <a:t> = file:/usr/bin/python3</a:t>
            </a:r>
          </a:p>
          <a:p>
            <a:r>
              <a:rPr lang="en-US">
                <a:solidFill>
                  <a:schemeClr val="tx2"/>
                </a:solidFill>
                <a:cs typeface="Arial" panose="020B0604020202020204" pitchFamily="34" charset="0"/>
              </a:rPr>
              <a:t>	</a:t>
            </a:r>
            <a:r>
              <a:rPr lang="en-US" err="1">
                <a:solidFill>
                  <a:schemeClr val="tx2"/>
                </a:solidFill>
                <a:cs typeface="Arial" panose="020B0604020202020204" pitchFamily="34" charset="0"/>
              </a:rPr>
              <a:t>loader.env.LD_LIBRARY_PATH</a:t>
            </a:r>
            <a:r>
              <a:rPr lang="en-US">
                <a:solidFill>
                  <a:schemeClr val="tx2"/>
                </a:solidFill>
                <a:cs typeface="Arial" panose="020B0604020202020204" pitchFamily="34" charset="0"/>
              </a:rPr>
              <a:t> = /lib</a:t>
            </a:r>
          </a:p>
          <a:p>
            <a:endParaRPr lang="en-US">
              <a:solidFill>
                <a:schemeClr val="tx2"/>
              </a:solidFill>
              <a:cs typeface="Arial" panose="020B0604020202020204" pitchFamily="34" charset="0"/>
            </a:endParaRPr>
          </a:p>
          <a:p>
            <a:r>
              <a:rPr lang="en-US">
                <a:solidFill>
                  <a:schemeClr val="tx2"/>
                </a:solidFill>
                <a:cs typeface="Arial" panose="020B0604020202020204" pitchFamily="34" charset="0"/>
              </a:rPr>
              <a:t>	</a:t>
            </a:r>
            <a:r>
              <a:rPr lang="en-US" err="1">
                <a:solidFill>
                  <a:schemeClr val="tx2"/>
                </a:solidFill>
                <a:cs typeface="Arial" panose="020B0604020202020204" pitchFamily="34" charset="0"/>
              </a:rPr>
              <a:t>fs.mount.lib.type</a:t>
            </a:r>
            <a:r>
              <a:rPr lang="en-US">
                <a:solidFill>
                  <a:schemeClr val="tx2"/>
                </a:solidFill>
                <a:cs typeface="Arial" panose="020B0604020202020204" pitchFamily="34" charset="0"/>
              </a:rPr>
              <a:t> = chroot</a:t>
            </a:r>
          </a:p>
          <a:p>
            <a:r>
              <a:rPr lang="en-US">
                <a:solidFill>
                  <a:schemeClr val="tx2"/>
                </a:solidFill>
                <a:cs typeface="Arial" panose="020B0604020202020204" pitchFamily="34" charset="0"/>
              </a:rPr>
              <a:t>	</a:t>
            </a:r>
            <a:r>
              <a:rPr lang="en-US" err="1">
                <a:solidFill>
                  <a:schemeClr val="tx2"/>
                </a:solidFill>
                <a:cs typeface="Arial" panose="020B0604020202020204" pitchFamily="34" charset="0"/>
              </a:rPr>
              <a:t>fs.mount.lib.path</a:t>
            </a:r>
            <a:r>
              <a:rPr lang="en-US">
                <a:solidFill>
                  <a:schemeClr val="tx2"/>
                </a:solidFill>
                <a:cs typeface="Arial" panose="020B0604020202020204" pitchFamily="34" charset="0"/>
              </a:rPr>
              <a:t> = /lib</a:t>
            </a:r>
          </a:p>
          <a:p>
            <a:r>
              <a:rPr lang="en-US">
                <a:solidFill>
                  <a:schemeClr val="tx2"/>
                </a:solidFill>
                <a:cs typeface="Arial" panose="020B0604020202020204" pitchFamily="34" charset="0"/>
              </a:rPr>
              <a:t>	</a:t>
            </a:r>
            <a:r>
              <a:rPr lang="en-US" err="1">
                <a:solidFill>
                  <a:schemeClr val="tx2"/>
                </a:solidFill>
                <a:cs typeface="Arial" panose="020B0604020202020204" pitchFamily="34" charset="0"/>
              </a:rPr>
              <a:t>fs.mount.lib.uri</a:t>
            </a:r>
            <a:r>
              <a:rPr lang="en-US">
                <a:solidFill>
                  <a:schemeClr val="tx2"/>
                </a:solidFill>
                <a:cs typeface="Arial" panose="020B0604020202020204" pitchFamily="34" charset="0"/>
              </a:rPr>
              <a:t> = file:/graphene/Runtime</a:t>
            </a:r>
          </a:p>
          <a:p>
            <a:endParaRPr lang="en-US">
              <a:solidFill>
                <a:schemeClr val="tx2"/>
              </a:solidFill>
              <a:cs typeface="Arial" panose="020B0604020202020204" pitchFamily="34" charset="0"/>
            </a:endParaRPr>
          </a:p>
          <a:p>
            <a:r>
              <a:rPr lang="en-US">
                <a:solidFill>
                  <a:schemeClr val="tx2"/>
                </a:solidFill>
                <a:cs typeface="Arial" panose="020B0604020202020204" pitchFamily="34" charset="0"/>
              </a:rPr>
              <a:t>	</a:t>
            </a:r>
            <a:r>
              <a:rPr lang="en-US" err="1">
                <a:solidFill>
                  <a:schemeClr val="tx2"/>
                </a:solidFill>
                <a:cs typeface="Arial" panose="020B0604020202020204" pitchFamily="34" charset="0"/>
              </a:rPr>
              <a:t>sgx.enclave_size</a:t>
            </a:r>
            <a:r>
              <a:rPr lang="en-US">
                <a:solidFill>
                  <a:schemeClr val="tx2"/>
                </a:solidFill>
                <a:cs typeface="Arial" panose="020B0604020202020204" pitchFamily="34" charset="0"/>
              </a:rPr>
              <a:t> = 1024M</a:t>
            </a:r>
          </a:p>
          <a:p>
            <a:r>
              <a:rPr lang="en-US">
                <a:solidFill>
                  <a:schemeClr val="tx2"/>
                </a:solidFill>
                <a:cs typeface="Arial" panose="020B0604020202020204" pitchFamily="34" charset="0"/>
              </a:rPr>
              <a:t>	</a:t>
            </a:r>
            <a:r>
              <a:rPr lang="en-US" err="1">
                <a:solidFill>
                  <a:schemeClr val="tx2"/>
                </a:solidFill>
                <a:cs typeface="Arial" panose="020B0604020202020204" pitchFamily="34" charset="0"/>
              </a:rPr>
              <a:t>sgx.thread_num</a:t>
            </a:r>
            <a:r>
              <a:rPr lang="en-US">
                <a:solidFill>
                  <a:schemeClr val="tx2"/>
                </a:solidFill>
                <a:cs typeface="Arial" panose="020B0604020202020204" pitchFamily="34" charset="0"/>
              </a:rPr>
              <a:t> = 8</a:t>
            </a:r>
          </a:p>
          <a:p>
            <a:endParaRPr lang="en-US">
              <a:solidFill>
                <a:schemeClr val="tx2"/>
              </a:solidFill>
              <a:cs typeface="Arial" panose="020B0604020202020204" pitchFamily="34" charset="0"/>
            </a:endParaRPr>
          </a:p>
          <a:p>
            <a:r>
              <a:rPr lang="en-US">
                <a:solidFill>
                  <a:schemeClr val="tx2"/>
                </a:solidFill>
                <a:cs typeface="Arial" panose="020B0604020202020204" pitchFamily="34" charset="0"/>
              </a:rPr>
              <a:t>	</a:t>
            </a:r>
            <a:r>
              <a:rPr lang="en-US" err="1">
                <a:solidFill>
                  <a:schemeClr val="tx2"/>
                </a:solidFill>
                <a:cs typeface="Arial" panose="020B0604020202020204" pitchFamily="34" charset="0"/>
              </a:rPr>
              <a:t>sgx.trusted_files.libc</a:t>
            </a:r>
            <a:r>
              <a:rPr lang="en-US">
                <a:solidFill>
                  <a:schemeClr val="tx2"/>
                </a:solidFill>
                <a:cs typeface="Arial" panose="020B0604020202020204" pitchFamily="34" charset="0"/>
              </a:rPr>
              <a:t> = file:/graphene/Runtime/libc.so.6</a:t>
            </a:r>
          </a:p>
          <a:p>
            <a:r>
              <a:rPr lang="en-US">
                <a:solidFill>
                  <a:schemeClr val="tx2"/>
                </a:solidFill>
                <a:cs typeface="Arial" panose="020B0604020202020204" pitchFamily="34" charset="0"/>
              </a:rPr>
              <a:t>	…</a:t>
            </a:r>
          </a:p>
        </p:txBody>
      </p:sp>
      <p:sp>
        <p:nvSpPr>
          <p:cNvPr id="22" name="TextBox 21">
            <a:extLst>
              <a:ext uri="{FF2B5EF4-FFF2-40B4-BE49-F238E27FC236}">
                <a16:creationId xmlns:a16="http://schemas.microsoft.com/office/drawing/2014/main" id="{355DCDAE-6E8D-4A19-B849-C59323846294}"/>
              </a:ext>
            </a:extLst>
          </p:cNvPr>
          <p:cNvSpPr txBox="1"/>
          <p:nvPr/>
        </p:nvSpPr>
        <p:spPr>
          <a:xfrm>
            <a:off x="7895373" y="2064562"/>
            <a:ext cx="3162300" cy="307777"/>
          </a:xfrm>
          <a:prstGeom prst="rect">
            <a:avLst/>
          </a:prstGeom>
          <a:noFill/>
        </p:spPr>
        <p:txBody>
          <a:bodyPr vert="horz" wrap="square" lIns="0" tIns="0" rIns="0" bIns="0" rtlCol="0">
            <a:spAutoFit/>
          </a:bodyPr>
          <a:lstStyle/>
          <a:p>
            <a:pPr algn="r"/>
            <a:r>
              <a:rPr lang="en-US" sz="2000" err="1">
                <a:solidFill>
                  <a:schemeClr val="tx2"/>
                </a:solidFill>
                <a:cs typeface="Arial" panose="020B0604020202020204" pitchFamily="34" charset="0"/>
              </a:rPr>
              <a:t>python.manifest</a:t>
            </a:r>
            <a:endParaRPr lang="en-US" sz="2000">
              <a:solidFill>
                <a:schemeClr val="tx2"/>
              </a:solidFill>
              <a:cs typeface="Arial" panose="020B0604020202020204" pitchFamily="34" charset="0"/>
            </a:endParaRPr>
          </a:p>
        </p:txBody>
      </p:sp>
      <p:sp>
        <p:nvSpPr>
          <p:cNvPr id="5" name="Callout: Line 4">
            <a:extLst>
              <a:ext uri="{FF2B5EF4-FFF2-40B4-BE49-F238E27FC236}">
                <a16:creationId xmlns:a16="http://schemas.microsoft.com/office/drawing/2014/main" id="{8CEE88CA-1444-4E7F-A07E-748151DE4069}"/>
              </a:ext>
            </a:extLst>
          </p:cNvPr>
          <p:cNvSpPr/>
          <p:nvPr/>
        </p:nvSpPr>
        <p:spPr>
          <a:xfrm>
            <a:off x="6818412" y="2724623"/>
            <a:ext cx="4073108" cy="657021"/>
          </a:xfrm>
          <a:prstGeom prst="borderCallout1">
            <a:avLst>
              <a:gd name="adj1" fmla="val 18750"/>
              <a:gd name="adj2" fmla="val -8333"/>
              <a:gd name="adj3" fmla="val 640"/>
              <a:gd name="adj4" fmla="val -30208"/>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2"/>
                </a:solidFill>
                <a:cs typeface="Arial" panose="020B0604020202020204" pitchFamily="34" charset="0"/>
              </a:rPr>
              <a:t>Executable to load into SGX enclave</a:t>
            </a:r>
          </a:p>
        </p:txBody>
      </p:sp>
      <p:sp>
        <p:nvSpPr>
          <p:cNvPr id="8" name="Callout: Line 7">
            <a:extLst>
              <a:ext uri="{FF2B5EF4-FFF2-40B4-BE49-F238E27FC236}">
                <a16:creationId xmlns:a16="http://schemas.microsoft.com/office/drawing/2014/main" id="{36E019A2-C1A1-4C7D-9D8B-75DE2ADA1B99}"/>
              </a:ext>
            </a:extLst>
          </p:cNvPr>
          <p:cNvSpPr/>
          <p:nvPr/>
        </p:nvSpPr>
        <p:spPr>
          <a:xfrm>
            <a:off x="6986138" y="3229276"/>
            <a:ext cx="4353995" cy="657021"/>
          </a:xfrm>
          <a:prstGeom prst="borderCallout1">
            <a:avLst>
              <a:gd name="adj1" fmla="val 18750"/>
              <a:gd name="adj2" fmla="val -8333"/>
              <a:gd name="adj3" fmla="val -33380"/>
              <a:gd name="adj4" fmla="val -31254"/>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2"/>
                </a:solidFill>
                <a:cs typeface="Arial" panose="020B0604020202020204" pitchFamily="34" charset="0"/>
              </a:rPr>
              <a:t>Environment variables are overwritten</a:t>
            </a:r>
          </a:p>
        </p:txBody>
      </p:sp>
      <p:sp>
        <p:nvSpPr>
          <p:cNvPr id="9" name="Callout: Line 8">
            <a:extLst>
              <a:ext uri="{FF2B5EF4-FFF2-40B4-BE49-F238E27FC236}">
                <a16:creationId xmlns:a16="http://schemas.microsoft.com/office/drawing/2014/main" id="{FF9B62E8-911C-4DFA-8AFC-81F3E0886402}"/>
              </a:ext>
            </a:extLst>
          </p:cNvPr>
          <p:cNvSpPr/>
          <p:nvPr/>
        </p:nvSpPr>
        <p:spPr>
          <a:xfrm>
            <a:off x="6818412" y="3813910"/>
            <a:ext cx="4353995" cy="657021"/>
          </a:xfrm>
          <a:prstGeom prst="borderCallout1">
            <a:avLst>
              <a:gd name="adj1" fmla="val 18750"/>
              <a:gd name="adj2" fmla="val -8333"/>
              <a:gd name="adj3" fmla="val 640"/>
              <a:gd name="adj4" fmla="val -21920"/>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2"/>
                </a:solidFill>
                <a:cs typeface="Arial" panose="020B0604020202020204" pitchFamily="34" charset="0"/>
              </a:rPr>
              <a:t>Restrict mount points to a small subset of host-OS directories</a:t>
            </a:r>
          </a:p>
        </p:txBody>
      </p:sp>
      <p:sp>
        <p:nvSpPr>
          <p:cNvPr id="10" name="Callout: Line 9">
            <a:extLst>
              <a:ext uri="{FF2B5EF4-FFF2-40B4-BE49-F238E27FC236}">
                <a16:creationId xmlns:a16="http://schemas.microsoft.com/office/drawing/2014/main" id="{8AE26B46-23D9-4728-8186-A7BC48920BAB}"/>
              </a:ext>
            </a:extLst>
          </p:cNvPr>
          <p:cNvSpPr/>
          <p:nvPr/>
        </p:nvSpPr>
        <p:spPr>
          <a:xfrm>
            <a:off x="5718375" y="4494704"/>
            <a:ext cx="4634665" cy="657021"/>
          </a:xfrm>
          <a:prstGeom prst="borderCallout1">
            <a:avLst>
              <a:gd name="adj1" fmla="val 18750"/>
              <a:gd name="adj2" fmla="val -8333"/>
              <a:gd name="adj3" fmla="val 20743"/>
              <a:gd name="adj4" fmla="val -22853"/>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2"/>
                </a:solidFill>
                <a:cs typeface="Arial" panose="020B0604020202020204" pitchFamily="34" charset="0"/>
              </a:rPr>
              <a:t>SGX-specific limits like the maximum enclave size and number of threads</a:t>
            </a:r>
          </a:p>
        </p:txBody>
      </p:sp>
      <p:sp>
        <p:nvSpPr>
          <p:cNvPr id="11" name="Callout: Line 10">
            <a:extLst>
              <a:ext uri="{FF2B5EF4-FFF2-40B4-BE49-F238E27FC236}">
                <a16:creationId xmlns:a16="http://schemas.microsoft.com/office/drawing/2014/main" id="{7A59D2F2-9FF8-4C24-82E6-F45AB5A6B04B}"/>
              </a:ext>
            </a:extLst>
          </p:cNvPr>
          <p:cNvSpPr/>
          <p:nvPr/>
        </p:nvSpPr>
        <p:spPr>
          <a:xfrm>
            <a:off x="8268203" y="4735066"/>
            <a:ext cx="3739733" cy="921929"/>
          </a:xfrm>
          <a:prstGeom prst="borderCallout1">
            <a:avLst>
              <a:gd name="adj1" fmla="val 22500"/>
              <a:gd name="adj2" fmla="val -4816"/>
              <a:gd name="adj3" fmla="val 80829"/>
              <a:gd name="adj4" fmla="val -16461"/>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2"/>
                </a:solidFill>
                <a:cs typeface="Arial" panose="020B0604020202020204" pitchFamily="34" charset="0"/>
              </a:rPr>
              <a:t>SGX-specific trusted files (securely hashed and verified at load time)</a:t>
            </a:r>
          </a:p>
        </p:txBody>
      </p:sp>
    </p:spTree>
    <p:custDataLst>
      <p:tags r:id="rId1"/>
    </p:custDataLst>
    <p:extLst>
      <p:ext uri="{BB962C8B-B14F-4D97-AF65-F5344CB8AC3E}">
        <p14:creationId xmlns:p14="http://schemas.microsoft.com/office/powerpoint/2010/main" val="106858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xit" presetSubtype="0" fill="hold" grpId="1"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xit" presetSubtype="0" fill="hold" grpId="1" nodeType="with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xit" presetSubtype="0" fill="hold" grpId="1" nodeType="withEffect">
                                  <p:stCondLst>
                                    <p:cond delay="0"/>
                                  </p:stCondLst>
                                  <p:childTnLst>
                                    <p:animEffect transition="out" filter="fad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animBg="1"/>
      <p:bldP spid="8" grpId="1" animBg="1"/>
      <p:bldP spid="9" grpId="0" animBg="1"/>
      <p:bldP spid="9" grpId="1" animBg="1"/>
      <p:bldP spid="10" grpId="0" animBg="1"/>
      <p:bldP spid="10" grpId="1"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8CC75B-F7B6-584A-B0E5-4483AC05DE15}"/>
              </a:ext>
            </a:extLst>
          </p:cNvPr>
          <p:cNvSpPr>
            <a:spLocks noGrp="1"/>
          </p:cNvSpPr>
          <p:nvPr>
            <p:ph type="sldNum" sz="quarter" idx="12"/>
          </p:nvPr>
        </p:nvSpPr>
        <p:spPr>
          <a:prstGeom prst="rect">
            <a:avLst/>
          </a:prstGeom>
        </p:spPr>
        <p:txBody>
          <a:bodyPr vert="horz" lIns="0" tIns="0" rIns="0" bIns="0" rtlCol="0" anchor="ctr"/>
          <a:lstStyle>
            <a:defPPr>
              <a:defRPr lang="en-US"/>
            </a:defPPr>
            <a:lvl1pPr marL="0" algn="r" defTabSz="914400" rtl="0" eaLnBrk="1" latinLnBrk="0" hangingPunct="1">
              <a:defRPr sz="1067" kern="1200">
                <a:solidFill>
                  <a:schemeClr val="bg1"/>
                </a:solidFill>
                <a:latin typeface="+mn-lt"/>
                <a:ea typeface="+mn-ea"/>
                <a:cs typeface="Intel Clear Light" panose="020B0404020203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E2556C5-CE8C-6547-B838-EA80C61A4AF7}" type="slidenum">
              <a:rPr lang="en-US" smtClean="0">
                <a:solidFill>
                  <a:prstClr val="white"/>
                </a:solidFill>
              </a:rPr>
              <a:pPr>
                <a:defRPr/>
              </a:pPr>
              <a:t>12</a:t>
            </a:fld>
            <a:endParaRPr lang="en-US"/>
          </a:p>
        </p:txBody>
      </p:sp>
      <p:sp>
        <p:nvSpPr>
          <p:cNvPr id="2" name="Title 1">
            <a:extLst>
              <a:ext uri="{FF2B5EF4-FFF2-40B4-BE49-F238E27FC236}">
                <a16:creationId xmlns:a16="http://schemas.microsoft.com/office/drawing/2014/main" id="{30C3FDA2-D0D2-C64B-A4AA-FA669527381B}"/>
              </a:ext>
            </a:extLst>
          </p:cNvPr>
          <p:cNvSpPr>
            <a:spLocks noGrp="1"/>
          </p:cNvSpPr>
          <p:nvPr>
            <p:ph type="title"/>
          </p:nvPr>
        </p:nvSpPr>
        <p:spPr/>
        <p:txBody>
          <a:bodyPr/>
          <a:lstStyle/>
          <a:p>
            <a:r>
              <a:rPr lang="en-US"/>
              <a:t>Graphene Remote Attestation</a:t>
            </a:r>
          </a:p>
        </p:txBody>
      </p:sp>
      <p:sp>
        <p:nvSpPr>
          <p:cNvPr id="35" name="Rectangle 34">
            <a:extLst>
              <a:ext uri="{FF2B5EF4-FFF2-40B4-BE49-F238E27FC236}">
                <a16:creationId xmlns:a16="http://schemas.microsoft.com/office/drawing/2014/main" id="{A5F795D6-AC83-45F9-A787-58F73E193FE9}"/>
              </a:ext>
            </a:extLst>
          </p:cNvPr>
          <p:cNvSpPr/>
          <p:nvPr/>
        </p:nvSpPr>
        <p:spPr>
          <a:xfrm>
            <a:off x="6887686" y="1107441"/>
            <a:ext cx="4692598" cy="4765040"/>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44" name="TextBox 43">
            <a:extLst>
              <a:ext uri="{FF2B5EF4-FFF2-40B4-BE49-F238E27FC236}">
                <a16:creationId xmlns:a16="http://schemas.microsoft.com/office/drawing/2014/main" id="{2705727F-E0BC-43FB-A313-9C12F5104874}"/>
              </a:ext>
            </a:extLst>
          </p:cNvPr>
          <p:cNvSpPr txBox="1"/>
          <p:nvPr/>
        </p:nvSpPr>
        <p:spPr>
          <a:xfrm>
            <a:off x="7776851" y="805929"/>
            <a:ext cx="3803433" cy="307777"/>
          </a:xfrm>
          <a:prstGeom prst="rect">
            <a:avLst/>
          </a:prstGeom>
          <a:noFill/>
        </p:spPr>
        <p:txBody>
          <a:bodyPr vert="horz" wrap="square" lIns="0" tIns="0" rIns="0" bIns="0" rtlCol="0">
            <a:spAutoFit/>
          </a:bodyPr>
          <a:lstStyle/>
          <a:p>
            <a:pPr algn="r"/>
            <a:r>
              <a:rPr lang="en-US" sz="2000">
                <a:solidFill>
                  <a:schemeClr val="dk1"/>
                </a:solidFill>
              </a:rPr>
              <a:t>Untrusted machine</a:t>
            </a:r>
          </a:p>
        </p:txBody>
      </p:sp>
      <p:sp>
        <p:nvSpPr>
          <p:cNvPr id="51" name="Rectangle: Rounded Corners 50">
            <a:extLst>
              <a:ext uri="{FF2B5EF4-FFF2-40B4-BE49-F238E27FC236}">
                <a16:creationId xmlns:a16="http://schemas.microsoft.com/office/drawing/2014/main" id="{51B06F40-339E-415B-BEEB-448D746CB953}"/>
              </a:ext>
            </a:extLst>
          </p:cNvPr>
          <p:cNvSpPr/>
          <p:nvPr/>
        </p:nvSpPr>
        <p:spPr>
          <a:xfrm>
            <a:off x="7064317" y="1286553"/>
            <a:ext cx="2073434" cy="773678"/>
          </a:xfrm>
          <a:prstGeom prst="roundRect">
            <a:avLst>
              <a:gd name="adj" fmla="val 11189"/>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r"/>
            <a:r>
              <a:rPr lang="en-US" sz="1600">
                <a:solidFill>
                  <a:schemeClr val="dk1"/>
                </a:solidFill>
              </a:rPr>
              <a:t>Provisioning Certification Enclave</a:t>
            </a:r>
          </a:p>
        </p:txBody>
      </p:sp>
      <p:pic>
        <p:nvPicPr>
          <p:cNvPr id="58" name="Picture 2" descr="Certificate diploma - Free social icons">
            <a:extLst>
              <a:ext uri="{FF2B5EF4-FFF2-40B4-BE49-F238E27FC236}">
                <a16:creationId xmlns:a16="http://schemas.microsoft.com/office/drawing/2014/main" id="{B709F46F-7042-4DA1-A4C0-6E37052A93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4151" y="1420256"/>
            <a:ext cx="506272" cy="50627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C16A3CF3-2144-4357-B215-A1E816EA00A5}"/>
              </a:ext>
            </a:extLst>
          </p:cNvPr>
          <p:cNvSpPr/>
          <p:nvPr/>
        </p:nvSpPr>
        <p:spPr>
          <a:xfrm>
            <a:off x="273526" y="1277431"/>
            <a:ext cx="2225040" cy="782800"/>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a:t>Intel® Provisioning Certification Service</a:t>
            </a:r>
          </a:p>
        </p:txBody>
      </p:sp>
      <p:cxnSp>
        <p:nvCxnSpPr>
          <p:cNvPr id="64" name="Straight Arrow Connector 63">
            <a:extLst>
              <a:ext uri="{FF2B5EF4-FFF2-40B4-BE49-F238E27FC236}">
                <a16:creationId xmlns:a16="http://schemas.microsoft.com/office/drawing/2014/main" id="{8A787046-C8A7-4A60-B964-56B471531150}"/>
              </a:ext>
            </a:extLst>
          </p:cNvPr>
          <p:cNvCxnSpPr>
            <a:cxnSpLocks/>
            <a:stCxn id="6" idx="3"/>
            <a:endCxn id="51" idx="1"/>
          </p:cNvCxnSpPr>
          <p:nvPr/>
        </p:nvCxnSpPr>
        <p:spPr>
          <a:xfrm>
            <a:off x="2498566" y="1668831"/>
            <a:ext cx="4565751" cy="4561"/>
          </a:xfrm>
          <a:prstGeom prst="straightConnector1">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8" name="Cloud 7">
            <a:extLst>
              <a:ext uri="{FF2B5EF4-FFF2-40B4-BE49-F238E27FC236}">
                <a16:creationId xmlns:a16="http://schemas.microsoft.com/office/drawing/2014/main" id="{8A7D1C75-4F81-4284-BC62-5530A38DC4DA}"/>
              </a:ext>
            </a:extLst>
          </p:cNvPr>
          <p:cNvSpPr/>
          <p:nvPr/>
        </p:nvSpPr>
        <p:spPr>
          <a:xfrm>
            <a:off x="3109676" y="1168822"/>
            <a:ext cx="1706512" cy="1074383"/>
          </a:xfrm>
          <a:prstGeom prst="cloud">
            <a:avLst/>
          </a:prstGeom>
          <a:solidFill>
            <a:schemeClr val="l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TextBox 64">
            <a:extLst>
              <a:ext uri="{FF2B5EF4-FFF2-40B4-BE49-F238E27FC236}">
                <a16:creationId xmlns:a16="http://schemas.microsoft.com/office/drawing/2014/main" id="{2C9A4F1F-CDAF-48D0-B52F-C00680501BE8}"/>
              </a:ext>
            </a:extLst>
          </p:cNvPr>
          <p:cNvSpPr txBox="1"/>
          <p:nvPr/>
        </p:nvSpPr>
        <p:spPr>
          <a:xfrm>
            <a:off x="4041259" y="1394965"/>
            <a:ext cx="3803433" cy="246221"/>
          </a:xfrm>
          <a:prstGeom prst="rect">
            <a:avLst/>
          </a:prstGeom>
          <a:noFill/>
        </p:spPr>
        <p:txBody>
          <a:bodyPr vert="horz" wrap="square" lIns="0" tIns="0" rIns="0" bIns="0" rtlCol="0">
            <a:spAutoFit/>
          </a:bodyPr>
          <a:lstStyle/>
          <a:p>
            <a:pPr algn="ctr"/>
            <a:r>
              <a:rPr lang="en-US" sz="1600">
                <a:solidFill>
                  <a:schemeClr val="dk1"/>
                </a:solidFill>
              </a:rPr>
              <a:t>Register platform</a:t>
            </a:r>
          </a:p>
        </p:txBody>
      </p:sp>
    </p:spTree>
    <p:custDataLst>
      <p:tags r:id="rId1"/>
    </p:custDataLst>
    <p:extLst>
      <p:ext uri="{BB962C8B-B14F-4D97-AF65-F5344CB8AC3E}">
        <p14:creationId xmlns:p14="http://schemas.microsoft.com/office/powerpoint/2010/main" val="162182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500"/>
                                        <p:tgtEl>
                                          <p:spTgt spid="5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fade">
                                      <p:cBhvr>
                                        <p:cTn id="18" dur="500"/>
                                        <p:tgtEl>
                                          <p:spTgt spid="65"/>
                                        </p:tgtEl>
                                      </p:cBhvr>
                                    </p:animEffect>
                                  </p:childTnLst>
                                </p:cTn>
                              </p:par>
                              <p:par>
                                <p:cTn id="19" presetID="10"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par>
                                <p:cTn id="22" presetID="10" presetClass="entr" presetSubtype="0" fill="hold" nodeType="with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4" grpId="0"/>
      <p:bldP spid="51" grpId="0" animBg="1"/>
      <p:bldP spid="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8CC75B-F7B6-584A-B0E5-4483AC05DE15}"/>
              </a:ext>
            </a:extLst>
          </p:cNvPr>
          <p:cNvSpPr>
            <a:spLocks noGrp="1"/>
          </p:cNvSpPr>
          <p:nvPr>
            <p:ph type="sldNum" sz="quarter" idx="12"/>
          </p:nvPr>
        </p:nvSpPr>
        <p:spPr>
          <a:prstGeom prst="rect">
            <a:avLst/>
          </a:prstGeom>
        </p:spPr>
        <p:txBody>
          <a:bodyPr vert="horz" lIns="0" tIns="0" rIns="0" bIns="0" rtlCol="0" anchor="ctr"/>
          <a:lstStyle>
            <a:defPPr>
              <a:defRPr lang="en-US"/>
            </a:defPPr>
            <a:lvl1pPr marL="0" algn="r" defTabSz="914400" rtl="0" eaLnBrk="1" latinLnBrk="0" hangingPunct="1">
              <a:defRPr sz="1067" kern="1200">
                <a:solidFill>
                  <a:schemeClr val="bg1"/>
                </a:solidFill>
                <a:latin typeface="+mn-lt"/>
                <a:ea typeface="+mn-ea"/>
                <a:cs typeface="Intel Clear Light" panose="020B0404020203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E2556C5-CE8C-6547-B838-EA80C61A4AF7}" type="slidenum">
              <a:rPr lang="en-US" smtClean="0">
                <a:solidFill>
                  <a:prstClr val="white"/>
                </a:solidFill>
              </a:rPr>
              <a:pPr>
                <a:defRPr/>
              </a:pPr>
              <a:t>13</a:t>
            </a:fld>
            <a:endParaRPr lang="en-US"/>
          </a:p>
        </p:txBody>
      </p:sp>
      <p:sp>
        <p:nvSpPr>
          <p:cNvPr id="2" name="Title 1">
            <a:extLst>
              <a:ext uri="{FF2B5EF4-FFF2-40B4-BE49-F238E27FC236}">
                <a16:creationId xmlns:a16="http://schemas.microsoft.com/office/drawing/2014/main" id="{30C3FDA2-D0D2-C64B-A4AA-FA669527381B}"/>
              </a:ext>
            </a:extLst>
          </p:cNvPr>
          <p:cNvSpPr>
            <a:spLocks noGrp="1"/>
          </p:cNvSpPr>
          <p:nvPr>
            <p:ph type="title"/>
          </p:nvPr>
        </p:nvSpPr>
        <p:spPr/>
        <p:txBody>
          <a:bodyPr/>
          <a:lstStyle/>
          <a:p>
            <a:r>
              <a:rPr lang="en-US"/>
              <a:t>Graphene Remote Attestation</a:t>
            </a:r>
          </a:p>
        </p:txBody>
      </p:sp>
      <p:sp>
        <p:nvSpPr>
          <p:cNvPr id="35" name="Rectangle 34">
            <a:extLst>
              <a:ext uri="{FF2B5EF4-FFF2-40B4-BE49-F238E27FC236}">
                <a16:creationId xmlns:a16="http://schemas.microsoft.com/office/drawing/2014/main" id="{A5F795D6-AC83-45F9-A787-58F73E193FE9}"/>
              </a:ext>
            </a:extLst>
          </p:cNvPr>
          <p:cNvSpPr/>
          <p:nvPr/>
        </p:nvSpPr>
        <p:spPr>
          <a:xfrm>
            <a:off x="6887686" y="1107441"/>
            <a:ext cx="4692598" cy="4765040"/>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44" name="TextBox 43">
            <a:extLst>
              <a:ext uri="{FF2B5EF4-FFF2-40B4-BE49-F238E27FC236}">
                <a16:creationId xmlns:a16="http://schemas.microsoft.com/office/drawing/2014/main" id="{2705727F-E0BC-43FB-A313-9C12F5104874}"/>
              </a:ext>
            </a:extLst>
          </p:cNvPr>
          <p:cNvSpPr txBox="1"/>
          <p:nvPr/>
        </p:nvSpPr>
        <p:spPr>
          <a:xfrm>
            <a:off x="7776851" y="805929"/>
            <a:ext cx="3803433" cy="307777"/>
          </a:xfrm>
          <a:prstGeom prst="rect">
            <a:avLst/>
          </a:prstGeom>
          <a:noFill/>
        </p:spPr>
        <p:txBody>
          <a:bodyPr vert="horz" wrap="square" lIns="0" tIns="0" rIns="0" bIns="0" rtlCol="0">
            <a:spAutoFit/>
          </a:bodyPr>
          <a:lstStyle/>
          <a:p>
            <a:pPr algn="r"/>
            <a:r>
              <a:rPr lang="en-US" sz="2000">
                <a:solidFill>
                  <a:schemeClr val="dk1"/>
                </a:solidFill>
              </a:rPr>
              <a:t>Untrusted machine</a:t>
            </a:r>
          </a:p>
        </p:txBody>
      </p:sp>
      <p:sp>
        <p:nvSpPr>
          <p:cNvPr id="47" name="Rectangle 46">
            <a:extLst>
              <a:ext uri="{FF2B5EF4-FFF2-40B4-BE49-F238E27FC236}">
                <a16:creationId xmlns:a16="http://schemas.microsoft.com/office/drawing/2014/main" id="{A8ED47F7-DB76-4A0C-9D8C-941520EED339}"/>
              </a:ext>
            </a:extLst>
          </p:cNvPr>
          <p:cNvSpPr/>
          <p:nvPr/>
        </p:nvSpPr>
        <p:spPr>
          <a:xfrm>
            <a:off x="193040" y="2997910"/>
            <a:ext cx="4773084" cy="2856745"/>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48" name="TextBox 47">
            <a:extLst>
              <a:ext uri="{FF2B5EF4-FFF2-40B4-BE49-F238E27FC236}">
                <a16:creationId xmlns:a16="http://schemas.microsoft.com/office/drawing/2014/main" id="{53B5BEFB-FE31-4B5A-8353-33D3514EB4C7}"/>
              </a:ext>
            </a:extLst>
          </p:cNvPr>
          <p:cNvSpPr txBox="1"/>
          <p:nvPr/>
        </p:nvSpPr>
        <p:spPr>
          <a:xfrm>
            <a:off x="193040" y="2649444"/>
            <a:ext cx="3803433" cy="307777"/>
          </a:xfrm>
          <a:prstGeom prst="rect">
            <a:avLst/>
          </a:prstGeom>
          <a:noFill/>
        </p:spPr>
        <p:txBody>
          <a:bodyPr vert="horz" wrap="square" lIns="0" tIns="0" rIns="0" bIns="0" rtlCol="0">
            <a:spAutoFit/>
          </a:bodyPr>
          <a:lstStyle/>
          <a:p>
            <a:r>
              <a:rPr lang="en-US" sz="2000">
                <a:solidFill>
                  <a:schemeClr val="dk1"/>
                </a:solidFill>
              </a:rPr>
              <a:t>Trusted machine</a:t>
            </a:r>
          </a:p>
        </p:txBody>
      </p:sp>
      <p:sp>
        <p:nvSpPr>
          <p:cNvPr id="51" name="Rectangle: Rounded Corners 50">
            <a:extLst>
              <a:ext uri="{FF2B5EF4-FFF2-40B4-BE49-F238E27FC236}">
                <a16:creationId xmlns:a16="http://schemas.microsoft.com/office/drawing/2014/main" id="{51B06F40-339E-415B-BEEB-448D746CB953}"/>
              </a:ext>
            </a:extLst>
          </p:cNvPr>
          <p:cNvSpPr/>
          <p:nvPr/>
        </p:nvSpPr>
        <p:spPr>
          <a:xfrm>
            <a:off x="7064317" y="1286553"/>
            <a:ext cx="2073434" cy="773678"/>
          </a:xfrm>
          <a:prstGeom prst="roundRect">
            <a:avLst>
              <a:gd name="adj" fmla="val 11189"/>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r"/>
            <a:r>
              <a:rPr lang="en-US" sz="1600">
                <a:solidFill>
                  <a:schemeClr val="dk1"/>
                </a:solidFill>
              </a:rPr>
              <a:t>Provisioning Certification Enclave</a:t>
            </a:r>
          </a:p>
        </p:txBody>
      </p:sp>
      <p:sp>
        <p:nvSpPr>
          <p:cNvPr id="56" name="Rectangle 55">
            <a:extLst>
              <a:ext uri="{FF2B5EF4-FFF2-40B4-BE49-F238E27FC236}">
                <a16:creationId xmlns:a16="http://schemas.microsoft.com/office/drawing/2014/main" id="{FB5646BE-9107-48E1-9E68-04C78C38C83D}"/>
              </a:ext>
            </a:extLst>
          </p:cNvPr>
          <p:cNvSpPr/>
          <p:nvPr/>
        </p:nvSpPr>
        <p:spPr>
          <a:xfrm>
            <a:off x="1790358" y="5002624"/>
            <a:ext cx="3025829" cy="73710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Quote Verification</a:t>
            </a:r>
          </a:p>
        </p:txBody>
      </p:sp>
      <p:pic>
        <p:nvPicPr>
          <p:cNvPr id="58" name="Picture 2" descr="Certificate diploma - Free social icons">
            <a:extLst>
              <a:ext uri="{FF2B5EF4-FFF2-40B4-BE49-F238E27FC236}">
                <a16:creationId xmlns:a16="http://schemas.microsoft.com/office/drawing/2014/main" id="{B709F46F-7042-4DA1-A4C0-6E37052A93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4151" y="1420256"/>
            <a:ext cx="506272" cy="50627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C16A3CF3-2144-4357-B215-A1E816EA00A5}"/>
              </a:ext>
            </a:extLst>
          </p:cNvPr>
          <p:cNvSpPr/>
          <p:nvPr/>
        </p:nvSpPr>
        <p:spPr>
          <a:xfrm>
            <a:off x="273526" y="1277431"/>
            <a:ext cx="2225040" cy="782800"/>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a:t>Intel® Provisioning Certification Service</a:t>
            </a:r>
          </a:p>
        </p:txBody>
      </p:sp>
      <p:sp>
        <p:nvSpPr>
          <p:cNvPr id="60" name="Cylinder 59">
            <a:extLst>
              <a:ext uri="{FF2B5EF4-FFF2-40B4-BE49-F238E27FC236}">
                <a16:creationId xmlns:a16="http://schemas.microsoft.com/office/drawing/2014/main" id="{DA7DC400-9BF5-4694-AB87-9B2202D299CF}"/>
              </a:ext>
            </a:extLst>
          </p:cNvPr>
          <p:cNvSpPr/>
          <p:nvPr/>
        </p:nvSpPr>
        <p:spPr>
          <a:xfrm>
            <a:off x="374971" y="5015184"/>
            <a:ext cx="1248103" cy="724546"/>
          </a:xfrm>
          <a:prstGeom prst="ca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a:t>Certificates</a:t>
            </a:r>
          </a:p>
          <a:p>
            <a:pPr algn="ctr"/>
            <a:r>
              <a:rPr lang="en-US" sz="1200"/>
              <a:t>CRLs</a:t>
            </a:r>
          </a:p>
        </p:txBody>
      </p:sp>
      <p:sp>
        <p:nvSpPr>
          <p:cNvPr id="30" name="Cloud 29">
            <a:extLst>
              <a:ext uri="{FF2B5EF4-FFF2-40B4-BE49-F238E27FC236}">
                <a16:creationId xmlns:a16="http://schemas.microsoft.com/office/drawing/2014/main" id="{EC6AA30F-A8AF-4B00-8A91-F3110F994FB1}"/>
              </a:ext>
            </a:extLst>
          </p:cNvPr>
          <p:cNvSpPr/>
          <p:nvPr/>
        </p:nvSpPr>
        <p:spPr>
          <a:xfrm>
            <a:off x="3109676" y="1168822"/>
            <a:ext cx="1706512" cy="1074383"/>
          </a:xfrm>
          <a:prstGeom prst="cloud">
            <a:avLst/>
          </a:prstGeom>
          <a:solidFill>
            <a:schemeClr val="l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 name="Connector: Elbow 9">
            <a:extLst>
              <a:ext uri="{FF2B5EF4-FFF2-40B4-BE49-F238E27FC236}">
                <a16:creationId xmlns:a16="http://schemas.microsoft.com/office/drawing/2014/main" id="{C5586E8E-D18F-41FA-89F7-94F84E8CFF75}"/>
              </a:ext>
            </a:extLst>
          </p:cNvPr>
          <p:cNvCxnSpPr>
            <a:cxnSpLocks/>
            <a:stCxn id="56" idx="3"/>
            <a:endCxn id="6" idx="3"/>
          </p:cNvCxnSpPr>
          <p:nvPr/>
        </p:nvCxnSpPr>
        <p:spPr>
          <a:xfrm flipH="1" flipV="1">
            <a:off x="2498566" y="1668831"/>
            <a:ext cx="2317621" cy="3702346"/>
          </a:xfrm>
          <a:prstGeom prst="bentConnector3">
            <a:avLst>
              <a:gd name="adj1" fmla="val -22577"/>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9D99C0CE-1B52-4587-9954-EBBC4C53CF8D}"/>
              </a:ext>
            </a:extLst>
          </p:cNvPr>
          <p:cNvSpPr txBox="1"/>
          <p:nvPr/>
        </p:nvSpPr>
        <p:spPr>
          <a:xfrm>
            <a:off x="5427479" y="4017739"/>
            <a:ext cx="1798399" cy="984885"/>
          </a:xfrm>
          <a:prstGeom prst="rect">
            <a:avLst/>
          </a:prstGeom>
          <a:noFill/>
        </p:spPr>
        <p:txBody>
          <a:bodyPr vert="horz" wrap="square" lIns="0" tIns="0" rIns="0" bIns="0" rtlCol="0">
            <a:spAutoFit/>
          </a:bodyPr>
          <a:lstStyle/>
          <a:p>
            <a:r>
              <a:rPr lang="en-US" sz="1600">
                <a:solidFill>
                  <a:schemeClr val="dk1"/>
                </a:solidFill>
              </a:rPr>
              <a:t>Retrieve certificates,</a:t>
            </a:r>
          </a:p>
          <a:p>
            <a:r>
              <a:rPr lang="en-US" sz="1600">
                <a:solidFill>
                  <a:schemeClr val="dk1"/>
                </a:solidFill>
              </a:rPr>
              <a:t>CRLs and</a:t>
            </a:r>
          </a:p>
          <a:p>
            <a:r>
              <a:rPr lang="en-US" sz="1600">
                <a:solidFill>
                  <a:schemeClr val="dk1"/>
                </a:solidFill>
              </a:rPr>
              <a:t>TCB </a:t>
            </a:r>
            <a:r>
              <a:rPr lang="en-US" sz="1600" err="1">
                <a:solidFill>
                  <a:schemeClr val="dk1"/>
                </a:solidFill>
              </a:rPr>
              <a:t>infos</a:t>
            </a:r>
            <a:endParaRPr lang="en-US" sz="1600">
              <a:solidFill>
                <a:schemeClr val="dk1"/>
              </a:solidFill>
            </a:endParaRPr>
          </a:p>
        </p:txBody>
      </p:sp>
    </p:spTree>
    <p:custDataLst>
      <p:tags r:id="rId1"/>
    </p:custDataLst>
    <p:extLst>
      <p:ext uri="{BB962C8B-B14F-4D97-AF65-F5344CB8AC3E}">
        <p14:creationId xmlns:p14="http://schemas.microsoft.com/office/powerpoint/2010/main" val="879966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8CC75B-F7B6-584A-B0E5-4483AC05DE15}"/>
              </a:ext>
            </a:extLst>
          </p:cNvPr>
          <p:cNvSpPr>
            <a:spLocks noGrp="1"/>
          </p:cNvSpPr>
          <p:nvPr>
            <p:ph type="sldNum" sz="quarter" idx="12"/>
          </p:nvPr>
        </p:nvSpPr>
        <p:spPr>
          <a:prstGeom prst="rect">
            <a:avLst/>
          </a:prstGeom>
        </p:spPr>
        <p:txBody>
          <a:bodyPr vert="horz" lIns="0" tIns="0" rIns="0" bIns="0" rtlCol="0" anchor="ctr"/>
          <a:lstStyle>
            <a:defPPr>
              <a:defRPr lang="en-US"/>
            </a:defPPr>
            <a:lvl1pPr marL="0" algn="r" defTabSz="914400" rtl="0" eaLnBrk="1" latinLnBrk="0" hangingPunct="1">
              <a:defRPr sz="1067" kern="1200">
                <a:solidFill>
                  <a:schemeClr val="bg1"/>
                </a:solidFill>
                <a:latin typeface="+mn-lt"/>
                <a:ea typeface="+mn-ea"/>
                <a:cs typeface="Intel Clear Light" panose="020B0404020203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E2556C5-CE8C-6547-B838-EA80C61A4AF7}" type="slidenum">
              <a:rPr lang="en-US" smtClean="0">
                <a:solidFill>
                  <a:prstClr val="white"/>
                </a:solidFill>
              </a:rPr>
              <a:pPr>
                <a:defRPr/>
              </a:pPr>
              <a:t>14</a:t>
            </a:fld>
            <a:endParaRPr lang="en-US"/>
          </a:p>
        </p:txBody>
      </p:sp>
      <p:sp>
        <p:nvSpPr>
          <p:cNvPr id="2" name="Title 1">
            <a:extLst>
              <a:ext uri="{FF2B5EF4-FFF2-40B4-BE49-F238E27FC236}">
                <a16:creationId xmlns:a16="http://schemas.microsoft.com/office/drawing/2014/main" id="{30C3FDA2-D0D2-C64B-A4AA-FA669527381B}"/>
              </a:ext>
            </a:extLst>
          </p:cNvPr>
          <p:cNvSpPr>
            <a:spLocks noGrp="1"/>
          </p:cNvSpPr>
          <p:nvPr>
            <p:ph type="title"/>
          </p:nvPr>
        </p:nvSpPr>
        <p:spPr/>
        <p:txBody>
          <a:bodyPr/>
          <a:lstStyle/>
          <a:p>
            <a:r>
              <a:rPr lang="en-US"/>
              <a:t>Graphene Remote Attestation</a:t>
            </a:r>
          </a:p>
        </p:txBody>
      </p:sp>
      <p:sp>
        <p:nvSpPr>
          <p:cNvPr id="35" name="Rectangle 34">
            <a:extLst>
              <a:ext uri="{FF2B5EF4-FFF2-40B4-BE49-F238E27FC236}">
                <a16:creationId xmlns:a16="http://schemas.microsoft.com/office/drawing/2014/main" id="{A5F795D6-AC83-45F9-A787-58F73E193FE9}"/>
              </a:ext>
            </a:extLst>
          </p:cNvPr>
          <p:cNvSpPr/>
          <p:nvPr/>
        </p:nvSpPr>
        <p:spPr>
          <a:xfrm>
            <a:off x="6887686" y="1107441"/>
            <a:ext cx="4692598" cy="4765040"/>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36" name="Rectangle 35">
            <a:extLst>
              <a:ext uri="{FF2B5EF4-FFF2-40B4-BE49-F238E27FC236}">
                <a16:creationId xmlns:a16="http://schemas.microsoft.com/office/drawing/2014/main" id="{F4C45D80-2D78-4D12-AA62-65DF689FC563}"/>
              </a:ext>
            </a:extLst>
          </p:cNvPr>
          <p:cNvSpPr/>
          <p:nvPr/>
        </p:nvSpPr>
        <p:spPr>
          <a:xfrm>
            <a:off x="7156920" y="2957221"/>
            <a:ext cx="4015740" cy="2696537"/>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37" name="Picture 36">
            <a:extLst>
              <a:ext uri="{FF2B5EF4-FFF2-40B4-BE49-F238E27FC236}">
                <a16:creationId xmlns:a16="http://schemas.microsoft.com/office/drawing/2014/main" id="{4F151918-E33B-4B8C-ABB4-9B19FE4F1818}"/>
              </a:ext>
            </a:extLst>
          </p:cNvPr>
          <p:cNvPicPr>
            <a:picLocks noChangeAspect="1"/>
          </p:cNvPicPr>
          <p:nvPr/>
        </p:nvPicPr>
        <p:blipFill rotWithShape="1">
          <a:blip r:embed="rId4">
            <a:clrChange>
              <a:clrFrom>
                <a:srgbClr val="FFFFFF"/>
              </a:clrFrom>
              <a:clrTo>
                <a:srgbClr val="FFFFFF">
                  <a:alpha val="0"/>
                </a:srgbClr>
              </a:clrTo>
            </a:clrChange>
          </a:blip>
          <a:srcRect r="19298" b="11423"/>
          <a:stretch/>
        </p:blipFill>
        <p:spPr>
          <a:xfrm>
            <a:off x="10499997" y="2792215"/>
            <a:ext cx="839949" cy="793799"/>
          </a:xfrm>
          <a:prstGeom prst="rect">
            <a:avLst/>
          </a:prstGeom>
        </p:spPr>
      </p:pic>
      <p:sp>
        <p:nvSpPr>
          <p:cNvPr id="40" name="Rectangle 39">
            <a:extLst>
              <a:ext uri="{FF2B5EF4-FFF2-40B4-BE49-F238E27FC236}">
                <a16:creationId xmlns:a16="http://schemas.microsoft.com/office/drawing/2014/main" id="{8B2E6B72-6171-48C4-8657-8D4850485113}"/>
              </a:ext>
            </a:extLst>
          </p:cNvPr>
          <p:cNvSpPr/>
          <p:nvPr/>
        </p:nvSpPr>
        <p:spPr>
          <a:xfrm>
            <a:off x="7287513" y="3187597"/>
            <a:ext cx="3025829" cy="53029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Binary</a:t>
            </a:r>
          </a:p>
        </p:txBody>
      </p:sp>
      <p:sp>
        <p:nvSpPr>
          <p:cNvPr id="42" name="Rectangle 41">
            <a:extLst>
              <a:ext uri="{FF2B5EF4-FFF2-40B4-BE49-F238E27FC236}">
                <a16:creationId xmlns:a16="http://schemas.microsoft.com/office/drawing/2014/main" id="{8DBAB07E-507A-45FD-AEAA-35D298ADE7E5}"/>
              </a:ext>
            </a:extLst>
          </p:cNvPr>
          <p:cNvSpPr/>
          <p:nvPr/>
        </p:nvSpPr>
        <p:spPr>
          <a:xfrm>
            <a:off x="7287514" y="5002625"/>
            <a:ext cx="3025828" cy="51860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Graphene </a:t>
            </a:r>
            <a:r>
              <a:rPr lang="en-US" sz="2400" err="1"/>
              <a:t>LibOS</a:t>
            </a:r>
            <a:endParaRPr lang="en-US" sz="2400"/>
          </a:p>
        </p:txBody>
      </p:sp>
      <p:sp>
        <p:nvSpPr>
          <p:cNvPr id="44" name="TextBox 43">
            <a:extLst>
              <a:ext uri="{FF2B5EF4-FFF2-40B4-BE49-F238E27FC236}">
                <a16:creationId xmlns:a16="http://schemas.microsoft.com/office/drawing/2014/main" id="{2705727F-E0BC-43FB-A313-9C12F5104874}"/>
              </a:ext>
            </a:extLst>
          </p:cNvPr>
          <p:cNvSpPr txBox="1"/>
          <p:nvPr/>
        </p:nvSpPr>
        <p:spPr>
          <a:xfrm>
            <a:off x="7776851" y="805929"/>
            <a:ext cx="3803433" cy="307777"/>
          </a:xfrm>
          <a:prstGeom prst="rect">
            <a:avLst/>
          </a:prstGeom>
          <a:noFill/>
        </p:spPr>
        <p:txBody>
          <a:bodyPr vert="horz" wrap="square" lIns="0" tIns="0" rIns="0" bIns="0" rtlCol="0">
            <a:spAutoFit/>
          </a:bodyPr>
          <a:lstStyle/>
          <a:p>
            <a:pPr algn="r"/>
            <a:r>
              <a:rPr lang="en-US" sz="2000">
                <a:solidFill>
                  <a:schemeClr val="dk1"/>
                </a:solidFill>
              </a:rPr>
              <a:t>Untrusted machine</a:t>
            </a:r>
          </a:p>
        </p:txBody>
      </p:sp>
      <p:sp>
        <p:nvSpPr>
          <p:cNvPr id="47" name="Rectangle 46">
            <a:extLst>
              <a:ext uri="{FF2B5EF4-FFF2-40B4-BE49-F238E27FC236}">
                <a16:creationId xmlns:a16="http://schemas.microsoft.com/office/drawing/2014/main" id="{A8ED47F7-DB76-4A0C-9D8C-941520EED339}"/>
              </a:ext>
            </a:extLst>
          </p:cNvPr>
          <p:cNvSpPr/>
          <p:nvPr/>
        </p:nvSpPr>
        <p:spPr>
          <a:xfrm>
            <a:off x="193040" y="2997910"/>
            <a:ext cx="4773084" cy="2856745"/>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48" name="TextBox 47">
            <a:extLst>
              <a:ext uri="{FF2B5EF4-FFF2-40B4-BE49-F238E27FC236}">
                <a16:creationId xmlns:a16="http://schemas.microsoft.com/office/drawing/2014/main" id="{53B5BEFB-FE31-4B5A-8353-33D3514EB4C7}"/>
              </a:ext>
            </a:extLst>
          </p:cNvPr>
          <p:cNvSpPr txBox="1"/>
          <p:nvPr/>
        </p:nvSpPr>
        <p:spPr>
          <a:xfrm>
            <a:off x="193040" y="2649444"/>
            <a:ext cx="3803433" cy="307777"/>
          </a:xfrm>
          <a:prstGeom prst="rect">
            <a:avLst/>
          </a:prstGeom>
          <a:noFill/>
        </p:spPr>
        <p:txBody>
          <a:bodyPr vert="horz" wrap="square" lIns="0" tIns="0" rIns="0" bIns="0" rtlCol="0">
            <a:spAutoFit/>
          </a:bodyPr>
          <a:lstStyle/>
          <a:p>
            <a:r>
              <a:rPr lang="en-US" sz="2000">
                <a:solidFill>
                  <a:schemeClr val="dk1"/>
                </a:solidFill>
              </a:rPr>
              <a:t>Trusted machine</a:t>
            </a:r>
          </a:p>
        </p:txBody>
      </p:sp>
      <p:sp>
        <p:nvSpPr>
          <p:cNvPr id="51" name="Rectangle: Rounded Corners 50">
            <a:extLst>
              <a:ext uri="{FF2B5EF4-FFF2-40B4-BE49-F238E27FC236}">
                <a16:creationId xmlns:a16="http://schemas.microsoft.com/office/drawing/2014/main" id="{51B06F40-339E-415B-BEEB-448D746CB953}"/>
              </a:ext>
            </a:extLst>
          </p:cNvPr>
          <p:cNvSpPr/>
          <p:nvPr/>
        </p:nvSpPr>
        <p:spPr>
          <a:xfrm>
            <a:off x="7064317" y="1286553"/>
            <a:ext cx="2073434" cy="773678"/>
          </a:xfrm>
          <a:prstGeom prst="roundRect">
            <a:avLst>
              <a:gd name="adj" fmla="val 11189"/>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r"/>
            <a:r>
              <a:rPr lang="en-US" sz="1600">
                <a:solidFill>
                  <a:schemeClr val="dk1"/>
                </a:solidFill>
              </a:rPr>
              <a:t>Provisioning Certification Enclave</a:t>
            </a:r>
          </a:p>
        </p:txBody>
      </p:sp>
      <p:sp>
        <p:nvSpPr>
          <p:cNvPr id="52" name="Rectangle 51">
            <a:extLst>
              <a:ext uri="{FF2B5EF4-FFF2-40B4-BE49-F238E27FC236}">
                <a16:creationId xmlns:a16="http://schemas.microsoft.com/office/drawing/2014/main" id="{AD3330D7-9E88-426A-A409-D87C46994991}"/>
              </a:ext>
            </a:extLst>
          </p:cNvPr>
          <p:cNvSpPr/>
          <p:nvPr/>
        </p:nvSpPr>
        <p:spPr>
          <a:xfrm>
            <a:off x="1790360" y="3187597"/>
            <a:ext cx="3025829" cy="53029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Secret Provider</a:t>
            </a:r>
          </a:p>
        </p:txBody>
      </p:sp>
      <p:sp>
        <p:nvSpPr>
          <p:cNvPr id="56" name="Rectangle 55">
            <a:extLst>
              <a:ext uri="{FF2B5EF4-FFF2-40B4-BE49-F238E27FC236}">
                <a16:creationId xmlns:a16="http://schemas.microsoft.com/office/drawing/2014/main" id="{FB5646BE-9107-48E1-9E68-04C78C38C83D}"/>
              </a:ext>
            </a:extLst>
          </p:cNvPr>
          <p:cNvSpPr/>
          <p:nvPr/>
        </p:nvSpPr>
        <p:spPr>
          <a:xfrm>
            <a:off x="1790358" y="5002624"/>
            <a:ext cx="3025829" cy="73710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Quote Verification</a:t>
            </a:r>
          </a:p>
        </p:txBody>
      </p:sp>
      <p:pic>
        <p:nvPicPr>
          <p:cNvPr id="58" name="Picture 2" descr="Certificate diploma - Free social icons">
            <a:extLst>
              <a:ext uri="{FF2B5EF4-FFF2-40B4-BE49-F238E27FC236}">
                <a16:creationId xmlns:a16="http://schemas.microsoft.com/office/drawing/2014/main" id="{B709F46F-7042-4DA1-A4C0-6E37052A93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4151" y="1420256"/>
            <a:ext cx="506272" cy="50627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C16A3CF3-2144-4357-B215-A1E816EA00A5}"/>
              </a:ext>
            </a:extLst>
          </p:cNvPr>
          <p:cNvSpPr/>
          <p:nvPr/>
        </p:nvSpPr>
        <p:spPr>
          <a:xfrm>
            <a:off x="273526" y="1277431"/>
            <a:ext cx="2225040" cy="782800"/>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a:t>Intel® Provisioning Certification Service</a:t>
            </a:r>
          </a:p>
        </p:txBody>
      </p:sp>
      <p:sp>
        <p:nvSpPr>
          <p:cNvPr id="7" name="Cylinder 6">
            <a:extLst>
              <a:ext uri="{FF2B5EF4-FFF2-40B4-BE49-F238E27FC236}">
                <a16:creationId xmlns:a16="http://schemas.microsoft.com/office/drawing/2014/main" id="{3177D289-5DED-4A28-9A44-396863789CCD}"/>
              </a:ext>
            </a:extLst>
          </p:cNvPr>
          <p:cNvSpPr/>
          <p:nvPr/>
        </p:nvSpPr>
        <p:spPr>
          <a:xfrm>
            <a:off x="374971" y="3094682"/>
            <a:ext cx="1248103" cy="724546"/>
          </a:xfrm>
          <a:prstGeom prst="ca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a:t>Expected measurements</a:t>
            </a:r>
          </a:p>
        </p:txBody>
      </p:sp>
      <p:pic>
        <p:nvPicPr>
          <p:cNvPr id="24584" name="Picture 8" descr="Key Icons - Download Free Vector Icons | Noun Project">
            <a:extLst>
              <a:ext uri="{FF2B5EF4-FFF2-40B4-BE49-F238E27FC236}">
                <a16:creationId xmlns:a16="http://schemas.microsoft.com/office/drawing/2014/main" id="{0A5DE5A7-04DC-4A85-A3EF-46FEFE1B9B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539" y="3934476"/>
            <a:ext cx="426192" cy="426192"/>
          </a:xfrm>
          <a:prstGeom prst="rect">
            <a:avLst/>
          </a:prstGeom>
          <a:noFill/>
          <a:extLst>
            <a:ext uri="{909E8E84-426E-40DD-AFC4-6F175D3DCCD1}">
              <a14:hiddenFill xmlns:a14="http://schemas.microsoft.com/office/drawing/2010/main">
                <a:solidFill>
                  <a:srgbClr val="FFFFFF"/>
                </a:solidFill>
              </a14:hiddenFill>
            </a:ext>
          </a:extLst>
        </p:spPr>
      </p:pic>
      <p:sp>
        <p:nvSpPr>
          <p:cNvPr id="60" name="Cylinder 59">
            <a:extLst>
              <a:ext uri="{FF2B5EF4-FFF2-40B4-BE49-F238E27FC236}">
                <a16:creationId xmlns:a16="http://schemas.microsoft.com/office/drawing/2014/main" id="{DA7DC400-9BF5-4694-AB87-9B2202D299CF}"/>
              </a:ext>
            </a:extLst>
          </p:cNvPr>
          <p:cNvSpPr/>
          <p:nvPr/>
        </p:nvSpPr>
        <p:spPr>
          <a:xfrm>
            <a:off x="374971" y="5015184"/>
            <a:ext cx="1248103" cy="724546"/>
          </a:xfrm>
          <a:prstGeom prst="ca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a:t>Certificates</a:t>
            </a:r>
          </a:p>
          <a:p>
            <a:pPr algn="ctr"/>
            <a:r>
              <a:rPr lang="en-US" sz="1200"/>
              <a:t>CRLs</a:t>
            </a:r>
          </a:p>
        </p:txBody>
      </p:sp>
      <p:sp>
        <p:nvSpPr>
          <p:cNvPr id="30" name="Cloud 29">
            <a:extLst>
              <a:ext uri="{FF2B5EF4-FFF2-40B4-BE49-F238E27FC236}">
                <a16:creationId xmlns:a16="http://schemas.microsoft.com/office/drawing/2014/main" id="{A226B754-16F9-4544-B4EB-DCC42730B8D8}"/>
              </a:ext>
            </a:extLst>
          </p:cNvPr>
          <p:cNvSpPr/>
          <p:nvPr/>
        </p:nvSpPr>
        <p:spPr>
          <a:xfrm>
            <a:off x="3109676" y="1168822"/>
            <a:ext cx="1706512" cy="1074383"/>
          </a:xfrm>
          <a:prstGeom prst="cloud">
            <a:avLst/>
          </a:prstGeom>
          <a:solidFill>
            <a:schemeClr val="l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9369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500"/>
                                        <p:tgtEl>
                                          <p:spTgt spid="5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nodeType="withEffect">
                                  <p:stCondLst>
                                    <p:cond delay="0"/>
                                  </p:stCondLst>
                                  <p:childTnLst>
                                    <p:set>
                                      <p:cBhvr>
                                        <p:cTn id="26" dur="1" fill="hold">
                                          <p:stCondLst>
                                            <p:cond delay="0"/>
                                          </p:stCondLst>
                                        </p:cTn>
                                        <p:tgtEl>
                                          <p:spTgt spid="24584"/>
                                        </p:tgtEl>
                                        <p:attrNameLst>
                                          <p:attrName>style.visibility</p:attrName>
                                        </p:attrNameLst>
                                      </p:cBhvr>
                                      <p:to>
                                        <p:strVal val="visible"/>
                                      </p:to>
                                    </p:set>
                                    <p:animEffect transition="in" filter="fade">
                                      <p:cBhvr>
                                        <p:cTn id="27" dur="500"/>
                                        <p:tgtEl>
                                          <p:spTgt spid="24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0" grpId="0" animBg="1"/>
      <p:bldP spid="42" grpId="0" animBg="1"/>
      <p:bldP spid="52"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8CC75B-F7B6-584A-B0E5-4483AC05DE15}"/>
              </a:ext>
            </a:extLst>
          </p:cNvPr>
          <p:cNvSpPr>
            <a:spLocks noGrp="1"/>
          </p:cNvSpPr>
          <p:nvPr>
            <p:ph type="sldNum" sz="quarter" idx="12"/>
          </p:nvPr>
        </p:nvSpPr>
        <p:spPr>
          <a:prstGeom prst="rect">
            <a:avLst/>
          </a:prstGeom>
        </p:spPr>
        <p:txBody>
          <a:bodyPr vert="horz" lIns="0" tIns="0" rIns="0" bIns="0" rtlCol="0" anchor="ctr"/>
          <a:lstStyle>
            <a:defPPr>
              <a:defRPr lang="en-US"/>
            </a:defPPr>
            <a:lvl1pPr marL="0" algn="r" defTabSz="914400" rtl="0" eaLnBrk="1" latinLnBrk="0" hangingPunct="1">
              <a:defRPr sz="1067" kern="1200">
                <a:solidFill>
                  <a:schemeClr val="bg1"/>
                </a:solidFill>
                <a:latin typeface="+mn-lt"/>
                <a:ea typeface="+mn-ea"/>
                <a:cs typeface="Intel Clear Light" panose="020B0404020203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E2556C5-CE8C-6547-B838-EA80C61A4AF7}" type="slidenum">
              <a:rPr lang="en-US" smtClean="0">
                <a:solidFill>
                  <a:prstClr val="white"/>
                </a:solidFill>
              </a:rPr>
              <a:pPr>
                <a:defRPr/>
              </a:pPr>
              <a:t>15</a:t>
            </a:fld>
            <a:endParaRPr lang="en-US"/>
          </a:p>
        </p:txBody>
      </p:sp>
      <p:sp>
        <p:nvSpPr>
          <p:cNvPr id="2" name="Title 1">
            <a:extLst>
              <a:ext uri="{FF2B5EF4-FFF2-40B4-BE49-F238E27FC236}">
                <a16:creationId xmlns:a16="http://schemas.microsoft.com/office/drawing/2014/main" id="{30C3FDA2-D0D2-C64B-A4AA-FA669527381B}"/>
              </a:ext>
            </a:extLst>
          </p:cNvPr>
          <p:cNvSpPr>
            <a:spLocks noGrp="1"/>
          </p:cNvSpPr>
          <p:nvPr>
            <p:ph type="title"/>
          </p:nvPr>
        </p:nvSpPr>
        <p:spPr/>
        <p:txBody>
          <a:bodyPr/>
          <a:lstStyle/>
          <a:p>
            <a:r>
              <a:rPr lang="en-US"/>
              <a:t>Graphene Remote Attestation</a:t>
            </a:r>
          </a:p>
        </p:txBody>
      </p:sp>
      <p:sp>
        <p:nvSpPr>
          <p:cNvPr id="35" name="Rectangle 34">
            <a:extLst>
              <a:ext uri="{FF2B5EF4-FFF2-40B4-BE49-F238E27FC236}">
                <a16:creationId xmlns:a16="http://schemas.microsoft.com/office/drawing/2014/main" id="{A5F795D6-AC83-45F9-A787-58F73E193FE9}"/>
              </a:ext>
            </a:extLst>
          </p:cNvPr>
          <p:cNvSpPr/>
          <p:nvPr/>
        </p:nvSpPr>
        <p:spPr>
          <a:xfrm>
            <a:off x="6887686" y="1107441"/>
            <a:ext cx="4692598" cy="4765040"/>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36" name="Rectangle 35">
            <a:extLst>
              <a:ext uri="{FF2B5EF4-FFF2-40B4-BE49-F238E27FC236}">
                <a16:creationId xmlns:a16="http://schemas.microsoft.com/office/drawing/2014/main" id="{F4C45D80-2D78-4D12-AA62-65DF689FC563}"/>
              </a:ext>
            </a:extLst>
          </p:cNvPr>
          <p:cNvSpPr/>
          <p:nvPr/>
        </p:nvSpPr>
        <p:spPr>
          <a:xfrm>
            <a:off x="7156920" y="2957221"/>
            <a:ext cx="4015740" cy="2696537"/>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37" name="Picture 36">
            <a:extLst>
              <a:ext uri="{FF2B5EF4-FFF2-40B4-BE49-F238E27FC236}">
                <a16:creationId xmlns:a16="http://schemas.microsoft.com/office/drawing/2014/main" id="{4F151918-E33B-4B8C-ABB4-9B19FE4F1818}"/>
              </a:ext>
            </a:extLst>
          </p:cNvPr>
          <p:cNvPicPr>
            <a:picLocks noChangeAspect="1"/>
          </p:cNvPicPr>
          <p:nvPr/>
        </p:nvPicPr>
        <p:blipFill rotWithShape="1">
          <a:blip r:embed="rId4">
            <a:clrChange>
              <a:clrFrom>
                <a:srgbClr val="FFFFFF"/>
              </a:clrFrom>
              <a:clrTo>
                <a:srgbClr val="FFFFFF">
                  <a:alpha val="0"/>
                </a:srgbClr>
              </a:clrTo>
            </a:clrChange>
          </a:blip>
          <a:srcRect r="19298" b="11423"/>
          <a:stretch/>
        </p:blipFill>
        <p:spPr>
          <a:xfrm>
            <a:off x="10499997" y="2792215"/>
            <a:ext cx="839949" cy="793799"/>
          </a:xfrm>
          <a:prstGeom prst="rect">
            <a:avLst/>
          </a:prstGeom>
        </p:spPr>
      </p:pic>
      <p:sp>
        <p:nvSpPr>
          <p:cNvPr id="38" name="Rectangle 37">
            <a:extLst>
              <a:ext uri="{FF2B5EF4-FFF2-40B4-BE49-F238E27FC236}">
                <a16:creationId xmlns:a16="http://schemas.microsoft.com/office/drawing/2014/main" id="{A8CF356F-76DE-4E6D-8ADA-8A95D0FF6347}"/>
              </a:ext>
            </a:extLst>
          </p:cNvPr>
          <p:cNvSpPr/>
          <p:nvPr/>
        </p:nvSpPr>
        <p:spPr>
          <a:xfrm>
            <a:off x="7287513" y="3884799"/>
            <a:ext cx="3025829" cy="420624"/>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a:t>Secret Prov lib</a:t>
            </a:r>
          </a:p>
        </p:txBody>
      </p:sp>
      <p:sp>
        <p:nvSpPr>
          <p:cNvPr id="40" name="Rectangle 39">
            <a:extLst>
              <a:ext uri="{FF2B5EF4-FFF2-40B4-BE49-F238E27FC236}">
                <a16:creationId xmlns:a16="http://schemas.microsoft.com/office/drawing/2014/main" id="{8B2E6B72-6171-48C4-8657-8D4850485113}"/>
              </a:ext>
            </a:extLst>
          </p:cNvPr>
          <p:cNvSpPr/>
          <p:nvPr/>
        </p:nvSpPr>
        <p:spPr>
          <a:xfrm>
            <a:off x="7287513" y="3187597"/>
            <a:ext cx="3025829" cy="53029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Binary</a:t>
            </a:r>
          </a:p>
        </p:txBody>
      </p:sp>
      <p:sp>
        <p:nvSpPr>
          <p:cNvPr id="42" name="Rectangle 41">
            <a:extLst>
              <a:ext uri="{FF2B5EF4-FFF2-40B4-BE49-F238E27FC236}">
                <a16:creationId xmlns:a16="http://schemas.microsoft.com/office/drawing/2014/main" id="{8DBAB07E-507A-45FD-AEAA-35D298ADE7E5}"/>
              </a:ext>
            </a:extLst>
          </p:cNvPr>
          <p:cNvSpPr/>
          <p:nvPr/>
        </p:nvSpPr>
        <p:spPr>
          <a:xfrm>
            <a:off x="7287514" y="5002625"/>
            <a:ext cx="3025828" cy="51860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Graphene </a:t>
            </a:r>
            <a:r>
              <a:rPr lang="en-US" sz="2400" err="1"/>
              <a:t>LibOS</a:t>
            </a:r>
            <a:endParaRPr lang="en-US" sz="2400"/>
          </a:p>
        </p:txBody>
      </p:sp>
      <p:sp>
        <p:nvSpPr>
          <p:cNvPr id="44" name="TextBox 43">
            <a:extLst>
              <a:ext uri="{FF2B5EF4-FFF2-40B4-BE49-F238E27FC236}">
                <a16:creationId xmlns:a16="http://schemas.microsoft.com/office/drawing/2014/main" id="{2705727F-E0BC-43FB-A313-9C12F5104874}"/>
              </a:ext>
            </a:extLst>
          </p:cNvPr>
          <p:cNvSpPr txBox="1"/>
          <p:nvPr/>
        </p:nvSpPr>
        <p:spPr>
          <a:xfrm>
            <a:off x="7776851" y="805929"/>
            <a:ext cx="3803433" cy="307777"/>
          </a:xfrm>
          <a:prstGeom prst="rect">
            <a:avLst/>
          </a:prstGeom>
          <a:noFill/>
        </p:spPr>
        <p:txBody>
          <a:bodyPr vert="horz" wrap="square" lIns="0" tIns="0" rIns="0" bIns="0" rtlCol="0">
            <a:spAutoFit/>
          </a:bodyPr>
          <a:lstStyle/>
          <a:p>
            <a:pPr algn="r"/>
            <a:r>
              <a:rPr lang="en-US" sz="2000">
                <a:solidFill>
                  <a:schemeClr val="dk1"/>
                </a:solidFill>
              </a:rPr>
              <a:t>Untrusted machine</a:t>
            </a:r>
          </a:p>
        </p:txBody>
      </p:sp>
      <p:sp>
        <p:nvSpPr>
          <p:cNvPr id="46" name="Rectangle 45">
            <a:extLst>
              <a:ext uri="{FF2B5EF4-FFF2-40B4-BE49-F238E27FC236}">
                <a16:creationId xmlns:a16="http://schemas.microsoft.com/office/drawing/2014/main" id="{BD506002-8A80-4CB2-AADB-8FCB3400D59B}"/>
              </a:ext>
            </a:extLst>
          </p:cNvPr>
          <p:cNvSpPr/>
          <p:nvPr/>
        </p:nvSpPr>
        <p:spPr>
          <a:xfrm>
            <a:off x="7287513" y="4390219"/>
            <a:ext cx="3025829" cy="420624"/>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a:t>RA-TLS lib</a:t>
            </a:r>
          </a:p>
        </p:txBody>
      </p:sp>
      <p:sp>
        <p:nvSpPr>
          <p:cNvPr id="47" name="Rectangle 46">
            <a:extLst>
              <a:ext uri="{FF2B5EF4-FFF2-40B4-BE49-F238E27FC236}">
                <a16:creationId xmlns:a16="http://schemas.microsoft.com/office/drawing/2014/main" id="{A8ED47F7-DB76-4A0C-9D8C-941520EED339}"/>
              </a:ext>
            </a:extLst>
          </p:cNvPr>
          <p:cNvSpPr/>
          <p:nvPr/>
        </p:nvSpPr>
        <p:spPr>
          <a:xfrm>
            <a:off x="193040" y="2997910"/>
            <a:ext cx="4773084" cy="2856745"/>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48" name="TextBox 47">
            <a:extLst>
              <a:ext uri="{FF2B5EF4-FFF2-40B4-BE49-F238E27FC236}">
                <a16:creationId xmlns:a16="http://schemas.microsoft.com/office/drawing/2014/main" id="{53B5BEFB-FE31-4B5A-8353-33D3514EB4C7}"/>
              </a:ext>
            </a:extLst>
          </p:cNvPr>
          <p:cNvSpPr txBox="1"/>
          <p:nvPr/>
        </p:nvSpPr>
        <p:spPr>
          <a:xfrm>
            <a:off x="193040" y="2649444"/>
            <a:ext cx="3803433" cy="307777"/>
          </a:xfrm>
          <a:prstGeom prst="rect">
            <a:avLst/>
          </a:prstGeom>
          <a:noFill/>
        </p:spPr>
        <p:txBody>
          <a:bodyPr vert="horz" wrap="square" lIns="0" tIns="0" rIns="0" bIns="0" rtlCol="0">
            <a:spAutoFit/>
          </a:bodyPr>
          <a:lstStyle/>
          <a:p>
            <a:r>
              <a:rPr lang="en-US" sz="2000">
                <a:solidFill>
                  <a:schemeClr val="dk1"/>
                </a:solidFill>
              </a:rPr>
              <a:t>Trusted machine</a:t>
            </a:r>
          </a:p>
        </p:txBody>
      </p:sp>
      <p:sp>
        <p:nvSpPr>
          <p:cNvPr id="49" name="Rectangle: Rounded Corners 48">
            <a:extLst>
              <a:ext uri="{FF2B5EF4-FFF2-40B4-BE49-F238E27FC236}">
                <a16:creationId xmlns:a16="http://schemas.microsoft.com/office/drawing/2014/main" id="{D9EAE42D-7C7B-4CE6-B54E-495F6F8191AB}"/>
              </a:ext>
            </a:extLst>
          </p:cNvPr>
          <p:cNvSpPr/>
          <p:nvPr/>
        </p:nvSpPr>
        <p:spPr>
          <a:xfrm>
            <a:off x="9748860" y="1286554"/>
            <a:ext cx="1673352" cy="773677"/>
          </a:xfrm>
          <a:prstGeom prst="roundRect">
            <a:avLst>
              <a:gd name="adj" fmla="val 11189"/>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r"/>
            <a:r>
              <a:rPr lang="en-US" sz="1600">
                <a:solidFill>
                  <a:schemeClr val="dk1"/>
                </a:solidFill>
              </a:rPr>
              <a:t>Quoting Enclave</a:t>
            </a:r>
          </a:p>
        </p:txBody>
      </p:sp>
      <p:sp>
        <p:nvSpPr>
          <p:cNvPr id="51" name="Rectangle: Rounded Corners 50">
            <a:extLst>
              <a:ext uri="{FF2B5EF4-FFF2-40B4-BE49-F238E27FC236}">
                <a16:creationId xmlns:a16="http://schemas.microsoft.com/office/drawing/2014/main" id="{51B06F40-339E-415B-BEEB-448D746CB953}"/>
              </a:ext>
            </a:extLst>
          </p:cNvPr>
          <p:cNvSpPr/>
          <p:nvPr/>
        </p:nvSpPr>
        <p:spPr>
          <a:xfrm>
            <a:off x="7064317" y="1286553"/>
            <a:ext cx="2073434" cy="773678"/>
          </a:xfrm>
          <a:prstGeom prst="roundRect">
            <a:avLst>
              <a:gd name="adj" fmla="val 11189"/>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r"/>
            <a:r>
              <a:rPr lang="en-US" sz="1600">
                <a:solidFill>
                  <a:schemeClr val="dk1"/>
                </a:solidFill>
              </a:rPr>
              <a:t>Provisioning Certification Enclave</a:t>
            </a:r>
          </a:p>
        </p:txBody>
      </p:sp>
      <p:sp>
        <p:nvSpPr>
          <p:cNvPr id="52" name="Rectangle 51">
            <a:extLst>
              <a:ext uri="{FF2B5EF4-FFF2-40B4-BE49-F238E27FC236}">
                <a16:creationId xmlns:a16="http://schemas.microsoft.com/office/drawing/2014/main" id="{AD3330D7-9E88-426A-A409-D87C46994991}"/>
              </a:ext>
            </a:extLst>
          </p:cNvPr>
          <p:cNvSpPr/>
          <p:nvPr/>
        </p:nvSpPr>
        <p:spPr>
          <a:xfrm>
            <a:off x="1790360" y="3187597"/>
            <a:ext cx="3025829" cy="53029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Secret Provider</a:t>
            </a:r>
          </a:p>
        </p:txBody>
      </p:sp>
      <p:sp>
        <p:nvSpPr>
          <p:cNvPr id="56" name="Rectangle 55">
            <a:extLst>
              <a:ext uri="{FF2B5EF4-FFF2-40B4-BE49-F238E27FC236}">
                <a16:creationId xmlns:a16="http://schemas.microsoft.com/office/drawing/2014/main" id="{FB5646BE-9107-48E1-9E68-04C78C38C83D}"/>
              </a:ext>
            </a:extLst>
          </p:cNvPr>
          <p:cNvSpPr/>
          <p:nvPr/>
        </p:nvSpPr>
        <p:spPr>
          <a:xfrm>
            <a:off x="1790358" y="5002624"/>
            <a:ext cx="3025829" cy="73710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Quote Verification</a:t>
            </a:r>
          </a:p>
        </p:txBody>
      </p:sp>
      <p:pic>
        <p:nvPicPr>
          <p:cNvPr id="57" name="Picture 2" descr="Certificate diploma - Free social icons">
            <a:extLst>
              <a:ext uri="{FF2B5EF4-FFF2-40B4-BE49-F238E27FC236}">
                <a16:creationId xmlns:a16="http://schemas.microsoft.com/office/drawing/2014/main" id="{2CB9CCE2-F978-4A65-86E9-38A1EBCF19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3387" y="1423984"/>
            <a:ext cx="506272" cy="506272"/>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Certificate diploma - Free social icons">
            <a:extLst>
              <a:ext uri="{FF2B5EF4-FFF2-40B4-BE49-F238E27FC236}">
                <a16:creationId xmlns:a16="http://schemas.microsoft.com/office/drawing/2014/main" id="{B709F46F-7042-4DA1-A4C0-6E37052A93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4151" y="1420256"/>
            <a:ext cx="506272" cy="50627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C16A3CF3-2144-4357-B215-A1E816EA00A5}"/>
              </a:ext>
            </a:extLst>
          </p:cNvPr>
          <p:cNvSpPr/>
          <p:nvPr/>
        </p:nvSpPr>
        <p:spPr>
          <a:xfrm>
            <a:off x="273526" y="1277431"/>
            <a:ext cx="2225040" cy="782800"/>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a:t>Intel® Provisioning Certification Service</a:t>
            </a:r>
          </a:p>
        </p:txBody>
      </p:sp>
      <p:sp>
        <p:nvSpPr>
          <p:cNvPr id="7" name="Cylinder 6">
            <a:extLst>
              <a:ext uri="{FF2B5EF4-FFF2-40B4-BE49-F238E27FC236}">
                <a16:creationId xmlns:a16="http://schemas.microsoft.com/office/drawing/2014/main" id="{3177D289-5DED-4A28-9A44-396863789CCD}"/>
              </a:ext>
            </a:extLst>
          </p:cNvPr>
          <p:cNvSpPr/>
          <p:nvPr/>
        </p:nvSpPr>
        <p:spPr>
          <a:xfrm>
            <a:off x="374971" y="3094682"/>
            <a:ext cx="1248103" cy="724546"/>
          </a:xfrm>
          <a:prstGeom prst="ca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a:t>Expected measurements</a:t>
            </a:r>
          </a:p>
        </p:txBody>
      </p:sp>
      <p:pic>
        <p:nvPicPr>
          <p:cNvPr id="24584" name="Picture 8" descr="Key Icons - Download Free Vector Icons | Noun Project">
            <a:extLst>
              <a:ext uri="{FF2B5EF4-FFF2-40B4-BE49-F238E27FC236}">
                <a16:creationId xmlns:a16="http://schemas.microsoft.com/office/drawing/2014/main" id="{0A5DE5A7-04DC-4A85-A3EF-46FEFE1B9B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539" y="3934476"/>
            <a:ext cx="426192" cy="426192"/>
          </a:xfrm>
          <a:prstGeom prst="rect">
            <a:avLst/>
          </a:prstGeom>
          <a:noFill/>
          <a:extLst>
            <a:ext uri="{909E8E84-426E-40DD-AFC4-6F175D3DCCD1}">
              <a14:hiddenFill xmlns:a14="http://schemas.microsoft.com/office/drawing/2010/main">
                <a:solidFill>
                  <a:srgbClr val="FFFFFF"/>
                </a:solidFill>
              </a14:hiddenFill>
            </a:ext>
          </a:extLst>
        </p:spPr>
      </p:pic>
      <p:sp>
        <p:nvSpPr>
          <p:cNvPr id="60" name="Cylinder 59">
            <a:extLst>
              <a:ext uri="{FF2B5EF4-FFF2-40B4-BE49-F238E27FC236}">
                <a16:creationId xmlns:a16="http://schemas.microsoft.com/office/drawing/2014/main" id="{DA7DC400-9BF5-4694-AB87-9B2202D299CF}"/>
              </a:ext>
            </a:extLst>
          </p:cNvPr>
          <p:cNvSpPr/>
          <p:nvPr/>
        </p:nvSpPr>
        <p:spPr>
          <a:xfrm>
            <a:off x="374971" y="5015184"/>
            <a:ext cx="1248103" cy="724546"/>
          </a:xfrm>
          <a:prstGeom prst="ca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a:t>Certificates</a:t>
            </a:r>
          </a:p>
          <a:p>
            <a:pPr algn="ctr"/>
            <a:r>
              <a:rPr lang="en-US" sz="1200"/>
              <a:t>CRLs</a:t>
            </a:r>
          </a:p>
        </p:txBody>
      </p:sp>
      <p:sp>
        <p:nvSpPr>
          <p:cNvPr id="30" name="Cloud 29">
            <a:extLst>
              <a:ext uri="{FF2B5EF4-FFF2-40B4-BE49-F238E27FC236}">
                <a16:creationId xmlns:a16="http://schemas.microsoft.com/office/drawing/2014/main" id="{25E8EF04-092B-44E6-B8ED-C77BC48E06D4}"/>
              </a:ext>
            </a:extLst>
          </p:cNvPr>
          <p:cNvSpPr/>
          <p:nvPr/>
        </p:nvSpPr>
        <p:spPr>
          <a:xfrm>
            <a:off x="3109676" y="1168822"/>
            <a:ext cx="1706512" cy="1074383"/>
          </a:xfrm>
          <a:prstGeom prst="cloud">
            <a:avLst/>
          </a:prstGeom>
          <a:solidFill>
            <a:schemeClr val="l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1" name="Connector: Elbow 30">
            <a:extLst>
              <a:ext uri="{FF2B5EF4-FFF2-40B4-BE49-F238E27FC236}">
                <a16:creationId xmlns:a16="http://schemas.microsoft.com/office/drawing/2014/main" id="{9C76F7E7-33CF-4785-86F8-436ECD32E19B}"/>
              </a:ext>
            </a:extLst>
          </p:cNvPr>
          <p:cNvCxnSpPr>
            <a:cxnSpLocks/>
            <a:stCxn id="46" idx="3"/>
            <a:endCxn id="49" idx="3"/>
          </p:cNvCxnSpPr>
          <p:nvPr/>
        </p:nvCxnSpPr>
        <p:spPr>
          <a:xfrm flipV="1">
            <a:off x="10313342" y="1673393"/>
            <a:ext cx="1108870" cy="2927138"/>
          </a:xfrm>
          <a:prstGeom prst="bentConnector3">
            <a:avLst>
              <a:gd name="adj1" fmla="val 138834"/>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pic>
        <p:nvPicPr>
          <p:cNvPr id="24578" name="Picture 2" descr="Certificate diploma - Free social icons">
            <a:extLst>
              <a:ext uri="{FF2B5EF4-FFF2-40B4-BE49-F238E27FC236}">
                <a16:creationId xmlns:a16="http://schemas.microsoft.com/office/drawing/2014/main" id="{0D88AE7D-6166-4315-BD9B-4EB02BAB24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91975" y="4366199"/>
            <a:ext cx="506272" cy="506272"/>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Certificate diploma - Free social icons">
            <a:extLst>
              <a:ext uri="{FF2B5EF4-FFF2-40B4-BE49-F238E27FC236}">
                <a16:creationId xmlns:a16="http://schemas.microsoft.com/office/drawing/2014/main" id="{0677C86E-410D-432D-8D62-AFEF209214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8126" y="4448757"/>
            <a:ext cx="506272" cy="506272"/>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Certificate diploma - Free social icons">
            <a:extLst>
              <a:ext uri="{FF2B5EF4-FFF2-40B4-BE49-F238E27FC236}">
                <a16:creationId xmlns:a16="http://schemas.microsoft.com/office/drawing/2014/main" id="{F981586B-E01A-45AC-834D-8EBC1EA556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99955" y="4526754"/>
            <a:ext cx="506272" cy="506272"/>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Connector: Elbow 38">
            <a:extLst>
              <a:ext uri="{FF2B5EF4-FFF2-40B4-BE49-F238E27FC236}">
                <a16:creationId xmlns:a16="http://schemas.microsoft.com/office/drawing/2014/main" id="{448374AB-FE5E-41B6-9B1E-B82275ACA11C}"/>
              </a:ext>
            </a:extLst>
          </p:cNvPr>
          <p:cNvCxnSpPr>
            <a:cxnSpLocks/>
            <a:stCxn id="49" idx="1"/>
            <a:endCxn id="51" idx="3"/>
          </p:cNvCxnSpPr>
          <p:nvPr/>
        </p:nvCxnSpPr>
        <p:spPr>
          <a:xfrm rot="10800000">
            <a:off x="9137752" y="1673393"/>
            <a:ext cx="611109" cy="1"/>
          </a:xfrm>
          <a:prstGeom prst="bentConnector3">
            <a:avLst>
              <a:gd name="adj1" fmla="val 50000"/>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4140004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500"/>
                                        <p:tgtEl>
                                          <p:spTgt spid="24578"/>
                                        </p:tgtEl>
                                      </p:cBhvr>
                                    </p:animEffect>
                                  </p:childTnLst>
                                </p:cTn>
                              </p:par>
                              <p:par>
                                <p:cTn id="8" presetID="10" presetClass="entr" presetSubtype="0" fill="hold"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fade">
                                      <p:cBhvr>
                                        <p:cTn id="13" dur="500"/>
                                        <p:tgtEl>
                                          <p:spTgt spid="63"/>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8CC75B-F7B6-584A-B0E5-4483AC05DE15}"/>
              </a:ext>
            </a:extLst>
          </p:cNvPr>
          <p:cNvSpPr>
            <a:spLocks noGrp="1"/>
          </p:cNvSpPr>
          <p:nvPr>
            <p:ph type="sldNum" sz="quarter" idx="12"/>
          </p:nvPr>
        </p:nvSpPr>
        <p:spPr>
          <a:prstGeom prst="rect">
            <a:avLst/>
          </a:prstGeom>
        </p:spPr>
        <p:txBody>
          <a:bodyPr vert="horz" lIns="0" tIns="0" rIns="0" bIns="0" rtlCol="0" anchor="ctr"/>
          <a:lstStyle>
            <a:defPPr>
              <a:defRPr lang="en-US"/>
            </a:defPPr>
            <a:lvl1pPr marL="0" algn="r" defTabSz="914400" rtl="0" eaLnBrk="1" latinLnBrk="0" hangingPunct="1">
              <a:defRPr sz="1067" kern="1200">
                <a:solidFill>
                  <a:schemeClr val="bg1"/>
                </a:solidFill>
                <a:latin typeface="+mn-lt"/>
                <a:ea typeface="+mn-ea"/>
                <a:cs typeface="Intel Clear Light" panose="020B0404020203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E2556C5-CE8C-6547-B838-EA80C61A4AF7}" type="slidenum">
              <a:rPr lang="en-US" smtClean="0">
                <a:solidFill>
                  <a:prstClr val="white"/>
                </a:solidFill>
              </a:rPr>
              <a:pPr>
                <a:defRPr/>
              </a:pPr>
              <a:t>16</a:t>
            </a:fld>
            <a:endParaRPr lang="en-US"/>
          </a:p>
        </p:txBody>
      </p:sp>
      <p:sp>
        <p:nvSpPr>
          <p:cNvPr id="2" name="Title 1">
            <a:extLst>
              <a:ext uri="{FF2B5EF4-FFF2-40B4-BE49-F238E27FC236}">
                <a16:creationId xmlns:a16="http://schemas.microsoft.com/office/drawing/2014/main" id="{30C3FDA2-D0D2-C64B-A4AA-FA669527381B}"/>
              </a:ext>
            </a:extLst>
          </p:cNvPr>
          <p:cNvSpPr>
            <a:spLocks noGrp="1"/>
          </p:cNvSpPr>
          <p:nvPr>
            <p:ph type="title"/>
          </p:nvPr>
        </p:nvSpPr>
        <p:spPr/>
        <p:txBody>
          <a:bodyPr/>
          <a:lstStyle/>
          <a:p>
            <a:r>
              <a:rPr lang="en-US"/>
              <a:t>Graphene Remote Attestation</a:t>
            </a:r>
          </a:p>
        </p:txBody>
      </p:sp>
      <p:sp>
        <p:nvSpPr>
          <p:cNvPr id="35" name="Rectangle 34">
            <a:extLst>
              <a:ext uri="{FF2B5EF4-FFF2-40B4-BE49-F238E27FC236}">
                <a16:creationId xmlns:a16="http://schemas.microsoft.com/office/drawing/2014/main" id="{A5F795D6-AC83-45F9-A787-58F73E193FE9}"/>
              </a:ext>
            </a:extLst>
          </p:cNvPr>
          <p:cNvSpPr/>
          <p:nvPr/>
        </p:nvSpPr>
        <p:spPr>
          <a:xfrm>
            <a:off x="6887686" y="1107441"/>
            <a:ext cx="4692598" cy="4765040"/>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36" name="Rectangle 35">
            <a:extLst>
              <a:ext uri="{FF2B5EF4-FFF2-40B4-BE49-F238E27FC236}">
                <a16:creationId xmlns:a16="http://schemas.microsoft.com/office/drawing/2014/main" id="{F4C45D80-2D78-4D12-AA62-65DF689FC563}"/>
              </a:ext>
            </a:extLst>
          </p:cNvPr>
          <p:cNvSpPr/>
          <p:nvPr/>
        </p:nvSpPr>
        <p:spPr>
          <a:xfrm>
            <a:off x="7156920" y="2957221"/>
            <a:ext cx="4015740" cy="2696537"/>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37" name="Picture 36">
            <a:extLst>
              <a:ext uri="{FF2B5EF4-FFF2-40B4-BE49-F238E27FC236}">
                <a16:creationId xmlns:a16="http://schemas.microsoft.com/office/drawing/2014/main" id="{4F151918-E33B-4B8C-ABB4-9B19FE4F1818}"/>
              </a:ext>
            </a:extLst>
          </p:cNvPr>
          <p:cNvPicPr>
            <a:picLocks noChangeAspect="1"/>
          </p:cNvPicPr>
          <p:nvPr/>
        </p:nvPicPr>
        <p:blipFill rotWithShape="1">
          <a:blip r:embed="rId3">
            <a:clrChange>
              <a:clrFrom>
                <a:srgbClr val="FFFFFF"/>
              </a:clrFrom>
              <a:clrTo>
                <a:srgbClr val="FFFFFF">
                  <a:alpha val="0"/>
                </a:srgbClr>
              </a:clrTo>
            </a:clrChange>
          </a:blip>
          <a:srcRect r="19298" b="11423"/>
          <a:stretch/>
        </p:blipFill>
        <p:spPr>
          <a:xfrm>
            <a:off x="10499997" y="2792215"/>
            <a:ext cx="839949" cy="793799"/>
          </a:xfrm>
          <a:prstGeom prst="rect">
            <a:avLst/>
          </a:prstGeom>
        </p:spPr>
      </p:pic>
      <p:sp>
        <p:nvSpPr>
          <p:cNvPr id="38" name="Rectangle 37">
            <a:extLst>
              <a:ext uri="{FF2B5EF4-FFF2-40B4-BE49-F238E27FC236}">
                <a16:creationId xmlns:a16="http://schemas.microsoft.com/office/drawing/2014/main" id="{A8CF356F-76DE-4E6D-8ADA-8A95D0FF6347}"/>
              </a:ext>
            </a:extLst>
          </p:cNvPr>
          <p:cNvSpPr/>
          <p:nvPr/>
        </p:nvSpPr>
        <p:spPr>
          <a:xfrm>
            <a:off x="7287513" y="3884799"/>
            <a:ext cx="3025829" cy="420624"/>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a:t>Secret Prov lib</a:t>
            </a:r>
          </a:p>
        </p:txBody>
      </p:sp>
      <p:sp>
        <p:nvSpPr>
          <p:cNvPr id="40" name="Rectangle 39">
            <a:extLst>
              <a:ext uri="{FF2B5EF4-FFF2-40B4-BE49-F238E27FC236}">
                <a16:creationId xmlns:a16="http://schemas.microsoft.com/office/drawing/2014/main" id="{8B2E6B72-6171-48C4-8657-8D4850485113}"/>
              </a:ext>
            </a:extLst>
          </p:cNvPr>
          <p:cNvSpPr/>
          <p:nvPr/>
        </p:nvSpPr>
        <p:spPr>
          <a:xfrm>
            <a:off x="7287513" y="3187597"/>
            <a:ext cx="3025829" cy="53029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Binary</a:t>
            </a:r>
          </a:p>
        </p:txBody>
      </p:sp>
      <p:sp>
        <p:nvSpPr>
          <p:cNvPr id="42" name="Rectangle 41">
            <a:extLst>
              <a:ext uri="{FF2B5EF4-FFF2-40B4-BE49-F238E27FC236}">
                <a16:creationId xmlns:a16="http://schemas.microsoft.com/office/drawing/2014/main" id="{8DBAB07E-507A-45FD-AEAA-35D298ADE7E5}"/>
              </a:ext>
            </a:extLst>
          </p:cNvPr>
          <p:cNvSpPr/>
          <p:nvPr/>
        </p:nvSpPr>
        <p:spPr>
          <a:xfrm>
            <a:off x="7287514" y="5002625"/>
            <a:ext cx="3025828" cy="51860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Graphene </a:t>
            </a:r>
            <a:r>
              <a:rPr lang="en-US" sz="2400" err="1"/>
              <a:t>LibOS</a:t>
            </a:r>
            <a:endParaRPr lang="en-US" sz="2400"/>
          </a:p>
        </p:txBody>
      </p:sp>
      <p:sp>
        <p:nvSpPr>
          <p:cNvPr id="44" name="TextBox 43">
            <a:extLst>
              <a:ext uri="{FF2B5EF4-FFF2-40B4-BE49-F238E27FC236}">
                <a16:creationId xmlns:a16="http://schemas.microsoft.com/office/drawing/2014/main" id="{2705727F-E0BC-43FB-A313-9C12F5104874}"/>
              </a:ext>
            </a:extLst>
          </p:cNvPr>
          <p:cNvSpPr txBox="1"/>
          <p:nvPr/>
        </p:nvSpPr>
        <p:spPr>
          <a:xfrm>
            <a:off x="7776851" y="805929"/>
            <a:ext cx="3803433" cy="307777"/>
          </a:xfrm>
          <a:prstGeom prst="rect">
            <a:avLst/>
          </a:prstGeom>
          <a:noFill/>
        </p:spPr>
        <p:txBody>
          <a:bodyPr vert="horz" wrap="square" lIns="0" tIns="0" rIns="0" bIns="0" rtlCol="0">
            <a:spAutoFit/>
          </a:bodyPr>
          <a:lstStyle/>
          <a:p>
            <a:pPr algn="r"/>
            <a:r>
              <a:rPr lang="en-US" sz="2000">
                <a:solidFill>
                  <a:schemeClr val="dk1"/>
                </a:solidFill>
              </a:rPr>
              <a:t>Untrusted machine</a:t>
            </a:r>
          </a:p>
        </p:txBody>
      </p:sp>
      <p:sp>
        <p:nvSpPr>
          <p:cNvPr id="46" name="Rectangle 45">
            <a:extLst>
              <a:ext uri="{FF2B5EF4-FFF2-40B4-BE49-F238E27FC236}">
                <a16:creationId xmlns:a16="http://schemas.microsoft.com/office/drawing/2014/main" id="{BD506002-8A80-4CB2-AADB-8FCB3400D59B}"/>
              </a:ext>
            </a:extLst>
          </p:cNvPr>
          <p:cNvSpPr/>
          <p:nvPr/>
        </p:nvSpPr>
        <p:spPr>
          <a:xfrm>
            <a:off x="7287513" y="4390219"/>
            <a:ext cx="3025829" cy="420624"/>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a:t>RA-TLS lib</a:t>
            </a:r>
          </a:p>
        </p:txBody>
      </p:sp>
      <p:sp>
        <p:nvSpPr>
          <p:cNvPr id="47" name="Rectangle 46">
            <a:extLst>
              <a:ext uri="{FF2B5EF4-FFF2-40B4-BE49-F238E27FC236}">
                <a16:creationId xmlns:a16="http://schemas.microsoft.com/office/drawing/2014/main" id="{A8ED47F7-DB76-4A0C-9D8C-941520EED339}"/>
              </a:ext>
            </a:extLst>
          </p:cNvPr>
          <p:cNvSpPr/>
          <p:nvPr/>
        </p:nvSpPr>
        <p:spPr>
          <a:xfrm>
            <a:off x="193040" y="2997910"/>
            <a:ext cx="4773084" cy="2856745"/>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48" name="TextBox 47">
            <a:extLst>
              <a:ext uri="{FF2B5EF4-FFF2-40B4-BE49-F238E27FC236}">
                <a16:creationId xmlns:a16="http://schemas.microsoft.com/office/drawing/2014/main" id="{53B5BEFB-FE31-4B5A-8353-33D3514EB4C7}"/>
              </a:ext>
            </a:extLst>
          </p:cNvPr>
          <p:cNvSpPr txBox="1"/>
          <p:nvPr/>
        </p:nvSpPr>
        <p:spPr>
          <a:xfrm>
            <a:off x="193040" y="2649444"/>
            <a:ext cx="3803433" cy="307777"/>
          </a:xfrm>
          <a:prstGeom prst="rect">
            <a:avLst/>
          </a:prstGeom>
          <a:noFill/>
        </p:spPr>
        <p:txBody>
          <a:bodyPr vert="horz" wrap="square" lIns="0" tIns="0" rIns="0" bIns="0" rtlCol="0">
            <a:spAutoFit/>
          </a:bodyPr>
          <a:lstStyle/>
          <a:p>
            <a:r>
              <a:rPr lang="en-US" sz="2000">
                <a:solidFill>
                  <a:schemeClr val="dk1"/>
                </a:solidFill>
              </a:rPr>
              <a:t>Trusted machine</a:t>
            </a:r>
          </a:p>
        </p:txBody>
      </p:sp>
      <p:sp>
        <p:nvSpPr>
          <p:cNvPr id="49" name="Rectangle: Rounded Corners 48">
            <a:extLst>
              <a:ext uri="{FF2B5EF4-FFF2-40B4-BE49-F238E27FC236}">
                <a16:creationId xmlns:a16="http://schemas.microsoft.com/office/drawing/2014/main" id="{D9EAE42D-7C7B-4CE6-B54E-495F6F8191AB}"/>
              </a:ext>
            </a:extLst>
          </p:cNvPr>
          <p:cNvSpPr/>
          <p:nvPr/>
        </p:nvSpPr>
        <p:spPr>
          <a:xfrm>
            <a:off x="9748860" y="1286554"/>
            <a:ext cx="1673352" cy="773677"/>
          </a:xfrm>
          <a:prstGeom prst="roundRect">
            <a:avLst>
              <a:gd name="adj" fmla="val 11189"/>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r"/>
            <a:r>
              <a:rPr lang="en-US" sz="1600">
                <a:solidFill>
                  <a:schemeClr val="dk1"/>
                </a:solidFill>
              </a:rPr>
              <a:t>Quoting Enclave</a:t>
            </a:r>
          </a:p>
        </p:txBody>
      </p:sp>
      <p:sp>
        <p:nvSpPr>
          <p:cNvPr id="51" name="Rectangle: Rounded Corners 50">
            <a:extLst>
              <a:ext uri="{FF2B5EF4-FFF2-40B4-BE49-F238E27FC236}">
                <a16:creationId xmlns:a16="http://schemas.microsoft.com/office/drawing/2014/main" id="{51B06F40-339E-415B-BEEB-448D746CB953}"/>
              </a:ext>
            </a:extLst>
          </p:cNvPr>
          <p:cNvSpPr/>
          <p:nvPr/>
        </p:nvSpPr>
        <p:spPr>
          <a:xfrm>
            <a:off x="7064317" y="1286553"/>
            <a:ext cx="2073434" cy="773678"/>
          </a:xfrm>
          <a:prstGeom prst="roundRect">
            <a:avLst>
              <a:gd name="adj" fmla="val 11189"/>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r"/>
            <a:r>
              <a:rPr lang="en-US" sz="1600">
                <a:solidFill>
                  <a:schemeClr val="dk1"/>
                </a:solidFill>
              </a:rPr>
              <a:t>Provisioning Certification Enclave</a:t>
            </a:r>
          </a:p>
        </p:txBody>
      </p:sp>
      <p:sp>
        <p:nvSpPr>
          <p:cNvPr id="52" name="Rectangle 51">
            <a:extLst>
              <a:ext uri="{FF2B5EF4-FFF2-40B4-BE49-F238E27FC236}">
                <a16:creationId xmlns:a16="http://schemas.microsoft.com/office/drawing/2014/main" id="{AD3330D7-9E88-426A-A409-D87C46994991}"/>
              </a:ext>
            </a:extLst>
          </p:cNvPr>
          <p:cNvSpPr/>
          <p:nvPr/>
        </p:nvSpPr>
        <p:spPr>
          <a:xfrm>
            <a:off x="1790360" y="3187597"/>
            <a:ext cx="3025829" cy="53029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Secret Provider</a:t>
            </a:r>
          </a:p>
        </p:txBody>
      </p:sp>
      <p:sp>
        <p:nvSpPr>
          <p:cNvPr id="54" name="Rectangle 53">
            <a:extLst>
              <a:ext uri="{FF2B5EF4-FFF2-40B4-BE49-F238E27FC236}">
                <a16:creationId xmlns:a16="http://schemas.microsoft.com/office/drawing/2014/main" id="{00B387FA-4CCD-4EDB-9198-6DF6337B217F}"/>
              </a:ext>
            </a:extLst>
          </p:cNvPr>
          <p:cNvSpPr/>
          <p:nvPr/>
        </p:nvSpPr>
        <p:spPr>
          <a:xfrm>
            <a:off x="1790359" y="4391055"/>
            <a:ext cx="3025829" cy="420624"/>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a:t>RA-TLS lib</a:t>
            </a:r>
          </a:p>
        </p:txBody>
      </p:sp>
      <p:sp>
        <p:nvSpPr>
          <p:cNvPr id="55" name="Rectangle 54">
            <a:extLst>
              <a:ext uri="{FF2B5EF4-FFF2-40B4-BE49-F238E27FC236}">
                <a16:creationId xmlns:a16="http://schemas.microsoft.com/office/drawing/2014/main" id="{522ECECC-0393-4B80-B92C-2F227017B279}"/>
              </a:ext>
            </a:extLst>
          </p:cNvPr>
          <p:cNvSpPr/>
          <p:nvPr/>
        </p:nvSpPr>
        <p:spPr>
          <a:xfrm>
            <a:off x="1790358" y="3884799"/>
            <a:ext cx="3025829" cy="420624"/>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a:t>Secret Prov lib</a:t>
            </a:r>
          </a:p>
        </p:txBody>
      </p:sp>
      <p:sp>
        <p:nvSpPr>
          <p:cNvPr id="56" name="Rectangle 55">
            <a:extLst>
              <a:ext uri="{FF2B5EF4-FFF2-40B4-BE49-F238E27FC236}">
                <a16:creationId xmlns:a16="http://schemas.microsoft.com/office/drawing/2014/main" id="{FB5646BE-9107-48E1-9E68-04C78C38C83D}"/>
              </a:ext>
            </a:extLst>
          </p:cNvPr>
          <p:cNvSpPr/>
          <p:nvPr/>
        </p:nvSpPr>
        <p:spPr>
          <a:xfrm>
            <a:off x="1790358" y="5002624"/>
            <a:ext cx="3025829" cy="73710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Quote Verification</a:t>
            </a:r>
          </a:p>
        </p:txBody>
      </p:sp>
      <p:pic>
        <p:nvPicPr>
          <p:cNvPr id="57" name="Picture 2" descr="Certificate diploma - Free social icons">
            <a:extLst>
              <a:ext uri="{FF2B5EF4-FFF2-40B4-BE49-F238E27FC236}">
                <a16:creationId xmlns:a16="http://schemas.microsoft.com/office/drawing/2014/main" id="{2CB9CCE2-F978-4A65-86E9-38A1EBCF19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13387" y="1423984"/>
            <a:ext cx="506272" cy="506272"/>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Certificate diploma - Free social icons">
            <a:extLst>
              <a:ext uri="{FF2B5EF4-FFF2-40B4-BE49-F238E27FC236}">
                <a16:creationId xmlns:a16="http://schemas.microsoft.com/office/drawing/2014/main" id="{B709F46F-7042-4DA1-A4C0-6E37052A93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4151" y="1420256"/>
            <a:ext cx="506272" cy="50627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C16A3CF3-2144-4357-B215-A1E816EA00A5}"/>
              </a:ext>
            </a:extLst>
          </p:cNvPr>
          <p:cNvSpPr/>
          <p:nvPr/>
        </p:nvSpPr>
        <p:spPr>
          <a:xfrm>
            <a:off x="273526" y="1277431"/>
            <a:ext cx="2225040" cy="782800"/>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a:t>Intel® Provisioning Certification Service</a:t>
            </a:r>
          </a:p>
        </p:txBody>
      </p:sp>
      <p:sp>
        <p:nvSpPr>
          <p:cNvPr id="7" name="Cylinder 6">
            <a:extLst>
              <a:ext uri="{FF2B5EF4-FFF2-40B4-BE49-F238E27FC236}">
                <a16:creationId xmlns:a16="http://schemas.microsoft.com/office/drawing/2014/main" id="{3177D289-5DED-4A28-9A44-396863789CCD}"/>
              </a:ext>
            </a:extLst>
          </p:cNvPr>
          <p:cNvSpPr/>
          <p:nvPr/>
        </p:nvSpPr>
        <p:spPr>
          <a:xfrm>
            <a:off x="374971" y="3094682"/>
            <a:ext cx="1248103" cy="724546"/>
          </a:xfrm>
          <a:prstGeom prst="ca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a:t>Expected measurements</a:t>
            </a:r>
          </a:p>
        </p:txBody>
      </p:sp>
      <p:pic>
        <p:nvPicPr>
          <p:cNvPr id="24584" name="Picture 8" descr="Key Icons - Download Free Vector Icons | Noun Project">
            <a:extLst>
              <a:ext uri="{FF2B5EF4-FFF2-40B4-BE49-F238E27FC236}">
                <a16:creationId xmlns:a16="http://schemas.microsoft.com/office/drawing/2014/main" id="{0A5DE5A7-04DC-4A85-A3EF-46FEFE1B9B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539" y="3934476"/>
            <a:ext cx="426192" cy="426192"/>
          </a:xfrm>
          <a:prstGeom prst="rect">
            <a:avLst/>
          </a:prstGeom>
          <a:noFill/>
          <a:extLst>
            <a:ext uri="{909E8E84-426E-40DD-AFC4-6F175D3DCCD1}">
              <a14:hiddenFill xmlns:a14="http://schemas.microsoft.com/office/drawing/2010/main">
                <a:solidFill>
                  <a:srgbClr val="FFFFFF"/>
                </a:solidFill>
              </a14:hiddenFill>
            </a:ext>
          </a:extLst>
        </p:spPr>
      </p:pic>
      <p:sp>
        <p:nvSpPr>
          <p:cNvPr id="60" name="Cylinder 59">
            <a:extLst>
              <a:ext uri="{FF2B5EF4-FFF2-40B4-BE49-F238E27FC236}">
                <a16:creationId xmlns:a16="http://schemas.microsoft.com/office/drawing/2014/main" id="{DA7DC400-9BF5-4694-AB87-9B2202D299CF}"/>
              </a:ext>
            </a:extLst>
          </p:cNvPr>
          <p:cNvSpPr/>
          <p:nvPr/>
        </p:nvSpPr>
        <p:spPr>
          <a:xfrm>
            <a:off x="374971" y="5015184"/>
            <a:ext cx="1248103" cy="724546"/>
          </a:xfrm>
          <a:prstGeom prst="ca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a:t>Certificates</a:t>
            </a:r>
          </a:p>
          <a:p>
            <a:pPr algn="ctr"/>
            <a:r>
              <a:rPr lang="en-US" sz="1200"/>
              <a:t>CRLs</a:t>
            </a:r>
          </a:p>
        </p:txBody>
      </p:sp>
      <p:sp>
        <p:nvSpPr>
          <p:cNvPr id="30" name="Cloud 29">
            <a:extLst>
              <a:ext uri="{FF2B5EF4-FFF2-40B4-BE49-F238E27FC236}">
                <a16:creationId xmlns:a16="http://schemas.microsoft.com/office/drawing/2014/main" id="{25E8EF04-092B-44E6-B8ED-C77BC48E06D4}"/>
              </a:ext>
            </a:extLst>
          </p:cNvPr>
          <p:cNvSpPr/>
          <p:nvPr/>
        </p:nvSpPr>
        <p:spPr>
          <a:xfrm>
            <a:off x="3109676" y="1168822"/>
            <a:ext cx="1706512" cy="1074383"/>
          </a:xfrm>
          <a:prstGeom prst="cloud">
            <a:avLst/>
          </a:prstGeom>
          <a:solidFill>
            <a:schemeClr val="l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1" name="Picture 2" descr="Certificate diploma - Free social icons">
            <a:extLst>
              <a:ext uri="{FF2B5EF4-FFF2-40B4-BE49-F238E27FC236}">
                <a16:creationId xmlns:a16="http://schemas.microsoft.com/office/drawing/2014/main" id="{17BEF0BC-4EDD-401D-990A-467B3C7F52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91975" y="4366199"/>
            <a:ext cx="506272" cy="50627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ertificate diploma - Free social icons">
            <a:extLst>
              <a:ext uri="{FF2B5EF4-FFF2-40B4-BE49-F238E27FC236}">
                <a16:creationId xmlns:a16="http://schemas.microsoft.com/office/drawing/2014/main" id="{AEC13433-106B-4D6A-86E9-5FB1973B32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98126" y="4448757"/>
            <a:ext cx="506272" cy="50627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Certificate diploma - Free social icons">
            <a:extLst>
              <a:ext uri="{FF2B5EF4-FFF2-40B4-BE49-F238E27FC236}">
                <a16:creationId xmlns:a16="http://schemas.microsoft.com/office/drawing/2014/main" id="{0A0A6EB2-79C4-4FB5-A8EC-75DF82AEC4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9955" y="4526754"/>
            <a:ext cx="506272" cy="506272"/>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Connector: Elbow 33">
            <a:extLst>
              <a:ext uri="{FF2B5EF4-FFF2-40B4-BE49-F238E27FC236}">
                <a16:creationId xmlns:a16="http://schemas.microsoft.com/office/drawing/2014/main" id="{91CBD80C-D68A-4DBC-924B-D43121FD4EC8}"/>
              </a:ext>
            </a:extLst>
          </p:cNvPr>
          <p:cNvCxnSpPr>
            <a:cxnSpLocks/>
            <a:stCxn id="38" idx="1"/>
          </p:cNvCxnSpPr>
          <p:nvPr/>
        </p:nvCxnSpPr>
        <p:spPr>
          <a:xfrm rot="10800000" flipV="1">
            <a:off x="4816187" y="4095110"/>
            <a:ext cx="2471326" cy="1"/>
          </a:xfrm>
          <a:prstGeom prst="bentConnector3">
            <a:avLst>
              <a:gd name="adj1" fmla="val 50000"/>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8AEECD57-199F-4D48-A7E3-B73844F5F4DD}"/>
              </a:ext>
            </a:extLst>
          </p:cNvPr>
          <p:cNvSpPr txBox="1"/>
          <p:nvPr/>
        </p:nvSpPr>
        <p:spPr>
          <a:xfrm>
            <a:off x="5012198" y="3572666"/>
            <a:ext cx="1798399" cy="492443"/>
          </a:xfrm>
          <a:prstGeom prst="rect">
            <a:avLst/>
          </a:prstGeom>
          <a:noFill/>
        </p:spPr>
        <p:txBody>
          <a:bodyPr vert="horz" wrap="square" lIns="0" tIns="0" rIns="0" bIns="0" rtlCol="0">
            <a:spAutoFit/>
          </a:bodyPr>
          <a:lstStyle/>
          <a:p>
            <a:pPr algn="ctr"/>
            <a:r>
              <a:rPr lang="en-US" sz="1600">
                <a:solidFill>
                  <a:schemeClr val="dk1"/>
                </a:solidFill>
              </a:rPr>
              <a:t>RA-TLS cert</a:t>
            </a:r>
          </a:p>
          <a:p>
            <a:pPr algn="ctr"/>
            <a:r>
              <a:rPr lang="en-US" sz="1600">
                <a:solidFill>
                  <a:schemeClr val="dk1"/>
                </a:solidFill>
              </a:rPr>
              <a:t>with SGX quote</a:t>
            </a:r>
          </a:p>
        </p:txBody>
      </p:sp>
      <p:pic>
        <p:nvPicPr>
          <p:cNvPr id="41" name="Picture 2" descr="Certificate diploma - Free social icons">
            <a:extLst>
              <a:ext uri="{FF2B5EF4-FFF2-40B4-BE49-F238E27FC236}">
                <a16:creationId xmlns:a16="http://schemas.microsoft.com/office/drawing/2014/main" id="{CAAC0BB0-A862-4500-9065-0F1D66FA50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981" y="4144016"/>
            <a:ext cx="506272" cy="50627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Certificate diploma - Free social icons">
            <a:extLst>
              <a:ext uri="{FF2B5EF4-FFF2-40B4-BE49-F238E27FC236}">
                <a16:creationId xmlns:a16="http://schemas.microsoft.com/office/drawing/2014/main" id="{63ACB628-4945-427C-B555-D3749B1377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132" y="4226574"/>
            <a:ext cx="506272" cy="50627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Certificate diploma - Free social icons">
            <a:extLst>
              <a:ext uri="{FF2B5EF4-FFF2-40B4-BE49-F238E27FC236}">
                <a16:creationId xmlns:a16="http://schemas.microsoft.com/office/drawing/2014/main" id="{861AC5D0-A19E-4832-A6BD-204DBAC770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961" y="4304571"/>
            <a:ext cx="506272" cy="506272"/>
          </a:xfrm>
          <a:prstGeom prst="rect">
            <a:avLst/>
          </a:prstGeom>
          <a:noFill/>
          <a:extLst>
            <a:ext uri="{909E8E84-426E-40DD-AFC4-6F175D3DCCD1}">
              <a14:hiddenFill xmlns:a14="http://schemas.microsoft.com/office/drawing/2010/main">
                <a:solidFill>
                  <a:srgbClr val="FFFFFF"/>
                </a:solidFill>
              </a14:hiddenFill>
            </a:ext>
          </a:extLst>
        </p:spPr>
      </p:pic>
      <p:cxnSp>
        <p:nvCxnSpPr>
          <p:cNvPr id="50" name="Connector: Elbow 49">
            <a:extLst>
              <a:ext uri="{FF2B5EF4-FFF2-40B4-BE49-F238E27FC236}">
                <a16:creationId xmlns:a16="http://schemas.microsoft.com/office/drawing/2014/main" id="{2A641E4F-91DE-40EB-AC5B-A8F619E444C9}"/>
              </a:ext>
            </a:extLst>
          </p:cNvPr>
          <p:cNvCxnSpPr>
            <a:cxnSpLocks/>
            <a:stCxn id="41" idx="0"/>
            <a:endCxn id="7" idx="3"/>
          </p:cNvCxnSpPr>
          <p:nvPr/>
        </p:nvCxnSpPr>
        <p:spPr>
          <a:xfrm rot="5400000" flipH="1" flipV="1">
            <a:off x="664176" y="3809169"/>
            <a:ext cx="324788" cy="344906"/>
          </a:xfrm>
          <a:prstGeom prst="bentConnector3">
            <a:avLst>
              <a:gd name="adj1" fmla="val 50000"/>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3" name="Connector: Elbow 52">
            <a:extLst>
              <a:ext uri="{FF2B5EF4-FFF2-40B4-BE49-F238E27FC236}">
                <a16:creationId xmlns:a16="http://schemas.microsoft.com/office/drawing/2014/main" id="{4E8A6735-465C-401B-BCDA-1C6EA8A1B640}"/>
              </a:ext>
            </a:extLst>
          </p:cNvPr>
          <p:cNvCxnSpPr>
            <a:cxnSpLocks/>
            <a:stCxn id="45" idx="1"/>
            <a:endCxn id="60" idx="0"/>
          </p:cNvCxnSpPr>
          <p:nvPr/>
        </p:nvCxnSpPr>
        <p:spPr>
          <a:xfrm rot="10800000" flipH="1" flipV="1">
            <a:off x="608961" y="4557707"/>
            <a:ext cx="390062" cy="638614"/>
          </a:xfrm>
          <a:prstGeom prst="bentConnector4">
            <a:avLst>
              <a:gd name="adj1" fmla="val -58606"/>
              <a:gd name="adj2" fmla="val 55637"/>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6326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8CC75B-F7B6-584A-B0E5-4483AC05DE15}"/>
              </a:ext>
            </a:extLst>
          </p:cNvPr>
          <p:cNvSpPr>
            <a:spLocks noGrp="1"/>
          </p:cNvSpPr>
          <p:nvPr>
            <p:ph type="sldNum" sz="quarter" idx="12"/>
          </p:nvPr>
        </p:nvSpPr>
        <p:spPr>
          <a:prstGeom prst="rect">
            <a:avLst/>
          </a:prstGeom>
        </p:spPr>
        <p:txBody>
          <a:bodyPr vert="horz" lIns="0" tIns="0" rIns="0" bIns="0" rtlCol="0" anchor="ctr"/>
          <a:lstStyle>
            <a:defPPr>
              <a:defRPr lang="en-US"/>
            </a:defPPr>
            <a:lvl1pPr marL="0" algn="r" defTabSz="914400" rtl="0" eaLnBrk="1" latinLnBrk="0" hangingPunct="1">
              <a:defRPr sz="1067" kern="1200">
                <a:solidFill>
                  <a:schemeClr val="bg1"/>
                </a:solidFill>
                <a:latin typeface="+mn-lt"/>
                <a:ea typeface="+mn-ea"/>
                <a:cs typeface="Intel Clear Light" panose="020B0404020203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E2556C5-CE8C-6547-B838-EA80C61A4AF7}" type="slidenum">
              <a:rPr lang="en-US" smtClean="0">
                <a:solidFill>
                  <a:prstClr val="white"/>
                </a:solidFill>
              </a:rPr>
              <a:pPr>
                <a:defRPr/>
              </a:pPr>
              <a:t>17</a:t>
            </a:fld>
            <a:endParaRPr lang="en-US"/>
          </a:p>
        </p:txBody>
      </p:sp>
      <p:sp>
        <p:nvSpPr>
          <p:cNvPr id="2" name="Title 1">
            <a:extLst>
              <a:ext uri="{FF2B5EF4-FFF2-40B4-BE49-F238E27FC236}">
                <a16:creationId xmlns:a16="http://schemas.microsoft.com/office/drawing/2014/main" id="{30C3FDA2-D0D2-C64B-A4AA-FA669527381B}"/>
              </a:ext>
            </a:extLst>
          </p:cNvPr>
          <p:cNvSpPr>
            <a:spLocks noGrp="1"/>
          </p:cNvSpPr>
          <p:nvPr>
            <p:ph type="title"/>
          </p:nvPr>
        </p:nvSpPr>
        <p:spPr/>
        <p:txBody>
          <a:bodyPr/>
          <a:lstStyle/>
          <a:p>
            <a:r>
              <a:rPr lang="en-US"/>
              <a:t>Graphene Remote Attestation</a:t>
            </a:r>
          </a:p>
        </p:txBody>
      </p:sp>
      <p:sp>
        <p:nvSpPr>
          <p:cNvPr id="35" name="Rectangle 34">
            <a:extLst>
              <a:ext uri="{FF2B5EF4-FFF2-40B4-BE49-F238E27FC236}">
                <a16:creationId xmlns:a16="http://schemas.microsoft.com/office/drawing/2014/main" id="{A5F795D6-AC83-45F9-A787-58F73E193FE9}"/>
              </a:ext>
            </a:extLst>
          </p:cNvPr>
          <p:cNvSpPr/>
          <p:nvPr/>
        </p:nvSpPr>
        <p:spPr>
          <a:xfrm>
            <a:off x="6887686" y="1107441"/>
            <a:ext cx="4692598" cy="4765040"/>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36" name="Rectangle 35">
            <a:extLst>
              <a:ext uri="{FF2B5EF4-FFF2-40B4-BE49-F238E27FC236}">
                <a16:creationId xmlns:a16="http://schemas.microsoft.com/office/drawing/2014/main" id="{F4C45D80-2D78-4D12-AA62-65DF689FC563}"/>
              </a:ext>
            </a:extLst>
          </p:cNvPr>
          <p:cNvSpPr/>
          <p:nvPr/>
        </p:nvSpPr>
        <p:spPr>
          <a:xfrm>
            <a:off x="7156920" y="2957221"/>
            <a:ext cx="4015740" cy="2696537"/>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37" name="Picture 36">
            <a:extLst>
              <a:ext uri="{FF2B5EF4-FFF2-40B4-BE49-F238E27FC236}">
                <a16:creationId xmlns:a16="http://schemas.microsoft.com/office/drawing/2014/main" id="{4F151918-E33B-4B8C-ABB4-9B19FE4F1818}"/>
              </a:ext>
            </a:extLst>
          </p:cNvPr>
          <p:cNvPicPr>
            <a:picLocks noChangeAspect="1"/>
          </p:cNvPicPr>
          <p:nvPr/>
        </p:nvPicPr>
        <p:blipFill rotWithShape="1">
          <a:blip r:embed="rId4">
            <a:clrChange>
              <a:clrFrom>
                <a:srgbClr val="FFFFFF"/>
              </a:clrFrom>
              <a:clrTo>
                <a:srgbClr val="FFFFFF">
                  <a:alpha val="0"/>
                </a:srgbClr>
              </a:clrTo>
            </a:clrChange>
          </a:blip>
          <a:srcRect r="19298" b="11423"/>
          <a:stretch/>
        </p:blipFill>
        <p:spPr>
          <a:xfrm>
            <a:off x="10499997" y="2792215"/>
            <a:ext cx="839949" cy="793799"/>
          </a:xfrm>
          <a:prstGeom prst="rect">
            <a:avLst/>
          </a:prstGeom>
        </p:spPr>
      </p:pic>
      <p:sp>
        <p:nvSpPr>
          <p:cNvPr id="38" name="Rectangle 37">
            <a:extLst>
              <a:ext uri="{FF2B5EF4-FFF2-40B4-BE49-F238E27FC236}">
                <a16:creationId xmlns:a16="http://schemas.microsoft.com/office/drawing/2014/main" id="{A8CF356F-76DE-4E6D-8ADA-8A95D0FF6347}"/>
              </a:ext>
            </a:extLst>
          </p:cNvPr>
          <p:cNvSpPr/>
          <p:nvPr/>
        </p:nvSpPr>
        <p:spPr>
          <a:xfrm>
            <a:off x="7287513" y="3884799"/>
            <a:ext cx="3025829" cy="420624"/>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a:t>Secret Prov lib</a:t>
            </a:r>
          </a:p>
        </p:txBody>
      </p:sp>
      <p:sp>
        <p:nvSpPr>
          <p:cNvPr id="40" name="Rectangle 39">
            <a:extLst>
              <a:ext uri="{FF2B5EF4-FFF2-40B4-BE49-F238E27FC236}">
                <a16:creationId xmlns:a16="http://schemas.microsoft.com/office/drawing/2014/main" id="{8B2E6B72-6171-48C4-8657-8D4850485113}"/>
              </a:ext>
            </a:extLst>
          </p:cNvPr>
          <p:cNvSpPr/>
          <p:nvPr/>
        </p:nvSpPr>
        <p:spPr>
          <a:xfrm>
            <a:off x="7287513" y="3187597"/>
            <a:ext cx="3025829" cy="53029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Binary</a:t>
            </a:r>
          </a:p>
        </p:txBody>
      </p:sp>
      <p:sp>
        <p:nvSpPr>
          <p:cNvPr id="42" name="Rectangle 41">
            <a:extLst>
              <a:ext uri="{FF2B5EF4-FFF2-40B4-BE49-F238E27FC236}">
                <a16:creationId xmlns:a16="http://schemas.microsoft.com/office/drawing/2014/main" id="{8DBAB07E-507A-45FD-AEAA-35D298ADE7E5}"/>
              </a:ext>
            </a:extLst>
          </p:cNvPr>
          <p:cNvSpPr/>
          <p:nvPr/>
        </p:nvSpPr>
        <p:spPr>
          <a:xfrm>
            <a:off x="7287514" y="5002625"/>
            <a:ext cx="3025828" cy="51860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Graphene </a:t>
            </a:r>
            <a:r>
              <a:rPr lang="en-US" sz="2400" err="1"/>
              <a:t>LibOS</a:t>
            </a:r>
            <a:endParaRPr lang="en-US" sz="2400"/>
          </a:p>
        </p:txBody>
      </p:sp>
      <p:sp>
        <p:nvSpPr>
          <p:cNvPr id="44" name="TextBox 43">
            <a:extLst>
              <a:ext uri="{FF2B5EF4-FFF2-40B4-BE49-F238E27FC236}">
                <a16:creationId xmlns:a16="http://schemas.microsoft.com/office/drawing/2014/main" id="{2705727F-E0BC-43FB-A313-9C12F5104874}"/>
              </a:ext>
            </a:extLst>
          </p:cNvPr>
          <p:cNvSpPr txBox="1"/>
          <p:nvPr/>
        </p:nvSpPr>
        <p:spPr>
          <a:xfrm>
            <a:off x="7776851" y="805929"/>
            <a:ext cx="3803433" cy="307777"/>
          </a:xfrm>
          <a:prstGeom prst="rect">
            <a:avLst/>
          </a:prstGeom>
          <a:noFill/>
        </p:spPr>
        <p:txBody>
          <a:bodyPr vert="horz" wrap="square" lIns="0" tIns="0" rIns="0" bIns="0" rtlCol="0">
            <a:spAutoFit/>
          </a:bodyPr>
          <a:lstStyle/>
          <a:p>
            <a:pPr algn="r"/>
            <a:r>
              <a:rPr lang="en-US" sz="2000">
                <a:solidFill>
                  <a:schemeClr val="dk1"/>
                </a:solidFill>
              </a:rPr>
              <a:t>Untrusted machine</a:t>
            </a:r>
          </a:p>
        </p:txBody>
      </p:sp>
      <p:sp>
        <p:nvSpPr>
          <p:cNvPr id="46" name="Rectangle 45">
            <a:extLst>
              <a:ext uri="{FF2B5EF4-FFF2-40B4-BE49-F238E27FC236}">
                <a16:creationId xmlns:a16="http://schemas.microsoft.com/office/drawing/2014/main" id="{BD506002-8A80-4CB2-AADB-8FCB3400D59B}"/>
              </a:ext>
            </a:extLst>
          </p:cNvPr>
          <p:cNvSpPr/>
          <p:nvPr/>
        </p:nvSpPr>
        <p:spPr>
          <a:xfrm>
            <a:off x="7287513" y="4390219"/>
            <a:ext cx="3025829" cy="420624"/>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a:t>RA-TLS lib</a:t>
            </a:r>
          </a:p>
        </p:txBody>
      </p:sp>
      <p:sp>
        <p:nvSpPr>
          <p:cNvPr id="47" name="Rectangle 46">
            <a:extLst>
              <a:ext uri="{FF2B5EF4-FFF2-40B4-BE49-F238E27FC236}">
                <a16:creationId xmlns:a16="http://schemas.microsoft.com/office/drawing/2014/main" id="{A8ED47F7-DB76-4A0C-9D8C-941520EED339}"/>
              </a:ext>
            </a:extLst>
          </p:cNvPr>
          <p:cNvSpPr/>
          <p:nvPr/>
        </p:nvSpPr>
        <p:spPr>
          <a:xfrm>
            <a:off x="193040" y="2997910"/>
            <a:ext cx="4773084" cy="2856745"/>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48" name="TextBox 47">
            <a:extLst>
              <a:ext uri="{FF2B5EF4-FFF2-40B4-BE49-F238E27FC236}">
                <a16:creationId xmlns:a16="http://schemas.microsoft.com/office/drawing/2014/main" id="{53B5BEFB-FE31-4B5A-8353-33D3514EB4C7}"/>
              </a:ext>
            </a:extLst>
          </p:cNvPr>
          <p:cNvSpPr txBox="1"/>
          <p:nvPr/>
        </p:nvSpPr>
        <p:spPr>
          <a:xfrm>
            <a:off x="193040" y="2649444"/>
            <a:ext cx="3803433" cy="307777"/>
          </a:xfrm>
          <a:prstGeom prst="rect">
            <a:avLst/>
          </a:prstGeom>
          <a:noFill/>
        </p:spPr>
        <p:txBody>
          <a:bodyPr vert="horz" wrap="square" lIns="0" tIns="0" rIns="0" bIns="0" rtlCol="0">
            <a:spAutoFit/>
          </a:bodyPr>
          <a:lstStyle/>
          <a:p>
            <a:r>
              <a:rPr lang="en-US" sz="2000">
                <a:solidFill>
                  <a:schemeClr val="dk1"/>
                </a:solidFill>
              </a:rPr>
              <a:t>Trusted machine</a:t>
            </a:r>
          </a:p>
        </p:txBody>
      </p:sp>
      <p:sp>
        <p:nvSpPr>
          <p:cNvPr id="49" name="Rectangle: Rounded Corners 48">
            <a:extLst>
              <a:ext uri="{FF2B5EF4-FFF2-40B4-BE49-F238E27FC236}">
                <a16:creationId xmlns:a16="http://schemas.microsoft.com/office/drawing/2014/main" id="{D9EAE42D-7C7B-4CE6-B54E-495F6F8191AB}"/>
              </a:ext>
            </a:extLst>
          </p:cNvPr>
          <p:cNvSpPr/>
          <p:nvPr/>
        </p:nvSpPr>
        <p:spPr>
          <a:xfrm>
            <a:off x="9748860" y="1286554"/>
            <a:ext cx="1673352" cy="773677"/>
          </a:xfrm>
          <a:prstGeom prst="roundRect">
            <a:avLst>
              <a:gd name="adj" fmla="val 11189"/>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r"/>
            <a:r>
              <a:rPr lang="en-US" sz="1600">
                <a:solidFill>
                  <a:schemeClr val="dk1"/>
                </a:solidFill>
              </a:rPr>
              <a:t>Quoting Enclave</a:t>
            </a:r>
          </a:p>
        </p:txBody>
      </p:sp>
      <p:sp>
        <p:nvSpPr>
          <p:cNvPr id="51" name="Rectangle: Rounded Corners 50">
            <a:extLst>
              <a:ext uri="{FF2B5EF4-FFF2-40B4-BE49-F238E27FC236}">
                <a16:creationId xmlns:a16="http://schemas.microsoft.com/office/drawing/2014/main" id="{51B06F40-339E-415B-BEEB-448D746CB953}"/>
              </a:ext>
            </a:extLst>
          </p:cNvPr>
          <p:cNvSpPr/>
          <p:nvPr/>
        </p:nvSpPr>
        <p:spPr>
          <a:xfrm>
            <a:off x="7064317" y="1286553"/>
            <a:ext cx="2073434" cy="773678"/>
          </a:xfrm>
          <a:prstGeom prst="roundRect">
            <a:avLst>
              <a:gd name="adj" fmla="val 11189"/>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r"/>
            <a:r>
              <a:rPr lang="en-US" sz="1600">
                <a:solidFill>
                  <a:schemeClr val="dk1"/>
                </a:solidFill>
              </a:rPr>
              <a:t>Provisioning Certification Enclave</a:t>
            </a:r>
          </a:p>
        </p:txBody>
      </p:sp>
      <p:sp>
        <p:nvSpPr>
          <p:cNvPr id="52" name="Rectangle 51">
            <a:extLst>
              <a:ext uri="{FF2B5EF4-FFF2-40B4-BE49-F238E27FC236}">
                <a16:creationId xmlns:a16="http://schemas.microsoft.com/office/drawing/2014/main" id="{AD3330D7-9E88-426A-A409-D87C46994991}"/>
              </a:ext>
            </a:extLst>
          </p:cNvPr>
          <p:cNvSpPr/>
          <p:nvPr/>
        </p:nvSpPr>
        <p:spPr>
          <a:xfrm>
            <a:off x="1790360" y="3187597"/>
            <a:ext cx="3025829" cy="53029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Secret Provider</a:t>
            </a:r>
          </a:p>
        </p:txBody>
      </p:sp>
      <p:sp>
        <p:nvSpPr>
          <p:cNvPr id="54" name="Rectangle 53">
            <a:extLst>
              <a:ext uri="{FF2B5EF4-FFF2-40B4-BE49-F238E27FC236}">
                <a16:creationId xmlns:a16="http://schemas.microsoft.com/office/drawing/2014/main" id="{00B387FA-4CCD-4EDB-9198-6DF6337B217F}"/>
              </a:ext>
            </a:extLst>
          </p:cNvPr>
          <p:cNvSpPr/>
          <p:nvPr/>
        </p:nvSpPr>
        <p:spPr>
          <a:xfrm>
            <a:off x="1790359" y="4391055"/>
            <a:ext cx="3025829" cy="420624"/>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a:t>RA-TLS lib</a:t>
            </a:r>
          </a:p>
        </p:txBody>
      </p:sp>
      <p:sp>
        <p:nvSpPr>
          <p:cNvPr id="55" name="Rectangle 54">
            <a:extLst>
              <a:ext uri="{FF2B5EF4-FFF2-40B4-BE49-F238E27FC236}">
                <a16:creationId xmlns:a16="http://schemas.microsoft.com/office/drawing/2014/main" id="{522ECECC-0393-4B80-B92C-2F227017B279}"/>
              </a:ext>
            </a:extLst>
          </p:cNvPr>
          <p:cNvSpPr/>
          <p:nvPr/>
        </p:nvSpPr>
        <p:spPr>
          <a:xfrm>
            <a:off x="1790358" y="3884799"/>
            <a:ext cx="3025829" cy="420624"/>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a:t>Secret Prov lib</a:t>
            </a:r>
          </a:p>
        </p:txBody>
      </p:sp>
      <p:sp>
        <p:nvSpPr>
          <p:cNvPr id="56" name="Rectangle 55">
            <a:extLst>
              <a:ext uri="{FF2B5EF4-FFF2-40B4-BE49-F238E27FC236}">
                <a16:creationId xmlns:a16="http://schemas.microsoft.com/office/drawing/2014/main" id="{FB5646BE-9107-48E1-9E68-04C78C38C83D}"/>
              </a:ext>
            </a:extLst>
          </p:cNvPr>
          <p:cNvSpPr/>
          <p:nvPr/>
        </p:nvSpPr>
        <p:spPr>
          <a:xfrm>
            <a:off x="1790358" y="5002624"/>
            <a:ext cx="3025829" cy="73710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Quote Verification</a:t>
            </a:r>
          </a:p>
        </p:txBody>
      </p:sp>
      <p:pic>
        <p:nvPicPr>
          <p:cNvPr id="57" name="Picture 2" descr="Certificate diploma - Free social icons">
            <a:extLst>
              <a:ext uri="{FF2B5EF4-FFF2-40B4-BE49-F238E27FC236}">
                <a16:creationId xmlns:a16="http://schemas.microsoft.com/office/drawing/2014/main" id="{2CB9CCE2-F978-4A65-86E9-38A1EBCF19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3387" y="1423984"/>
            <a:ext cx="506272" cy="506272"/>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Certificate diploma - Free social icons">
            <a:extLst>
              <a:ext uri="{FF2B5EF4-FFF2-40B4-BE49-F238E27FC236}">
                <a16:creationId xmlns:a16="http://schemas.microsoft.com/office/drawing/2014/main" id="{B709F46F-7042-4DA1-A4C0-6E37052A93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4151" y="1420256"/>
            <a:ext cx="506272" cy="50627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C16A3CF3-2144-4357-B215-A1E816EA00A5}"/>
              </a:ext>
            </a:extLst>
          </p:cNvPr>
          <p:cNvSpPr/>
          <p:nvPr/>
        </p:nvSpPr>
        <p:spPr>
          <a:xfrm>
            <a:off x="273526" y="1277431"/>
            <a:ext cx="2225040" cy="782800"/>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a:t>Intel® Provisioning Certification Service</a:t>
            </a:r>
          </a:p>
        </p:txBody>
      </p:sp>
      <p:sp>
        <p:nvSpPr>
          <p:cNvPr id="7" name="Cylinder 6">
            <a:extLst>
              <a:ext uri="{FF2B5EF4-FFF2-40B4-BE49-F238E27FC236}">
                <a16:creationId xmlns:a16="http://schemas.microsoft.com/office/drawing/2014/main" id="{3177D289-5DED-4A28-9A44-396863789CCD}"/>
              </a:ext>
            </a:extLst>
          </p:cNvPr>
          <p:cNvSpPr/>
          <p:nvPr/>
        </p:nvSpPr>
        <p:spPr>
          <a:xfrm>
            <a:off x="374971" y="3094682"/>
            <a:ext cx="1248103" cy="724546"/>
          </a:xfrm>
          <a:prstGeom prst="ca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a:t>Expected measurements</a:t>
            </a:r>
          </a:p>
        </p:txBody>
      </p:sp>
      <p:pic>
        <p:nvPicPr>
          <p:cNvPr id="24584" name="Picture 8" descr="Key Icons - Download Free Vector Icons | Noun Project">
            <a:extLst>
              <a:ext uri="{FF2B5EF4-FFF2-40B4-BE49-F238E27FC236}">
                <a16:creationId xmlns:a16="http://schemas.microsoft.com/office/drawing/2014/main" id="{0A5DE5A7-04DC-4A85-A3EF-46FEFE1B9B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539" y="3934476"/>
            <a:ext cx="426192" cy="426192"/>
          </a:xfrm>
          <a:prstGeom prst="rect">
            <a:avLst/>
          </a:prstGeom>
          <a:noFill/>
          <a:extLst>
            <a:ext uri="{909E8E84-426E-40DD-AFC4-6F175D3DCCD1}">
              <a14:hiddenFill xmlns:a14="http://schemas.microsoft.com/office/drawing/2010/main">
                <a:solidFill>
                  <a:srgbClr val="FFFFFF"/>
                </a:solidFill>
              </a14:hiddenFill>
            </a:ext>
          </a:extLst>
        </p:spPr>
      </p:pic>
      <p:sp>
        <p:nvSpPr>
          <p:cNvPr id="60" name="Cylinder 59">
            <a:extLst>
              <a:ext uri="{FF2B5EF4-FFF2-40B4-BE49-F238E27FC236}">
                <a16:creationId xmlns:a16="http://schemas.microsoft.com/office/drawing/2014/main" id="{DA7DC400-9BF5-4694-AB87-9B2202D299CF}"/>
              </a:ext>
            </a:extLst>
          </p:cNvPr>
          <p:cNvSpPr/>
          <p:nvPr/>
        </p:nvSpPr>
        <p:spPr>
          <a:xfrm>
            <a:off x="374971" y="5015184"/>
            <a:ext cx="1248103" cy="724546"/>
          </a:xfrm>
          <a:prstGeom prst="ca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a:t>Certificates</a:t>
            </a:r>
          </a:p>
          <a:p>
            <a:pPr algn="ctr"/>
            <a:r>
              <a:rPr lang="en-US" sz="1200"/>
              <a:t>CRLs</a:t>
            </a:r>
          </a:p>
        </p:txBody>
      </p:sp>
      <p:sp>
        <p:nvSpPr>
          <p:cNvPr id="30" name="Cloud 29">
            <a:extLst>
              <a:ext uri="{FF2B5EF4-FFF2-40B4-BE49-F238E27FC236}">
                <a16:creationId xmlns:a16="http://schemas.microsoft.com/office/drawing/2014/main" id="{25E8EF04-092B-44E6-B8ED-C77BC48E06D4}"/>
              </a:ext>
            </a:extLst>
          </p:cNvPr>
          <p:cNvSpPr/>
          <p:nvPr/>
        </p:nvSpPr>
        <p:spPr>
          <a:xfrm>
            <a:off x="3109676" y="1168822"/>
            <a:ext cx="1706512" cy="1074383"/>
          </a:xfrm>
          <a:prstGeom prst="cloud">
            <a:avLst/>
          </a:prstGeom>
          <a:solidFill>
            <a:schemeClr val="l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1" name="Picture 2" descr="Certificate diploma - Free social icons">
            <a:extLst>
              <a:ext uri="{FF2B5EF4-FFF2-40B4-BE49-F238E27FC236}">
                <a16:creationId xmlns:a16="http://schemas.microsoft.com/office/drawing/2014/main" id="{17BEF0BC-4EDD-401D-990A-467B3C7F52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91975" y="4366199"/>
            <a:ext cx="506272" cy="50627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ertificate diploma - Free social icons">
            <a:extLst>
              <a:ext uri="{FF2B5EF4-FFF2-40B4-BE49-F238E27FC236}">
                <a16:creationId xmlns:a16="http://schemas.microsoft.com/office/drawing/2014/main" id="{AEC13433-106B-4D6A-86E9-5FB1973B32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8126" y="4448757"/>
            <a:ext cx="506272" cy="50627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Certificate diploma - Free social icons">
            <a:extLst>
              <a:ext uri="{FF2B5EF4-FFF2-40B4-BE49-F238E27FC236}">
                <a16:creationId xmlns:a16="http://schemas.microsoft.com/office/drawing/2014/main" id="{0A0A6EB2-79C4-4FB5-A8EC-75DF82AEC4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99955" y="4526754"/>
            <a:ext cx="506272" cy="506272"/>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Connector: Elbow 33">
            <a:extLst>
              <a:ext uri="{FF2B5EF4-FFF2-40B4-BE49-F238E27FC236}">
                <a16:creationId xmlns:a16="http://schemas.microsoft.com/office/drawing/2014/main" id="{91CBD80C-D68A-4DBC-924B-D43121FD4EC8}"/>
              </a:ext>
            </a:extLst>
          </p:cNvPr>
          <p:cNvCxnSpPr>
            <a:cxnSpLocks/>
            <a:stCxn id="38" idx="1"/>
          </p:cNvCxnSpPr>
          <p:nvPr/>
        </p:nvCxnSpPr>
        <p:spPr>
          <a:xfrm rot="10800000" flipV="1">
            <a:off x="4816187" y="4095110"/>
            <a:ext cx="2471326" cy="1"/>
          </a:xfrm>
          <a:prstGeom prst="bentConnector3">
            <a:avLst>
              <a:gd name="adj1" fmla="val 50000"/>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8AEECD57-199F-4D48-A7E3-B73844F5F4DD}"/>
              </a:ext>
            </a:extLst>
          </p:cNvPr>
          <p:cNvSpPr txBox="1"/>
          <p:nvPr/>
        </p:nvSpPr>
        <p:spPr>
          <a:xfrm>
            <a:off x="5023990" y="3819228"/>
            <a:ext cx="1798399" cy="246221"/>
          </a:xfrm>
          <a:prstGeom prst="rect">
            <a:avLst/>
          </a:prstGeom>
          <a:noFill/>
        </p:spPr>
        <p:txBody>
          <a:bodyPr vert="horz" wrap="square" lIns="0" tIns="0" rIns="0" bIns="0" rtlCol="0">
            <a:spAutoFit/>
          </a:bodyPr>
          <a:lstStyle/>
          <a:p>
            <a:pPr algn="ctr"/>
            <a:r>
              <a:rPr lang="en-US" sz="1600">
                <a:solidFill>
                  <a:schemeClr val="dk1"/>
                </a:solidFill>
              </a:rPr>
              <a:t>Secrets</a:t>
            </a:r>
          </a:p>
        </p:txBody>
      </p:sp>
      <p:pic>
        <p:nvPicPr>
          <p:cNvPr id="41" name="Picture 2" descr="Certificate diploma - Free social icons">
            <a:extLst>
              <a:ext uri="{FF2B5EF4-FFF2-40B4-BE49-F238E27FC236}">
                <a16:creationId xmlns:a16="http://schemas.microsoft.com/office/drawing/2014/main" id="{CAAC0BB0-A862-4500-9065-0F1D66FA50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981" y="4144016"/>
            <a:ext cx="506272" cy="50627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Certificate diploma - Free social icons">
            <a:extLst>
              <a:ext uri="{FF2B5EF4-FFF2-40B4-BE49-F238E27FC236}">
                <a16:creationId xmlns:a16="http://schemas.microsoft.com/office/drawing/2014/main" id="{63ACB628-4945-427C-B555-D3749B1377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132" y="4226574"/>
            <a:ext cx="506272" cy="50627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Certificate diploma - Free social icons">
            <a:extLst>
              <a:ext uri="{FF2B5EF4-FFF2-40B4-BE49-F238E27FC236}">
                <a16:creationId xmlns:a16="http://schemas.microsoft.com/office/drawing/2014/main" id="{861AC5D0-A19E-4832-A6BD-204DBAC770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961" y="4304571"/>
            <a:ext cx="506272" cy="506272"/>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8" descr="Key Icons - Download Free Vector Icons | Noun Project">
            <a:extLst>
              <a:ext uri="{FF2B5EF4-FFF2-40B4-BE49-F238E27FC236}">
                <a16:creationId xmlns:a16="http://schemas.microsoft.com/office/drawing/2014/main" id="{CD2A36A8-1B36-444F-87AD-7866061DF3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9858" y="3258460"/>
            <a:ext cx="426192" cy="42619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32569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8CC75B-F7B6-584A-B0E5-4483AC05DE15}"/>
              </a:ext>
            </a:extLst>
          </p:cNvPr>
          <p:cNvSpPr>
            <a:spLocks noGrp="1"/>
          </p:cNvSpPr>
          <p:nvPr>
            <p:ph type="sldNum" sz="quarter" idx="12"/>
          </p:nvPr>
        </p:nvSpPr>
        <p:spPr>
          <a:prstGeom prst="rect">
            <a:avLst/>
          </a:prstGeom>
        </p:spPr>
        <p:txBody>
          <a:bodyPr vert="horz" lIns="0" tIns="0" rIns="0" bIns="0" rtlCol="0" anchor="ctr"/>
          <a:lstStyle>
            <a:defPPr>
              <a:defRPr lang="en-US"/>
            </a:defPPr>
            <a:lvl1pPr marL="0" algn="r" defTabSz="914400" rtl="0" eaLnBrk="1" latinLnBrk="0" hangingPunct="1">
              <a:defRPr sz="1067" kern="1200">
                <a:solidFill>
                  <a:schemeClr val="bg1"/>
                </a:solidFill>
                <a:latin typeface="+mn-lt"/>
                <a:ea typeface="+mn-ea"/>
                <a:cs typeface="Intel Clear Light" panose="020B0404020203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E2556C5-CE8C-6547-B838-EA80C61A4AF7}" type="slidenum">
              <a:rPr lang="en-US" smtClean="0">
                <a:solidFill>
                  <a:prstClr val="white"/>
                </a:solidFill>
              </a:rPr>
              <a:pPr>
                <a:defRPr/>
              </a:pPr>
              <a:t>18</a:t>
            </a:fld>
            <a:endParaRPr lang="en-US"/>
          </a:p>
        </p:txBody>
      </p:sp>
      <p:sp>
        <p:nvSpPr>
          <p:cNvPr id="2" name="Title 1">
            <a:extLst>
              <a:ext uri="{FF2B5EF4-FFF2-40B4-BE49-F238E27FC236}">
                <a16:creationId xmlns:a16="http://schemas.microsoft.com/office/drawing/2014/main" id="{30C3FDA2-D0D2-C64B-A4AA-FA669527381B}"/>
              </a:ext>
            </a:extLst>
          </p:cNvPr>
          <p:cNvSpPr>
            <a:spLocks noGrp="1"/>
          </p:cNvSpPr>
          <p:nvPr>
            <p:ph type="title"/>
          </p:nvPr>
        </p:nvSpPr>
        <p:spPr/>
        <p:txBody>
          <a:bodyPr/>
          <a:lstStyle/>
          <a:p>
            <a:r>
              <a:rPr lang="en-US"/>
              <a:t>Graphene Protected Files</a:t>
            </a:r>
          </a:p>
        </p:txBody>
      </p:sp>
      <p:sp>
        <p:nvSpPr>
          <p:cNvPr id="35" name="Rectangle 34">
            <a:extLst>
              <a:ext uri="{FF2B5EF4-FFF2-40B4-BE49-F238E27FC236}">
                <a16:creationId xmlns:a16="http://schemas.microsoft.com/office/drawing/2014/main" id="{A5F795D6-AC83-45F9-A787-58F73E193FE9}"/>
              </a:ext>
            </a:extLst>
          </p:cNvPr>
          <p:cNvSpPr/>
          <p:nvPr/>
        </p:nvSpPr>
        <p:spPr>
          <a:xfrm>
            <a:off x="6887686" y="1107441"/>
            <a:ext cx="4692598" cy="4765040"/>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36" name="Rectangle 35">
            <a:extLst>
              <a:ext uri="{FF2B5EF4-FFF2-40B4-BE49-F238E27FC236}">
                <a16:creationId xmlns:a16="http://schemas.microsoft.com/office/drawing/2014/main" id="{F4C45D80-2D78-4D12-AA62-65DF689FC563}"/>
              </a:ext>
            </a:extLst>
          </p:cNvPr>
          <p:cNvSpPr/>
          <p:nvPr/>
        </p:nvSpPr>
        <p:spPr>
          <a:xfrm>
            <a:off x="7156920" y="2957221"/>
            <a:ext cx="4015740" cy="2696537"/>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37" name="Picture 36">
            <a:extLst>
              <a:ext uri="{FF2B5EF4-FFF2-40B4-BE49-F238E27FC236}">
                <a16:creationId xmlns:a16="http://schemas.microsoft.com/office/drawing/2014/main" id="{4F151918-E33B-4B8C-ABB4-9B19FE4F1818}"/>
              </a:ext>
            </a:extLst>
          </p:cNvPr>
          <p:cNvPicPr>
            <a:picLocks noChangeAspect="1"/>
          </p:cNvPicPr>
          <p:nvPr/>
        </p:nvPicPr>
        <p:blipFill rotWithShape="1">
          <a:blip r:embed="rId4">
            <a:clrChange>
              <a:clrFrom>
                <a:srgbClr val="FFFFFF"/>
              </a:clrFrom>
              <a:clrTo>
                <a:srgbClr val="FFFFFF">
                  <a:alpha val="0"/>
                </a:srgbClr>
              </a:clrTo>
            </a:clrChange>
          </a:blip>
          <a:srcRect r="19298" b="11423"/>
          <a:stretch/>
        </p:blipFill>
        <p:spPr>
          <a:xfrm>
            <a:off x="10499997" y="2792215"/>
            <a:ext cx="839949" cy="793799"/>
          </a:xfrm>
          <a:prstGeom prst="rect">
            <a:avLst/>
          </a:prstGeom>
        </p:spPr>
      </p:pic>
      <p:sp>
        <p:nvSpPr>
          <p:cNvPr id="38" name="Rectangle 37">
            <a:extLst>
              <a:ext uri="{FF2B5EF4-FFF2-40B4-BE49-F238E27FC236}">
                <a16:creationId xmlns:a16="http://schemas.microsoft.com/office/drawing/2014/main" id="{A8CF356F-76DE-4E6D-8ADA-8A95D0FF6347}"/>
              </a:ext>
            </a:extLst>
          </p:cNvPr>
          <p:cNvSpPr/>
          <p:nvPr/>
        </p:nvSpPr>
        <p:spPr>
          <a:xfrm>
            <a:off x="7287513" y="3884799"/>
            <a:ext cx="3025829" cy="420624"/>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a:t>Secret Prov lib</a:t>
            </a:r>
          </a:p>
        </p:txBody>
      </p:sp>
      <p:sp>
        <p:nvSpPr>
          <p:cNvPr id="40" name="Rectangle 39">
            <a:extLst>
              <a:ext uri="{FF2B5EF4-FFF2-40B4-BE49-F238E27FC236}">
                <a16:creationId xmlns:a16="http://schemas.microsoft.com/office/drawing/2014/main" id="{8B2E6B72-6171-48C4-8657-8D4850485113}"/>
              </a:ext>
            </a:extLst>
          </p:cNvPr>
          <p:cNvSpPr/>
          <p:nvPr/>
        </p:nvSpPr>
        <p:spPr>
          <a:xfrm>
            <a:off x="7287513" y="3187597"/>
            <a:ext cx="3025829" cy="53029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Binary</a:t>
            </a:r>
          </a:p>
        </p:txBody>
      </p:sp>
      <p:sp>
        <p:nvSpPr>
          <p:cNvPr id="42" name="Rectangle 41">
            <a:extLst>
              <a:ext uri="{FF2B5EF4-FFF2-40B4-BE49-F238E27FC236}">
                <a16:creationId xmlns:a16="http://schemas.microsoft.com/office/drawing/2014/main" id="{8DBAB07E-507A-45FD-AEAA-35D298ADE7E5}"/>
              </a:ext>
            </a:extLst>
          </p:cNvPr>
          <p:cNvSpPr/>
          <p:nvPr/>
        </p:nvSpPr>
        <p:spPr>
          <a:xfrm>
            <a:off x="7287514" y="5002625"/>
            <a:ext cx="3025828" cy="51860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Graphene </a:t>
            </a:r>
            <a:r>
              <a:rPr lang="en-US" sz="2400" err="1"/>
              <a:t>LibOS</a:t>
            </a:r>
            <a:endParaRPr lang="en-US" sz="2400"/>
          </a:p>
        </p:txBody>
      </p:sp>
      <p:sp>
        <p:nvSpPr>
          <p:cNvPr id="44" name="TextBox 43">
            <a:extLst>
              <a:ext uri="{FF2B5EF4-FFF2-40B4-BE49-F238E27FC236}">
                <a16:creationId xmlns:a16="http://schemas.microsoft.com/office/drawing/2014/main" id="{2705727F-E0BC-43FB-A313-9C12F5104874}"/>
              </a:ext>
            </a:extLst>
          </p:cNvPr>
          <p:cNvSpPr txBox="1"/>
          <p:nvPr/>
        </p:nvSpPr>
        <p:spPr>
          <a:xfrm>
            <a:off x="7776851" y="805929"/>
            <a:ext cx="3803433" cy="307777"/>
          </a:xfrm>
          <a:prstGeom prst="rect">
            <a:avLst/>
          </a:prstGeom>
          <a:noFill/>
        </p:spPr>
        <p:txBody>
          <a:bodyPr vert="horz" wrap="square" lIns="0" tIns="0" rIns="0" bIns="0" rtlCol="0">
            <a:spAutoFit/>
          </a:bodyPr>
          <a:lstStyle/>
          <a:p>
            <a:pPr algn="r"/>
            <a:r>
              <a:rPr lang="en-US" sz="2000">
                <a:solidFill>
                  <a:schemeClr val="dk1"/>
                </a:solidFill>
              </a:rPr>
              <a:t>Untrusted machine</a:t>
            </a:r>
          </a:p>
        </p:txBody>
      </p:sp>
      <p:sp>
        <p:nvSpPr>
          <p:cNvPr id="47" name="Rectangle 46">
            <a:extLst>
              <a:ext uri="{FF2B5EF4-FFF2-40B4-BE49-F238E27FC236}">
                <a16:creationId xmlns:a16="http://schemas.microsoft.com/office/drawing/2014/main" id="{A8ED47F7-DB76-4A0C-9D8C-941520EED339}"/>
              </a:ext>
            </a:extLst>
          </p:cNvPr>
          <p:cNvSpPr/>
          <p:nvPr/>
        </p:nvSpPr>
        <p:spPr>
          <a:xfrm>
            <a:off x="193040" y="2997910"/>
            <a:ext cx="4773084" cy="2856745"/>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48" name="TextBox 47">
            <a:extLst>
              <a:ext uri="{FF2B5EF4-FFF2-40B4-BE49-F238E27FC236}">
                <a16:creationId xmlns:a16="http://schemas.microsoft.com/office/drawing/2014/main" id="{53B5BEFB-FE31-4B5A-8353-33D3514EB4C7}"/>
              </a:ext>
            </a:extLst>
          </p:cNvPr>
          <p:cNvSpPr txBox="1"/>
          <p:nvPr/>
        </p:nvSpPr>
        <p:spPr>
          <a:xfrm>
            <a:off x="193040" y="2649444"/>
            <a:ext cx="3803433" cy="307777"/>
          </a:xfrm>
          <a:prstGeom prst="rect">
            <a:avLst/>
          </a:prstGeom>
          <a:noFill/>
        </p:spPr>
        <p:txBody>
          <a:bodyPr vert="horz" wrap="square" lIns="0" tIns="0" rIns="0" bIns="0" rtlCol="0">
            <a:spAutoFit/>
          </a:bodyPr>
          <a:lstStyle/>
          <a:p>
            <a:r>
              <a:rPr lang="en-US" sz="2000">
                <a:solidFill>
                  <a:schemeClr val="dk1"/>
                </a:solidFill>
              </a:rPr>
              <a:t>Trusted machine</a:t>
            </a:r>
          </a:p>
        </p:txBody>
      </p:sp>
      <p:sp>
        <p:nvSpPr>
          <p:cNvPr id="52" name="Rectangle 51">
            <a:extLst>
              <a:ext uri="{FF2B5EF4-FFF2-40B4-BE49-F238E27FC236}">
                <a16:creationId xmlns:a16="http://schemas.microsoft.com/office/drawing/2014/main" id="{AD3330D7-9E88-426A-A409-D87C46994991}"/>
              </a:ext>
            </a:extLst>
          </p:cNvPr>
          <p:cNvSpPr/>
          <p:nvPr/>
        </p:nvSpPr>
        <p:spPr>
          <a:xfrm>
            <a:off x="1790360" y="3187597"/>
            <a:ext cx="3025829" cy="53029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Secret Provider</a:t>
            </a:r>
          </a:p>
        </p:txBody>
      </p:sp>
      <p:sp>
        <p:nvSpPr>
          <p:cNvPr id="55" name="Rectangle 54">
            <a:extLst>
              <a:ext uri="{FF2B5EF4-FFF2-40B4-BE49-F238E27FC236}">
                <a16:creationId xmlns:a16="http://schemas.microsoft.com/office/drawing/2014/main" id="{522ECECC-0393-4B80-B92C-2F227017B279}"/>
              </a:ext>
            </a:extLst>
          </p:cNvPr>
          <p:cNvSpPr/>
          <p:nvPr/>
        </p:nvSpPr>
        <p:spPr>
          <a:xfrm>
            <a:off x="1790358" y="3884799"/>
            <a:ext cx="3025829" cy="420624"/>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a:t>Secret Prov lib</a:t>
            </a:r>
          </a:p>
        </p:txBody>
      </p:sp>
      <p:pic>
        <p:nvPicPr>
          <p:cNvPr id="24584" name="Picture 8" descr="Key Icons - Download Free Vector Icons | Noun Project">
            <a:extLst>
              <a:ext uri="{FF2B5EF4-FFF2-40B4-BE49-F238E27FC236}">
                <a16:creationId xmlns:a16="http://schemas.microsoft.com/office/drawing/2014/main" id="{0A5DE5A7-04DC-4A85-A3EF-46FEFE1B9B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539" y="3934476"/>
            <a:ext cx="426192" cy="4261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Single Corner Snipped 4">
            <a:extLst>
              <a:ext uri="{FF2B5EF4-FFF2-40B4-BE49-F238E27FC236}">
                <a16:creationId xmlns:a16="http://schemas.microsoft.com/office/drawing/2014/main" id="{39E335B1-DAD1-4BF2-8390-227E6B34D9FF}"/>
              </a:ext>
            </a:extLst>
          </p:cNvPr>
          <p:cNvSpPr/>
          <p:nvPr/>
        </p:nvSpPr>
        <p:spPr>
          <a:xfrm>
            <a:off x="780492" y="4955029"/>
            <a:ext cx="904239" cy="733483"/>
          </a:xfrm>
          <a:prstGeom prst="snip1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a:t>Input file 1</a:t>
            </a:r>
          </a:p>
        </p:txBody>
      </p:sp>
      <p:sp>
        <p:nvSpPr>
          <p:cNvPr id="50" name="Rectangle: Single Corner Snipped 49">
            <a:extLst>
              <a:ext uri="{FF2B5EF4-FFF2-40B4-BE49-F238E27FC236}">
                <a16:creationId xmlns:a16="http://schemas.microsoft.com/office/drawing/2014/main" id="{BF9B818F-EDAF-4101-8533-783F6616FDF8}"/>
              </a:ext>
            </a:extLst>
          </p:cNvPr>
          <p:cNvSpPr/>
          <p:nvPr/>
        </p:nvSpPr>
        <p:spPr>
          <a:xfrm>
            <a:off x="1971344" y="4949637"/>
            <a:ext cx="904239" cy="733483"/>
          </a:xfrm>
          <a:prstGeom prst="snip1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a:t>Input file 2</a:t>
            </a:r>
          </a:p>
        </p:txBody>
      </p:sp>
      <p:sp>
        <p:nvSpPr>
          <p:cNvPr id="53" name="Rectangle 52">
            <a:extLst>
              <a:ext uri="{FF2B5EF4-FFF2-40B4-BE49-F238E27FC236}">
                <a16:creationId xmlns:a16="http://schemas.microsoft.com/office/drawing/2014/main" id="{EEC67A1F-ECBD-4DC2-83C7-C6A9A85CAC7E}"/>
              </a:ext>
            </a:extLst>
          </p:cNvPr>
          <p:cNvSpPr/>
          <p:nvPr/>
        </p:nvSpPr>
        <p:spPr>
          <a:xfrm>
            <a:off x="7287513" y="4390219"/>
            <a:ext cx="3025829" cy="420624"/>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a:t>Protected FS</a:t>
            </a:r>
          </a:p>
        </p:txBody>
      </p:sp>
    </p:spTree>
    <p:custDataLst>
      <p:tags r:id="rId1"/>
    </p:custDataLst>
    <p:extLst>
      <p:ext uri="{BB962C8B-B14F-4D97-AF65-F5344CB8AC3E}">
        <p14:creationId xmlns:p14="http://schemas.microsoft.com/office/powerpoint/2010/main" val="42425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8CC75B-F7B6-584A-B0E5-4483AC05DE15}"/>
              </a:ext>
            </a:extLst>
          </p:cNvPr>
          <p:cNvSpPr>
            <a:spLocks noGrp="1"/>
          </p:cNvSpPr>
          <p:nvPr>
            <p:ph type="sldNum" sz="quarter" idx="12"/>
          </p:nvPr>
        </p:nvSpPr>
        <p:spPr>
          <a:prstGeom prst="rect">
            <a:avLst/>
          </a:prstGeom>
        </p:spPr>
        <p:txBody>
          <a:bodyPr vert="horz" lIns="0" tIns="0" rIns="0" bIns="0" rtlCol="0" anchor="ctr"/>
          <a:lstStyle>
            <a:defPPr>
              <a:defRPr lang="en-US"/>
            </a:defPPr>
            <a:lvl1pPr marL="0" algn="r" defTabSz="914400" rtl="0" eaLnBrk="1" latinLnBrk="0" hangingPunct="1">
              <a:defRPr sz="1067" kern="1200">
                <a:solidFill>
                  <a:schemeClr val="bg1"/>
                </a:solidFill>
                <a:latin typeface="+mn-lt"/>
                <a:ea typeface="+mn-ea"/>
                <a:cs typeface="Intel Clear Light" panose="020B0404020203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E2556C5-CE8C-6547-B838-EA80C61A4AF7}" type="slidenum">
              <a:rPr lang="en-US" smtClean="0">
                <a:solidFill>
                  <a:prstClr val="white"/>
                </a:solidFill>
              </a:rPr>
              <a:pPr>
                <a:defRPr/>
              </a:pPr>
              <a:t>19</a:t>
            </a:fld>
            <a:endParaRPr lang="en-US"/>
          </a:p>
        </p:txBody>
      </p:sp>
      <p:sp>
        <p:nvSpPr>
          <p:cNvPr id="2" name="Title 1">
            <a:extLst>
              <a:ext uri="{FF2B5EF4-FFF2-40B4-BE49-F238E27FC236}">
                <a16:creationId xmlns:a16="http://schemas.microsoft.com/office/drawing/2014/main" id="{30C3FDA2-D0D2-C64B-A4AA-FA669527381B}"/>
              </a:ext>
            </a:extLst>
          </p:cNvPr>
          <p:cNvSpPr>
            <a:spLocks noGrp="1"/>
          </p:cNvSpPr>
          <p:nvPr>
            <p:ph type="title"/>
          </p:nvPr>
        </p:nvSpPr>
        <p:spPr/>
        <p:txBody>
          <a:bodyPr/>
          <a:lstStyle/>
          <a:p>
            <a:r>
              <a:rPr lang="en-US"/>
              <a:t>Graphene Protected Files</a:t>
            </a:r>
          </a:p>
        </p:txBody>
      </p:sp>
      <p:sp>
        <p:nvSpPr>
          <p:cNvPr id="35" name="Rectangle 34">
            <a:extLst>
              <a:ext uri="{FF2B5EF4-FFF2-40B4-BE49-F238E27FC236}">
                <a16:creationId xmlns:a16="http://schemas.microsoft.com/office/drawing/2014/main" id="{A5F795D6-AC83-45F9-A787-58F73E193FE9}"/>
              </a:ext>
            </a:extLst>
          </p:cNvPr>
          <p:cNvSpPr/>
          <p:nvPr/>
        </p:nvSpPr>
        <p:spPr>
          <a:xfrm>
            <a:off x="6887686" y="1107441"/>
            <a:ext cx="4692598" cy="4765040"/>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36" name="Rectangle 35">
            <a:extLst>
              <a:ext uri="{FF2B5EF4-FFF2-40B4-BE49-F238E27FC236}">
                <a16:creationId xmlns:a16="http://schemas.microsoft.com/office/drawing/2014/main" id="{F4C45D80-2D78-4D12-AA62-65DF689FC563}"/>
              </a:ext>
            </a:extLst>
          </p:cNvPr>
          <p:cNvSpPr/>
          <p:nvPr/>
        </p:nvSpPr>
        <p:spPr>
          <a:xfrm>
            <a:off x="7156920" y="2957221"/>
            <a:ext cx="4015740" cy="2696537"/>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37" name="Picture 36">
            <a:extLst>
              <a:ext uri="{FF2B5EF4-FFF2-40B4-BE49-F238E27FC236}">
                <a16:creationId xmlns:a16="http://schemas.microsoft.com/office/drawing/2014/main" id="{4F151918-E33B-4B8C-ABB4-9B19FE4F1818}"/>
              </a:ext>
            </a:extLst>
          </p:cNvPr>
          <p:cNvPicPr>
            <a:picLocks noChangeAspect="1"/>
          </p:cNvPicPr>
          <p:nvPr/>
        </p:nvPicPr>
        <p:blipFill rotWithShape="1">
          <a:blip r:embed="rId4">
            <a:clrChange>
              <a:clrFrom>
                <a:srgbClr val="FFFFFF"/>
              </a:clrFrom>
              <a:clrTo>
                <a:srgbClr val="FFFFFF">
                  <a:alpha val="0"/>
                </a:srgbClr>
              </a:clrTo>
            </a:clrChange>
          </a:blip>
          <a:srcRect r="19298" b="11423"/>
          <a:stretch/>
        </p:blipFill>
        <p:spPr>
          <a:xfrm>
            <a:off x="10499997" y="2792215"/>
            <a:ext cx="839949" cy="793799"/>
          </a:xfrm>
          <a:prstGeom prst="rect">
            <a:avLst/>
          </a:prstGeom>
        </p:spPr>
      </p:pic>
      <p:sp>
        <p:nvSpPr>
          <p:cNvPr id="38" name="Rectangle 37">
            <a:extLst>
              <a:ext uri="{FF2B5EF4-FFF2-40B4-BE49-F238E27FC236}">
                <a16:creationId xmlns:a16="http://schemas.microsoft.com/office/drawing/2014/main" id="{A8CF356F-76DE-4E6D-8ADA-8A95D0FF6347}"/>
              </a:ext>
            </a:extLst>
          </p:cNvPr>
          <p:cNvSpPr/>
          <p:nvPr/>
        </p:nvSpPr>
        <p:spPr>
          <a:xfrm>
            <a:off x="7287513" y="3884799"/>
            <a:ext cx="3025829" cy="420624"/>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a:t>Secret Prov lib</a:t>
            </a:r>
          </a:p>
        </p:txBody>
      </p:sp>
      <p:sp>
        <p:nvSpPr>
          <p:cNvPr id="40" name="Rectangle 39">
            <a:extLst>
              <a:ext uri="{FF2B5EF4-FFF2-40B4-BE49-F238E27FC236}">
                <a16:creationId xmlns:a16="http://schemas.microsoft.com/office/drawing/2014/main" id="{8B2E6B72-6171-48C4-8657-8D4850485113}"/>
              </a:ext>
            </a:extLst>
          </p:cNvPr>
          <p:cNvSpPr/>
          <p:nvPr/>
        </p:nvSpPr>
        <p:spPr>
          <a:xfrm>
            <a:off x="7287513" y="3187597"/>
            <a:ext cx="3025829" cy="53029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Binary</a:t>
            </a:r>
          </a:p>
        </p:txBody>
      </p:sp>
      <p:sp>
        <p:nvSpPr>
          <p:cNvPr id="42" name="Rectangle 41">
            <a:extLst>
              <a:ext uri="{FF2B5EF4-FFF2-40B4-BE49-F238E27FC236}">
                <a16:creationId xmlns:a16="http://schemas.microsoft.com/office/drawing/2014/main" id="{8DBAB07E-507A-45FD-AEAA-35D298ADE7E5}"/>
              </a:ext>
            </a:extLst>
          </p:cNvPr>
          <p:cNvSpPr/>
          <p:nvPr/>
        </p:nvSpPr>
        <p:spPr>
          <a:xfrm>
            <a:off x="7287514" y="5002625"/>
            <a:ext cx="3025828" cy="51860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Graphene </a:t>
            </a:r>
            <a:r>
              <a:rPr lang="en-US" sz="2400" err="1"/>
              <a:t>LibOS</a:t>
            </a:r>
            <a:endParaRPr lang="en-US" sz="2400"/>
          </a:p>
        </p:txBody>
      </p:sp>
      <p:sp>
        <p:nvSpPr>
          <p:cNvPr id="44" name="TextBox 43">
            <a:extLst>
              <a:ext uri="{FF2B5EF4-FFF2-40B4-BE49-F238E27FC236}">
                <a16:creationId xmlns:a16="http://schemas.microsoft.com/office/drawing/2014/main" id="{2705727F-E0BC-43FB-A313-9C12F5104874}"/>
              </a:ext>
            </a:extLst>
          </p:cNvPr>
          <p:cNvSpPr txBox="1"/>
          <p:nvPr/>
        </p:nvSpPr>
        <p:spPr>
          <a:xfrm>
            <a:off x="7776851" y="805929"/>
            <a:ext cx="3803433" cy="307777"/>
          </a:xfrm>
          <a:prstGeom prst="rect">
            <a:avLst/>
          </a:prstGeom>
          <a:noFill/>
        </p:spPr>
        <p:txBody>
          <a:bodyPr vert="horz" wrap="square" lIns="0" tIns="0" rIns="0" bIns="0" rtlCol="0">
            <a:spAutoFit/>
          </a:bodyPr>
          <a:lstStyle/>
          <a:p>
            <a:pPr algn="r"/>
            <a:r>
              <a:rPr lang="en-US" sz="2000">
                <a:solidFill>
                  <a:schemeClr val="dk1"/>
                </a:solidFill>
              </a:rPr>
              <a:t>Untrusted machine</a:t>
            </a:r>
          </a:p>
        </p:txBody>
      </p:sp>
      <p:sp>
        <p:nvSpPr>
          <p:cNvPr id="46" name="Rectangle 45">
            <a:extLst>
              <a:ext uri="{FF2B5EF4-FFF2-40B4-BE49-F238E27FC236}">
                <a16:creationId xmlns:a16="http://schemas.microsoft.com/office/drawing/2014/main" id="{BD506002-8A80-4CB2-AADB-8FCB3400D59B}"/>
              </a:ext>
            </a:extLst>
          </p:cNvPr>
          <p:cNvSpPr/>
          <p:nvPr/>
        </p:nvSpPr>
        <p:spPr>
          <a:xfrm>
            <a:off x="7287513" y="4390219"/>
            <a:ext cx="3025829" cy="420624"/>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a:t>Protected FS</a:t>
            </a:r>
          </a:p>
        </p:txBody>
      </p:sp>
      <p:sp>
        <p:nvSpPr>
          <p:cNvPr id="47" name="Rectangle 46">
            <a:extLst>
              <a:ext uri="{FF2B5EF4-FFF2-40B4-BE49-F238E27FC236}">
                <a16:creationId xmlns:a16="http://schemas.microsoft.com/office/drawing/2014/main" id="{A8ED47F7-DB76-4A0C-9D8C-941520EED339}"/>
              </a:ext>
            </a:extLst>
          </p:cNvPr>
          <p:cNvSpPr/>
          <p:nvPr/>
        </p:nvSpPr>
        <p:spPr>
          <a:xfrm>
            <a:off x="193040" y="2997910"/>
            <a:ext cx="4773084" cy="2856745"/>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48" name="TextBox 47">
            <a:extLst>
              <a:ext uri="{FF2B5EF4-FFF2-40B4-BE49-F238E27FC236}">
                <a16:creationId xmlns:a16="http://schemas.microsoft.com/office/drawing/2014/main" id="{53B5BEFB-FE31-4B5A-8353-33D3514EB4C7}"/>
              </a:ext>
            </a:extLst>
          </p:cNvPr>
          <p:cNvSpPr txBox="1"/>
          <p:nvPr/>
        </p:nvSpPr>
        <p:spPr>
          <a:xfrm>
            <a:off x="193040" y="2649444"/>
            <a:ext cx="3803433" cy="307777"/>
          </a:xfrm>
          <a:prstGeom prst="rect">
            <a:avLst/>
          </a:prstGeom>
          <a:noFill/>
        </p:spPr>
        <p:txBody>
          <a:bodyPr vert="horz" wrap="square" lIns="0" tIns="0" rIns="0" bIns="0" rtlCol="0">
            <a:spAutoFit/>
          </a:bodyPr>
          <a:lstStyle/>
          <a:p>
            <a:r>
              <a:rPr lang="en-US" sz="2000">
                <a:solidFill>
                  <a:schemeClr val="dk1"/>
                </a:solidFill>
              </a:rPr>
              <a:t>Trusted machine</a:t>
            </a:r>
          </a:p>
        </p:txBody>
      </p:sp>
      <p:sp>
        <p:nvSpPr>
          <p:cNvPr id="52" name="Rectangle 51">
            <a:extLst>
              <a:ext uri="{FF2B5EF4-FFF2-40B4-BE49-F238E27FC236}">
                <a16:creationId xmlns:a16="http://schemas.microsoft.com/office/drawing/2014/main" id="{AD3330D7-9E88-426A-A409-D87C46994991}"/>
              </a:ext>
            </a:extLst>
          </p:cNvPr>
          <p:cNvSpPr/>
          <p:nvPr/>
        </p:nvSpPr>
        <p:spPr>
          <a:xfrm>
            <a:off x="1790360" y="3187597"/>
            <a:ext cx="3025829" cy="53029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Secret Provider</a:t>
            </a:r>
          </a:p>
        </p:txBody>
      </p:sp>
      <p:sp>
        <p:nvSpPr>
          <p:cNvPr id="55" name="Rectangle 54">
            <a:extLst>
              <a:ext uri="{FF2B5EF4-FFF2-40B4-BE49-F238E27FC236}">
                <a16:creationId xmlns:a16="http://schemas.microsoft.com/office/drawing/2014/main" id="{522ECECC-0393-4B80-B92C-2F227017B279}"/>
              </a:ext>
            </a:extLst>
          </p:cNvPr>
          <p:cNvSpPr/>
          <p:nvPr/>
        </p:nvSpPr>
        <p:spPr>
          <a:xfrm>
            <a:off x="1790358" y="3884799"/>
            <a:ext cx="3025829" cy="420624"/>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a:t>Secret Prov lib</a:t>
            </a:r>
          </a:p>
        </p:txBody>
      </p:sp>
      <p:pic>
        <p:nvPicPr>
          <p:cNvPr id="24584" name="Picture 8" descr="Key Icons - Download Free Vector Icons | Noun Project">
            <a:extLst>
              <a:ext uri="{FF2B5EF4-FFF2-40B4-BE49-F238E27FC236}">
                <a16:creationId xmlns:a16="http://schemas.microsoft.com/office/drawing/2014/main" id="{0A5DE5A7-04DC-4A85-A3EF-46FEFE1B9B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539" y="3934476"/>
            <a:ext cx="426192" cy="426192"/>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Connector: Elbow 33">
            <a:extLst>
              <a:ext uri="{FF2B5EF4-FFF2-40B4-BE49-F238E27FC236}">
                <a16:creationId xmlns:a16="http://schemas.microsoft.com/office/drawing/2014/main" id="{91CBD80C-D68A-4DBC-924B-D43121FD4EC8}"/>
              </a:ext>
            </a:extLst>
          </p:cNvPr>
          <p:cNvCxnSpPr>
            <a:cxnSpLocks/>
            <a:stCxn id="38" idx="1"/>
          </p:cNvCxnSpPr>
          <p:nvPr/>
        </p:nvCxnSpPr>
        <p:spPr>
          <a:xfrm rot="10800000" flipV="1">
            <a:off x="4816187" y="4095110"/>
            <a:ext cx="2471326" cy="1"/>
          </a:xfrm>
          <a:prstGeom prst="bentConnector3">
            <a:avLst>
              <a:gd name="adj1" fmla="val 50000"/>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8AEECD57-199F-4D48-A7E3-B73844F5F4DD}"/>
              </a:ext>
            </a:extLst>
          </p:cNvPr>
          <p:cNvSpPr txBox="1"/>
          <p:nvPr/>
        </p:nvSpPr>
        <p:spPr>
          <a:xfrm>
            <a:off x="5023990" y="3819228"/>
            <a:ext cx="1798399" cy="246221"/>
          </a:xfrm>
          <a:prstGeom prst="rect">
            <a:avLst/>
          </a:prstGeom>
          <a:noFill/>
        </p:spPr>
        <p:txBody>
          <a:bodyPr vert="horz" wrap="square" lIns="0" tIns="0" rIns="0" bIns="0" rtlCol="0">
            <a:spAutoFit/>
          </a:bodyPr>
          <a:lstStyle/>
          <a:p>
            <a:pPr algn="ctr"/>
            <a:r>
              <a:rPr lang="en-US" sz="1600">
                <a:solidFill>
                  <a:schemeClr val="dk1"/>
                </a:solidFill>
              </a:rPr>
              <a:t>Encryption key</a:t>
            </a:r>
          </a:p>
        </p:txBody>
      </p:sp>
      <p:pic>
        <p:nvPicPr>
          <p:cNvPr id="59" name="Picture 8" descr="Key Icons - Download Free Vector Icons | Noun Project">
            <a:extLst>
              <a:ext uri="{FF2B5EF4-FFF2-40B4-BE49-F238E27FC236}">
                <a16:creationId xmlns:a16="http://schemas.microsoft.com/office/drawing/2014/main" id="{CD2A36A8-1B36-444F-87AD-7866061DF3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9858" y="3258460"/>
            <a:ext cx="426192" cy="4261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Single Corner Snipped 4">
            <a:extLst>
              <a:ext uri="{FF2B5EF4-FFF2-40B4-BE49-F238E27FC236}">
                <a16:creationId xmlns:a16="http://schemas.microsoft.com/office/drawing/2014/main" id="{39E335B1-DAD1-4BF2-8390-227E6B34D9FF}"/>
              </a:ext>
            </a:extLst>
          </p:cNvPr>
          <p:cNvSpPr/>
          <p:nvPr/>
        </p:nvSpPr>
        <p:spPr>
          <a:xfrm>
            <a:off x="780492" y="4955029"/>
            <a:ext cx="904239" cy="733483"/>
          </a:xfrm>
          <a:prstGeom prst="snip1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a:t>Input file 1</a:t>
            </a:r>
          </a:p>
        </p:txBody>
      </p:sp>
      <p:sp>
        <p:nvSpPr>
          <p:cNvPr id="50" name="Rectangle: Single Corner Snipped 49">
            <a:extLst>
              <a:ext uri="{FF2B5EF4-FFF2-40B4-BE49-F238E27FC236}">
                <a16:creationId xmlns:a16="http://schemas.microsoft.com/office/drawing/2014/main" id="{BF9B818F-EDAF-4101-8533-783F6616FDF8}"/>
              </a:ext>
            </a:extLst>
          </p:cNvPr>
          <p:cNvSpPr/>
          <p:nvPr/>
        </p:nvSpPr>
        <p:spPr>
          <a:xfrm>
            <a:off x="1971344" y="4949637"/>
            <a:ext cx="904239" cy="733483"/>
          </a:xfrm>
          <a:prstGeom prst="snip1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a:t>Input file 2</a:t>
            </a:r>
          </a:p>
        </p:txBody>
      </p:sp>
      <p:pic>
        <p:nvPicPr>
          <p:cNvPr id="24" name="Picture 8" descr="Key Icons - Download Free Vector Icons | Noun Project">
            <a:extLst>
              <a:ext uri="{FF2B5EF4-FFF2-40B4-BE49-F238E27FC236}">
                <a16:creationId xmlns:a16="http://schemas.microsoft.com/office/drawing/2014/main" id="{7766AA75-34B2-4FCB-969A-869C5177B2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7286" y="5360921"/>
            <a:ext cx="426192" cy="42619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Key Icons - Download Free Vector Icons | Noun Project">
            <a:extLst>
              <a:ext uri="{FF2B5EF4-FFF2-40B4-BE49-F238E27FC236}">
                <a16:creationId xmlns:a16="http://schemas.microsoft.com/office/drawing/2014/main" id="{163B9CFD-BD26-41FB-A97F-2568368209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1420" y="5365472"/>
            <a:ext cx="426192" cy="426192"/>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Single Corner Snipped 25">
            <a:extLst>
              <a:ext uri="{FF2B5EF4-FFF2-40B4-BE49-F238E27FC236}">
                <a16:creationId xmlns:a16="http://schemas.microsoft.com/office/drawing/2014/main" id="{C27B9252-9797-4D5A-9F32-557FA19AE06D}"/>
              </a:ext>
            </a:extLst>
          </p:cNvPr>
          <p:cNvSpPr/>
          <p:nvPr/>
        </p:nvSpPr>
        <p:spPr>
          <a:xfrm>
            <a:off x="7222896" y="1487505"/>
            <a:ext cx="904239" cy="733483"/>
          </a:xfrm>
          <a:prstGeom prst="snip1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a:t>Input file 1</a:t>
            </a:r>
          </a:p>
        </p:txBody>
      </p:sp>
      <p:sp>
        <p:nvSpPr>
          <p:cNvPr id="27" name="Rectangle: Single Corner Snipped 26">
            <a:extLst>
              <a:ext uri="{FF2B5EF4-FFF2-40B4-BE49-F238E27FC236}">
                <a16:creationId xmlns:a16="http://schemas.microsoft.com/office/drawing/2014/main" id="{F1B6170F-E2E3-4F2D-8687-674C3B65EDE5}"/>
              </a:ext>
            </a:extLst>
          </p:cNvPr>
          <p:cNvSpPr/>
          <p:nvPr/>
        </p:nvSpPr>
        <p:spPr>
          <a:xfrm>
            <a:off x="8413748" y="1482113"/>
            <a:ext cx="904239" cy="733483"/>
          </a:xfrm>
          <a:prstGeom prst="snip1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a:t>Input file 2</a:t>
            </a:r>
          </a:p>
        </p:txBody>
      </p:sp>
      <p:pic>
        <p:nvPicPr>
          <p:cNvPr id="28" name="Picture 8" descr="Key Icons - Download Free Vector Icons | Noun Project">
            <a:extLst>
              <a:ext uri="{FF2B5EF4-FFF2-40B4-BE49-F238E27FC236}">
                <a16:creationId xmlns:a16="http://schemas.microsoft.com/office/drawing/2014/main" id="{6CE8201D-728B-4613-AFD8-419CB93695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9690" y="1893397"/>
            <a:ext cx="426192" cy="42619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Key Icons - Download Free Vector Icons | Noun Project">
            <a:extLst>
              <a:ext uri="{FF2B5EF4-FFF2-40B4-BE49-F238E27FC236}">
                <a16:creationId xmlns:a16="http://schemas.microsoft.com/office/drawing/2014/main" id="{1B8FD59B-C5AB-4F77-BF87-B81D015F08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3824" y="1897948"/>
            <a:ext cx="426192" cy="426192"/>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Connector: Elbow 30">
            <a:extLst>
              <a:ext uri="{FF2B5EF4-FFF2-40B4-BE49-F238E27FC236}">
                <a16:creationId xmlns:a16="http://schemas.microsoft.com/office/drawing/2014/main" id="{32989A57-1401-4405-9A9E-1BE8D6D1B625}"/>
              </a:ext>
            </a:extLst>
          </p:cNvPr>
          <p:cNvCxnSpPr>
            <a:cxnSpLocks/>
            <a:stCxn id="24584" idx="1"/>
            <a:endCxn id="5" idx="2"/>
          </p:cNvCxnSpPr>
          <p:nvPr/>
        </p:nvCxnSpPr>
        <p:spPr>
          <a:xfrm rot="10800000" flipV="1">
            <a:off x="780493" y="4147571"/>
            <a:ext cx="478047" cy="1174199"/>
          </a:xfrm>
          <a:prstGeom prst="bentConnector3">
            <a:avLst>
              <a:gd name="adj1" fmla="val 147820"/>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1" name="Connector: Elbow 40">
            <a:extLst>
              <a:ext uri="{FF2B5EF4-FFF2-40B4-BE49-F238E27FC236}">
                <a16:creationId xmlns:a16="http://schemas.microsoft.com/office/drawing/2014/main" id="{D48270D9-D99A-4A38-86E8-86FA1E7CBA70}"/>
              </a:ext>
            </a:extLst>
          </p:cNvPr>
          <p:cNvCxnSpPr>
            <a:cxnSpLocks/>
            <a:stCxn id="24584" idx="1"/>
            <a:endCxn id="50" idx="3"/>
          </p:cNvCxnSpPr>
          <p:nvPr/>
        </p:nvCxnSpPr>
        <p:spPr>
          <a:xfrm rot="10800000" flipH="1" flipV="1">
            <a:off x="1258538" y="4147571"/>
            <a:ext cx="1164925" cy="802065"/>
          </a:xfrm>
          <a:prstGeom prst="bentConnector4">
            <a:avLst>
              <a:gd name="adj1" fmla="val -35323"/>
              <a:gd name="adj2" fmla="val 63284"/>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3" name="Connector: Elbow 42">
            <a:extLst>
              <a:ext uri="{FF2B5EF4-FFF2-40B4-BE49-F238E27FC236}">
                <a16:creationId xmlns:a16="http://schemas.microsoft.com/office/drawing/2014/main" id="{DB3DDA66-4D8B-4862-8C98-5A4271A32788}"/>
              </a:ext>
            </a:extLst>
          </p:cNvPr>
          <p:cNvCxnSpPr>
            <a:cxnSpLocks/>
            <a:stCxn id="26" idx="1"/>
            <a:endCxn id="36" idx="0"/>
          </p:cNvCxnSpPr>
          <p:nvPr/>
        </p:nvCxnSpPr>
        <p:spPr>
          <a:xfrm rot="16200000" flipH="1">
            <a:off x="8051787" y="1844217"/>
            <a:ext cx="736233" cy="1489774"/>
          </a:xfrm>
          <a:prstGeom prst="bentConnector3">
            <a:avLst>
              <a:gd name="adj1" fmla="val 50000"/>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5" name="Connector: Elbow 44">
            <a:extLst>
              <a:ext uri="{FF2B5EF4-FFF2-40B4-BE49-F238E27FC236}">
                <a16:creationId xmlns:a16="http://schemas.microsoft.com/office/drawing/2014/main" id="{BF975FEA-7E8E-4435-8676-BCF10171A374}"/>
              </a:ext>
            </a:extLst>
          </p:cNvPr>
          <p:cNvCxnSpPr>
            <a:cxnSpLocks/>
            <a:stCxn id="27" idx="1"/>
          </p:cNvCxnSpPr>
          <p:nvPr/>
        </p:nvCxnSpPr>
        <p:spPr>
          <a:xfrm rot="16200000" flipH="1">
            <a:off x="8643690" y="2437774"/>
            <a:ext cx="741627" cy="297270"/>
          </a:xfrm>
          <a:prstGeom prst="bentConnector3">
            <a:avLst>
              <a:gd name="adj1" fmla="val 50000"/>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2547449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par>
                                <p:cTn id="25" presetID="10"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par>
                                <p:cTn id="33" presetID="10"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26"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p:cNvSpPr>
            <a:spLocks noGrp="1"/>
          </p:cNvSpPr>
          <p:nvPr>
            <p:ph type="sldNum" sz="quarter" idx="12"/>
          </p:nvPr>
        </p:nvSpPr>
        <p:spPr/>
        <p:txBody>
          <a:bodyPr/>
          <a:lstStyle/>
          <a:p>
            <a:fld id="{FD44707B-D922-47D5-BD24-D96E91B70543}" type="slidenum">
              <a:rPr lang="en-US" smtClean="0">
                <a:solidFill>
                  <a:prstClr val="white"/>
                </a:solidFill>
              </a:rPr>
              <a:pPr/>
              <a:t>2</a:t>
            </a:fld>
            <a:endParaRPr lang="en-US">
              <a:solidFill>
                <a:prstClr val="white"/>
              </a:solidFill>
            </a:endParaRPr>
          </a:p>
        </p:txBody>
      </p:sp>
      <p:sp>
        <p:nvSpPr>
          <p:cNvPr id="4" name="Title 3"/>
          <p:cNvSpPr>
            <a:spLocks noGrp="1"/>
          </p:cNvSpPr>
          <p:nvPr>
            <p:ph type="title"/>
          </p:nvPr>
        </p:nvSpPr>
        <p:spPr/>
        <p:txBody>
          <a:bodyPr/>
          <a:lstStyle/>
          <a:p>
            <a:r>
              <a:rPr lang="en-US"/>
              <a:t>Legal Disclaimers</a:t>
            </a:r>
          </a:p>
        </p:txBody>
      </p:sp>
      <p:sp>
        <p:nvSpPr>
          <p:cNvPr id="12" name="Text Placeholder 2"/>
          <p:cNvSpPr txBox="1">
            <a:spLocks/>
          </p:cNvSpPr>
          <p:nvPr/>
        </p:nvSpPr>
        <p:spPr>
          <a:xfrm>
            <a:off x="621360" y="1315523"/>
            <a:ext cx="11216640" cy="4742077"/>
          </a:xfrm>
          <a:prstGeom prst="rect">
            <a:avLst/>
          </a:prstGeom>
        </p:spPr>
        <p:txBody>
          <a:bodyPr vert="horz" wrap="square" lIns="0" tIns="60960" rIns="121920" bIns="60960" numCol="1" anchor="t" anchorCtr="0" compatLnSpc="1">
            <a:prstTxWarp prst="textNoShape">
              <a:avLst/>
            </a:prstTxWarp>
          </a:bodyPr>
          <a:lstStyle>
            <a:defPPr>
              <a:defRPr lang="en-US"/>
            </a:defPPr>
            <a:lvl1pPr algn="ctr" defTabSz="457200" rtl="0" fontAlgn="base">
              <a:spcBef>
                <a:spcPct val="0"/>
              </a:spcBef>
              <a:spcAft>
                <a:spcPct val="0"/>
              </a:spcAft>
              <a:defRPr sz="1200" kern="1200">
                <a:solidFill>
                  <a:srgbClr val="8DC5EA"/>
                </a:solidFill>
                <a:latin typeface="Calibri" pitchFamily="34" charset="0"/>
                <a:ea typeface="+mn-ea"/>
                <a:cs typeface="+mn-cs"/>
              </a:defRPr>
            </a:lvl1pPr>
            <a:lvl2pPr marL="457200" algn="l" defTabSz="457200" rtl="0" fontAlgn="base">
              <a:spcBef>
                <a:spcPct val="0"/>
              </a:spcBef>
              <a:spcAft>
                <a:spcPct val="0"/>
              </a:spcAft>
              <a:defRPr kern="1200">
                <a:solidFill>
                  <a:schemeClr val="tx1"/>
                </a:solidFill>
                <a:latin typeface="Neo Sans Intel" pitchFamily="34" charset="0"/>
                <a:ea typeface="+mn-ea"/>
                <a:cs typeface="+mn-cs"/>
              </a:defRPr>
            </a:lvl2pPr>
            <a:lvl3pPr marL="914400" algn="l" defTabSz="457200" rtl="0" fontAlgn="base">
              <a:spcBef>
                <a:spcPct val="0"/>
              </a:spcBef>
              <a:spcAft>
                <a:spcPct val="0"/>
              </a:spcAft>
              <a:defRPr kern="1200">
                <a:solidFill>
                  <a:schemeClr val="tx1"/>
                </a:solidFill>
                <a:latin typeface="Neo Sans Intel" pitchFamily="34" charset="0"/>
                <a:ea typeface="+mn-ea"/>
                <a:cs typeface="+mn-cs"/>
              </a:defRPr>
            </a:lvl3pPr>
            <a:lvl4pPr marL="1371600" algn="l" defTabSz="457200" rtl="0" fontAlgn="base">
              <a:spcBef>
                <a:spcPct val="0"/>
              </a:spcBef>
              <a:spcAft>
                <a:spcPct val="0"/>
              </a:spcAft>
              <a:defRPr kern="1200">
                <a:solidFill>
                  <a:schemeClr val="tx1"/>
                </a:solidFill>
                <a:latin typeface="Neo Sans Intel" pitchFamily="34" charset="0"/>
                <a:ea typeface="+mn-ea"/>
                <a:cs typeface="+mn-cs"/>
              </a:defRPr>
            </a:lvl4pPr>
            <a:lvl5pPr marL="1828800" algn="l" defTabSz="457200" rtl="0" fontAlgn="base">
              <a:spcBef>
                <a:spcPct val="0"/>
              </a:spcBef>
              <a:spcAft>
                <a:spcPct val="0"/>
              </a:spcAft>
              <a:defRPr kern="1200">
                <a:solidFill>
                  <a:schemeClr val="tx1"/>
                </a:solidFill>
                <a:latin typeface="Neo Sans Intel" pitchFamily="34" charset="0"/>
                <a:ea typeface="+mn-ea"/>
                <a:cs typeface="+mn-cs"/>
              </a:defRPr>
            </a:lvl5pPr>
            <a:lvl6pPr marL="2286000" algn="l" defTabSz="914400" rtl="0" eaLnBrk="1" latinLnBrk="0" hangingPunct="1">
              <a:defRPr kern="1200">
                <a:solidFill>
                  <a:schemeClr val="tx1"/>
                </a:solidFill>
                <a:latin typeface="Neo Sans Intel" pitchFamily="34" charset="0"/>
                <a:ea typeface="+mn-ea"/>
                <a:cs typeface="+mn-cs"/>
              </a:defRPr>
            </a:lvl6pPr>
            <a:lvl7pPr marL="2743200" algn="l" defTabSz="914400" rtl="0" eaLnBrk="1" latinLnBrk="0" hangingPunct="1">
              <a:defRPr kern="1200">
                <a:solidFill>
                  <a:schemeClr val="tx1"/>
                </a:solidFill>
                <a:latin typeface="Neo Sans Intel" pitchFamily="34" charset="0"/>
                <a:ea typeface="+mn-ea"/>
                <a:cs typeface="+mn-cs"/>
              </a:defRPr>
            </a:lvl7pPr>
            <a:lvl8pPr marL="3200400" algn="l" defTabSz="914400" rtl="0" eaLnBrk="1" latinLnBrk="0" hangingPunct="1">
              <a:defRPr kern="1200">
                <a:solidFill>
                  <a:schemeClr val="tx1"/>
                </a:solidFill>
                <a:latin typeface="Neo Sans Intel" pitchFamily="34" charset="0"/>
                <a:ea typeface="+mn-ea"/>
                <a:cs typeface="+mn-cs"/>
              </a:defRPr>
            </a:lvl8pPr>
            <a:lvl9pPr marL="3657600" algn="l" defTabSz="914400" rtl="0" eaLnBrk="1" latinLnBrk="0" hangingPunct="1">
              <a:defRPr kern="1200">
                <a:solidFill>
                  <a:schemeClr val="tx1"/>
                </a:solidFill>
                <a:latin typeface="Neo Sans Intel" pitchFamily="34" charset="0"/>
                <a:ea typeface="+mn-ea"/>
                <a:cs typeface="+mn-cs"/>
              </a:defRPr>
            </a:lvl9pPr>
          </a:lstStyle>
          <a:p>
            <a:pPr algn="l"/>
            <a:r>
              <a:rPr lang="en-US" sz="1867">
                <a:solidFill>
                  <a:schemeClr val="tx2"/>
                </a:solidFill>
              </a:rPr>
              <a:t>Intel provides these materials as-is, with no express or implied warranties. </a:t>
            </a:r>
          </a:p>
          <a:p>
            <a:pPr algn="l"/>
            <a:r>
              <a:rPr lang="en-US" sz="1867">
                <a:solidFill>
                  <a:schemeClr val="tx2"/>
                </a:solidFill>
              </a:rPr>
              <a:t>All products, dates, and figures specified are preliminary, based on current expectations, and are subject to change without notice. </a:t>
            </a:r>
          </a:p>
          <a:p>
            <a:pPr algn="l"/>
            <a:r>
              <a:rPr lang="en-US" sz="1867">
                <a:solidFill>
                  <a:schemeClr val="tx2"/>
                </a:solidFill>
              </a:rPr>
              <a:t>Intel processors, chipsets, and desktop boards may contain design defects or errors known as errata, which may cause the product to deviate from published specifications. Current characterized errata are available on request. </a:t>
            </a:r>
          </a:p>
          <a:p>
            <a:pPr algn="l"/>
            <a:r>
              <a:rPr lang="en-US" sz="1867">
                <a:solidFill>
                  <a:schemeClr val="tx2"/>
                </a:solidFill>
              </a:rPr>
              <a:t>Intel technologies' features and benefits depend on system configuration and may require enabled hardware, software or service activation. Performance varies depending on system configuration. No product or component can be absolutely secure. Check with your system manufacturer or retailer or learn more at </a:t>
            </a:r>
            <a:r>
              <a:rPr lang="en-US" sz="1867" u="sng">
                <a:solidFill>
                  <a:schemeClr val="tx2"/>
                </a:solidFill>
                <a:hlinkClick r:id="rId3"/>
              </a:rPr>
              <a:t>http://intel.com</a:t>
            </a:r>
            <a:r>
              <a:rPr lang="en-US" sz="1867">
                <a:solidFill>
                  <a:schemeClr val="tx2"/>
                </a:solidFill>
              </a:rPr>
              <a:t>. </a:t>
            </a:r>
          </a:p>
          <a:p>
            <a:pPr algn="l"/>
            <a:r>
              <a:rPr lang="en-US" sz="1867">
                <a:solidFill>
                  <a:schemeClr val="tx2"/>
                </a:solidFill>
              </a:rPr>
              <a:t>Some results have been estimated or simulated using internal Intel analysis or architecture simulation or modeling, and provided to you for informational purposes. Any differences in your system hardware, software or configuration may affect your actual performance.   </a:t>
            </a:r>
          </a:p>
          <a:p>
            <a:pPr algn="l"/>
            <a:r>
              <a:rPr lang="en-US" sz="1867">
                <a:solidFill>
                  <a:schemeClr val="tx2"/>
                </a:solidFill>
              </a:rPr>
              <a:t>Intel and the Intel logo are trademarks of Intel Corporation in the United States and other countries.</a:t>
            </a:r>
          </a:p>
          <a:p>
            <a:pPr algn="l"/>
            <a:r>
              <a:rPr lang="en-US" sz="1867">
                <a:solidFill>
                  <a:schemeClr val="tx2"/>
                </a:solidFill>
              </a:rPr>
              <a:t>*Other names and brands may be claimed as the property of others.</a:t>
            </a:r>
          </a:p>
          <a:p>
            <a:pPr algn="l"/>
            <a:r>
              <a:rPr lang="en-US" sz="1867">
                <a:solidFill>
                  <a:schemeClr val="tx2"/>
                </a:solidFill>
              </a:rPr>
              <a:t>© Intel Corporation 2019</a:t>
            </a:r>
          </a:p>
        </p:txBody>
      </p:sp>
    </p:spTree>
    <p:extLst>
      <p:ext uri="{BB962C8B-B14F-4D97-AF65-F5344CB8AC3E}">
        <p14:creationId xmlns:p14="http://schemas.microsoft.com/office/powerpoint/2010/main" val="203084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8CC75B-F7B6-584A-B0E5-4483AC05DE15}"/>
              </a:ext>
            </a:extLst>
          </p:cNvPr>
          <p:cNvSpPr>
            <a:spLocks noGrp="1"/>
          </p:cNvSpPr>
          <p:nvPr>
            <p:ph type="sldNum" sz="quarter" idx="12"/>
          </p:nvPr>
        </p:nvSpPr>
        <p:spPr>
          <a:prstGeom prst="rect">
            <a:avLst/>
          </a:prstGeom>
        </p:spPr>
        <p:txBody>
          <a:bodyPr vert="horz" lIns="0" tIns="0" rIns="0" bIns="0" rtlCol="0" anchor="ctr"/>
          <a:lstStyle>
            <a:defPPr>
              <a:defRPr lang="en-US"/>
            </a:defPPr>
            <a:lvl1pPr marL="0" algn="r" defTabSz="914400" rtl="0" eaLnBrk="1" latinLnBrk="0" hangingPunct="1">
              <a:defRPr sz="1067" kern="1200">
                <a:solidFill>
                  <a:schemeClr val="bg1"/>
                </a:solidFill>
                <a:latin typeface="+mn-lt"/>
                <a:ea typeface="+mn-ea"/>
                <a:cs typeface="Intel Clear Light" panose="020B0404020203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E2556C5-CE8C-6547-B838-EA80C61A4AF7}" type="slidenum">
              <a:rPr lang="en-US" smtClean="0">
                <a:solidFill>
                  <a:prstClr val="white"/>
                </a:solidFill>
              </a:rPr>
              <a:pPr>
                <a:defRPr/>
              </a:pPr>
              <a:t>20</a:t>
            </a:fld>
            <a:endParaRPr lang="en-US"/>
          </a:p>
        </p:txBody>
      </p:sp>
      <p:sp>
        <p:nvSpPr>
          <p:cNvPr id="2" name="Title 1">
            <a:extLst>
              <a:ext uri="{FF2B5EF4-FFF2-40B4-BE49-F238E27FC236}">
                <a16:creationId xmlns:a16="http://schemas.microsoft.com/office/drawing/2014/main" id="{30C3FDA2-D0D2-C64B-A4AA-FA669527381B}"/>
              </a:ext>
            </a:extLst>
          </p:cNvPr>
          <p:cNvSpPr>
            <a:spLocks noGrp="1"/>
          </p:cNvSpPr>
          <p:nvPr>
            <p:ph type="title"/>
          </p:nvPr>
        </p:nvSpPr>
        <p:spPr/>
        <p:txBody>
          <a:bodyPr/>
          <a:lstStyle/>
          <a:p>
            <a:r>
              <a:rPr lang="en-US"/>
              <a:t>Graphene Protected Files</a:t>
            </a:r>
          </a:p>
        </p:txBody>
      </p:sp>
      <p:sp>
        <p:nvSpPr>
          <p:cNvPr id="35" name="Rectangle 34">
            <a:extLst>
              <a:ext uri="{FF2B5EF4-FFF2-40B4-BE49-F238E27FC236}">
                <a16:creationId xmlns:a16="http://schemas.microsoft.com/office/drawing/2014/main" id="{A5F795D6-AC83-45F9-A787-58F73E193FE9}"/>
              </a:ext>
            </a:extLst>
          </p:cNvPr>
          <p:cNvSpPr/>
          <p:nvPr/>
        </p:nvSpPr>
        <p:spPr>
          <a:xfrm>
            <a:off x="6887686" y="1107441"/>
            <a:ext cx="4692598" cy="4765040"/>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36" name="Rectangle 35">
            <a:extLst>
              <a:ext uri="{FF2B5EF4-FFF2-40B4-BE49-F238E27FC236}">
                <a16:creationId xmlns:a16="http://schemas.microsoft.com/office/drawing/2014/main" id="{F4C45D80-2D78-4D12-AA62-65DF689FC563}"/>
              </a:ext>
            </a:extLst>
          </p:cNvPr>
          <p:cNvSpPr/>
          <p:nvPr/>
        </p:nvSpPr>
        <p:spPr>
          <a:xfrm>
            <a:off x="7156920" y="2957221"/>
            <a:ext cx="4015740" cy="2696537"/>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37" name="Picture 36">
            <a:extLst>
              <a:ext uri="{FF2B5EF4-FFF2-40B4-BE49-F238E27FC236}">
                <a16:creationId xmlns:a16="http://schemas.microsoft.com/office/drawing/2014/main" id="{4F151918-E33B-4B8C-ABB4-9B19FE4F1818}"/>
              </a:ext>
            </a:extLst>
          </p:cNvPr>
          <p:cNvPicPr>
            <a:picLocks noChangeAspect="1"/>
          </p:cNvPicPr>
          <p:nvPr/>
        </p:nvPicPr>
        <p:blipFill rotWithShape="1">
          <a:blip r:embed="rId4">
            <a:clrChange>
              <a:clrFrom>
                <a:srgbClr val="FFFFFF"/>
              </a:clrFrom>
              <a:clrTo>
                <a:srgbClr val="FFFFFF">
                  <a:alpha val="0"/>
                </a:srgbClr>
              </a:clrTo>
            </a:clrChange>
          </a:blip>
          <a:srcRect r="19298" b="11423"/>
          <a:stretch/>
        </p:blipFill>
        <p:spPr>
          <a:xfrm>
            <a:off x="10499997" y="2792215"/>
            <a:ext cx="839949" cy="793799"/>
          </a:xfrm>
          <a:prstGeom prst="rect">
            <a:avLst/>
          </a:prstGeom>
        </p:spPr>
      </p:pic>
      <p:sp>
        <p:nvSpPr>
          <p:cNvPr id="38" name="Rectangle 37">
            <a:extLst>
              <a:ext uri="{FF2B5EF4-FFF2-40B4-BE49-F238E27FC236}">
                <a16:creationId xmlns:a16="http://schemas.microsoft.com/office/drawing/2014/main" id="{A8CF356F-76DE-4E6D-8ADA-8A95D0FF6347}"/>
              </a:ext>
            </a:extLst>
          </p:cNvPr>
          <p:cNvSpPr/>
          <p:nvPr/>
        </p:nvSpPr>
        <p:spPr>
          <a:xfrm>
            <a:off x="7287513" y="3884799"/>
            <a:ext cx="3025829" cy="420624"/>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a:t>Secret Prov lib</a:t>
            </a:r>
          </a:p>
        </p:txBody>
      </p:sp>
      <p:sp>
        <p:nvSpPr>
          <p:cNvPr id="40" name="Rectangle 39">
            <a:extLst>
              <a:ext uri="{FF2B5EF4-FFF2-40B4-BE49-F238E27FC236}">
                <a16:creationId xmlns:a16="http://schemas.microsoft.com/office/drawing/2014/main" id="{8B2E6B72-6171-48C4-8657-8D4850485113}"/>
              </a:ext>
            </a:extLst>
          </p:cNvPr>
          <p:cNvSpPr/>
          <p:nvPr/>
        </p:nvSpPr>
        <p:spPr>
          <a:xfrm>
            <a:off x="7287513" y="3187597"/>
            <a:ext cx="3025829" cy="53029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Binary</a:t>
            </a:r>
          </a:p>
        </p:txBody>
      </p:sp>
      <p:sp>
        <p:nvSpPr>
          <p:cNvPr id="42" name="Rectangle 41">
            <a:extLst>
              <a:ext uri="{FF2B5EF4-FFF2-40B4-BE49-F238E27FC236}">
                <a16:creationId xmlns:a16="http://schemas.microsoft.com/office/drawing/2014/main" id="{8DBAB07E-507A-45FD-AEAA-35D298ADE7E5}"/>
              </a:ext>
            </a:extLst>
          </p:cNvPr>
          <p:cNvSpPr/>
          <p:nvPr/>
        </p:nvSpPr>
        <p:spPr>
          <a:xfrm>
            <a:off x="7287514" y="5002625"/>
            <a:ext cx="3025828" cy="51860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Graphene </a:t>
            </a:r>
            <a:r>
              <a:rPr lang="en-US" sz="2400" err="1"/>
              <a:t>LibOS</a:t>
            </a:r>
            <a:endParaRPr lang="en-US" sz="2400"/>
          </a:p>
        </p:txBody>
      </p:sp>
      <p:sp>
        <p:nvSpPr>
          <p:cNvPr id="44" name="TextBox 43">
            <a:extLst>
              <a:ext uri="{FF2B5EF4-FFF2-40B4-BE49-F238E27FC236}">
                <a16:creationId xmlns:a16="http://schemas.microsoft.com/office/drawing/2014/main" id="{2705727F-E0BC-43FB-A313-9C12F5104874}"/>
              </a:ext>
            </a:extLst>
          </p:cNvPr>
          <p:cNvSpPr txBox="1"/>
          <p:nvPr/>
        </p:nvSpPr>
        <p:spPr>
          <a:xfrm>
            <a:off x="7776851" y="805929"/>
            <a:ext cx="3803433" cy="307777"/>
          </a:xfrm>
          <a:prstGeom prst="rect">
            <a:avLst/>
          </a:prstGeom>
          <a:noFill/>
        </p:spPr>
        <p:txBody>
          <a:bodyPr vert="horz" wrap="square" lIns="0" tIns="0" rIns="0" bIns="0" rtlCol="0">
            <a:spAutoFit/>
          </a:bodyPr>
          <a:lstStyle/>
          <a:p>
            <a:pPr algn="r"/>
            <a:r>
              <a:rPr lang="en-US" sz="2000">
                <a:solidFill>
                  <a:schemeClr val="dk1"/>
                </a:solidFill>
              </a:rPr>
              <a:t>Untrusted machine</a:t>
            </a:r>
          </a:p>
        </p:txBody>
      </p:sp>
      <p:sp>
        <p:nvSpPr>
          <p:cNvPr id="46" name="Rectangle 45">
            <a:extLst>
              <a:ext uri="{FF2B5EF4-FFF2-40B4-BE49-F238E27FC236}">
                <a16:creationId xmlns:a16="http://schemas.microsoft.com/office/drawing/2014/main" id="{BD506002-8A80-4CB2-AADB-8FCB3400D59B}"/>
              </a:ext>
            </a:extLst>
          </p:cNvPr>
          <p:cNvSpPr/>
          <p:nvPr/>
        </p:nvSpPr>
        <p:spPr>
          <a:xfrm>
            <a:off x="7287513" y="4390219"/>
            <a:ext cx="3025829" cy="420624"/>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a:t>Protected FS</a:t>
            </a:r>
          </a:p>
        </p:txBody>
      </p:sp>
      <p:sp>
        <p:nvSpPr>
          <p:cNvPr id="47" name="Rectangle 46">
            <a:extLst>
              <a:ext uri="{FF2B5EF4-FFF2-40B4-BE49-F238E27FC236}">
                <a16:creationId xmlns:a16="http://schemas.microsoft.com/office/drawing/2014/main" id="{A8ED47F7-DB76-4A0C-9D8C-941520EED339}"/>
              </a:ext>
            </a:extLst>
          </p:cNvPr>
          <p:cNvSpPr/>
          <p:nvPr/>
        </p:nvSpPr>
        <p:spPr>
          <a:xfrm>
            <a:off x="193040" y="2997910"/>
            <a:ext cx="4773084" cy="2856745"/>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48" name="TextBox 47">
            <a:extLst>
              <a:ext uri="{FF2B5EF4-FFF2-40B4-BE49-F238E27FC236}">
                <a16:creationId xmlns:a16="http://schemas.microsoft.com/office/drawing/2014/main" id="{53B5BEFB-FE31-4B5A-8353-33D3514EB4C7}"/>
              </a:ext>
            </a:extLst>
          </p:cNvPr>
          <p:cNvSpPr txBox="1"/>
          <p:nvPr/>
        </p:nvSpPr>
        <p:spPr>
          <a:xfrm>
            <a:off x="193040" y="2649444"/>
            <a:ext cx="3803433" cy="307777"/>
          </a:xfrm>
          <a:prstGeom prst="rect">
            <a:avLst/>
          </a:prstGeom>
          <a:noFill/>
        </p:spPr>
        <p:txBody>
          <a:bodyPr vert="horz" wrap="square" lIns="0" tIns="0" rIns="0" bIns="0" rtlCol="0">
            <a:spAutoFit/>
          </a:bodyPr>
          <a:lstStyle/>
          <a:p>
            <a:r>
              <a:rPr lang="en-US" sz="2000">
                <a:solidFill>
                  <a:schemeClr val="dk1"/>
                </a:solidFill>
              </a:rPr>
              <a:t>Trusted machine</a:t>
            </a:r>
          </a:p>
        </p:txBody>
      </p:sp>
      <p:sp>
        <p:nvSpPr>
          <p:cNvPr id="52" name="Rectangle 51">
            <a:extLst>
              <a:ext uri="{FF2B5EF4-FFF2-40B4-BE49-F238E27FC236}">
                <a16:creationId xmlns:a16="http://schemas.microsoft.com/office/drawing/2014/main" id="{AD3330D7-9E88-426A-A409-D87C46994991}"/>
              </a:ext>
            </a:extLst>
          </p:cNvPr>
          <p:cNvSpPr/>
          <p:nvPr/>
        </p:nvSpPr>
        <p:spPr>
          <a:xfrm>
            <a:off x="1790360" y="3187597"/>
            <a:ext cx="3025829" cy="53029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Secret Provider</a:t>
            </a:r>
          </a:p>
        </p:txBody>
      </p:sp>
      <p:sp>
        <p:nvSpPr>
          <p:cNvPr id="55" name="Rectangle 54">
            <a:extLst>
              <a:ext uri="{FF2B5EF4-FFF2-40B4-BE49-F238E27FC236}">
                <a16:creationId xmlns:a16="http://schemas.microsoft.com/office/drawing/2014/main" id="{522ECECC-0393-4B80-B92C-2F227017B279}"/>
              </a:ext>
            </a:extLst>
          </p:cNvPr>
          <p:cNvSpPr/>
          <p:nvPr/>
        </p:nvSpPr>
        <p:spPr>
          <a:xfrm>
            <a:off x="1790358" y="3884799"/>
            <a:ext cx="3025829" cy="420624"/>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a:t>Secret Prov lib</a:t>
            </a:r>
          </a:p>
        </p:txBody>
      </p:sp>
      <p:pic>
        <p:nvPicPr>
          <p:cNvPr id="24584" name="Picture 8" descr="Key Icons - Download Free Vector Icons | Noun Project">
            <a:extLst>
              <a:ext uri="{FF2B5EF4-FFF2-40B4-BE49-F238E27FC236}">
                <a16:creationId xmlns:a16="http://schemas.microsoft.com/office/drawing/2014/main" id="{0A5DE5A7-04DC-4A85-A3EF-46FEFE1B9B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539" y="3934476"/>
            <a:ext cx="426192" cy="426192"/>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8" descr="Key Icons - Download Free Vector Icons | Noun Project">
            <a:extLst>
              <a:ext uri="{FF2B5EF4-FFF2-40B4-BE49-F238E27FC236}">
                <a16:creationId xmlns:a16="http://schemas.microsoft.com/office/drawing/2014/main" id="{CD2A36A8-1B36-444F-87AD-7866061DF3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9858" y="3258460"/>
            <a:ext cx="426192" cy="4261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Single Corner Snipped 4">
            <a:extLst>
              <a:ext uri="{FF2B5EF4-FFF2-40B4-BE49-F238E27FC236}">
                <a16:creationId xmlns:a16="http://schemas.microsoft.com/office/drawing/2014/main" id="{39E335B1-DAD1-4BF2-8390-227E6B34D9FF}"/>
              </a:ext>
            </a:extLst>
          </p:cNvPr>
          <p:cNvSpPr/>
          <p:nvPr/>
        </p:nvSpPr>
        <p:spPr>
          <a:xfrm>
            <a:off x="780492" y="4955029"/>
            <a:ext cx="904239" cy="733483"/>
          </a:xfrm>
          <a:prstGeom prst="snip1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a:t>Input file 1</a:t>
            </a:r>
          </a:p>
        </p:txBody>
      </p:sp>
      <p:sp>
        <p:nvSpPr>
          <p:cNvPr id="50" name="Rectangle: Single Corner Snipped 49">
            <a:extLst>
              <a:ext uri="{FF2B5EF4-FFF2-40B4-BE49-F238E27FC236}">
                <a16:creationId xmlns:a16="http://schemas.microsoft.com/office/drawing/2014/main" id="{BF9B818F-EDAF-4101-8533-783F6616FDF8}"/>
              </a:ext>
            </a:extLst>
          </p:cNvPr>
          <p:cNvSpPr/>
          <p:nvPr/>
        </p:nvSpPr>
        <p:spPr>
          <a:xfrm>
            <a:off x="1971344" y="4949637"/>
            <a:ext cx="904239" cy="733483"/>
          </a:xfrm>
          <a:prstGeom prst="snip1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a:t>Input file 2</a:t>
            </a:r>
          </a:p>
        </p:txBody>
      </p:sp>
      <p:pic>
        <p:nvPicPr>
          <p:cNvPr id="24" name="Picture 8" descr="Key Icons - Download Free Vector Icons | Noun Project">
            <a:extLst>
              <a:ext uri="{FF2B5EF4-FFF2-40B4-BE49-F238E27FC236}">
                <a16:creationId xmlns:a16="http://schemas.microsoft.com/office/drawing/2014/main" id="{7766AA75-34B2-4FCB-969A-869C5177B2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7286" y="5360921"/>
            <a:ext cx="426192" cy="42619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Key Icons - Download Free Vector Icons | Noun Project">
            <a:extLst>
              <a:ext uri="{FF2B5EF4-FFF2-40B4-BE49-F238E27FC236}">
                <a16:creationId xmlns:a16="http://schemas.microsoft.com/office/drawing/2014/main" id="{163B9CFD-BD26-41FB-A97F-2568368209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1420" y="5365472"/>
            <a:ext cx="426192" cy="426192"/>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Single Corner Snipped 25">
            <a:extLst>
              <a:ext uri="{FF2B5EF4-FFF2-40B4-BE49-F238E27FC236}">
                <a16:creationId xmlns:a16="http://schemas.microsoft.com/office/drawing/2014/main" id="{C27B9252-9797-4D5A-9F32-557FA19AE06D}"/>
              </a:ext>
            </a:extLst>
          </p:cNvPr>
          <p:cNvSpPr/>
          <p:nvPr/>
        </p:nvSpPr>
        <p:spPr>
          <a:xfrm>
            <a:off x="7222896" y="1487505"/>
            <a:ext cx="904239" cy="733483"/>
          </a:xfrm>
          <a:prstGeom prst="snip1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a:t>Input file 1</a:t>
            </a:r>
          </a:p>
        </p:txBody>
      </p:sp>
      <p:sp>
        <p:nvSpPr>
          <p:cNvPr id="27" name="Rectangle: Single Corner Snipped 26">
            <a:extLst>
              <a:ext uri="{FF2B5EF4-FFF2-40B4-BE49-F238E27FC236}">
                <a16:creationId xmlns:a16="http://schemas.microsoft.com/office/drawing/2014/main" id="{F1B6170F-E2E3-4F2D-8687-674C3B65EDE5}"/>
              </a:ext>
            </a:extLst>
          </p:cNvPr>
          <p:cNvSpPr/>
          <p:nvPr/>
        </p:nvSpPr>
        <p:spPr>
          <a:xfrm>
            <a:off x="8413748" y="1482113"/>
            <a:ext cx="904239" cy="733483"/>
          </a:xfrm>
          <a:prstGeom prst="snip1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a:t>Input file 2</a:t>
            </a:r>
          </a:p>
        </p:txBody>
      </p:sp>
      <p:pic>
        <p:nvPicPr>
          <p:cNvPr id="28" name="Picture 8" descr="Key Icons - Download Free Vector Icons | Noun Project">
            <a:extLst>
              <a:ext uri="{FF2B5EF4-FFF2-40B4-BE49-F238E27FC236}">
                <a16:creationId xmlns:a16="http://schemas.microsoft.com/office/drawing/2014/main" id="{6CE8201D-728B-4613-AFD8-419CB93695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9690" y="1893397"/>
            <a:ext cx="426192" cy="42619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Key Icons - Download Free Vector Icons | Noun Project">
            <a:extLst>
              <a:ext uri="{FF2B5EF4-FFF2-40B4-BE49-F238E27FC236}">
                <a16:creationId xmlns:a16="http://schemas.microsoft.com/office/drawing/2014/main" id="{1B8FD59B-C5AB-4F77-BF87-B81D015F08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3824" y="1897948"/>
            <a:ext cx="426192" cy="426192"/>
          </a:xfrm>
          <a:prstGeom prst="rect">
            <a:avLst/>
          </a:prstGeom>
          <a:noFill/>
          <a:extLst>
            <a:ext uri="{909E8E84-426E-40DD-AFC4-6F175D3DCCD1}">
              <a14:hiddenFill xmlns:a14="http://schemas.microsoft.com/office/drawing/2010/main">
                <a:solidFill>
                  <a:srgbClr val="FFFFFF"/>
                </a:solidFill>
              </a14:hiddenFill>
            </a:ext>
          </a:extLst>
        </p:spPr>
      </p:pic>
      <p:sp>
        <p:nvSpPr>
          <p:cNvPr id="30" name="Callout: Line 29">
            <a:extLst>
              <a:ext uri="{FF2B5EF4-FFF2-40B4-BE49-F238E27FC236}">
                <a16:creationId xmlns:a16="http://schemas.microsoft.com/office/drawing/2014/main" id="{B3A36A47-E8E0-4DD8-BB81-3BE3D19B4278}"/>
              </a:ext>
            </a:extLst>
          </p:cNvPr>
          <p:cNvSpPr/>
          <p:nvPr/>
        </p:nvSpPr>
        <p:spPr>
          <a:xfrm>
            <a:off x="607484" y="1339224"/>
            <a:ext cx="5950860" cy="966425"/>
          </a:xfrm>
          <a:prstGeom prst="borderCallout1">
            <a:avLst>
              <a:gd name="adj1" fmla="val 120811"/>
              <a:gd name="adj2" fmla="val 93688"/>
              <a:gd name="adj3" fmla="val 204022"/>
              <a:gd name="adj4" fmla="val 106815"/>
            </a:avLst>
          </a:prstGeom>
          <a:ln/>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Tx/>
              <a:buChar char="-"/>
            </a:pPr>
            <a:r>
              <a:rPr lang="en-US">
                <a:solidFill>
                  <a:schemeClr val="tx2"/>
                </a:solidFill>
                <a:cs typeface="Arial" panose="020B0604020202020204" pitchFamily="34" charset="0"/>
              </a:rPr>
              <a:t>Files transparently encrypted and integrity protected</a:t>
            </a:r>
          </a:p>
          <a:p>
            <a:pPr marL="285750" indent="-285750">
              <a:buFontTx/>
              <a:buChar char="-"/>
            </a:pPr>
            <a:r>
              <a:rPr lang="en-US">
                <a:solidFill>
                  <a:schemeClr val="tx2"/>
                </a:solidFill>
                <a:cs typeface="Arial" panose="020B0604020202020204" pitchFamily="34" charset="0"/>
              </a:rPr>
              <a:t>Specified in manifest file</a:t>
            </a:r>
          </a:p>
          <a:p>
            <a:pPr marL="285750" indent="-285750">
              <a:buFontTx/>
              <a:buChar char="-"/>
            </a:pPr>
            <a:r>
              <a:rPr lang="en-US">
                <a:solidFill>
                  <a:schemeClr val="tx2"/>
                </a:solidFill>
                <a:cs typeface="Arial" panose="020B0604020202020204" pitchFamily="34" charset="0"/>
              </a:rPr>
              <a:t>Format based on Intel SGX SDK</a:t>
            </a:r>
          </a:p>
        </p:txBody>
      </p:sp>
      <p:cxnSp>
        <p:nvCxnSpPr>
          <p:cNvPr id="31" name="Connector: Elbow 30">
            <a:extLst>
              <a:ext uri="{FF2B5EF4-FFF2-40B4-BE49-F238E27FC236}">
                <a16:creationId xmlns:a16="http://schemas.microsoft.com/office/drawing/2014/main" id="{32989A57-1401-4405-9A9E-1BE8D6D1B625}"/>
              </a:ext>
            </a:extLst>
          </p:cNvPr>
          <p:cNvCxnSpPr>
            <a:cxnSpLocks/>
            <a:stCxn id="24584" idx="1"/>
            <a:endCxn id="5" idx="2"/>
          </p:cNvCxnSpPr>
          <p:nvPr/>
        </p:nvCxnSpPr>
        <p:spPr>
          <a:xfrm rot="10800000" flipV="1">
            <a:off x="780493" y="4147571"/>
            <a:ext cx="478047" cy="1174199"/>
          </a:xfrm>
          <a:prstGeom prst="bentConnector3">
            <a:avLst>
              <a:gd name="adj1" fmla="val 147820"/>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1" name="Connector: Elbow 40">
            <a:extLst>
              <a:ext uri="{FF2B5EF4-FFF2-40B4-BE49-F238E27FC236}">
                <a16:creationId xmlns:a16="http://schemas.microsoft.com/office/drawing/2014/main" id="{D48270D9-D99A-4A38-86E8-86FA1E7CBA70}"/>
              </a:ext>
            </a:extLst>
          </p:cNvPr>
          <p:cNvCxnSpPr>
            <a:cxnSpLocks/>
            <a:stCxn id="24584" idx="1"/>
            <a:endCxn id="50" idx="3"/>
          </p:cNvCxnSpPr>
          <p:nvPr/>
        </p:nvCxnSpPr>
        <p:spPr>
          <a:xfrm rot="10800000" flipH="1" flipV="1">
            <a:off x="1258538" y="4147571"/>
            <a:ext cx="1164925" cy="802065"/>
          </a:xfrm>
          <a:prstGeom prst="bentConnector4">
            <a:avLst>
              <a:gd name="adj1" fmla="val -35323"/>
              <a:gd name="adj2" fmla="val 63284"/>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3" name="Connector: Elbow 42">
            <a:extLst>
              <a:ext uri="{FF2B5EF4-FFF2-40B4-BE49-F238E27FC236}">
                <a16:creationId xmlns:a16="http://schemas.microsoft.com/office/drawing/2014/main" id="{DB3DDA66-4D8B-4862-8C98-5A4271A32788}"/>
              </a:ext>
            </a:extLst>
          </p:cNvPr>
          <p:cNvCxnSpPr>
            <a:cxnSpLocks/>
            <a:stCxn id="26" idx="1"/>
            <a:endCxn id="36" idx="0"/>
          </p:cNvCxnSpPr>
          <p:nvPr/>
        </p:nvCxnSpPr>
        <p:spPr>
          <a:xfrm rot="16200000" flipH="1">
            <a:off x="8051787" y="1844217"/>
            <a:ext cx="736233" cy="1489774"/>
          </a:xfrm>
          <a:prstGeom prst="bentConnector3">
            <a:avLst>
              <a:gd name="adj1" fmla="val 50000"/>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5" name="Connector: Elbow 44">
            <a:extLst>
              <a:ext uri="{FF2B5EF4-FFF2-40B4-BE49-F238E27FC236}">
                <a16:creationId xmlns:a16="http://schemas.microsoft.com/office/drawing/2014/main" id="{BF975FEA-7E8E-4435-8676-BCF10171A374}"/>
              </a:ext>
            </a:extLst>
          </p:cNvPr>
          <p:cNvCxnSpPr>
            <a:cxnSpLocks/>
            <a:stCxn id="27" idx="1"/>
          </p:cNvCxnSpPr>
          <p:nvPr/>
        </p:nvCxnSpPr>
        <p:spPr>
          <a:xfrm rot="16200000" flipH="1">
            <a:off x="8643690" y="2437774"/>
            <a:ext cx="741627" cy="297270"/>
          </a:xfrm>
          <a:prstGeom prst="bentConnector3">
            <a:avLst>
              <a:gd name="adj1" fmla="val 50000"/>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9" name="Rectangle: Single Corner Snipped 48">
            <a:extLst>
              <a:ext uri="{FF2B5EF4-FFF2-40B4-BE49-F238E27FC236}">
                <a16:creationId xmlns:a16="http://schemas.microsoft.com/office/drawing/2014/main" id="{53925DE3-8172-4618-B60D-37B6DF2B2CF3}"/>
              </a:ext>
            </a:extLst>
          </p:cNvPr>
          <p:cNvSpPr/>
          <p:nvPr/>
        </p:nvSpPr>
        <p:spPr>
          <a:xfrm>
            <a:off x="9952121" y="1490285"/>
            <a:ext cx="1066227" cy="733483"/>
          </a:xfrm>
          <a:prstGeom prst="snip1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a:t>Output file</a:t>
            </a:r>
          </a:p>
        </p:txBody>
      </p:sp>
      <p:pic>
        <p:nvPicPr>
          <p:cNvPr id="51" name="Picture 8" descr="Key Icons - Download Free Vector Icons | Noun Project">
            <a:extLst>
              <a:ext uri="{FF2B5EF4-FFF2-40B4-BE49-F238E27FC236}">
                <a16:creationId xmlns:a16="http://schemas.microsoft.com/office/drawing/2014/main" id="{C2F7BD8E-243F-45BF-8E16-7B7D770F62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34185" y="1906120"/>
            <a:ext cx="426192" cy="426192"/>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Single Corner Snipped 52">
            <a:extLst>
              <a:ext uri="{FF2B5EF4-FFF2-40B4-BE49-F238E27FC236}">
                <a16:creationId xmlns:a16="http://schemas.microsoft.com/office/drawing/2014/main" id="{BA41C806-6AB2-4449-A924-DD9FFFEC1EAD}"/>
              </a:ext>
            </a:extLst>
          </p:cNvPr>
          <p:cNvSpPr/>
          <p:nvPr/>
        </p:nvSpPr>
        <p:spPr>
          <a:xfrm>
            <a:off x="3559057" y="4955028"/>
            <a:ext cx="1066227" cy="733483"/>
          </a:xfrm>
          <a:prstGeom prst="snip1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a:t>Output file</a:t>
            </a:r>
          </a:p>
        </p:txBody>
      </p:sp>
      <p:pic>
        <p:nvPicPr>
          <p:cNvPr id="56" name="Picture 8" descr="Key Icons - Download Free Vector Icons | Noun Project">
            <a:extLst>
              <a:ext uri="{FF2B5EF4-FFF2-40B4-BE49-F238E27FC236}">
                <a16:creationId xmlns:a16="http://schemas.microsoft.com/office/drawing/2014/main" id="{6FAAF4C9-0B31-4BA2-BD5B-F2889925AB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1121" y="5370863"/>
            <a:ext cx="426192" cy="426192"/>
          </a:xfrm>
          <a:prstGeom prst="rect">
            <a:avLst/>
          </a:prstGeom>
          <a:noFill/>
          <a:extLst>
            <a:ext uri="{909E8E84-426E-40DD-AFC4-6F175D3DCCD1}">
              <a14:hiddenFill xmlns:a14="http://schemas.microsoft.com/office/drawing/2010/main">
                <a:solidFill>
                  <a:srgbClr val="FFFFFF"/>
                </a:solidFill>
              </a14:hiddenFill>
            </a:ext>
          </a:extLst>
        </p:spPr>
      </p:pic>
      <p:cxnSp>
        <p:nvCxnSpPr>
          <p:cNvPr id="54" name="Connector: Elbow 53">
            <a:extLst>
              <a:ext uri="{FF2B5EF4-FFF2-40B4-BE49-F238E27FC236}">
                <a16:creationId xmlns:a16="http://schemas.microsoft.com/office/drawing/2014/main" id="{58A0D432-40BD-4C1F-BA3F-184EEB67993D}"/>
              </a:ext>
            </a:extLst>
          </p:cNvPr>
          <p:cNvCxnSpPr>
            <a:cxnSpLocks/>
            <a:endCxn id="49" idx="1"/>
          </p:cNvCxnSpPr>
          <p:nvPr/>
        </p:nvCxnSpPr>
        <p:spPr>
          <a:xfrm rot="5400000" flipH="1" flipV="1">
            <a:off x="9949159" y="2421145"/>
            <a:ext cx="733453" cy="338700"/>
          </a:xfrm>
          <a:prstGeom prst="bentConnector3">
            <a:avLst>
              <a:gd name="adj1" fmla="val 50000"/>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419974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5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244448"/>
            <a:ext cx="10464800" cy="988746"/>
          </a:xfrm>
        </p:spPr>
        <p:txBody>
          <a:bodyPr>
            <a:normAutofit/>
          </a:bodyPr>
          <a:lstStyle/>
          <a:p>
            <a:r>
              <a:rPr lang="en-US"/>
              <a:t>Graphene Community</a:t>
            </a:r>
          </a:p>
        </p:txBody>
      </p:sp>
      <p:pic>
        <p:nvPicPr>
          <p:cNvPr id="37" name="Picture 2" descr="Image result for python logo">
            <a:extLst>
              <a:ext uri="{FF2B5EF4-FFF2-40B4-BE49-F238E27FC236}">
                <a16:creationId xmlns:a16="http://schemas.microsoft.com/office/drawing/2014/main" id="{EC75BD95-15F6-4DC8-965D-BF7FAEBD9AB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6163" y="2458173"/>
            <a:ext cx="989441" cy="97790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Image result for gcc logo">
            <a:extLst>
              <a:ext uri="{FF2B5EF4-FFF2-40B4-BE49-F238E27FC236}">
                <a16:creationId xmlns:a16="http://schemas.microsoft.com/office/drawing/2014/main" id="{B8D1C549-FF51-4705-8DA3-61B1A8B83F4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000418" y="3608619"/>
            <a:ext cx="660930" cy="770739"/>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C1C853ED-003F-4C69-972D-887D5FC6EEB4}"/>
              </a:ext>
            </a:extLst>
          </p:cNvPr>
          <p:cNvSpPr txBox="1"/>
          <p:nvPr/>
        </p:nvSpPr>
        <p:spPr>
          <a:xfrm>
            <a:off x="6671389" y="857754"/>
            <a:ext cx="3618368" cy="830997"/>
          </a:xfrm>
          <a:prstGeom prst="rect">
            <a:avLst/>
          </a:prstGeom>
          <a:noFill/>
        </p:spPr>
        <p:txBody>
          <a:bodyPr wrap="square" rtlCol="0">
            <a:spAutoFit/>
          </a:bodyPr>
          <a:lstStyle/>
          <a:p>
            <a:pPr algn="ctr"/>
            <a:r>
              <a:rPr lang="en-US" sz="2400" b="1"/>
              <a:t>Currently Supported Applications</a:t>
            </a:r>
          </a:p>
        </p:txBody>
      </p:sp>
      <p:sp>
        <p:nvSpPr>
          <p:cNvPr id="58" name="TextBox 57">
            <a:extLst>
              <a:ext uri="{FF2B5EF4-FFF2-40B4-BE49-F238E27FC236}">
                <a16:creationId xmlns:a16="http://schemas.microsoft.com/office/drawing/2014/main" id="{355B801A-661A-4D84-80B5-AD7CB70E06A0}"/>
              </a:ext>
            </a:extLst>
          </p:cNvPr>
          <p:cNvSpPr txBox="1"/>
          <p:nvPr/>
        </p:nvSpPr>
        <p:spPr>
          <a:xfrm>
            <a:off x="10533133" y="1913057"/>
            <a:ext cx="1449718" cy="400110"/>
          </a:xfrm>
          <a:prstGeom prst="rect">
            <a:avLst/>
          </a:prstGeom>
          <a:noFill/>
        </p:spPr>
        <p:txBody>
          <a:bodyPr wrap="square" rtlCol="0">
            <a:spAutoFit/>
          </a:bodyPr>
          <a:lstStyle/>
          <a:p>
            <a:r>
              <a:rPr lang="en-US" sz="2000" b="1"/>
              <a:t>Languages</a:t>
            </a:r>
          </a:p>
        </p:txBody>
      </p:sp>
      <p:sp>
        <p:nvSpPr>
          <p:cNvPr id="68" name="TextBox 67">
            <a:extLst>
              <a:ext uri="{FF2B5EF4-FFF2-40B4-BE49-F238E27FC236}">
                <a16:creationId xmlns:a16="http://schemas.microsoft.com/office/drawing/2014/main" id="{0FDFA818-1456-4D95-B350-12F554567DB5}"/>
              </a:ext>
            </a:extLst>
          </p:cNvPr>
          <p:cNvSpPr txBox="1"/>
          <p:nvPr/>
        </p:nvSpPr>
        <p:spPr>
          <a:xfrm>
            <a:off x="823831" y="904198"/>
            <a:ext cx="3451626" cy="830997"/>
          </a:xfrm>
          <a:prstGeom prst="rect">
            <a:avLst/>
          </a:prstGeom>
          <a:noFill/>
        </p:spPr>
        <p:txBody>
          <a:bodyPr wrap="square" rtlCol="0">
            <a:spAutoFit/>
          </a:bodyPr>
          <a:lstStyle/>
          <a:p>
            <a:pPr algn="ctr"/>
            <a:r>
              <a:rPr lang="en-US" sz="2400" b="1"/>
              <a:t>Open Source Maintainer Community</a:t>
            </a:r>
          </a:p>
        </p:txBody>
      </p:sp>
      <p:pic>
        <p:nvPicPr>
          <p:cNvPr id="69" name="Picture 68" descr="what is golem gnt">
            <a:extLst>
              <a:ext uri="{FF2B5EF4-FFF2-40B4-BE49-F238E27FC236}">
                <a16:creationId xmlns:a16="http://schemas.microsoft.com/office/drawing/2014/main" id="{5D9D89F5-D227-4A33-B7BE-B3FF12241BD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60074" y="3878427"/>
            <a:ext cx="936036" cy="45336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8" descr="Image result for alibaba cloud logo">
            <a:extLst>
              <a:ext uri="{FF2B5EF4-FFF2-40B4-BE49-F238E27FC236}">
                <a16:creationId xmlns:a16="http://schemas.microsoft.com/office/drawing/2014/main" id="{D9E32E51-BFD5-4613-801C-B0F13DBA3AF2}"/>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07152" y="2182681"/>
            <a:ext cx="1443461" cy="68981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4" descr="Image result for unc chapel hill logo">
            <a:extLst>
              <a:ext uri="{FF2B5EF4-FFF2-40B4-BE49-F238E27FC236}">
                <a16:creationId xmlns:a16="http://schemas.microsoft.com/office/drawing/2014/main" id="{2C43203E-0DA8-4ED4-B0D7-1DA468A35A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7972" y="3057339"/>
            <a:ext cx="1374632" cy="1331594"/>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6" descr="Image result for tamu logo">
            <a:extLst>
              <a:ext uri="{FF2B5EF4-FFF2-40B4-BE49-F238E27FC236}">
                <a16:creationId xmlns:a16="http://schemas.microsoft.com/office/drawing/2014/main" id="{D69468D4-68D0-4548-8DDC-C2E6517D7B6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04028" y="2976327"/>
            <a:ext cx="1867881" cy="775458"/>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8" descr="Image result for intel logo">
            <a:extLst>
              <a:ext uri="{FF2B5EF4-FFF2-40B4-BE49-F238E27FC236}">
                <a16:creationId xmlns:a16="http://schemas.microsoft.com/office/drawing/2014/main" id="{3A07EBDE-8C54-474B-8DA4-FB10FD5FC4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2815" y="2166485"/>
            <a:ext cx="1143275" cy="736258"/>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5D7A1D2F-0CE0-411B-9EBE-A18873775C7D}"/>
              </a:ext>
            </a:extLst>
          </p:cNvPr>
          <p:cNvSpPr txBox="1"/>
          <p:nvPr/>
        </p:nvSpPr>
        <p:spPr>
          <a:xfrm>
            <a:off x="1217509" y="5351778"/>
            <a:ext cx="1851789" cy="369332"/>
          </a:xfrm>
          <a:prstGeom prst="rect">
            <a:avLst/>
          </a:prstGeom>
          <a:noFill/>
        </p:spPr>
        <p:txBody>
          <a:bodyPr wrap="none" rtlCol="0">
            <a:spAutoFit/>
          </a:bodyPr>
          <a:lstStyle/>
          <a:p>
            <a:pPr defTabSz="342900"/>
            <a:r>
              <a:rPr lang="en-US" b="1">
                <a:solidFill>
                  <a:prstClr val="black"/>
                </a:solidFill>
                <a:latin typeface="Arial" panose="020B0604020202020204" pitchFamily="34" charset="0"/>
                <a:cs typeface="Arial" panose="020B0604020202020204" pitchFamily="34" charset="0"/>
              </a:rPr>
              <a:t>… and growing</a:t>
            </a:r>
          </a:p>
        </p:txBody>
      </p:sp>
      <p:pic>
        <p:nvPicPr>
          <p:cNvPr id="2050" name="Picture 2" descr="Image result for tensorflow logo">
            <a:extLst>
              <a:ext uri="{FF2B5EF4-FFF2-40B4-BE49-F238E27FC236}">
                <a16:creationId xmlns:a16="http://schemas.microsoft.com/office/drawing/2014/main" id="{809DCFF6-F0FF-41A1-A125-84D75D70BF8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4818" y="2366258"/>
            <a:ext cx="1765618" cy="9887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openvino logo">
            <a:extLst>
              <a:ext uri="{FF2B5EF4-FFF2-40B4-BE49-F238E27FC236}">
                <a16:creationId xmlns:a16="http://schemas.microsoft.com/office/drawing/2014/main" id="{7EC60066-1715-4551-9565-BD9C424F34A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20180" y="3214543"/>
            <a:ext cx="1327767" cy="1327767"/>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a:extLst>
              <a:ext uri="{FF2B5EF4-FFF2-40B4-BE49-F238E27FC236}">
                <a16:creationId xmlns:a16="http://schemas.microsoft.com/office/drawing/2014/main" id="{7BEB44FC-F7B6-4219-96A3-11BF83E9E503}"/>
              </a:ext>
            </a:extLst>
          </p:cNvPr>
          <p:cNvSpPr txBox="1"/>
          <p:nvPr/>
        </p:nvSpPr>
        <p:spPr>
          <a:xfrm>
            <a:off x="5024309" y="1910427"/>
            <a:ext cx="2089403" cy="400110"/>
          </a:xfrm>
          <a:prstGeom prst="rect">
            <a:avLst/>
          </a:prstGeom>
          <a:noFill/>
        </p:spPr>
        <p:txBody>
          <a:bodyPr wrap="square" rtlCol="0">
            <a:spAutoFit/>
          </a:bodyPr>
          <a:lstStyle/>
          <a:p>
            <a:r>
              <a:rPr lang="en-US" sz="2000" b="1"/>
              <a:t>ML Frameworks</a:t>
            </a:r>
          </a:p>
        </p:txBody>
      </p:sp>
      <p:pic>
        <p:nvPicPr>
          <p:cNvPr id="45" name="Picture 16" descr="Related image">
            <a:extLst>
              <a:ext uri="{FF2B5EF4-FFF2-40B4-BE49-F238E27FC236}">
                <a16:creationId xmlns:a16="http://schemas.microsoft.com/office/drawing/2014/main" id="{58DBF645-663E-48B4-89C4-DD8119130BCF}"/>
              </a:ext>
            </a:extLst>
          </p:cNvPr>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a:stretch/>
        </p:blipFill>
        <p:spPr bwMode="auto">
          <a:xfrm>
            <a:off x="7256788" y="2370464"/>
            <a:ext cx="1164956" cy="645415"/>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a:extLst>
              <a:ext uri="{FF2B5EF4-FFF2-40B4-BE49-F238E27FC236}">
                <a16:creationId xmlns:a16="http://schemas.microsoft.com/office/drawing/2014/main" id="{6A8268FF-2DCF-496A-ADEC-442B025741F1}"/>
              </a:ext>
            </a:extLst>
          </p:cNvPr>
          <p:cNvSpPr txBox="1"/>
          <p:nvPr/>
        </p:nvSpPr>
        <p:spPr>
          <a:xfrm>
            <a:off x="7174687" y="1890103"/>
            <a:ext cx="1407765" cy="400110"/>
          </a:xfrm>
          <a:prstGeom prst="rect">
            <a:avLst/>
          </a:prstGeom>
          <a:noFill/>
        </p:spPr>
        <p:txBody>
          <a:bodyPr wrap="square" rtlCol="0">
            <a:spAutoFit/>
          </a:bodyPr>
          <a:lstStyle/>
          <a:p>
            <a:r>
              <a:rPr lang="en-US" sz="2000" b="1"/>
              <a:t>Databases </a:t>
            </a:r>
          </a:p>
        </p:txBody>
      </p:sp>
      <p:pic>
        <p:nvPicPr>
          <p:cNvPr id="1026" name="Picture 2" descr="Image result for redis logo">
            <a:extLst>
              <a:ext uri="{FF2B5EF4-FFF2-40B4-BE49-F238E27FC236}">
                <a16:creationId xmlns:a16="http://schemas.microsoft.com/office/drawing/2014/main" id="{E211FBB8-5093-4DF4-A881-754077EE04C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58241" y="3272120"/>
            <a:ext cx="1162050" cy="98107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Image result for lighttpd">
            <a:extLst>
              <a:ext uri="{FF2B5EF4-FFF2-40B4-BE49-F238E27FC236}">
                <a16:creationId xmlns:a16="http://schemas.microsoft.com/office/drawing/2014/main" id="{A22CBD0E-8E23-48B1-A555-1EF7D6C7AF72}"/>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098216" y="2324564"/>
            <a:ext cx="977908" cy="93879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4" descr="Related image">
            <a:extLst>
              <a:ext uri="{FF2B5EF4-FFF2-40B4-BE49-F238E27FC236}">
                <a16:creationId xmlns:a16="http://schemas.microsoft.com/office/drawing/2014/main" id="{9EDBE14D-49A9-4E5A-9FA7-02178B9F4B5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918574" y="4105110"/>
            <a:ext cx="1337192" cy="109330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0" descr="Image result for nginx logo">
            <a:extLst>
              <a:ext uri="{FF2B5EF4-FFF2-40B4-BE49-F238E27FC236}">
                <a16:creationId xmlns:a16="http://schemas.microsoft.com/office/drawing/2014/main" id="{CE574E28-63EC-4F6D-8893-07345EE8BD3B}"/>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917100" y="3534563"/>
            <a:ext cx="1340141" cy="449972"/>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5D7A1D2F-0CE0-411B-9EBE-A18873775C7D}"/>
              </a:ext>
            </a:extLst>
          </p:cNvPr>
          <p:cNvSpPr txBox="1"/>
          <p:nvPr/>
        </p:nvSpPr>
        <p:spPr>
          <a:xfrm>
            <a:off x="8704469" y="5258490"/>
            <a:ext cx="184731" cy="323165"/>
          </a:xfrm>
          <a:prstGeom prst="rect">
            <a:avLst/>
          </a:prstGeom>
          <a:noFill/>
        </p:spPr>
        <p:txBody>
          <a:bodyPr wrap="none" rtlCol="0">
            <a:spAutoFit/>
          </a:bodyPr>
          <a:lstStyle/>
          <a:p>
            <a:pPr defTabSz="342900"/>
            <a:endParaRPr lang="en-US" sz="1500" b="1">
              <a:solidFill>
                <a:prstClr val="black"/>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323ED69F-67DA-4FB5-BF1D-160EE3F94785}"/>
              </a:ext>
            </a:extLst>
          </p:cNvPr>
          <p:cNvSpPr txBox="1"/>
          <p:nvPr/>
        </p:nvSpPr>
        <p:spPr>
          <a:xfrm>
            <a:off x="8826485" y="1908431"/>
            <a:ext cx="1706647" cy="400110"/>
          </a:xfrm>
          <a:prstGeom prst="rect">
            <a:avLst/>
          </a:prstGeom>
          <a:noFill/>
        </p:spPr>
        <p:txBody>
          <a:bodyPr wrap="square" rtlCol="0">
            <a:spAutoFit/>
          </a:bodyPr>
          <a:lstStyle/>
          <a:p>
            <a:r>
              <a:rPr lang="en-US" sz="2000" b="1"/>
              <a:t>Web Servers</a:t>
            </a:r>
          </a:p>
        </p:txBody>
      </p:sp>
      <p:sp>
        <p:nvSpPr>
          <p:cNvPr id="49" name="TextBox 48">
            <a:extLst>
              <a:ext uri="{FF2B5EF4-FFF2-40B4-BE49-F238E27FC236}">
                <a16:creationId xmlns:a16="http://schemas.microsoft.com/office/drawing/2014/main" id="{5D7A1D2F-0CE0-411B-9EBE-A18873775C7D}"/>
              </a:ext>
            </a:extLst>
          </p:cNvPr>
          <p:cNvSpPr txBox="1"/>
          <p:nvPr/>
        </p:nvSpPr>
        <p:spPr>
          <a:xfrm>
            <a:off x="8286936" y="5351778"/>
            <a:ext cx="1851789" cy="369332"/>
          </a:xfrm>
          <a:prstGeom prst="rect">
            <a:avLst/>
          </a:prstGeom>
          <a:noFill/>
        </p:spPr>
        <p:txBody>
          <a:bodyPr wrap="none" rtlCol="0">
            <a:spAutoFit/>
          </a:bodyPr>
          <a:lstStyle/>
          <a:p>
            <a:pPr defTabSz="342900"/>
            <a:r>
              <a:rPr lang="en-US" b="1">
                <a:solidFill>
                  <a:prstClr val="black"/>
                </a:solidFill>
                <a:latin typeface="Arial" panose="020B0604020202020204" pitchFamily="34" charset="0"/>
                <a:cs typeface="Arial" panose="020B0604020202020204" pitchFamily="34" charset="0"/>
              </a:rPr>
              <a:t>… and growing</a:t>
            </a:r>
          </a:p>
        </p:txBody>
      </p:sp>
      <p:cxnSp>
        <p:nvCxnSpPr>
          <p:cNvPr id="8" name="Straight Connector 7"/>
          <p:cNvCxnSpPr/>
          <p:nvPr/>
        </p:nvCxnSpPr>
        <p:spPr>
          <a:xfrm>
            <a:off x="7038456" y="2090158"/>
            <a:ext cx="0" cy="2968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8704469" y="2090158"/>
            <a:ext cx="0" cy="2968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0533145" y="2090158"/>
            <a:ext cx="0" cy="2968277"/>
          </a:xfrm>
          <a:prstGeom prst="line">
            <a:avLst/>
          </a:prstGeom>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ED514DEF-F461-2244-BF4F-DFAD3609A14D}" type="slidenum">
              <a:rPr lang="en-US" smtClean="0"/>
              <a:t>21</a:t>
            </a:fld>
            <a:endParaRPr lang="en-US"/>
          </a:p>
        </p:txBody>
      </p:sp>
      <p:pic>
        <p:nvPicPr>
          <p:cNvPr id="1028" name="Picture 4" descr="Image result for pytorch logo">
            <a:extLst>
              <a:ext uri="{FF2B5EF4-FFF2-40B4-BE49-F238E27FC236}">
                <a16:creationId xmlns:a16="http://schemas.microsoft.com/office/drawing/2014/main" id="{EF6F7495-2C8E-4652-87B4-36333CC7D13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29151" y="4082629"/>
            <a:ext cx="1592516" cy="105974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A close up of a logo&#10;&#10;Description generated with very high confidence">
            <a:extLst>
              <a:ext uri="{FF2B5EF4-FFF2-40B4-BE49-F238E27FC236}">
                <a16:creationId xmlns:a16="http://schemas.microsoft.com/office/drawing/2014/main" id="{871BA9B9-9CE6-48B7-AB4A-011BB13E8A5F}"/>
              </a:ext>
            </a:extLst>
          </p:cNvPr>
          <p:cNvPicPr>
            <a:picLocks noChangeAspect="1"/>
          </p:cNvPicPr>
          <p:nvPr/>
        </p:nvPicPr>
        <p:blipFill>
          <a:blip r:embed="rId19"/>
          <a:stretch>
            <a:fillRect/>
          </a:stretch>
        </p:blipFill>
        <p:spPr>
          <a:xfrm>
            <a:off x="1263650" y="4593653"/>
            <a:ext cx="671513" cy="663576"/>
          </a:xfrm>
          <a:prstGeom prst="rect">
            <a:avLst/>
          </a:prstGeom>
        </p:spPr>
      </p:pic>
      <p:pic>
        <p:nvPicPr>
          <p:cNvPr id="25602" name="Picture 2" descr="Rust icon">
            <a:extLst>
              <a:ext uri="{FF2B5EF4-FFF2-40B4-BE49-F238E27FC236}">
                <a16:creationId xmlns:a16="http://schemas.microsoft.com/office/drawing/2014/main" id="{5CA2E94C-61FA-40DA-8EFA-F8CEB10F71C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945513" y="4486489"/>
            <a:ext cx="770740" cy="77074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98137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fade">
                                      <p:cBhvr>
                                        <p:cTn id="13" dur="500"/>
                                        <p:tgtEl>
                                          <p:spTgt spid="5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fade">
                                      <p:cBhvr>
                                        <p:cTn id="16" dur="500"/>
                                        <p:tgtEl>
                                          <p:spTgt spid="58"/>
                                        </p:tgtEl>
                                      </p:cBhvr>
                                    </p:animEffect>
                                  </p:childTnLst>
                                </p:cTn>
                              </p:par>
                              <p:par>
                                <p:cTn id="17" presetID="10" presetClass="entr" presetSubtype="0" fill="hold" nodeType="with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500"/>
                                        <p:tgtEl>
                                          <p:spTgt spid="2050"/>
                                        </p:tgtEl>
                                      </p:cBhvr>
                                    </p:animEffect>
                                  </p:childTnLst>
                                </p:cTn>
                              </p:par>
                              <p:par>
                                <p:cTn id="20" presetID="10" presetClass="entr" presetSubtype="0" fill="hold" nodeType="withEffect">
                                  <p:stCondLst>
                                    <p:cond delay="0"/>
                                  </p:stCondLst>
                                  <p:childTnLst>
                                    <p:set>
                                      <p:cBhvr>
                                        <p:cTn id="21" dur="1" fill="hold">
                                          <p:stCondLst>
                                            <p:cond delay="0"/>
                                          </p:stCondLst>
                                        </p:cTn>
                                        <p:tgtEl>
                                          <p:spTgt spid="2052"/>
                                        </p:tgtEl>
                                        <p:attrNameLst>
                                          <p:attrName>style.visibility</p:attrName>
                                        </p:attrNameLst>
                                      </p:cBhvr>
                                      <p:to>
                                        <p:strVal val="visible"/>
                                      </p:to>
                                    </p:set>
                                    <p:animEffect transition="in" filter="fade">
                                      <p:cBhvr>
                                        <p:cTn id="22" dur="500"/>
                                        <p:tgtEl>
                                          <p:spTgt spid="205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500"/>
                                        <p:tgtEl>
                                          <p:spTgt spid="55"/>
                                        </p:tgtEl>
                                      </p:cBhvr>
                                    </p:animEffect>
                                  </p:childTnLst>
                                </p:cTn>
                              </p:par>
                              <p:par>
                                <p:cTn id="26" presetID="10" presetClass="entr" presetSubtype="0" fill="hold"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childTnLst>
                                </p:cTn>
                              </p:par>
                              <p:par>
                                <p:cTn id="32" presetID="10" presetClass="entr" presetSubtype="0" fill="hold" nodeType="withEffect">
                                  <p:stCondLst>
                                    <p:cond delay="0"/>
                                  </p:stCondLst>
                                  <p:childTnLst>
                                    <p:set>
                                      <p:cBhvr>
                                        <p:cTn id="33" dur="1" fill="hold">
                                          <p:stCondLst>
                                            <p:cond delay="0"/>
                                          </p:stCondLst>
                                        </p:cTn>
                                        <p:tgtEl>
                                          <p:spTgt spid="1026"/>
                                        </p:tgtEl>
                                        <p:attrNameLst>
                                          <p:attrName>style.visibility</p:attrName>
                                        </p:attrNameLst>
                                      </p:cBhvr>
                                      <p:to>
                                        <p:strVal val="visible"/>
                                      </p:to>
                                    </p:set>
                                    <p:animEffect transition="in" filter="fade">
                                      <p:cBhvr>
                                        <p:cTn id="34" dur="500"/>
                                        <p:tgtEl>
                                          <p:spTgt spid="1026"/>
                                        </p:tgtEl>
                                      </p:cBhvr>
                                    </p:animEffect>
                                  </p:childTnLst>
                                </p:cTn>
                              </p:par>
                              <p:par>
                                <p:cTn id="35" presetID="10"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par>
                                <p:cTn id="38" presetID="10" presetClass="entr" presetSubtype="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fade">
                                      <p:cBhvr>
                                        <p:cTn id="40" dur="500"/>
                                        <p:tgtEl>
                                          <p:spTgt spid="44"/>
                                        </p:tgtEl>
                                      </p:cBhvr>
                                    </p:animEffect>
                                  </p:childTnLst>
                                </p:cTn>
                              </p:par>
                              <p:par>
                                <p:cTn id="41" presetID="10"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par>
                                <p:cTn id="44" presetID="10" presetClass="entr" presetSubtype="0" fill="hold" grpId="0" nodeType="withEffect" nodePh="1">
                                  <p:stCondLst>
                                    <p:cond delay="0"/>
                                  </p:stCondLst>
                                  <p:endCondLst>
                                    <p:cond evt="begin" delay="0">
                                      <p:tn val="44"/>
                                    </p:cond>
                                  </p:end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fade">
                                      <p:cBhvr>
                                        <p:cTn id="49" dur="500"/>
                                        <p:tgtEl>
                                          <p:spTgt spid="5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par>
                                <p:cTn id="53" presetID="10" presetClass="entr" presetSubtype="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par>
                                <p:cTn id="56" presetID="10" presetClass="entr" presetSubtype="0" fill="hold"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fade">
                                      <p:cBhvr>
                                        <p:cTn id="58" dur="500"/>
                                        <p:tgtEl>
                                          <p:spTgt spid="50"/>
                                        </p:tgtEl>
                                      </p:cBhvr>
                                    </p:animEffect>
                                  </p:childTnLst>
                                </p:cTn>
                              </p:par>
                              <p:par>
                                <p:cTn id="59" presetID="10" presetClass="entr" presetSubtype="0"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fade">
                                      <p:cBhvr>
                                        <p:cTn id="61" dur="500"/>
                                        <p:tgtEl>
                                          <p:spTgt spid="51"/>
                                        </p:tgtEl>
                                      </p:cBhvr>
                                    </p:animEffect>
                                  </p:childTnLst>
                                </p:cTn>
                              </p:par>
                              <p:par>
                                <p:cTn id="62" presetID="10" presetClass="entr" presetSubtype="0" fill="hold" nodeType="withEffect">
                                  <p:stCondLst>
                                    <p:cond delay="0"/>
                                  </p:stCondLst>
                                  <p:childTnLst>
                                    <p:set>
                                      <p:cBhvr>
                                        <p:cTn id="63" dur="1" fill="hold">
                                          <p:stCondLst>
                                            <p:cond delay="0"/>
                                          </p:stCondLst>
                                        </p:cTn>
                                        <p:tgtEl>
                                          <p:spTgt spid="1028"/>
                                        </p:tgtEl>
                                        <p:attrNameLst>
                                          <p:attrName>style.visibility</p:attrName>
                                        </p:attrNameLst>
                                      </p:cBhvr>
                                      <p:to>
                                        <p:strVal val="visible"/>
                                      </p:to>
                                    </p:set>
                                    <p:animEffect transition="in" filter="fade">
                                      <p:cBhvr>
                                        <p:cTn id="64" dur="500"/>
                                        <p:tgtEl>
                                          <p:spTgt spid="1028"/>
                                        </p:tgtEl>
                                      </p:cBhvr>
                                    </p:animEffect>
                                  </p:childTnLst>
                                </p:cTn>
                              </p:par>
                              <p:par>
                                <p:cTn id="65" presetID="10" presetClass="entr" presetSubtype="0" fill="hold" nodeType="withEffect">
                                  <p:stCondLst>
                                    <p:cond delay="0"/>
                                  </p:stCondLst>
                                  <p:childTnLst>
                                    <p:set>
                                      <p:cBhvr>
                                        <p:cTn id="66" dur="1" fill="hold">
                                          <p:stCondLst>
                                            <p:cond delay="0"/>
                                          </p:stCondLst>
                                        </p:cTn>
                                        <p:tgtEl>
                                          <p:spTgt spid="25602"/>
                                        </p:tgtEl>
                                        <p:attrNameLst>
                                          <p:attrName>style.visibility</p:attrName>
                                        </p:attrNameLst>
                                      </p:cBhvr>
                                      <p:to>
                                        <p:strVal val="visible"/>
                                      </p:to>
                                    </p:set>
                                    <p:animEffect transition="in" filter="fade">
                                      <p:cBhvr>
                                        <p:cTn id="67" dur="500"/>
                                        <p:tgtEl>
                                          <p:spTgt spid="25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8" grpId="0"/>
      <p:bldP spid="55" grpId="0"/>
      <p:bldP spid="56" grpId="0"/>
      <p:bldP spid="48" grpId="0"/>
      <p:bldP spid="57" grpId="0"/>
      <p:bldP spid="4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A545DF-6017-4865-BFCB-09365C0C3BCF}"/>
              </a:ext>
            </a:extLst>
          </p:cNvPr>
          <p:cNvSpPr>
            <a:spLocks noGrp="1"/>
          </p:cNvSpPr>
          <p:nvPr>
            <p:ph type="ctrTitle"/>
          </p:nvPr>
        </p:nvSpPr>
        <p:spPr/>
        <p:txBody>
          <a:bodyPr/>
          <a:lstStyle/>
          <a:p>
            <a:r>
              <a:rPr lang="en-US"/>
              <a:t>Running Application Containers in untrusted Cloud</a:t>
            </a:r>
          </a:p>
        </p:txBody>
      </p:sp>
      <p:sp>
        <p:nvSpPr>
          <p:cNvPr id="5" name="Subtitle 4">
            <a:extLst>
              <a:ext uri="{FF2B5EF4-FFF2-40B4-BE49-F238E27FC236}">
                <a16:creationId xmlns:a16="http://schemas.microsoft.com/office/drawing/2014/main" id="{2683D154-0D39-4F30-A6D6-3FD53575E61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29372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BEB9-E153-4034-9F70-A229FAE62C34}"/>
              </a:ext>
            </a:extLst>
          </p:cNvPr>
          <p:cNvSpPr>
            <a:spLocks noGrp="1"/>
          </p:cNvSpPr>
          <p:nvPr>
            <p:ph type="title"/>
          </p:nvPr>
        </p:nvSpPr>
        <p:spPr/>
        <p:txBody>
          <a:bodyPr/>
          <a:lstStyle/>
          <a:p>
            <a:r>
              <a:rPr lang="en-US"/>
              <a:t>Containers are deployment model for cloud</a:t>
            </a:r>
          </a:p>
        </p:txBody>
      </p:sp>
      <p:sp>
        <p:nvSpPr>
          <p:cNvPr id="3" name="Content Placeholder 2">
            <a:extLst>
              <a:ext uri="{FF2B5EF4-FFF2-40B4-BE49-F238E27FC236}">
                <a16:creationId xmlns:a16="http://schemas.microsoft.com/office/drawing/2014/main" id="{1DF7D6BF-27FB-4AC8-BD18-D22BCCC31354}"/>
              </a:ext>
            </a:extLst>
          </p:cNvPr>
          <p:cNvSpPr>
            <a:spLocks noGrp="1"/>
          </p:cNvSpPr>
          <p:nvPr>
            <p:ph sz="quarter" idx="13"/>
          </p:nvPr>
        </p:nvSpPr>
        <p:spPr/>
        <p:txBody>
          <a:bodyPr/>
          <a:lstStyle/>
          <a:p>
            <a:r>
              <a:rPr lang="en-US"/>
              <a:t>Containers have become the </a:t>
            </a:r>
            <a:r>
              <a:rPr lang="en-US" err="1"/>
              <a:t>defacto</a:t>
            </a:r>
            <a:r>
              <a:rPr lang="en-US"/>
              <a:t> deployment model besides VMs</a:t>
            </a:r>
          </a:p>
          <a:p>
            <a:pPr marL="342900" indent="-342900">
              <a:buFont typeface="Arial" panose="020B0604020202020204" pitchFamily="34" charset="0"/>
              <a:buChar char="•"/>
            </a:pPr>
            <a:r>
              <a:rPr lang="en-US"/>
              <a:t>Small memory footprint</a:t>
            </a:r>
          </a:p>
          <a:p>
            <a:pPr marL="342900" indent="-342900">
              <a:buFont typeface="Arial" panose="020B0604020202020204" pitchFamily="34" charset="0"/>
              <a:buChar char="•"/>
            </a:pPr>
            <a:r>
              <a:rPr lang="en-US"/>
              <a:t>Fast startup</a:t>
            </a:r>
          </a:p>
          <a:p>
            <a:endParaRPr lang="en-US"/>
          </a:p>
          <a:p>
            <a:r>
              <a:rPr lang="en-US"/>
              <a:t>Obstacles:</a:t>
            </a:r>
          </a:p>
          <a:p>
            <a:pPr marL="342900" indent="-342900">
              <a:buFont typeface="Arial" panose="020B0604020202020204" pitchFamily="34" charset="0"/>
              <a:buChar char="•"/>
            </a:pPr>
            <a:r>
              <a:rPr lang="en-US"/>
              <a:t>Graphene does not provide an interface to create Docker images/containers</a:t>
            </a:r>
          </a:p>
          <a:p>
            <a:pPr marL="342900" indent="-342900">
              <a:buFont typeface="Arial" panose="020B0604020202020204" pitchFamily="34" charset="0"/>
              <a:buChar char="•"/>
            </a:pPr>
            <a:r>
              <a:rPr lang="en-US"/>
              <a:t>Minimize burden to craft application manifest</a:t>
            </a:r>
          </a:p>
        </p:txBody>
      </p:sp>
      <p:pic>
        <p:nvPicPr>
          <p:cNvPr id="3074" name="Picture 2" descr="Docker Logos and Photos | Docker">
            <a:extLst>
              <a:ext uri="{FF2B5EF4-FFF2-40B4-BE49-F238E27FC236}">
                <a16:creationId xmlns:a16="http://schemas.microsoft.com/office/drawing/2014/main" id="{D5ABB76B-4E05-48CF-AC40-4A0F04D5B4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71773" y="1604434"/>
            <a:ext cx="1206394" cy="103220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Kata Containers · GitHub">
            <a:extLst>
              <a:ext uri="{FF2B5EF4-FFF2-40B4-BE49-F238E27FC236}">
                <a16:creationId xmlns:a16="http://schemas.microsoft.com/office/drawing/2014/main" id="{85CF80B6-9A83-4C8D-B845-FFA5A260E2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71772" y="2825802"/>
            <a:ext cx="1206395" cy="1206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559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BA97E040-1C58-4251-8F3F-DB9DA8096112}"/>
              </a:ext>
            </a:extLst>
          </p:cNvPr>
          <p:cNvSpPr/>
          <p:nvPr/>
        </p:nvSpPr>
        <p:spPr>
          <a:xfrm>
            <a:off x="6359950" y="4171160"/>
            <a:ext cx="2898648" cy="1496159"/>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Graphenized Docker Image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kern="0">
              <a:solidFill>
                <a:prstClr val="black"/>
              </a:solidFill>
              <a:latin typeface="Calibri" panose="020F0502020204030204"/>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3" name="Rectangle: Rounded Corners 12">
            <a:extLst>
              <a:ext uri="{FF2B5EF4-FFF2-40B4-BE49-F238E27FC236}">
                <a16:creationId xmlns:a16="http://schemas.microsoft.com/office/drawing/2014/main" id="{BA94C207-DC87-4D6B-9733-455C32CD8003}"/>
              </a:ext>
            </a:extLst>
          </p:cNvPr>
          <p:cNvSpPr/>
          <p:nvPr/>
        </p:nvSpPr>
        <p:spPr>
          <a:xfrm>
            <a:off x="6453143" y="4557453"/>
            <a:ext cx="2726005" cy="996016"/>
          </a:xfrm>
          <a:prstGeom prst="roundRect">
            <a:avLst/>
          </a:prstGeom>
          <a:noFill/>
          <a:ln w="38100">
            <a:solidFill>
              <a:srgbClr val="00B050"/>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a:solidFill>
                <a:schemeClr val="tx1"/>
              </a:solidFill>
            </a:endParaRPr>
          </a:p>
          <a:p>
            <a:pPr algn="r"/>
            <a:endParaRPr lang="en-US">
              <a:solidFill>
                <a:schemeClr val="tx1"/>
              </a:solidFill>
            </a:endParaRPr>
          </a:p>
          <a:p>
            <a:pPr algn="r"/>
            <a:r>
              <a:rPr lang="en-US">
                <a:solidFill>
                  <a:schemeClr val="tx1"/>
                </a:solidFill>
              </a:rPr>
              <a:t>Signed</a:t>
            </a:r>
          </a:p>
        </p:txBody>
      </p:sp>
      <p:sp>
        <p:nvSpPr>
          <p:cNvPr id="12" name="Rectangle 11">
            <a:extLst>
              <a:ext uri="{FF2B5EF4-FFF2-40B4-BE49-F238E27FC236}">
                <a16:creationId xmlns:a16="http://schemas.microsoft.com/office/drawing/2014/main" id="{D38CCB6B-24E0-4C9F-B067-B88E1CCDD31C}"/>
              </a:ext>
            </a:extLst>
          </p:cNvPr>
          <p:cNvSpPr/>
          <p:nvPr/>
        </p:nvSpPr>
        <p:spPr>
          <a:xfrm>
            <a:off x="7736195" y="1595001"/>
            <a:ext cx="3680560" cy="2133037"/>
          </a:xfrm>
          <a:prstGeom prst="rect">
            <a:avLst/>
          </a:prstGeom>
          <a:solidFill>
            <a:sysClr val="window" lastClr="FFFFFF"/>
          </a:solidFill>
          <a:ln w="12700" cap="flat" cmpd="sng" algn="ctr">
            <a:solidFill>
              <a:sysClr val="windowText" lastClr="000000"/>
            </a:solidFill>
            <a:prstDash val="lg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Docker Container</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1600" kern="0">
              <a:solidFill>
                <a:prstClr val="black"/>
              </a:solidFill>
              <a:latin typeface="Calibri" panose="020F0502020204030204"/>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5BE8A6C1-B438-41E6-B04E-6202D271519B}"/>
              </a:ext>
            </a:extLst>
          </p:cNvPr>
          <p:cNvSpPr/>
          <p:nvPr/>
        </p:nvSpPr>
        <p:spPr>
          <a:xfrm>
            <a:off x="8242890" y="2013158"/>
            <a:ext cx="2755900" cy="1265673"/>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27" name="Picture 26">
            <a:extLst>
              <a:ext uri="{FF2B5EF4-FFF2-40B4-BE49-F238E27FC236}">
                <a16:creationId xmlns:a16="http://schemas.microsoft.com/office/drawing/2014/main" id="{A9492750-3EF9-46E1-9CC0-C53021D88C3A}"/>
              </a:ext>
            </a:extLst>
          </p:cNvPr>
          <p:cNvPicPr>
            <a:picLocks noChangeAspect="1"/>
          </p:cNvPicPr>
          <p:nvPr/>
        </p:nvPicPr>
        <p:blipFill rotWithShape="1">
          <a:blip r:embed="rId4">
            <a:clrChange>
              <a:clrFrom>
                <a:srgbClr val="FFFFFF"/>
              </a:clrFrom>
              <a:clrTo>
                <a:srgbClr val="FFFFFF">
                  <a:alpha val="0"/>
                </a:srgbClr>
              </a:clrTo>
            </a:clrChange>
          </a:blip>
          <a:srcRect r="19298" b="11423"/>
          <a:stretch/>
        </p:blipFill>
        <p:spPr>
          <a:xfrm>
            <a:off x="10347293" y="1839479"/>
            <a:ext cx="833237" cy="793799"/>
          </a:xfrm>
          <a:prstGeom prst="rect">
            <a:avLst/>
          </a:prstGeom>
        </p:spPr>
      </p:pic>
      <p:sp>
        <p:nvSpPr>
          <p:cNvPr id="2" name="Title 1">
            <a:extLst>
              <a:ext uri="{FF2B5EF4-FFF2-40B4-BE49-F238E27FC236}">
                <a16:creationId xmlns:a16="http://schemas.microsoft.com/office/drawing/2014/main" id="{AA395369-7249-4247-BE37-6792E20E990A}"/>
              </a:ext>
            </a:extLst>
          </p:cNvPr>
          <p:cNvSpPr>
            <a:spLocks noGrp="1"/>
          </p:cNvSpPr>
          <p:nvPr>
            <p:ph type="title"/>
          </p:nvPr>
        </p:nvSpPr>
        <p:spPr/>
        <p:txBody>
          <a:bodyPr/>
          <a:lstStyle/>
          <a:p>
            <a:r>
              <a:rPr lang="en-US"/>
              <a:t>Graphene Shielded Containers (GSC) in a Nutshell</a:t>
            </a:r>
          </a:p>
        </p:txBody>
      </p:sp>
      <p:sp>
        <p:nvSpPr>
          <p:cNvPr id="5" name="Rectangle 4">
            <a:extLst>
              <a:ext uri="{FF2B5EF4-FFF2-40B4-BE49-F238E27FC236}">
                <a16:creationId xmlns:a16="http://schemas.microsoft.com/office/drawing/2014/main" id="{D1AB5B65-7B2B-4A36-9C95-2C3B4B3916C7}"/>
              </a:ext>
            </a:extLst>
          </p:cNvPr>
          <p:cNvSpPr/>
          <p:nvPr/>
        </p:nvSpPr>
        <p:spPr>
          <a:xfrm>
            <a:off x="884748" y="1305579"/>
            <a:ext cx="2102265" cy="1230594"/>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Docker Image</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kern="0">
              <a:solidFill>
                <a:prstClr val="black"/>
              </a:solidFill>
              <a:latin typeface="Calibri" panose="020F0502020204030204"/>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11" name="Straight Arrow Connector 24">
            <a:extLst>
              <a:ext uri="{FF2B5EF4-FFF2-40B4-BE49-F238E27FC236}">
                <a16:creationId xmlns:a16="http://schemas.microsoft.com/office/drawing/2014/main" id="{F3EACD05-F8CC-4F09-B5E9-1C1328770EB1}"/>
              </a:ext>
            </a:extLst>
          </p:cNvPr>
          <p:cNvCxnSpPr>
            <a:cxnSpLocks/>
            <a:stCxn id="34" idx="3"/>
            <a:endCxn id="12" idx="2"/>
          </p:cNvCxnSpPr>
          <p:nvPr/>
        </p:nvCxnSpPr>
        <p:spPr>
          <a:xfrm flipV="1">
            <a:off x="9258598" y="3728038"/>
            <a:ext cx="317877" cy="1191202"/>
          </a:xfrm>
          <a:prstGeom prst="bentConnector2">
            <a:avLst/>
          </a:prstGeom>
          <a:noFill/>
          <a:ln w="38100" cap="flat" cmpd="sng" algn="ctr">
            <a:solidFill>
              <a:sysClr val="windowText" lastClr="000000"/>
            </a:solidFill>
            <a:prstDash val="solid"/>
            <a:miter lim="800000"/>
            <a:headEnd type="none" w="med" len="med"/>
            <a:tailEnd type="arrow" w="med" len="med"/>
          </a:ln>
          <a:effectLst/>
        </p:spPr>
      </p:cxnSp>
      <p:sp>
        <p:nvSpPr>
          <p:cNvPr id="16" name="TextBox 15">
            <a:extLst>
              <a:ext uri="{FF2B5EF4-FFF2-40B4-BE49-F238E27FC236}">
                <a16:creationId xmlns:a16="http://schemas.microsoft.com/office/drawing/2014/main" id="{BD509A0E-0B5D-4795-A71B-2A5E49C80F63}"/>
              </a:ext>
            </a:extLst>
          </p:cNvPr>
          <p:cNvSpPr txBox="1"/>
          <p:nvPr/>
        </p:nvSpPr>
        <p:spPr>
          <a:xfrm>
            <a:off x="9576475" y="4623629"/>
            <a:ext cx="3514101" cy="369332"/>
          </a:xfrm>
          <a:prstGeom prst="rect">
            <a:avLst/>
          </a:prstGeom>
          <a:noFill/>
        </p:spPr>
        <p:txBody>
          <a:bodyPr wrap="square" rtlCol="0">
            <a:spAutoFit/>
          </a:bodyPr>
          <a:lstStyle/>
          <a:p>
            <a:pPr defTabSz="914400"/>
            <a:r>
              <a:rPr lang="en-US">
                <a:solidFill>
                  <a:prstClr val="black"/>
                </a:solidFill>
                <a:latin typeface="Calibri" panose="020F0502020204030204"/>
              </a:rPr>
              <a:t>3. Docker run</a:t>
            </a:r>
          </a:p>
        </p:txBody>
      </p:sp>
      <p:sp>
        <p:nvSpPr>
          <p:cNvPr id="17" name="Rectangle: Rounded Corners 16">
            <a:extLst>
              <a:ext uri="{FF2B5EF4-FFF2-40B4-BE49-F238E27FC236}">
                <a16:creationId xmlns:a16="http://schemas.microsoft.com/office/drawing/2014/main" id="{5873DD1D-E76A-4561-BA4C-02C51B9013D2}"/>
              </a:ext>
            </a:extLst>
          </p:cNvPr>
          <p:cNvSpPr/>
          <p:nvPr/>
        </p:nvSpPr>
        <p:spPr>
          <a:xfrm>
            <a:off x="1716898" y="2879265"/>
            <a:ext cx="2102265" cy="53860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chemeClr val="tx1"/>
                </a:solidFill>
                <a:effectLst/>
                <a:uLnTx/>
                <a:uFillTx/>
                <a:latin typeface="Calibri" panose="020F0502020204030204"/>
                <a:ea typeface="+mn-ea"/>
                <a:cs typeface="+mn-cs"/>
              </a:rPr>
              <a:t>GSC</a:t>
            </a:r>
          </a:p>
        </p:txBody>
      </p:sp>
      <p:cxnSp>
        <p:nvCxnSpPr>
          <p:cNvPr id="18" name="Straight Arrow Connector 17">
            <a:extLst>
              <a:ext uri="{FF2B5EF4-FFF2-40B4-BE49-F238E27FC236}">
                <a16:creationId xmlns:a16="http://schemas.microsoft.com/office/drawing/2014/main" id="{9F138292-1236-4D17-8FFA-7F361C47DDF8}"/>
              </a:ext>
            </a:extLst>
          </p:cNvPr>
          <p:cNvCxnSpPr>
            <a:cxnSpLocks/>
            <a:stCxn id="17" idx="2"/>
            <a:endCxn id="44" idx="0"/>
          </p:cNvCxnSpPr>
          <p:nvPr/>
        </p:nvCxnSpPr>
        <p:spPr>
          <a:xfrm>
            <a:off x="2768031" y="3417868"/>
            <a:ext cx="4739" cy="764810"/>
          </a:xfrm>
          <a:prstGeom prst="straightConnector1">
            <a:avLst/>
          </a:prstGeom>
          <a:noFill/>
          <a:ln w="38100" cap="flat" cmpd="sng" algn="ctr">
            <a:solidFill>
              <a:sysClr val="windowText" lastClr="000000"/>
            </a:solidFill>
            <a:prstDash val="solid"/>
            <a:miter lim="800000"/>
            <a:headEnd type="none" w="med" len="med"/>
            <a:tailEnd type="arrow" w="med" len="med"/>
          </a:ln>
          <a:effectLst/>
        </p:spPr>
      </p:cxnSp>
      <p:sp>
        <p:nvSpPr>
          <p:cNvPr id="23" name="Rectangle: Rounded Corners 22">
            <a:extLst>
              <a:ext uri="{FF2B5EF4-FFF2-40B4-BE49-F238E27FC236}">
                <a16:creationId xmlns:a16="http://schemas.microsoft.com/office/drawing/2014/main" id="{B36360E0-DAC3-4466-B7F2-A073055921D6}"/>
              </a:ext>
            </a:extLst>
          </p:cNvPr>
          <p:cNvSpPr/>
          <p:nvPr/>
        </p:nvSpPr>
        <p:spPr>
          <a:xfrm>
            <a:off x="1354766" y="1842320"/>
            <a:ext cx="1162228" cy="453388"/>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a:t>Application</a:t>
            </a:r>
          </a:p>
        </p:txBody>
      </p:sp>
      <p:sp>
        <p:nvSpPr>
          <p:cNvPr id="29" name="Rectangle: Rounded Corners 28">
            <a:extLst>
              <a:ext uri="{FF2B5EF4-FFF2-40B4-BE49-F238E27FC236}">
                <a16:creationId xmlns:a16="http://schemas.microsoft.com/office/drawing/2014/main" id="{9F06B40B-4B87-43EB-9994-6A2BDF4651A2}"/>
              </a:ext>
            </a:extLst>
          </p:cNvPr>
          <p:cNvSpPr/>
          <p:nvPr/>
        </p:nvSpPr>
        <p:spPr>
          <a:xfrm>
            <a:off x="3486945" y="1586531"/>
            <a:ext cx="1479117" cy="703989"/>
          </a:xfrm>
          <a:prstGeom prst="round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a:t>Memory &amp; Parallelism Requirements</a:t>
            </a:r>
          </a:p>
        </p:txBody>
      </p:sp>
      <p:cxnSp>
        <p:nvCxnSpPr>
          <p:cNvPr id="36" name="Straight Arrow Connector 35">
            <a:extLst>
              <a:ext uri="{FF2B5EF4-FFF2-40B4-BE49-F238E27FC236}">
                <a16:creationId xmlns:a16="http://schemas.microsoft.com/office/drawing/2014/main" id="{6F60115D-ED95-4BCC-81ED-3A22BB138978}"/>
              </a:ext>
            </a:extLst>
          </p:cNvPr>
          <p:cNvCxnSpPr>
            <a:cxnSpLocks/>
            <a:stCxn id="29" idx="2"/>
            <a:endCxn id="17" idx="0"/>
          </p:cNvCxnSpPr>
          <p:nvPr/>
        </p:nvCxnSpPr>
        <p:spPr>
          <a:xfrm flipH="1">
            <a:off x="2768031" y="2290520"/>
            <a:ext cx="1458473" cy="588745"/>
          </a:xfrm>
          <a:prstGeom prst="straightConnector1">
            <a:avLst/>
          </a:prstGeom>
          <a:noFill/>
          <a:ln w="38100" cap="flat" cmpd="sng" algn="ctr">
            <a:solidFill>
              <a:sysClr val="windowText" lastClr="000000"/>
            </a:solidFill>
            <a:prstDash val="dash"/>
            <a:miter lim="800000"/>
            <a:headEnd type="none" w="med" len="med"/>
            <a:tailEnd type="arrow" w="med" len="med"/>
          </a:ln>
          <a:effectLst/>
        </p:spPr>
      </p:cxnSp>
      <p:cxnSp>
        <p:nvCxnSpPr>
          <p:cNvPr id="7" name="Straight Arrow Connector 6">
            <a:extLst>
              <a:ext uri="{FF2B5EF4-FFF2-40B4-BE49-F238E27FC236}">
                <a16:creationId xmlns:a16="http://schemas.microsoft.com/office/drawing/2014/main" id="{85C82EF9-D6B7-4315-B8A3-A246D8EF911B}"/>
              </a:ext>
            </a:extLst>
          </p:cNvPr>
          <p:cNvCxnSpPr>
            <a:cxnSpLocks/>
            <a:stCxn id="5" idx="2"/>
            <a:endCxn id="17" idx="0"/>
          </p:cNvCxnSpPr>
          <p:nvPr/>
        </p:nvCxnSpPr>
        <p:spPr>
          <a:xfrm>
            <a:off x="1935881" y="2536173"/>
            <a:ext cx="832150" cy="343092"/>
          </a:xfrm>
          <a:prstGeom prst="straightConnector1">
            <a:avLst/>
          </a:prstGeom>
          <a:noFill/>
          <a:ln w="38100" cap="flat" cmpd="sng" algn="ctr">
            <a:solidFill>
              <a:sysClr val="windowText" lastClr="000000"/>
            </a:solidFill>
            <a:prstDash val="solid"/>
            <a:miter lim="800000"/>
            <a:headEnd type="none" w="med" len="med"/>
            <a:tailEnd type="arrow" w="med" len="med"/>
          </a:ln>
          <a:effectLst/>
        </p:spPr>
      </p:cxnSp>
      <p:sp>
        <p:nvSpPr>
          <p:cNvPr id="42" name="TextBox 41">
            <a:extLst>
              <a:ext uri="{FF2B5EF4-FFF2-40B4-BE49-F238E27FC236}">
                <a16:creationId xmlns:a16="http://schemas.microsoft.com/office/drawing/2014/main" id="{843EE3BE-D7DB-4F8D-BC3B-603F0FB94B83}"/>
              </a:ext>
            </a:extLst>
          </p:cNvPr>
          <p:cNvSpPr txBox="1"/>
          <p:nvPr/>
        </p:nvSpPr>
        <p:spPr>
          <a:xfrm>
            <a:off x="2772770" y="3609404"/>
            <a:ext cx="3514101" cy="369332"/>
          </a:xfrm>
          <a:prstGeom prst="rect">
            <a:avLst/>
          </a:prstGeom>
          <a:noFill/>
        </p:spPr>
        <p:txBody>
          <a:bodyPr wrap="square" rtlCol="0">
            <a:spAutoFit/>
          </a:bodyPr>
          <a:lstStyle/>
          <a:p>
            <a:pPr defTabSz="914400"/>
            <a:r>
              <a:rPr lang="en-US">
                <a:solidFill>
                  <a:prstClr val="black"/>
                </a:solidFill>
                <a:latin typeface="Calibri" panose="020F0502020204030204"/>
              </a:rPr>
              <a:t>1. Build</a:t>
            </a:r>
          </a:p>
        </p:txBody>
      </p:sp>
      <p:sp>
        <p:nvSpPr>
          <p:cNvPr id="28" name="Rectangle: Rounded Corners 27">
            <a:extLst>
              <a:ext uri="{FF2B5EF4-FFF2-40B4-BE49-F238E27FC236}">
                <a16:creationId xmlns:a16="http://schemas.microsoft.com/office/drawing/2014/main" id="{A3F3681D-8ABA-442B-AFD1-2ADDCE5A7EFC}"/>
              </a:ext>
            </a:extLst>
          </p:cNvPr>
          <p:cNvSpPr/>
          <p:nvPr/>
        </p:nvSpPr>
        <p:spPr>
          <a:xfrm>
            <a:off x="8485236" y="2865476"/>
            <a:ext cx="2241758" cy="640517"/>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a:p>
            <a:pPr algn="ctr"/>
            <a:endParaRPr lang="en-US" sz="1400"/>
          </a:p>
          <a:p>
            <a:pPr algn="ctr"/>
            <a:endParaRPr lang="en-US" sz="1400"/>
          </a:p>
          <a:p>
            <a:pPr algn="ctr"/>
            <a:r>
              <a:rPr lang="en-US" sz="1400"/>
              <a:t>Graphene Runtime</a:t>
            </a:r>
          </a:p>
          <a:p>
            <a:pPr algn="ctr"/>
            <a:endParaRPr lang="en-US" sz="1400"/>
          </a:p>
        </p:txBody>
      </p:sp>
      <p:sp>
        <p:nvSpPr>
          <p:cNvPr id="35" name="Rectangle: Rounded Corners 34">
            <a:extLst>
              <a:ext uri="{FF2B5EF4-FFF2-40B4-BE49-F238E27FC236}">
                <a16:creationId xmlns:a16="http://schemas.microsoft.com/office/drawing/2014/main" id="{676A7561-B232-441A-8B61-A0368419178C}"/>
              </a:ext>
            </a:extLst>
          </p:cNvPr>
          <p:cNvSpPr/>
          <p:nvPr/>
        </p:nvSpPr>
        <p:spPr>
          <a:xfrm>
            <a:off x="6557600" y="4643358"/>
            <a:ext cx="1162228" cy="306934"/>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a:t>Application</a:t>
            </a:r>
          </a:p>
        </p:txBody>
      </p:sp>
      <p:sp>
        <p:nvSpPr>
          <p:cNvPr id="37" name="Rectangle: Rounded Corners 36">
            <a:extLst>
              <a:ext uri="{FF2B5EF4-FFF2-40B4-BE49-F238E27FC236}">
                <a16:creationId xmlns:a16="http://schemas.microsoft.com/office/drawing/2014/main" id="{EAB31C3F-10D4-4C35-B1A0-B66D643A5088}"/>
              </a:ext>
            </a:extLst>
          </p:cNvPr>
          <p:cNvSpPr/>
          <p:nvPr/>
        </p:nvSpPr>
        <p:spPr>
          <a:xfrm>
            <a:off x="7832103" y="4648630"/>
            <a:ext cx="1162228" cy="435913"/>
          </a:xfrm>
          <a:prstGeom prst="round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Graphene Runtime</a:t>
            </a:r>
          </a:p>
        </p:txBody>
      </p:sp>
      <p:sp>
        <p:nvSpPr>
          <p:cNvPr id="38" name="Rectangle: Rounded Corners 37">
            <a:extLst>
              <a:ext uri="{FF2B5EF4-FFF2-40B4-BE49-F238E27FC236}">
                <a16:creationId xmlns:a16="http://schemas.microsoft.com/office/drawing/2014/main" id="{54F338F9-9970-42F9-A364-2EB2DD16916A}"/>
              </a:ext>
            </a:extLst>
          </p:cNvPr>
          <p:cNvSpPr/>
          <p:nvPr/>
        </p:nvSpPr>
        <p:spPr>
          <a:xfrm>
            <a:off x="6557829" y="5102494"/>
            <a:ext cx="1162228" cy="306934"/>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a:t>Manifest</a:t>
            </a:r>
          </a:p>
        </p:txBody>
      </p:sp>
      <p:cxnSp>
        <p:nvCxnSpPr>
          <p:cNvPr id="39" name="Straight Arrow Connector 38">
            <a:extLst>
              <a:ext uri="{FF2B5EF4-FFF2-40B4-BE49-F238E27FC236}">
                <a16:creationId xmlns:a16="http://schemas.microsoft.com/office/drawing/2014/main" id="{21ACC928-6856-4B80-A0B2-9706F1F537E6}"/>
              </a:ext>
            </a:extLst>
          </p:cNvPr>
          <p:cNvCxnSpPr>
            <a:cxnSpLocks/>
            <a:stCxn id="44" idx="3"/>
            <a:endCxn id="34" idx="1"/>
          </p:cNvCxnSpPr>
          <p:nvPr/>
        </p:nvCxnSpPr>
        <p:spPr>
          <a:xfrm flipV="1">
            <a:off x="4222094" y="4919240"/>
            <a:ext cx="2137856" cy="11518"/>
          </a:xfrm>
          <a:prstGeom prst="straightConnector1">
            <a:avLst/>
          </a:prstGeom>
          <a:noFill/>
          <a:ln w="38100" cap="flat" cmpd="sng" algn="ctr">
            <a:solidFill>
              <a:sysClr val="windowText" lastClr="000000"/>
            </a:solidFill>
            <a:prstDash val="solid"/>
            <a:miter lim="800000"/>
            <a:headEnd type="none" w="med" len="med"/>
            <a:tailEnd type="arrow" w="med" len="med"/>
          </a:ln>
          <a:effectLst/>
        </p:spPr>
      </p:cxnSp>
      <p:sp>
        <p:nvSpPr>
          <p:cNvPr id="43" name="TextBox 42">
            <a:extLst>
              <a:ext uri="{FF2B5EF4-FFF2-40B4-BE49-F238E27FC236}">
                <a16:creationId xmlns:a16="http://schemas.microsoft.com/office/drawing/2014/main" id="{FF6249E4-1FF9-42E8-BCD2-AA96A75E85A4}"/>
              </a:ext>
            </a:extLst>
          </p:cNvPr>
          <p:cNvSpPr txBox="1"/>
          <p:nvPr/>
        </p:nvSpPr>
        <p:spPr>
          <a:xfrm>
            <a:off x="4468796" y="4532260"/>
            <a:ext cx="3514101" cy="369332"/>
          </a:xfrm>
          <a:prstGeom prst="rect">
            <a:avLst/>
          </a:prstGeom>
          <a:noFill/>
        </p:spPr>
        <p:txBody>
          <a:bodyPr wrap="square" rtlCol="0">
            <a:spAutoFit/>
          </a:bodyPr>
          <a:lstStyle/>
          <a:p>
            <a:pPr defTabSz="914400"/>
            <a:r>
              <a:rPr lang="en-US">
                <a:solidFill>
                  <a:prstClr val="black"/>
                </a:solidFill>
                <a:latin typeface="Calibri" panose="020F0502020204030204"/>
              </a:rPr>
              <a:t>2. Sign Image</a:t>
            </a:r>
          </a:p>
        </p:txBody>
      </p:sp>
      <p:sp>
        <p:nvSpPr>
          <p:cNvPr id="44" name="Rectangle 43">
            <a:extLst>
              <a:ext uri="{FF2B5EF4-FFF2-40B4-BE49-F238E27FC236}">
                <a16:creationId xmlns:a16="http://schemas.microsoft.com/office/drawing/2014/main" id="{ABE9B392-CB4B-401D-A471-954481AA9B8F}"/>
              </a:ext>
            </a:extLst>
          </p:cNvPr>
          <p:cNvSpPr/>
          <p:nvPr/>
        </p:nvSpPr>
        <p:spPr>
          <a:xfrm>
            <a:off x="1323446" y="4182678"/>
            <a:ext cx="2898648" cy="1496159"/>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Graphenized Docker Image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kern="0">
              <a:solidFill>
                <a:prstClr val="black"/>
              </a:solidFill>
              <a:latin typeface="Calibri" panose="020F0502020204030204"/>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6" name="Rectangle: Rounded Corners 45">
            <a:extLst>
              <a:ext uri="{FF2B5EF4-FFF2-40B4-BE49-F238E27FC236}">
                <a16:creationId xmlns:a16="http://schemas.microsoft.com/office/drawing/2014/main" id="{5A4894A9-9E66-437F-85AE-542DE190A305}"/>
              </a:ext>
            </a:extLst>
          </p:cNvPr>
          <p:cNvSpPr/>
          <p:nvPr/>
        </p:nvSpPr>
        <p:spPr>
          <a:xfrm>
            <a:off x="1521096" y="4654876"/>
            <a:ext cx="1162228" cy="306934"/>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a:t>Application</a:t>
            </a:r>
          </a:p>
        </p:txBody>
      </p:sp>
      <p:sp>
        <p:nvSpPr>
          <p:cNvPr id="47" name="Rectangle: Rounded Corners 46">
            <a:extLst>
              <a:ext uri="{FF2B5EF4-FFF2-40B4-BE49-F238E27FC236}">
                <a16:creationId xmlns:a16="http://schemas.microsoft.com/office/drawing/2014/main" id="{0890D027-379F-4B92-A9F7-D1DB90DD6083}"/>
              </a:ext>
            </a:extLst>
          </p:cNvPr>
          <p:cNvSpPr/>
          <p:nvPr/>
        </p:nvSpPr>
        <p:spPr>
          <a:xfrm>
            <a:off x="2795599" y="4660148"/>
            <a:ext cx="1162228" cy="435913"/>
          </a:xfrm>
          <a:prstGeom prst="round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Graphene Runtime</a:t>
            </a:r>
          </a:p>
        </p:txBody>
      </p:sp>
      <p:sp>
        <p:nvSpPr>
          <p:cNvPr id="49" name="Rectangle: Rounded Corners 48">
            <a:extLst>
              <a:ext uri="{FF2B5EF4-FFF2-40B4-BE49-F238E27FC236}">
                <a16:creationId xmlns:a16="http://schemas.microsoft.com/office/drawing/2014/main" id="{E803B007-2ED9-4295-BD9C-DB8DFA423160}"/>
              </a:ext>
            </a:extLst>
          </p:cNvPr>
          <p:cNvSpPr/>
          <p:nvPr/>
        </p:nvSpPr>
        <p:spPr>
          <a:xfrm>
            <a:off x="1521325" y="5114012"/>
            <a:ext cx="1162228" cy="306934"/>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a:t>Manifest</a:t>
            </a:r>
          </a:p>
        </p:txBody>
      </p:sp>
      <p:sp>
        <p:nvSpPr>
          <p:cNvPr id="51" name="Rectangle: Rounded Corners 50">
            <a:extLst>
              <a:ext uri="{FF2B5EF4-FFF2-40B4-BE49-F238E27FC236}">
                <a16:creationId xmlns:a16="http://schemas.microsoft.com/office/drawing/2014/main" id="{8D4B42A5-1808-4EE4-A5F8-E757341016A6}"/>
              </a:ext>
            </a:extLst>
          </p:cNvPr>
          <p:cNvSpPr/>
          <p:nvPr/>
        </p:nvSpPr>
        <p:spPr>
          <a:xfrm>
            <a:off x="8861882" y="2294052"/>
            <a:ext cx="1429184" cy="416966"/>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a:t>Application</a:t>
            </a:r>
          </a:p>
        </p:txBody>
      </p:sp>
      <p:sp>
        <p:nvSpPr>
          <p:cNvPr id="52" name="Rectangle: Rounded Corners 51">
            <a:extLst>
              <a:ext uri="{FF2B5EF4-FFF2-40B4-BE49-F238E27FC236}">
                <a16:creationId xmlns:a16="http://schemas.microsoft.com/office/drawing/2014/main" id="{8A001305-36D9-43F5-AB36-E33692EA7F07}"/>
              </a:ext>
            </a:extLst>
          </p:cNvPr>
          <p:cNvSpPr/>
          <p:nvPr/>
        </p:nvSpPr>
        <p:spPr>
          <a:xfrm>
            <a:off x="9100350" y="2938180"/>
            <a:ext cx="952249" cy="306934"/>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a:t>Manifest</a:t>
            </a:r>
          </a:p>
        </p:txBody>
      </p:sp>
    </p:spTree>
    <p:custDataLst>
      <p:tags r:id="rId1"/>
    </p:custDataLst>
    <p:extLst>
      <p:ext uri="{BB962C8B-B14F-4D97-AF65-F5344CB8AC3E}">
        <p14:creationId xmlns:p14="http://schemas.microsoft.com/office/powerpoint/2010/main" val="83611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500"/>
                                        <p:tgtEl>
                                          <p:spTgt spid="3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par>
                                <p:cTn id="60" presetID="10" presetClass="entr" presetSubtype="0" fill="hold"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par>
                                <p:cTn id="63" presetID="10" presetClass="entr" presetSubtype="0" fill="hold" nodeType="with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500"/>
                                        <p:tgtEl>
                                          <p:spTgt spid="1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fade">
                                      <p:cBhvr>
                                        <p:cTn id="68" dur="500"/>
                                        <p:tgtEl>
                                          <p:spTgt spid="5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13" grpId="0" animBg="1"/>
      <p:bldP spid="12" grpId="0" animBg="1"/>
      <p:bldP spid="24" grpId="0" animBg="1"/>
      <p:bldP spid="16" grpId="0"/>
      <p:bldP spid="42" grpId="0"/>
      <p:bldP spid="28" grpId="0" animBg="1"/>
      <p:bldP spid="35" grpId="0" animBg="1"/>
      <p:bldP spid="37" grpId="0" animBg="1"/>
      <p:bldP spid="38" grpId="0" animBg="1"/>
      <p:bldP spid="43" grpId="0"/>
      <p:bldP spid="44" grpId="0" animBg="1"/>
      <p:bldP spid="46" grpId="0" animBg="1"/>
      <p:bldP spid="47" grpId="0" animBg="1"/>
      <p:bldP spid="49" grpId="0" animBg="1"/>
      <p:bldP spid="51" grpId="0" animBg="1"/>
      <p:bldP spid="5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83FD4-A3C2-44ED-A84D-EA589FFD7FA5}"/>
              </a:ext>
            </a:extLst>
          </p:cNvPr>
          <p:cNvSpPr>
            <a:spLocks noGrp="1"/>
          </p:cNvSpPr>
          <p:nvPr>
            <p:ph type="title"/>
          </p:nvPr>
        </p:nvSpPr>
        <p:spPr/>
        <p:txBody>
          <a:bodyPr/>
          <a:lstStyle/>
          <a:p>
            <a:r>
              <a:rPr lang="en-US"/>
              <a:t>Automatically generating Graphene manifest</a:t>
            </a:r>
          </a:p>
        </p:txBody>
      </p:sp>
      <p:sp>
        <p:nvSpPr>
          <p:cNvPr id="3" name="Content Placeholder 2">
            <a:extLst>
              <a:ext uri="{FF2B5EF4-FFF2-40B4-BE49-F238E27FC236}">
                <a16:creationId xmlns:a16="http://schemas.microsoft.com/office/drawing/2014/main" id="{86E713C0-A880-4B9F-AADB-2E44DAA3260C}"/>
              </a:ext>
            </a:extLst>
          </p:cNvPr>
          <p:cNvSpPr>
            <a:spLocks noGrp="1"/>
          </p:cNvSpPr>
          <p:nvPr>
            <p:ph sz="quarter" idx="13"/>
          </p:nvPr>
        </p:nvSpPr>
        <p:spPr/>
        <p:txBody>
          <a:bodyPr/>
          <a:lstStyle/>
          <a:p>
            <a:r>
              <a:rPr lang="en-US" b="1"/>
              <a:t>Key observation:</a:t>
            </a:r>
            <a:br>
              <a:rPr lang="en-US" b="1"/>
            </a:br>
            <a:br>
              <a:rPr lang="en-US" sz="1400"/>
            </a:br>
            <a:r>
              <a:rPr lang="en-US"/>
              <a:t>Containers define minimal runtime environment of an application including </a:t>
            </a:r>
          </a:p>
          <a:p>
            <a:pPr marL="643459" lvl="1" indent="-342900">
              <a:buFont typeface="Arial" panose="020B0604020202020204" pitchFamily="34" charset="0"/>
              <a:buChar char="•"/>
            </a:pPr>
            <a:r>
              <a:rPr lang="en-US"/>
              <a:t>Dependencies</a:t>
            </a:r>
          </a:p>
          <a:p>
            <a:pPr marL="643459" lvl="1" indent="-342900">
              <a:buFont typeface="Arial" panose="020B0604020202020204" pitchFamily="34" charset="0"/>
              <a:buChar char="•"/>
            </a:pPr>
            <a:r>
              <a:rPr lang="en-US"/>
              <a:t>Script files</a:t>
            </a:r>
          </a:p>
          <a:p>
            <a:pPr marL="643459" lvl="1" indent="-342900">
              <a:buFont typeface="Arial" panose="020B0604020202020204" pitchFamily="34" charset="0"/>
              <a:buChar char="•"/>
            </a:pPr>
            <a:r>
              <a:rPr lang="en-US"/>
              <a:t>Static inputs</a:t>
            </a:r>
          </a:p>
        </p:txBody>
      </p:sp>
    </p:spTree>
    <p:extLst>
      <p:ext uri="{BB962C8B-B14F-4D97-AF65-F5344CB8AC3E}">
        <p14:creationId xmlns:p14="http://schemas.microsoft.com/office/powerpoint/2010/main" val="2443477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638E78-872E-4C75-BE0C-DF2EEE88D392}"/>
              </a:ext>
            </a:extLst>
          </p:cNvPr>
          <p:cNvSpPr>
            <a:spLocks noGrp="1"/>
          </p:cNvSpPr>
          <p:nvPr>
            <p:ph type="title"/>
          </p:nvPr>
        </p:nvSpPr>
        <p:spPr/>
        <p:txBody>
          <a:bodyPr/>
          <a:lstStyle/>
          <a:p>
            <a:r>
              <a:rPr lang="en-US"/>
              <a:t>Automatically generating Graphene manifest</a:t>
            </a:r>
          </a:p>
        </p:txBody>
      </p:sp>
      <p:sp>
        <p:nvSpPr>
          <p:cNvPr id="5" name="Content Placeholder 4">
            <a:extLst>
              <a:ext uri="{FF2B5EF4-FFF2-40B4-BE49-F238E27FC236}">
                <a16:creationId xmlns:a16="http://schemas.microsoft.com/office/drawing/2014/main" id="{E53AD6E3-217F-4989-8781-3DDC0B263476}"/>
              </a:ext>
            </a:extLst>
          </p:cNvPr>
          <p:cNvSpPr>
            <a:spLocks noGrp="1"/>
          </p:cNvSpPr>
          <p:nvPr>
            <p:ph sz="quarter" idx="13"/>
          </p:nvPr>
        </p:nvSpPr>
        <p:spPr>
          <a:xfrm>
            <a:off x="607484" y="1694688"/>
            <a:ext cx="10970683" cy="4147313"/>
          </a:xfrm>
        </p:spPr>
        <p:txBody>
          <a:bodyPr/>
          <a:lstStyle/>
          <a:p>
            <a:r>
              <a:rPr lang="en-US"/>
              <a:t>Generate manifest from a Docker application image:</a:t>
            </a:r>
          </a:p>
          <a:p>
            <a:pPr marL="342900" indent="-342900">
              <a:buFont typeface="Arial" panose="020B0604020202020204" pitchFamily="34" charset="0"/>
              <a:buChar char="•"/>
            </a:pPr>
            <a:r>
              <a:rPr lang="en-US"/>
              <a:t>Executable and arguments:</a:t>
            </a:r>
          </a:p>
          <a:p>
            <a:pPr marL="1104881" lvl="2" indent="-342900">
              <a:buFont typeface="Arial" panose="020B0604020202020204" pitchFamily="34" charset="0"/>
              <a:buChar char="•"/>
            </a:pPr>
            <a:r>
              <a:rPr lang="en-US"/>
              <a:t>Detect using image configuration parameters entrypoint and CMD</a:t>
            </a:r>
          </a:p>
          <a:p>
            <a:pPr marL="342900" indent="-342900">
              <a:buFont typeface="Arial" panose="020B0604020202020204" pitchFamily="34" charset="0"/>
              <a:buChar char="•"/>
            </a:pPr>
            <a:r>
              <a:rPr lang="en-US"/>
              <a:t>File system mount point:</a:t>
            </a:r>
          </a:p>
          <a:p>
            <a:pPr marL="1104881" lvl="2" indent="-342900">
              <a:buFont typeface="Arial" panose="020B0604020202020204" pitchFamily="34" charset="0"/>
              <a:buChar char="•"/>
            </a:pPr>
            <a:r>
              <a:rPr lang="en-US"/>
              <a:t>Overestimate to root of container FS aka ‘/’</a:t>
            </a:r>
          </a:p>
          <a:p>
            <a:pPr marL="342900" indent="-342900">
              <a:buFont typeface="Arial" panose="020B0604020202020204" pitchFamily="34" charset="0"/>
              <a:buChar char="•"/>
            </a:pPr>
            <a:r>
              <a:rPr lang="en-US"/>
              <a:t>Dependencies</a:t>
            </a:r>
          </a:p>
          <a:p>
            <a:pPr marL="1104881" lvl="2" indent="-342900">
              <a:buFont typeface="Arial" panose="020B0604020202020204" pitchFamily="34" charset="0"/>
              <a:buChar char="•"/>
            </a:pPr>
            <a:r>
              <a:rPr lang="en-US"/>
              <a:t>Overestimate to all files within the Docker image</a:t>
            </a:r>
          </a:p>
        </p:txBody>
      </p:sp>
    </p:spTree>
    <p:extLst>
      <p:ext uri="{BB962C8B-B14F-4D97-AF65-F5344CB8AC3E}">
        <p14:creationId xmlns:p14="http://schemas.microsoft.com/office/powerpoint/2010/main" val="34883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7D46-0853-436E-BB31-6FA04D5A7A50}"/>
              </a:ext>
            </a:extLst>
          </p:cNvPr>
          <p:cNvSpPr>
            <a:spLocks noGrp="1"/>
          </p:cNvSpPr>
          <p:nvPr>
            <p:ph type="title"/>
          </p:nvPr>
        </p:nvSpPr>
        <p:spPr/>
        <p:txBody>
          <a:bodyPr/>
          <a:lstStyle/>
          <a:p>
            <a:r>
              <a:rPr lang="en-US"/>
              <a:t>GSC Cloud Deployment Scenario I</a:t>
            </a:r>
          </a:p>
        </p:txBody>
      </p:sp>
      <p:pic>
        <p:nvPicPr>
          <p:cNvPr id="5" name="Graphic 4" descr="User">
            <a:extLst>
              <a:ext uri="{FF2B5EF4-FFF2-40B4-BE49-F238E27FC236}">
                <a16:creationId xmlns:a16="http://schemas.microsoft.com/office/drawing/2014/main" id="{AFE19F33-D604-4E7B-AA72-A9F3917341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6019" y="1127716"/>
            <a:ext cx="914400" cy="914400"/>
          </a:xfrm>
          <a:prstGeom prst="rect">
            <a:avLst/>
          </a:prstGeom>
        </p:spPr>
      </p:pic>
      <p:sp>
        <p:nvSpPr>
          <p:cNvPr id="6" name="Rectangle 5">
            <a:extLst>
              <a:ext uri="{FF2B5EF4-FFF2-40B4-BE49-F238E27FC236}">
                <a16:creationId xmlns:a16="http://schemas.microsoft.com/office/drawing/2014/main" id="{DD0C6C32-990C-4C88-8605-756C4CF0262F}"/>
              </a:ext>
            </a:extLst>
          </p:cNvPr>
          <p:cNvSpPr/>
          <p:nvPr/>
        </p:nvSpPr>
        <p:spPr>
          <a:xfrm>
            <a:off x="745405" y="2106807"/>
            <a:ext cx="1486968" cy="963539"/>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a:t>Docker Image</a:t>
            </a:r>
          </a:p>
        </p:txBody>
      </p:sp>
      <p:cxnSp>
        <p:nvCxnSpPr>
          <p:cNvPr id="8" name="Straight Connector 7">
            <a:extLst>
              <a:ext uri="{FF2B5EF4-FFF2-40B4-BE49-F238E27FC236}">
                <a16:creationId xmlns:a16="http://schemas.microsoft.com/office/drawing/2014/main" id="{9895A969-7073-4CB1-808B-9347CFDABED4}"/>
              </a:ext>
            </a:extLst>
          </p:cNvPr>
          <p:cNvCxnSpPr/>
          <p:nvPr/>
        </p:nvCxnSpPr>
        <p:spPr>
          <a:xfrm>
            <a:off x="6977158" y="1202420"/>
            <a:ext cx="0" cy="4939469"/>
          </a:xfrm>
          <a:prstGeom prst="line">
            <a:avLst/>
          </a:prstGeom>
          <a:ln>
            <a:solidFill>
              <a:schemeClr val="bg1">
                <a:lumMod val="65000"/>
              </a:schemeClr>
            </a:solidFill>
            <a:prstDash val="lgDash"/>
          </a:ln>
          <a:effectLst/>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D027794C-D267-4611-B248-5B46D01DD7BD}"/>
              </a:ext>
            </a:extLst>
          </p:cNvPr>
          <p:cNvSpPr txBox="1"/>
          <p:nvPr/>
        </p:nvSpPr>
        <p:spPr>
          <a:xfrm>
            <a:off x="8375614" y="1420459"/>
            <a:ext cx="3204670" cy="492443"/>
          </a:xfrm>
          <a:prstGeom prst="rect">
            <a:avLst/>
          </a:prstGeom>
          <a:noFill/>
        </p:spPr>
        <p:txBody>
          <a:bodyPr vert="horz" wrap="square" lIns="0" tIns="0" rIns="0" bIns="0" rtlCol="0">
            <a:spAutoFit/>
          </a:bodyPr>
          <a:lstStyle/>
          <a:p>
            <a:r>
              <a:rPr lang="en-US" sz="3200">
                <a:solidFill>
                  <a:srgbClr val="003C71"/>
                </a:solidFill>
              </a:rPr>
              <a:t>CSP</a:t>
            </a:r>
          </a:p>
        </p:txBody>
      </p:sp>
      <p:sp>
        <p:nvSpPr>
          <p:cNvPr id="10" name="Rectangle 9">
            <a:extLst>
              <a:ext uri="{FF2B5EF4-FFF2-40B4-BE49-F238E27FC236}">
                <a16:creationId xmlns:a16="http://schemas.microsoft.com/office/drawing/2014/main" id="{468BB5DE-B3D5-407B-B5FD-247E18FB17F1}"/>
              </a:ext>
            </a:extLst>
          </p:cNvPr>
          <p:cNvSpPr/>
          <p:nvPr/>
        </p:nvSpPr>
        <p:spPr>
          <a:xfrm>
            <a:off x="8225711" y="2105601"/>
            <a:ext cx="1435676" cy="94619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t>Image Registry</a:t>
            </a:r>
          </a:p>
        </p:txBody>
      </p:sp>
      <p:cxnSp>
        <p:nvCxnSpPr>
          <p:cNvPr id="12" name="Straight Arrow Connector 11">
            <a:extLst>
              <a:ext uri="{FF2B5EF4-FFF2-40B4-BE49-F238E27FC236}">
                <a16:creationId xmlns:a16="http://schemas.microsoft.com/office/drawing/2014/main" id="{2CF245AD-3727-47B3-933E-749416C3EDB0}"/>
              </a:ext>
            </a:extLst>
          </p:cNvPr>
          <p:cNvCxnSpPr>
            <a:cxnSpLocks/>
            <a:stCxn id="6" idx="3"/>
            <a:endCxn id="18" idx="1"/>
          </p:cNvCxnSpPr>
          <p:nvPr/>
        </p:nvCxnSpPr>
        <p:spPr>
          <a:xfrm>
            <a:off x="2232373" y="2588577"/>
            <a:ext cx="994188" cy="878523"/>
          </a:xfrm>
          <a:prstGeom prst="straightConnector1">
            <a:avLst/>
          </a:prstGeom>
          <a:ln w="381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07ABDD39-DD0D-4F1F-9D2D-9A16D7139996}"/>
              </a:ext>
            </a:extLst>
          </p:cNvPr>
          <p:cNvSpPr/>
          <p:nvPr/>
        </p:nvSpPr>
        <p:spPr>
          <a:xfrm>
            <a:off x="745405" y="3672155"/>
            <a:ext cx="1486968" cy="955306"/>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t>Application-specific Manifest</a:t>
            </a:r>
          </a:p>
        </p:txBody>
      </p:sp>
      <p:cxnSp>
        <p:nvCxnSpPr>
          <p:cNvPr id="16" name="Straight Arrow Connector 15">
            <a:extLst>
              <a:ext uri="{FF2B5EF4-FFF2-40B4-BE49-F238E27FC236}">
                <a16:creationId xmlns:a16="http://schemas.microsoft.com/office/drawing/2014/main" id="{0C362F23-F037-43BA-9C72-0E0612BC4905}"/>
              </a:ext>
            </a:extLst>
          </p:cNvPr>
          <p:cNvCxnSpPr>
            <a:cxnSpLocks/>
            <a:stCxn id="14" idx="3"/>
            <a:endCxn id="18" idx="1"/>
          </p:cNvCxnSpPr>
          <p:nvPr/>
        </p:nvCxnSpPr>
        <p:spPr>
          <a:xfrm flipV="1">
            <a:off x="2232373" y="3467100"/>
            <a:ext cx="994188" cy="682708"/>
          </a:xfrm>
          <a:prstGeom prst="straightConnector1">
            <a:avLst/>
          </a:prstGeom>
          <a:ln w="381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DAE52505-AFAC-44F6-BAC9-890EF4455AC3}"/>
              </a:ext>
            </a:extLst>
          </p:cNvPr>
          <p:cNvSpPr/>
          <p:nvPr/>
        </p:nvSpPr>
        <p:spPr>
          <a:xfrm>
            <a:off x="3226561" y="2994002"/>
            <a:ext cx="796893" cy="94619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t>GSC</a:t>
            </a:r>
          </a:p>
        </p:txBody>
      </p:sp>
      <p:sp>
        <p:nvSpPr>
          <p:cNvPr id="23" name="Rectangle 22">
            <a:extLst>
              <a:ext uri="{FF2B5EF4-FFF2-40B4-BE49-F238E27FC236}">
                <a16:creationId xmlns:a16="http://schemas.microsoft.com/office/drawing/2014/main" id="{FCF922B2-C190-47BB-92C2-CFA6C145CB4F}"/>
              </a:ext>
            </a:extLst>
          </p:cNvPr>
          <p:cNvSpPr/>
          <p:nvPr/>
        </p:nvSpPr>
        <p:spPr>
          <a:xfrm>
            <a:off x="5217385" y="2995021"/>
            <a:ext cx="1571713" cy="95530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t>Graphenized Docker Image</a:t>
            </a:r>
          </a:p>
        </p:txBody>
      </p:sp>
      <p:cxnSp>
        <p:nvCxnSpPr>
          <p:cNvPr id="24" name="Straight Arrow Connector 23">
            <a:extLst>
              <a:ext uri="{FF2B5EF4-FFF2-40B4-BE49-F238E27FC236}">
                <a16:creationId xmlns:a16="http://schemas.microsoft.com/office/drawing/2014/main" id="{9AC0D000-26B2-4DDC-9E83-F7872A37EBFA}"/>
              </a:ext>
            </a:extLst>
          </p:cNvPr>
          <p:cNvCxnSpPr>
            <a:cxnSpLocks/>
            <a:stCxn id="18" idx="3"/>
            <a:endCxn id="23" idx="1"/>
          </p:cNvCxnSpPr>
          <p:nvPr/>
        </p:nvCxnSpPr>
        <p:spPr>
          <a:xfrm>
            <a:off x="4023454" y="3467100"/>
            <a:ext cx="1193931" cy="5574"/>
          </a:xfrm>
          <a:prstGeom prst="straightConnector1">
            <a:avLst/>
          </a:prstGeom>
          <a:ln w="381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1FA23B01-A0A9-46D6-9B66-87C5E33C7314}"/>
              </a:ext>
            </a:extLst>
          </p:cNvPr>
          <p:cNvSpPr txBox="1"/>
          <p:nvPr/>
        </p:nvSpPr>
        <p:spPr>
          <a:xfrm>
            <a:off x="4210077" y="3497249"/>
            <a:ext cx="1615130" cy="677108"/>
          </a:xfrm>
          <a:prstGeom prst="rect">
            <a:avLst/>
          </a:prstGeom>
          <a:noFill/>
        </p:spPr>
        <p:txBody>
          <a:bodyPr vert="horz" wrap="square" lIns="0" tIns="0" rIns="0" bIns="0" rtlCol="0">
            <a:spAutoFit/>
          </a:bodyPr>
          <a:lstStyle/>
          <a:p>
            <a:r>
              <a:rPr lang="en-US" sz="2200">
                <a:solidFill>
                  <a:srgbClr val="003C71"/>
                </a:solidFill>
              </a:rPr>
              <a:t>Build &amp;</a:t>
            </a:r>
            <a:br>
              <a:rPr lang="en-US" sz="2200">
                <a:solidFill>
                  <a:srgbClr val="003C71"/>
                </a:solidFill>
              </a:rPr>
            </a:br>
            <a:r>
              <a:rPr lang="en-US" sz="2200">
                <a:solidFill>
                  <a:srgbClr val="003C71"/>
                </a:solidFill>
              </a:rPr>
              <a:t>Sign</a:t>
            </a:r>
          </a:p>
        </p:txBody>
      </p:sp>
      <p:cxnSp>
        <p:nvCxnSpPr>
          <p:cNvPr id="34" name="Straight Arrow Connector 33">
            <a:extLst>
              <a:ext uri="{FF2B5EF4-FFF2-40B4-BE49-F238E27FC236}">
                <a16:creationId xmlns:a16="http://schemas.microsoft.com/office/drawing/2014/main" id="{C194011C-7D81-4675-A28B-C6C702755FC6}"/>
              </a:ext>
            </a:extLst>
          </p:cNvPr>
          <p:cNvCxnSpPr>
            <a:cxnSpLocks/>
            <a:stCxn id="23" idx="3"/>
            <a:endCxn id="10" idx="2"/>
          </p:cNvCxnSpPr>
          <p:nvPr/>
        </p:nvCxnSpPr>
        <p:spPr>
          <a:xfrm flipV="1">
            <a:off x="6789098" y="3051797"/>
            <a:ext cx="2154451" cy="420877"/>
          </a:xfrm>
          <a:prstGeom prst="straightConnector1">
            <a:avLst/>
          </a:prstGeom>
          <a:ln w="381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30756A88-A052-4857-9795-10B0E131E156}"/>
              </a:ext>
            </a:extLst>
          </p:cNvPr>
          <p:cNvCxnSpPr>
            <a:cxnSpLocks/>
            <a:endCxn id="39" idx="1"/>
          </p:cNvCxnSpPr>
          <p:nvPr/>
        </p:nvCxnSpPr>
        <p:spPr>
          <a:xfrm>
            <a:off x="4210077" y="5507996"/>
            <a:ext cx="4015634" cy="5574"/>
          </a:xfrm>
          <a:prstGeom prst="straightConnector1">
            <a:avLst/>
          </a:prstGeom>
          <a:ln w="381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888D8D15-039D-4C68-A2EE-A69BCD6B4FFC}"/>
              </a:ext>
            </a:extLst>
          </p:cNvPr>
          <p:cNvSpPr txBox="1"/>
          <p:nvPr/>
        </p:nvSpPr>
        <p:spPr>
          <a:xfrm>
            <a:off x="4210078" y="5189419"/>
            <a:ext cx="2243234" cy="369332"/>
          </a:xfrm>
          <a:prstGeom prst="rect">
            <a:avLst/>
          </a:prstGeom>
          <a:noFill/>
        </p:spPr>
        <p:txBody>
          <a:bodyPr vert="horz" wrap="square" lIns="0" tIns="0" rIns="0" bIns="0" rtlCol="0">
            <a:spAutoFit/>
          </a:bodyPr>
          <a:lstStyle/>
          <a:p>
            <a:r>
              <a:rPr lang="en-US" sz="2400">
                <a:solidFill>
                  <a:srgbClr val="003C71"/>
                </a:solidFill>
              </a:rPr>
              <a:t>Docker Run</a:t>
            </a:r>
          </a:p>
        </p:txBody>
      </p:sp>
      <p:sp>
        <p:nvSpPr>
          <p:cNvPr id="39" name="Rectangle 38">
            <a:extLst>
              <a:ext uri="{FF2B5EF4-FFF2-40B4-BE49-F238E27FC236}">
                <a16:creationId xmlns:a16="http://schemas.microsoft.com/office/drawing/2014/main" id="{7F5B02BA-EDB1-47F5-B134-93B26C4621A8}"/>
              </a:ext>
            </a:extLst>
          </p:cNvPr>
          <p:cNvSpPr/>
          <p:nvPr/>
        </p:nvSpPr>
        <p:spPr>
          <a:xfrm>
            <a:off x="8225711" y="5040472"/>
            <a:ext cx="2199823" cy="94619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t>Docker container</a:t>
            </a:r>
          </a:p>
        </p:txBody>
      </p:sp>
      <p:cxnSp>
        <p:nvCxnSpPr>
          <p:cNvPr id="42" name="Straight Arrow Connector 41">
            <a:extLst>
              <a:ext uri="{FF2B5EF4-FFF2-40B4-BE49-F238E27FC236}">
                <a16:creationId xmlns:a16="http://schemas.microsoft.com/office/drawing/2014/main" id="{0C3C934F-3985-4099-B87C-3489A813F101}"/>
              </a:ext>
            </a:extLst>
          </p:cNvPr>
          <p:cNvCxnSpPr>
            <a:cxnSpLocks/>
          </p:cNvCxnSpPr>
          <p:nvPr/>
        </p:nvCxnSpPr>
        <p:spPr>
          <a:xfrm>
            <a:off x="8943549" y="3051797"/>
            <a:ext cx="0" cy="1956425"/>
          </a:xfrm>
          <a:prstGeom prst="straightConnector1">
            <a:avLst/>
          </a:prstGeom>
          <a:ln w="381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1589EEAF-057A-4C43-BBA9-E559811FCB6B}"/>
              </a:ext>
            </a:extLst>
          </p:cNvPr>
          <p:cNvSpPr txBox="1"/>
          <p:nvPr/>
        </p:nvSpPr>
        <p:spPr>
          <a:xfrm rot="20949381">
            <a:off x="6994332" y="3327972"/>
            <a:ext cx="1643397" cy="338554"/>
          </a:xfrm>
          <a:prstGeom prst="rect">
            <a:avLst/>
          </a:prstGeom>
          <a:noFill/>
        </p:spPr>
        <p:txBody>
          <a:bodyPr vert="horz" wrap="square" lIns="0" tIns="0" rIns="0" bIns="0" rtlCol="0">
            <a:spAutoFit/>
          </a:bodyPr>
          <a:lstStyle/>
          <a:p>
            <a:r>
              <a:rPr lang="en-US" sz="2200">
                <a:solidFill>
                  <a:srgbClr val="003C71"/>
                </a:solidFill>
              </a:rPr>
              <a:t>Push Image</a:t>
            </a:r>
          </a:p>
        </p:txBody>
      </p:sp>
      <p:sp>
        <p:nvSpPr>
          <p:cNvPr id="47" name="TextBox 46">
            <a:extLst>
              <a:ext uri="{FF2B5EF4-FFF2-40B4-BE49-F238E27FC236}">
                <a16:creationId xmlns:a16="http://schemas.microsoft.com/office/drawing/2014/main" id="{3AE1B8C9-B3F5-4BEE-9051-EF49662C709F}"/>
              </a:ext>
            </a:extLst>
          </p:cNvPr>
          <p:cNvSpPr txBox="1"/>
          <p:nvPr/>
        </p:nvSpPr>
        <p:spPr>
          <a:xfrm>
            <a:off x="8985837" y="3953679"/>
            <a:ext cx="1615130" cy="338554"/>
          </a:xfrm>
          <a:prstGeom prst="rect">
            <a:avLst/>
          </a:prstGeom>
          <a:noFill/>
        </p:spPr>
        <p:txBody>
          <a:bodyPr vert="horz" wrap="square" lIns="0" tIns="0" rIns="0" bIns="0" rtlCol="0">
            <a:spAutoFit/>
          </a:bodyPr>
          <a:lstStyle/>
          <a:p>
            <a:r>
              <a:rPr lang="en-US" sz="2200">
                <a:solidFill>
                  <a:srgbClr val="003C71"/>
                </a:solidFill>
              </a:rPr>
              <a:t>Pull Image</a:t>
            </a:r>
          </a:p>
        </p:txBody>
      </p:sp>
    </p:spTree>
    <p:custDataLst>
      <p:tags r:id="rId1"/>
    </p:custDataLst>
    <p:extLst>
      <p:ext uri="{BB962C8B-B14F-4D97-AF65-F5344CB8AC3E}">
        <p14:creationId xmlns:p14="http://schemas.microsoft.com/office/powerpoint/2010/main" val="303275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10" presetClass="exit" presetSubtype="0" fill="hold" grpId="0" nodeType="withEffect">
                                  <p:stCondLst>
                                    <p:cond delay="0"/>
                                  </p:stCondLst>
                                  <p:childTnLst>
                                    <p:animEffect transition="out" filter="fade">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4"/>
                                        </p:tgtEl>
                                      </p:cBhvr>
                                    </p:animEffect>
                                    <p:set>
                                      <p:cBhvr>
                                        <p:cTn id="25" dur="1" fill="hold">
                                          <p:stCondLst>
                                            <p:cond delay="499"/>
                                          </p:stCondLst>
                                        </p:cTn>
                                        <p:tgtEl>
                                          <p:spTgt spid="14"/>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18"/>
                                        </p:tgtEl>
                                      </p:cBhvr>
                                    </p:animEffect>
                                    <p:set>
                                      <p:cBhvr>
                                        <p:cTn id="31" dur="1" fill="hold">
                                          <p:stCondLst>
                                            <p:cond delay="499"/>
                                          </p:stCondLst>
                                        </p:cTn>
                                        <p:tgtEl>
                                          <p:spTgt spid="18"/>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23"/>
                                        </p:tgtEl>
                                      </p:cBhvr>
                                    </p:animEffect>
                                    <p:set>
                                      <p:cBhvr>
                                        <p:cTn id="34" dur="1" fill="hold">
                                          <p:stCondLst>
                                            <p:cond delay="499"/>
                                          </p:stCondLst>
                                        </p:cTn>
                                        <p:tgtEl>
                                          <p:spTgt spid="23"/>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24"/>
                                        </p:tgtEl>
                                      </p:cBhvr>
                                    </p:animEffect>
                                    <p:set>
                                      <p:cBhvr>
                                        <p:cTn id="37" dur="1" fill="hold">
                                          <p:stCondLst>
                                            <p:cond delay="499"/>
                                          </p:stCondLst>
                                        </p:cTn>
                                        <p:tgtEl>
                                          <p:spTgt spid="24"/>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30"/>
                                        </p:tgtEl>
                                      </p:cBhvr>
                                    </p:animEffect>
                                    <p:set>
                                      <p:cBhvr>
                                        <p:cTn id="40" dur="1" fill="hold">
                                          <p:stCondLst>
                                            <p:cond delay="499"/>
                                          </p:stCondLst>
                                        </p:cTn>
                                        <p:tgtEl>
                                          <p:spTgt spid="30"/>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34"/>
                                        </p:tgtEl>
                                      </p:cBhvr>
                                    </p:animEffect>
                                    <p:set>
                                      <p:cBhvr>
                                        <p:cTn id="43" dur="1" fill="hold">
                                          <p:stCondLst>
                                            <p:cond delay="499"/>
                                          </p:stCondLst>
                                        </p:cTn>
                                        <p:tgtEl>
                                          <p:spTgt spid="34"/>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49"/>
                                        </p:tgtEl>
                                      </p:cBhvr>
                                    </p:animEffect>
                                    <p:set>
                                      <p:cBhvr>
                                        <p:cTn id="46" dur="1" fill="hold">
                                          <p:stCondLst>
                                            <p:cond delay="499"/>
                                          </p:stCondLst>
                                        </p:cTn>
                                        <p:tgtEl>
                                          <p:spTgt spid="49"/>
                                        </p:tgtEl>
                                        <p:attrNameLst>
                                          <p:attrName>style.visibility</p:attrName>
                                        </p:attrNameLst>
                                      </p:cBhvr>
                                      <p:to>
                                        <p:strVal val="hidden"/>
                                      </p:to>
                                    </p:set>
                                  </p:childTnLst>
                                </p:cTn>
                              </p:par>
                              <p:par>
                                <p:cTn id="47" presetID="10"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8" grpId="0" animBg="1"/>
      <p:bldP spid="23" grpId="0" animBg="1"/>
      <p:bldP spid="30" grpId="0"/>
      <p:bldP spid="38" grpId="0"/>
      <p:bldP spid="39" grpId="0" animBg="1"/>
      <p:bldP spid="49" grpId="0"/>
      <p:bldP spid="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7F5B02BA-EDB1-47F5-B134-93B26C4621A8}"/>
              </a:ext>
            </a:extLst>
          </p:cNvPr>
          <p:cNvSpPr/>
          <p:nvPr/>
        </p:nvSpPr>
        <p:spPr>
          <a:xfrm>
            <a:off x="5320470" y="5040472"/>
            <a:ext cx="2199823" cy="94619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t>Docker container</a:t>
            </a:r>
          </a:p>
        </p:txBody>
      </p:sp>
      <p:sp>
        <p:nvSpPr>
          <p:cNvPr id="10" name="Rectangle 9">
            <a:extLst>
              <a:ext uri="{FF2B5EF4-FFF2-40B4-BE49-F238E27FC236}">
                <a16:creationId xmlns:a16="http://schemas.microsoft.com/office/drawing/2014/main" id="{468BB5DE-B3D5-407B-B5FD-247E18FB17F1}"/>
              </a:ext>
            </a:extLst>
          </p:cNvPr>
          <p:cNvSpPr/>
          <p:nvPr/>
        </p:nvSpPr>
        <p:spPr>
          <a:xfrm>
            <a:off x="5332576" y="2286789"/>
            <a:ext cx="1435676" cy="657325"/>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t>Image Registry</a:t>
            </a:r>
          </a:p>
        </p:txBody>
      </p:sp>
      <p:sp>
        <p:nvSpPr>
          <p:cNvPr id="41" name="Rectangle 40">
            <a:extLst>
              <a:ext uri="{FF2B5EF4-FFF2-40B4-BE49-F238E27FC236}">
                <a16:creationId xmlns:a16="http://schemas.microsoft.com/office/drawing/2014/main" id="{F14FE13E-8160-4AF0-8B0F-FB5687944470}"/>
              </a:ext>
            </a:extLst>
          </p:cNvPr>
          <p:cNvSpPr/>
          <p:nvPr/>
        </p:nvSpPr>
        <p:spPr>
          <a:xfrm>
            <a:off x="8179719" y="3704523"/>
            <a:ext cx="1571713" cy="95530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DAE52505-AFAC-44F6-BAC9-890EF4455AC3}"/>
              </a:ext>
            </a:extLst>
          </p:cNvPr>
          <p:cNvSpPr/>
          <p:nvPr/>
        </p:nvSpPr>
        <p:spPr>
          <a:xfrm>
            <a:off x="5862242" y="3945627"/>
            <a:ext cx="1001266" cy="47309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t>GSC</a:t>
            </a:r>
          </a:p>
        </p:txBody>
      </p:sp>
      <p:cxnSp>
        <p:nvCxnSpPr>
          <p:cNvPr id="19" name="Straight Arrow Connector 18">
            <a:extLst>
              <a:ext uri="{FF2B5EF4-FFF2-40B4-BE49-F238E27FC236}">
                <a16:creationId xmlns:a16="http://schemas.microsoft.com/office/drawing/2014/main" id="{CC79D276-273E-4C79-965F-25111DBA71F6}"/>
              </a:ext>
            </a:extLst>
          </p:cNvPr>
          <p:cNvCxnSpPr>
            <a:cxnSpLocks/>
            <a:stCxn id="10" idx="2"/>
          </p:cNvCxnSpPr>
          <p:nvPr/>
        </p:nvCxnSpPr>
        <p:spPr>
          <a:xfrm>
            <a:off x="6050414" y="2944114"/>
            <a:ext cx="2498" cy="1012204"/>
          </a:xfrm>
          <a:prstGeom prst="straightConnector1">
            <a:avLst/>
          </a:prstGeom>
          <a:ln w="381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FCF922B2-C190-47BB-92C2-CFA6C145CB4F}"/>
              </a:ext>
            </a:extLst>
          </p:cNvPr>
          <p:cNvSpPr/>
          <p:nvPr/>
        </p:nvSpPr>
        <p:spPr>
          <a:xfrm>
            <a:off x="8179719" y="3711892"/>
            <a:ext cx="1571713" cy="95530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t>Graphenized Docker Image</a:t>
            </a:r>
          </a:p>
        </p:txBody>
      </p:sp>
      <p:cxnSp>
        <p:nvCxnSpPr>
          <p:cNvPr id="24" name="Straight Arrow Connector 23">
            <a:extLst>
              <a:ext uri="{FF2B5EF4-FFF2-40B4-BE49-F238E27FC236}">
                <a16:creationId xmlns:a16="http://schemas.microsoft.com/office/drawing/2014/main" id="{9AC0D000-26B2-4DDC-9E83-F7872A37EBFA}"/>
              </a:ext>
            </a:extLst>
          </p:cNvPr>
          <p:cNvCxnSpPr>
            <a:cxnSpLocks/>
            <a:stCxn id="18" idx="3"/>
            <a:endCxn id="23" idx="1"/>
          </p:cNvCxnSpPr>
          <p:nvPr/>
        </p:nvCxnSpPr>
        <p:spPr>
          <a:xfrm>
            <a:off x="6863508" y="4182176"/>
            <a:ext cx="1316211" cy="7369"/>
          </a:xfrm>
          <a:prstGeom prst="straightConnector1">
            <a:avLst/>
          </a:prstGeom>
          <a:ln w="381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5AB373EE-C5F0-44DC-8911-7074EAA2212E}"/>
              </a:ext>
            </a:extLst>
          </p:cNvPr>
          <p:cNvSpPr/>
          <p:nvPr/>
        </p:nvSpPr>
        <p:spPr>
          <a:xfrm>
            <a:off x="1477030" y="2129322"/>
            <a:ext cx="1486968" cy="963539"/>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0C3C934F-3985-4099-B87C-3489A813F101}"/>
              </a:ext>
            </a:extLst>
          </p:cNvPr>
          <p:cNvCxnSpPr>
            <a:cxnSpLocks/>
          </p:cNvCxnSpPr>
          <p:nvPr/>
        </p:nvCxnSpPr>
        <p:spPr>
          <a:xfrm>
            <a:off x="5400943" y="2944114"/>
            <a:ext cx="0" cy="2096358"/>
          </a:xfrm>
          <a:prstGeom prst="straightConnector1">
            <a:avLst/>
          </a:prstGeom>
          <a:ln w="381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9AEA7D46-0853-436E-BB31-6FA04D5A7A50}"/>
              </a:ext>
            </a:extLst>
          </p:cNvPr>
          <p:cNvSpPr>
            <a:spLocks noGrp="1"/>
          </p:cNvSpPr>
          <p:nvPr>
            <p:ph type="title"/>
          </p:nvPr>
        </p:nvSpPr>
        <p:spPr/>
        <p:txBody>
          <a:bodyPr/>
          <a:lstStyle/>
          <a:p>
            <a:r>
              <a:rPr lang="en-US"/>
              <a:t>GSC Cloud Deployment Scenario II</a:t>
            </a:r>
          </a:p>
        </p:txBody>
      </p:sp>
      <p:pic>
        <p:nvPicPr>
          <p:cNvPr id="5" name="Graphic 4" descr="User">
            <a:extLst>
              <a:ext uri="{FF2B5EF4-FFF2-40B4-BE49-F238E27FC236}">
                <a16:creationId xmlns:a16="http://schemas.microsoft.com/office/drawing/2014/main" id="{AFE19F33-D604-4E7B-AA72-A9F3917341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65439" y="1209481"/>
            <a:ext cx="914400" cy="914400"/>
          </a:xfrm>
          <a:prstGeom prst="rect">
            <a:avLst/>
          </a:prstGeom>
        </p:spPr>
      </p:pic>
      <p:sp>
        <p:nvSpPr>
          <p:cNvPr id="6" name="Rectangle 5">
            <a:extLst>
              <a:ext uri="{FF2B5EF4-FFF2-40B4-BE49-F238E27FC236}">
                <a16:creationId xmlns:a16="http://schemas.microsoft.com/office/drawing/2014/main" id="{DD0C6C32-990C-4C88-8605-756C4CF0262F}"/>
              </a:ext>
            </a:extLst>
          </p:cNvPr>
          <p:cNvSpPr/>
          <p:nvPr/>
        </p:nvSpPr>
        <p:spPr>
          <a:xfrm>
            <a:off x="1479155" y="2138836"/>
            <a:ext cx="1486968" cy="963539"/>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a:t>Docker Image</a:t>
            </a:r>
          </a:p>
        </p:txBody>
      </p:sp>
      <p:cxnSp>
        <p:nvCxnSpPr>
          <p:cNvPr id="8" name="Straight Connector 7">
            <a:extLst>
              <a:ext uri="{FF2B5EF4-FFF2-40B4-BE49-F238E27FC236}">
                <a16:creationId xmlns:a16="http://schemas.microsoft.com/office/drawing/2014/main" id="{9895A969-7073-4CB1-808B-9347CFDABED4}"/>
              </a:ext>
            </a:extLst>
          </p:cNvPr>
          <p:cNvCxnSpPr/>
          <p:nvPr/>
        </p:nvCxnSpPr>
        <p:spPr>
          <a:xfrm>
            <a:off x="4999289" y="1128045"/>
            <a:ext cx="0" cy="4939469"/>
          </a:xfrm>
          <a:prstGeom prst="line">
            <a:avLst/>
          </a:prstGeom>
          <a:ln>
            <a:solidFill>
              <a:schemeClr val="bg1">
                <a:lumMod val="65000"/>
              </a:schemeClr>
            </a:solidFill>
            <a:prstDash val="lgDash"/>
          </a:ln>
          <a:effectLst/>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D027794C-D267-4611-B248-5B46D01DD7BD}"/>
              </a:ext>
            </a:extLst>
          </p:cNvPr>
          <p:cNvSpPr txBox="1"/>
          <p:nvPr/>
        </p:nvSpPr>
        <p:spPr>
          <a:xfrm>
            <a:off x="5400943" y="1420459"/>
            <a:ext cx="3204670" cy="492443"/>
          </a:xfrm>
          <a:prstGeom prst="rect">
            <a:avLst/>
          </a:prstGeom>
          <a:noFill/>
        </p:spPr>
        <p:txBody>
          <a:bodyPr vert="horz" wrap="square" lIns="0" tIns="0" rIns="0" bIns="0" rtlCol="0">
            <a:spAutoFit/>
          </a:bodyPr>
          <a:lstStyle/>
          <a:p>
            <a:r>
              <a:rPr lang="en-US" sz="3200">
                <a:solidFill>
                  <a:srgbClr val="003C71"/>
                </a:solidFill>
              </a:rPr>
              <a:t>CSP</a:t>
            </a:r>
          </a:p>
        </p:txBody>
      </p:sp>
      <p:cxnSp>
        <p:nvCxnSpPr>
          <p:cNvPr id="12" name="Straight Arrow Connector 11">
            <a:extLst>
              <a:ext uri="{FF2B5EF4-FFF2-40B4-BE49-F238E27FC236}">
                <a16:creationId xmlns:a16="http://schemas.microsoft.com/office/drawing/2014/main" id="{2CF245AD-3727-47B3-933E-749416C3EDB0}"/>
              </a:ext>
            </a:extLst>
          </p:cNvPr>
          <p:cNvCxnSpPr>
            <a:cxnSpLocks/>
            <a:stCxn id="6" idx="3"/>
            <a:endCxn id="10" idx="1"/>
          </p:cNvCxnSpPr>
          <p:nvPr/>
        </p:nvCxnSpPr>
        <p:spPr>
          <a:xfrm flipV="1">
            <a:off x="2966123" y="2615452"/>
            <a:ext cx="2366453" cy="5154"/>
          </a:xfrm>
          <a:prstGeom prst="straightConnector1">
            <a:avLst/>
          </a:prstGeom>
          <a:ln w="381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07ABDD39-DD0D-4F1F-9D2D-9A16D7139996}"/>
              </a:ext>
            </a:extLst>
          </p:cNvPr>
          <p:cNvSpPr/>
          <p:nvPr/>
        </p:nvSpPr>
        <p:spPr>
          <a:xfrm>
            <a:off x="1482720" y="3711892"/>
            <a:ext cx="1486968" cy="955306"/>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t>Application-specific Manifest</a:t>
            </a:r>
          </a:p>
        </p:txBody>
      </p:sp>
      <p:sp>
        <p:nvSpPr>
          <p:cNvPr id="15" name="TextBox 14">
            <a:extLst>
              <a:ext uri="{FF2B5EF4-FFF2-40B4-BE49-F238E27FC236}">
                <a16:creationId xmlns:a16="http://schemas.microsoft.com/office/drawing/2014/main" id="{73163AA1-BBFD-4F3C-A355-35ECB7592A77}"/>
              </a:ext>
            </a:extLst>
          </p:cNvPr>
          <p:cNvSpPr txBox="1"/>
          <p:nvPr/>
        </p:nvSpPr>
        <p:spPr>
          <a:xfrm>
            <a:off x="3040205" y="2306967"/>
            <a:ext cx="1435669" cy="369332"/>
          </a:xfrm>
          <a:prstGeom prst="rect">
            <a:avLst/>
          </a:prstGeom>
          <a:noFill/>
        </p:spPr>
        <p:txBody>
          <a:bodyPr vert="horz" wrap="square" lIns="0" tIns="0" rIns="0" bIns="0" rtlCol="0">
            <a:spAutoFit/>
          </a:bodyPr>
          <a:lstStyle/>
          <a:p>
            <a:r>
              <a:rPr lang="en-US" sz="2400">
                <a:solidFill>
                  <a:srgbClr val="003C71"/>
                </a:solidFill>
              </a:rPr>
              <a:t>1. Push</a:t>
            </a:r>
          </a:p>
        </p:txBody>
      </p:sp>
      <p:cxnSp>
        <p:nvCxnSpPr>
          <p:cNvPr id="16" name="Straight Arrow Connector 15">
            <a:extLst>
              <a:ext uri="{FF2B5EF4-FFF2-40B4-BE49-F238E27FC236}">
                <a16:creationId xmlns:a16="http://schemas.microsoft.com/office/drawing/2014/main" id="{0C362F23-F037-43BA-9C72-0E0612BC4905}"/>
              </a:ext>
            </a:extLst>
          </p:cNvPr>
          <p:cNvCxnSpPr>
            <a:cxnSpLocks/>
            <a:stCxn id="14" idx="3"/>
            <a:endCxn id="18" idx="1"/>
          </p:cNvCxnSpPr>
          <p:nvPr/>
        </p:nvCxnSpPr>
        <p:spPr>
          <a:xfrm flipV="1">
            <a:off x="2969688" y="4182176"/>
            <a:ext cx="2892554" cy="7369"/>
          </a:xfrm>
          <a:prstGeom prst="straightConnector1">
            <a:avLst/>
          </a:prstGeom>
          <a:ln w="381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479E30C9-B9B3-4010-9399-F60CAC0C09C3}"/>
              </a:ext>
            </a:extLst>
          </p:cNvPr>
          <p:cNvSpPr txBox="1"/>
          <p:nvPr/>
        </p:nvSpPr>
        <p:spPr>
          <a:xfrm>
            <a:off x="3028711" y="3815658"/>
            <a:ext cx="2010054" cy="369332"/>
          </a:xfrm>
          <a:prstGeom prst="rect">
            <a:avLst/>
          </a:prstGeom>
          <a:noFill/>
        </p:spPr>
        <p:txBody>
          <a:bodyPr vert="horz" wrap="square" lIns="0" tIns="0" rIns="0" bIns="0" rtlCol="0">
            <a:spAutoFit/>
          </a:bodyPr>
          <a:lstStyle/>
          <a:p>
            <a:r>
              <a:rPr lang="en-US" sz="2400">
                <a:solidFill>
                  <a:srgbClr val="003C71"/>
                </a:solidFill>
              </a:rPr>
              <a:t>2. Build &amp; sign</a:t>
            </a:r>
          </a:p>
        </p:txBody>
      </p:sp>
      <p:cxnSp>
        <p:nvCxnSpPr>
          <p:cNvPr id="34" name="Straight Arrow Connector 33">
            <a:extLst>
              <a:ext uri="{FF2B5EF4-FFF2-40B4-BE49-F238E27FC236}">
                <a16:creationId xmlns:a16="http://schemas.microsoft.com/office/drawing/2014/main" id="{C194011C-7D81-4675-A28B-C6C702755FC6}"/>
              </a:ext>
            </a:extLst>
          </p:cNvPr>
          <p:cNvCxnSpPr>
            <a:cxnSpLocks/>
            <a:stCxn id="23" idx="0"/>
            <a:endCxn id="10" idx="3"/>
          </p:cNvCxnSpPr>
          <p:nvPr/>
        </p:nvCxnSpPr>
        <p:spPr>
          <a:xfrm flipH="1" flipV="1">
            <a:off x="6768252" y="2615452"/>
            <a:ext cx="2197324" cy="1096440"/>
          </a:xfrm>
          <a:prstGeom prst="straightConnector1">
            <a:avLst/>
          </a:prstGeom>
          <a:ln w="381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30756A88-A052-4857-9795-10B0E131E156}"/>
              </a:ext>
            </a:extLst>
          </p:cNvPr>
          <p:cNvCxnSpPr>
            <a:cxnSpLocks/>
            <a:endCxn id="39" idx="1"/>
          </p:cNvCxnSpPr>
          <p:nvPr/>
        </p:nvCxnSpPr>
        <p:spPr>
          <a:xfrm flipV="1">
            <a:off x="2966123" y="5513570"/>
            <a:ext cx="2354347" cy="20360"/>
          </a:xfrm>
          <a:prstGeom prst="straightConnector1">
            <a:avLst/>
          </a:prstGeom>
          <a:ln w="381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888D8D15-039D-4C68-A2EE-A69BCD6B4FFC}"/>
              </a:ext>
            </a:extLst>
          </p:cNvPr>
          <p:cNvSpPr txBox="1"/>
          <p:nvPr/>
        </p:nvSpPr>
        <p:spPr>
          <a:xfrm>
            <a:off x="3046613" y="5183689"/>
            <a:ext cx="1435669" cy="369332"/>
          </a:xfrm>
          <a:prstGeom prst="rect">
            <a:avLst/>
          </a:prstGeom>
          <a:noFill/>
        </p:spPr>
        <p:txBody>
          <a:bodyPr vert="horz" wrap="square" lIns="0" tIns="0" rIns="0" bIns="0" rtlCol="0">
            <a:spAutoFit/>
          </a:bodyPr>
          <a:lstStyle/>
          <a:p>
            <a:r>
              <a:rPr lang="en-US" sz="2400">
                <a:solidFill>
                  <a:srgbClr val="003C71"/>
                </a:solidFill>
              </a:rPr>
              <a:t>3. Run</a:t>
            </a:r>
          </a:p>
        </p:txBody>
      </p:sp>
      <p:sp>
        <p:nvSpPr>
          <p:cNvPr id="49" name="TextBox 48">
            <a:extLst>
              <a:ext uri="{FF2B5EF4-FFF2-40B4-BE49-F238E27FC236}">
                <a16:creationId xmlns:a16="http://schemas.microsoft.com/office/drawing/2014/main" id="{1589EEAF-057A-4C43-BBA9-E559811FCB6B}"/>
              </a:ext>
            </a:extLst>
          </p:cNvPr>
          <p:cNvSpPr txBox="1"/>
          <p:nvPr/>
        </p:nvSpPr>
        <p:spPr>
          <a:xfrm>
            <a:off x="7656647" y="2756586"/>
            <a:ext cx="1615130" cy="369332"/>
          </a:xfrm>
          <a:prstGeom prst="rect">
            <a:avLst/>
          </a:prstGeom>
          <a:noFill/>
        </p:spPr>
        <p:txBody>
          <a:bodyPr vert="horz" wrap="square" lIns="0" tIns="0" rIns="0" bIns="0" rtlCol="0">
            <a:spAutoFit/>
          </a:bodyPr>
          <a:lstStyle/>
          <a:p>
            <a:r>
              <a:rPr lang="en-US" sz="2400">
                <a:solidFill>
                  <a:srgbClr val="003C71"/>
                </a:solidFill>
              </a:rPr>
              <a:t>Push Image</a:t>
            </a:r>
          </a:p>
        </p:txBody>
      </p:sp>
    </p:spTree>
    <p:custDataLst>
      <p:tags r:id="rId1"/>
    </p:custDataLst>
    <p:extLst>
      <p:ext uri="{BB962C8B-B14F-4D97-AF65-F5344CB8AC3E}">
        <p14:creationId xmlns:p14="http://schemas.microsoft.com/office/powerpoint/2010/main" val="133480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1000" fill="hold"/>
                                        <p:tgtEl>
                                          <p:spTgt spid="40"/>
                                        </p:tgtEl>
                                      </p:cBhvr>
                                      <p:by x="23000" y="23000"/>
                                    </p:animScale>
                                  </p:childTnLst>
                                </p:cTn>
                              </p:par>
                              <p:par>
                                <p:cTn id="10" presetID="10" presetClass="exit" presetSubtype="0" fill="hold" grpId="0" nodeType="withEffect">
                                  <p:stCondLst>
                                    <p:cond delay="0"/>
                                  </p:stCondLst>
                                  <p:childTnLst>
                                    <p:animEffect transition="out" filter="fade">
                                      <p:cBhvr>
                                        <p:cTn id="11" dur="1000"/>
                                        <p:tgtEl>
                                          <p:spTgt spid="15"/>
                                        </p:tgtEl>
                                      </p:cBhvr>
                                    </p:animEffect>
                                    <p:set>
                                      <p:cBhvr>
                                        <p:cTn id="12" dur="1" fill="hold">
                                          <p:stCondLst>
                                            <p:cond delay="999"/>
                                          </p:stCondLst>
                                        </p:cTn>
                                        <p:tgtEl>
                                          <p:spTgt spid="15"/>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1000"/>
                                        <p:tgtEl>
                                          <p:spTgt spid="12"/>
                                        </p:tgtEl>
                                      </p:cBhvr>
                                    </p:animEffect>
                                    <p:set>
                                      <p:cBhvr>
                                        <p:cTn id="15" dur="1" fill="hold">
                                          <p:stCondLst>
                                            <p:cond delay="999"/>
                                          </p:stCondLst>
                                        </p:cTn>
                                        <p:tgtEl>
                                          <p:spTgt spid="12"/>
                                        </p:tgtEl>
                                        <p:attrNameLst>
                                          <p:attrName>style.visibility</p:attrName>
                                        </p:attrNameLst>
                                      </p:cBhvr>
                                      <p:to>
                                        <p:strVal val="hidden"/>
                                      </p:to>
                                    </p:set>
                                  </p:childTnLst>
                                </p:cTn>
                              </p:par>
                              <p:par>
                                <p:cTn id="16" presetID="42" presetClass="path" presetSubtype="0" accel="25000" decel="25000" fill="hold" grpId="0" nodeType="withEffect">
                                  <p:stCondLst>
                                    <p:cond delay="0"/>
                                  </p:stCondLst>
                                  <p:childTnLst>
                                    <p:animMotion origin="layout" path="M -1.25E-6 4.44444E-6 L 0.275 -0.01875 " pathEditMode="relative" rAng="0" ptsTypes="AA">
                                      <p:cBhvr>
                                        <p:cTn id="17" dur="1000" fill="hold"/>
                                        <p:tgtEl>
                                          <p:spTgt spid="40"/>
                                        </p:tgtEl>
                                        <p:attrNameLst>
                                          <p:attrName>ppt_x</p:attrName>
                                          <p:attrName>ppt_y</p:attrName>
                                        </p:attrNameLst>
                                      </p:cBhvr>
                                      <p:rCtr x="13750" y="-949"/>
                                    </p:animMotion>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par>
                                <p:cTn id="40" presetID="10" presetClass="entr" presetSubtype="0" fill="hold"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fade">
                                      <p:cBhvr>
                                        <p:cTn id="45" dur="500"/>
                                        <p:tgtEl>
                                          <p:spTgt spid="49"/>
                                        </p:tgtEl>
                                      </p:cBhvr>
                                    </p:animEffect>
                                  </p:childTnLst>
                                </p:cTn>
                              </p:par>
                            </p:childTnLst>
                          </p:cTn>
                        </p:par>
                        <p:par>
                          <p:cTn id="46" fill="hold">
                            <p:stCondLst>
                              <p:cond delay="1500"/>
                            </p:stCondLst>
                            <p:childTnLst>
                              <p:par>
                                <p:cTn id="47" presetID="50" presetClass="path" presetSubtype="0" accel="50000" decel="50000" fill="hold" grpId="2" nodeType="afterEffect">
                                  <p:stCondLst>
                                    <p:cond delay="0"/>
                                  </p:stCondLst>
                                  <p:childTnLst>
                                    <p:animMotion origin="layout" path="M 0.275 -0.01875 L 0.275 0.09838 C 0.275 0.15092 0.33906 0.21666 0.39102 0.21666 L 0.50703 0.21666 " pathEditMode="relative" rAng="5400000" ptsTypes="AAAA">
                                      <p:cBhvr>
                                        <p:cTn id="48" dur="2000" fill="hold"/>
                                        <p:tgtEl>
                                          <p:spTgt spid="40"/>
                                        </p:tgtEl>
                                        <p:attrNameLst>
                                          <p:attrName>ppt_x</p:attrName>
                                          <p:attrName>ppt_y</p:attrName>
                                        </p:attrNameLst>
                                      </p:cBhvr>
                                      <p:rCtr x="11602" y="11759"/>
                                    </p:animMotion>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3"/>
                                        </p:tgtEl>
                                        <p:attrNameLst>
                                          <p:attrName>style.visibility</p:attrName>
                                        </p:attrNameLst>
                                      </p:cBhvr>
                                      <p:to>
                                        <p:strVal val="hidden"/>
                                      </p:to>
                                    </p:set>
                                  </p:childTnLst>
                                </p:cTn>
                              </p:par>
                              <p:par>
                                <p:cTn id="53" presetID="1" presetClass="exit" presetSubtype="0" fill="hold" grpId="3" nodeType="withEffect">
                                  <p:stCondLst>
                                    <p:cond delay="0"/>
                                  </p:stCondLst>
                                  <p:childTnLst>
                                    <p:set>
                                      <p:cBhvr>
                                        <p:cTn id="54" dur="1" fill="hold">
                                          <p:stCondLst>
                                            <p:cond delay="0"/>
                                          </p:stCondLst>
                                        </p:cTn>
                                        <p:tgtEl>
                                          <p:spTgt spid="40"/>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par>
                          <p:cTn id="57" fill="hold">
                            <p:stCondLst>
                              <p:cond delay="0"/>
                            </p:stCondLst>
                            <p:childTnLst>
                              <p:par>
                                <p:cTn id="58" presetID="6" presetClass="emph" presetSubtype="0" fill="hold" grpId="1" nodeType="afterEffect">
                                  <p:stCondLst>
                                    <p:cond delay="0"/>
                                  </p:stCondLst>
                                  <p:childTnLst>
                                    <p:animScale>
                                      <p:cBhvr>
                                        <p:cTn id="59" dur="1000" fill="hold"/>
                                        <p:tgtEl>
                                          <p:spTgt spid="41"/>
                                        </p:tgtEl>
                                      </p:cBhvr>
                                      <p:by x="23000" y="23000"/>
                                    </p:animScale>
                                  </p:childTnLst>
                                </p:cTn>
                              </p:par>
                              <p:par>
                                <p:cTn id="60" presetID="50" presetClass="path" presetSubtype="0" accel="50000" decel="50000" fill="hold" grpId="2" nodeType="withEffect">
                                  <p:stCondLst>
                                    <p:cond delay="0"/>
                                  </p:stCondLst>
                                  <p:childTnLst>
                                    <p:animMotion origin="layout" path="M -0.00104 0.00278 L -0.00104 -0.12292 C -0.00104 -0.17894 -0.07735 -0.24792 -0.13972 -0.24792 L -0.27839 -0.24792 " pathEditMode="relative" rAng="5400000" ptsTypes="AAAA">
                                      <p:cBhvr>
                                        <p:cTn id="61" dur="2000" fill="hold"/>
                                        <p:tgtEl>
                                          <p:spTgt spid="41"/>
                                        </p:tgtEl>
                                        <p:attrNameLst>
                                          <p:attrName>ppt_x</p:attrName>
                                          <p:attrName>ppt_y</p:attrName>
                                        </p:attrNameLst>
                                      </p:cBhvr>
                                      <p:rCtr x="-13867" y="-12546"/>
                                    </p:animMotion>
                                  </p:childTnLst>
                                </p:cTn>
                              </p:par>
                              <p:par>
                                <p:cTn id="62" presetID="10" presetClass="exit" presetSubtype="0" fill="hold" grpId="1" nodeType="withEffect">
                                  <p:stCondLst>
                                    <p:cond delay="0"/>
                                  </p:stCondLst>
                                  <p:childTnLst>
                                    <p:animEffect transition="out" filter="fade">
                                      <p:cBhvr>
                                        <p:cTn id="63" dur="500"/>
                                        <p:tgtEl>
                                          <p:spTgt spid="14"/>
                                        </p:tgtEl>
                                      </p:cBhvr>
                                    </p:animEffect>
                                    <p:set>
                                      <p:cBhvr>
                                        <p:cTn id="64" dur="1" fill="hold">
                                          <p:stCondLst>
                                            <p:cond delay="499"/>
                                          </p:stCondLst>
                                        </p:cTn>
                                        <p:tgtEl>
                                          <p:spTgt spid="14"/>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17"/>
                                        </p:tgtEl>
                                      </p:cBhvr>
                                    </p:animEffect>
                                    <p:set>
                                      <p:cBhvr>
                                        <p:cTn id="67" dur="1" fill="hold">
                                          <p:stCondLst>
                                            <p:cond delay="499"/>
                                          </p:stCondLst>
                                        </p:cTn>
                                        <p:tgtEl>
                                          <p:spTgt spid="17"/>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16"/>
                                        </p:tgtEl>
                                      </p:cBhvr>
                                    </p:animEffect>
                                    <p:set>
                                      <p:cBhvr>
                                        <p:cTn id="70" dur="1" fill="hold">
                                          <p:stCondLst>
                                            <p:cond delay="499"/>
                                          </p:stCondLst>
                                        </p:cTn>
                                        <p:tgtEl>
                                          <p:spTgt spid="16"/>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18"/>
                                        </p:tgtEl>
                                      </p:cBhvr>
                                    </p:animEffect>
                                    <p:set>
                                      <p:cBhvr>
                                        <p:cTn id="73" dur="1" fill="hold">
                                          <p:stCondLst>
                                            <p:cond delay="499"/>
                                          </p:stCondLst>
                                        </p:cTn>
                                        <p:tgtEl>
                                          <p:spTgt spid="18"/>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19"/>
                                        </p:tgtEl>
                                      </p:cBhvr>
                                    </p:animEffect>
                                    <p:set>
                                      <p:cBhvr>
                                        <p:cTn id="76" dur="1" fill="hold">
                                          <p:stCondLst>
                                            <p:cond delay="499"/>
                                          </p:stCondLst>
                                        </p:cTn>
                                        <p:tgtEl>
                                          <p:spTgt spid="19"/>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500"/>
                                        <p:tgtEl>
                                          <p:spTgt spid="24"/>
                                        </p:tgtEl>
                                      </p:cBhvr>
                                    </p:animEffect>
                                    <p:set>
                                      <p:cBhvr>
                                        <p:cTn id="79" dur="1" fill="hold">
                                          <p:stCondLst>
                                            <p:cond delay="499"/>
                                          </p:stCondLst>
                                        </p:cTn>
                                        <p:tgtEl>
                                          <p:spTgt spid="24"/>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34"/>
                                        </p:tgtEl>
                                      </p:cBhvr>
                                    </p:animEffect>
                                    <p:set>
                                      <p:cBhvr>
                                        <p:cTn id="82" dur="1" fill="hold">
                                          <p:stCondLst>
                                            <p:cond delay="499"/>
                                          </p:stCondLst>
                                        </p:cTn>
                                        <p:tgtEl>
                                          <p:spTgt spid="34"/>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500"/>
                                        <p:tgtEl>
                                          <p:spTgt spid="49"/>
                                        </p:tgtEl>
                                      </p:cBhvr>
                                    </p:animEffect>
                                    <p:set>
                                      <p:cBhvr>
                                        <p:cTn id="85" dur="1" fill="hold">
                                          <p:stCondLst>
                                            <p:cond delay="499"/>
                                          </p:stCondLst>
                                        </p:cTn>
                                        <p:tgtEl>
                                          <p:spTgt spid="49"/>
                                        </p:tgtEl>
                                        <p:attrNameLst>
                                          <p:attrName>style.visibility</p:attrName>
                                        </p:attrNameLst>
                                      </p:cBhvr>
                                      <p:to>
                                        <p:strVal val="hidden"/>
                                      </p:to>
                                    </p:set>
                                  </p:childTnLst>
                                </p:cTn>
                              </p:par>
                            </p:childTnLst>
                          </p:cTn>
                        </p:par>
                        <p:par>
                          <p:cTn id="86" fill="hold">
                            <p:stCondLst>
                              <p:cond delay="2000"/>
                            </p:stCondLst>
                            <p:childTnLst>
                              <p:par>
                                <p:cTn id="87" presetID="10" presetClass="entr" presetSubtype="0" fill="hold" nodeType="afterEffect">
                                  <p:stCondLst>
                                    <p:cond delay="0"/>
                                  </p:stCondLst>
                                  <p:childTnLst>
                                    <p:set>
                                      <p:cBhvr>
                                        <p:cTn id="88" dur="1" fill="hold">
                                          <p:stCondLst>
                                            <p:cond delay="0"/>
                                          </p:stCondLst>
                                        </p:cTn>
                                        <p:tgtEl>
                                          <p:spTgt spid="37"/>
                                        </p:tgtEl>
                                        <p:attrNameLst>
                                          <p:attrName>style.visibility</p:attrName>
                                        </p:attrNameLst>
                                      </p:cBhvr>
                                      <p:to>
                                        <p:strVal val="visible"/>
                                      </p:to>
                                    </p:set>
                                    <p:animEffect transition="in" filter="fade">
                                      <p:cBhvr>
                                        <p:cTn id="89" dur="500"/>
                                        <p:tgtEl>
                                          <p:spTgt spid="37"/>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fade">
                                      <p:cBhvr>
                                        <p:cTn id="95" dur="500"/>
                                        <p:tgtEl>
                                          <p:spTgt spid="39"/>
                                        </p:tgtEl>
                                      </p:cBhvr>
                                    </p:animEffect>
                                  </p:childTnLst>
                                </p:cTn>
                              </p:par>
                              <p:par>
                                <p:cTn id="96" presetID="10" presetClass="entr" presetSubtype="0" fill="hold" nodeType="withEffect">
                                  <p:stCondLst>
                                    <p:cond delay="0"/>
                                  </p:stCondLst>
                                  <p:childTnLst>
                                    <p:set>
                                      <p:cBhvr>
                                        <p:cTn id="97" dur="1" fill="hold">
                                          <p:stCondLst>
                                            <p:cond delay="0"/>
                                          </p:stCondLst>
                                        </p:cTn>
                                        <p:tgtEl>
                                          <p:spTgt spid="42"/>
                                        </p:tgtEl>
                                        <p:attrNameLst>
                                          <p:attrName>style.visibility</p:attrName>
                                        </p:attrNameLst>
                                      </p:cBhvr>
                                      <p:to>
                                        <p:strVal val="visible"/>
                                      </p:to>
                                    </p:set>
                                    <p:animEffect transition="in" filter="fade">
                                      <p:cBhvr>
                                        <p:cTn id="98" dur="500"/>
                                        <p:tgtEl>
                                          <p:spTgt spid="42"/>
                                        </p:tgtEl>
                                      </p:cBhvr>
                                    </p:animEffect>
                                  </p:childTnLst>
                                </p:cTn>
                              </p:par>
                            </p:childTnLst>
                          </p:cTn>
                        </p:par>
                        <p:par>
                          <p:cTn id="99" fill="hold">
                            <p:stCondLst>
                              <p:cond delay="2500"/>
                            </p:stCondLst>
                            <p:childTnLst>
                              <p:par>
                                <p:cTn id="100" presetID="42" presetClass="path" presetSubtype="0" accel="50000" decel="50000" fill="hold" grpId="3" nodeType="afterEffect">
                                  <p:stCondLst>
                                    <p:cond delay="0"/>
                                  </p:stCondLst>
                                  <p:childTnLst>
                                    <p:animMotion origin="layout" path="M -0.27839 -0.24791 L -0.21745 0.14607 " pathEditMode="relative" rAng="0" ptsTypes="AA">
                                      <p:cBhvr>
                                        <p:cTn id="101" dur="2000" fill="hold"/>
                                        <p:tgtEl>
                                          <p:spTgt spid="41"/>
                                        </p:tgtEl>
                                        <p:attrNameLst>
                                          <p:attrName>ppt_x</p:attrName>
                                          <p:attrName>ppt_y</p:attrName>
                                        </p:attrNameLst>
                                      </p:cBhvr>
                                      <p:rCtr x="3047" y="196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1" grpId="1" animBg="1"/>
      <p:bldP spid="41" grpId="2" animBg="1"/>
      <p:bldP spid="41" grpId="3" animBg="1"/>
      <p:bldP spid="18" grpId="0" animBg="1"/>
      <p:bldP spid="18" grpId="1" animBg="1"/>
      <p:bldP spid="23" grpId="0" animBg="1"/>
      <p:bldP spid="23" grpId="1" animBg="1"/>
      <p:bldP spid="40" grpId="0" animBg="1"/>
      <p:bldP spid="40" grpId="1" animBg="1"/>
      <p:bldP spid="40" grpId="2" animBg="1"/>
      <p:bldP spid="40" grpId="3" animBg="1"/>
      <p:bldP spid="6" grpId="0" animBg="1"/>
      <p:bldP spid="14" grpId="0" animBg="1"/>
      <p:bldP spid="14" grpId="1" animBg="1"/>
      <p:bldP spid="15" grpId="0"/>
      <p:bldP spid="17" grpId="0"/>
      <p:bldP spid="17" grpId="1"/>
      <p:bldP spid="38" grpId="0"/>
      <p:bldP spid="49" grpId="0"/>
      <p:bldP spid="49"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C0F9BF80-C79B-4A39-BF03-12B47EA871A8}"/>
              </a:ext>
            </a:extLst>
          </p:cNvPr>
          <p:cNvSpPr/>
          <p:nvPr/>
        </p:nvSpPr>
        <p:spPr>
          <a:xfrm>
            <a:off x="8317173" y="2788873"/>
            <a:ext cx="2765347" cy="117172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t>Docker container</a:t>
            </a:r>
          </a:p>
          <a:p>
            <a:pPr algn="ctr"/>
            <a:endParaRPr lang="en-US"/>
          </a:p>
          <a:p>
            <a:pPr algn="ctr"/>
            <a:endParaRPr lang="en-US"/>
          </a:p>
          <a:p>
            <a:pPr algn="ctr"/>
            <a:endParaRPr lang="en-US"/>
          </a:p>
          <a:p>
            <a:pPr algn="ctr"/>
            <a:endParaRPr lang="en-US"/>
          </a:p>
          <a:p>
            <a:pPr algn="ctr"/>
            <a:endParaRPr lang="en-US"/>
          </a:p>
        </p:txBody>
      </p:sp>
      <p:sp>
        <p:nvSpPr>
          <p:cNvPr id="2" name="Title 1">
            <a:extLst>
              <a:ext uri="{FF2B5EF4-FFF2-40B4-BE49-F238E27FC236}">
                <a16:creationId xmlns:a16="http://schemas.microsoft.com/office/drawing/2014/main" id="{9AEA7D46-0853-436E-BB31-6FA04D5A7A50}"/>
              </a:ext>
            </a:extLst>
          </p:cNvPr>
          <p:cNvSpPr>
            <a:spLocks noGrp="1"/>
          </p:cNvSpPr>
          <p:nvPr>
            <p:ph type="title"/>
          </p:nvPr>
        </p:nvSpPr>
        <p:spPr/>
        <p:txBody>
          <a:bodyPr/>
          <a:lstStyle/>
          <a:p>
            <a:r>
              <a:rPr lang="en-US"/>
              <a:t>GSC Cloud Deployment Scenario III</a:t>
            </a:r>
          </a:p>
        </p:txBody>
      </p:sp>
      <p:pic>
        <p:nvPicPr>
          <p:cNvPr id="5" name="Graphic 4" descr="User">
            <a:extLst>
              <a:ext uri="{FF2B5EF4-FFF2-40B4-BE49-F238E27FC236}">
                <a16:creationId xmlns:a16="http://schemas.microsoft.com/office/drawing/2014/main" id="{AFE19F33-D604-4E7B-AA72-A9F3917341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3768" y="1404024"/>
            <a:ext cx="914400" cy="914400"/>
          </a:xfrm>
          <a:prstGeom prst="rect">
            <a:avLst/>
          </a:prstGeom>
        </p:spPr>
      </p:pic>
      <p:sp>
        <p:nvSpPr>
          <p:cNvPr id="6" name="Rectangle 5">
            <a:extLst>
              <a:ext uri="{FF2B5EF4-FFF2-40B4-BE49-F238E27FC236}">
                <a16:creationId xmlns:a16="http://schemas.microsoft.com/office/drawing/2014/main" id="{DD0C6C32-990C-4C88-8605-756C4CF0262F}"/>
              </a:ext>
            </a:extLst>
          </p:cNvPr>
          <p:cNvSpPr/>
          <p:nvPr/>
        </p:nvSpPr>
        <p:spPr>
          <a:xfrm>
            <a:off x="2131808" y="1633613"/>
            <a:ext cx="1450769" cy="64813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a:t>Docker Image</a:t>
            </a:r>
          </a:p>
        </p:txBody>
      </p:sp>
      <p:cxnSp>
        <p:nvCxnSpPr>
          <p:cNvPr id="8" name="Straight Connector 7">
            <a:extLst>
              <a:ext uri="{FF2B5EF4-FFF2-40B4-BE49-F238E27FC236}">
                <a16:creationId xmlns:a16="http://schemas.microsoft.com/office/drawing/2014/main" id="{9895A969-7073-4CB1-808B-9347CFDABED4}"/>
              </a:ext>
            </a:extLst>
          </p:cNvPr>
          <p:cNvCxnSpPr/>
          <p:nvPr/>
        </p:nvCxnSpPr>
        <p:spPr>
          <a:xfrm>
            <a:off x="4999289" y="1128045"/>
            <a:ext cx="0" cy="4939469"/>
          </a:xfrm>
          <a:prstGeom prst="line">
            <a:avLst/>
          </a:prstGeom>
          <a:ln>
            <a:solidFill>
              <a:schemeClr val="bg1">
                <a:lumMod val="65000"/>
              </a:schemeClr>
            </a:solidFill>
            <a:prstDash val="lgDash"/>
          </a:ln>
          <a:effectLst/>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D027794C-D267-4611-B248-5B46D01DD7BD}"/>
              </a:ext>
            </a:extLst>
          </p:cNvPr>
          <p:cNvSpPr txBox="1"/>
          <p:nvPr/>
        </p:nvSpPr>
        <p:spPr>
          <a:xfrm>
            <a:off x="8233424" y="1508443"/>
            <a:ext cx="3204670" cy="492443"/>
          </a:xfrm>
          <a:prstGeom prst="rect">
            <a:avLst/>
          </a:prstGeom>
          <a:noFill/>
        </p:spPr>
        <p:txBody>
          <a:bodyPr vert="horz" wrap="square" lIns="0" tIns="0" rIns="0" bIns="0" rtlCol="0">
            <a:spAutoFit/>
          </a:bodyPr>
          <a:lstStyle/>
          <a:p>
            <a:r>
              <a:rPr lang="en-US" sz="3200">
                <a:solidFill>
                  <a:srgbClr val="003C71"/>
                </a:solidFill>
              </a:rPr>
              <a:t>CSP</a:t>
            </a:r>
          </a:p>
        </p:txBody>
      </p:sp>
      <p:sp>
        <p:nvSpPr>
          <p:cNvPr id="14" name="Rectangle 13">
            <a:extLst>
              <a:ext uri="{FF2B5EF4-FFF2-40B4-BE49-F238E27FC236}">
                <a16:creationId xmlns:a16="http://schemas.microsoft.com/office/drawing/2014/main" id="{07ABDD39-DD0D-4F1F-9D2D-9A16D7139996}"/>
              </a:ext>
            </a:extLst>
          </p:cNvPr>
          <p:cNvSpPr/>
          <p:nvPr/>
        </p:nvSpPr>
        <p:spPr>
          <a:xfrm>
            <a:off x="607484" y="3838777"/>
            <a:ext cx="1486968" cy="955306"/>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t>Application-specific Manifest</a:t>
            </a:r>
          </a:p>
        </p:txBody>
      </p:sp>
      <p:sp>
        <p:nvSpPr>
          <p:cNvPr id="18" name="Rectangle 17">
            <a:extLst>
              <a:ext uri="{FF2B5EF4-FFF2-40B4-BE49-F238E27FC236}">
                <a16:creationId xmlns:a16="http://schemas.microsoft.com/office/drawing/2014/main" id="{DAE52505-AFAC-44F6-BAC9-890EF4455AC3}"/>
              </a:ext>
            </a:extLst>
          </p:cNvPr>
          <p:cNvSpPr/>
          <p:nvPr/>
        </p:nvSpPr>
        <p:spPr>
          <a:xfrm>
            <a:off x="5898519" y="2788873"/>
            <a:ext cx="1435676" cy="36933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t>GSC</a:t>
            </a:r>
          </a:p>
        </p:txBody>
      </p:sp>
      <p:sp>
        <p:nvSpPr>
          <p:cNvPr id="23" name="Rectangle 22">
            <a:extLst>
              <a:ext uri="{FF2B5EF4-FFF2-40B4-BE49-F238E27FC236}">
                <a16:creationId xmlns:a16="http://schemas.microsoft.com/office/drawing/2014/main" id="{FCF922B2-C190-47BB-92C2-CFA6C145CB4F}"/>
              </a:ext>
            </a:extLst>
          </p:cNvPr>
          <p:cNvSpPr/>
          <p:nvPr/>
        </p:nvSpPr>
        <p:spPr>
          <a:xfrm>
            <a:off x="8600975" y="3073739"/>
            <a:ext cx="2252082" cy="65539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t>Graphenized Docker Image</a:t>
            </a:r>
          </a:p>
        </p:txBody>
      </p:sp>
      <p:cxnSp>
        <p:nvCxnSpPr>
          <p:cNvPr id="24" name="Straight Arrow Connector 23">
            <a:extLst>
              <a:ext uri="{FF2B5EF4-FFF2-40B4-BE49-F238E27FC236}">
                <a16:creationId xmlns:a16="http://schemas.microsoft.com/office/drawing/2014/main" id="{9AC0D000-26B2-4DDC-9E83-F7872A37EBFA}"/>
              </a:ext>
            </a:extLst>
          </p:cNvPr>
          <p:cNvCxnSpPr>
            <a:cxnSpLocks/>
            <a:stCxn id="18" idx="3"/>
            <a:endCxn id="23" idx="1"/>
          </p:cNvCxnSpPr>
          <p:nvPr/>
        </p:nvCxnSpPr>
        <p:spPr>
          <a:xfrm>
            <a:off x="7334195" y="2973539"/>
            <a:ext cx="1266780" cy="427899"/>
          </a:xfrm>
          <a:prstGeom prst="straightConnector1">
            <a:avLst/>
          </a:prstGeom>
          <a:ln w="381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1FA23B01-A0A9-46D6-9B66-87C5E33C7314}"/>
              </a:ext>
            </a:extLst>
          </p:cNvPr>
          <p:cNvSpPr txBox="1"/>
          <p:nvPr/>
        </p:nvSpPr>
        <p:spPr>
          <a:xfrm>
            <a:off x="6616357" y="3562986"/>
            <a:ext cx="1700816" cy="369332"/>
          </a:xfrm>
          <a:prstGeom prst="rect">
            <a:avLst/>
          </a:prstGeom>
          <a:noFill/>
        </p:spPr>
        <p:txBody>
          <a:bodyPr vert="horz" wrap="square" lIns="0" tIns="0" rIns="0" bIns="0" rtlCol="0">
            <a:spAutoFit/>
          </a:bodyPr>
          <a:lstStyle/>
          <a:p>
            <a:r>
              <a:rPr lang="en-US" sz="2400">
                <a:solidFill>
                  <a:srgbClr val="003C71"/>
                </a:solidFill>
              </a:rPr>
              <a:t>Build &amp; sign</a:t>
            </a:r>
          </a:p>
        </p:txBody>
      </p:sp>
      <p:sp>
        <p:nvSpPr>
          <p:cNvPr id="38" name="TextBox 37">
            <a:extLst>
              <a:ext uri="{FF2B5EF4-FFF2-40B4-BE49-F238E27FC236}">
                <a16:creationId xmlns:a16="http://schemas.microsoft.com/office/drawing/2014/main" id="{888D8D15-039D-4C68-A2EE-A69BCD6B4FFC}"/>
              </a:ext>
            </a:extLst>
          </p:cNvPr>
          <p:cNvSpPr txBox="1"/>
          <p:nvPr/>
        </p:nvSpPr>
        <p:spPr>
          <a:xfrm>
            <a:off x="2279998" y="3960596"/>
            <a:ext cx="2610348" cy="738664"/>
          </a:xfrm>
          <a:prstGeom prst="rect">
            <a:avLst/>
          </a:prstGeom>
          <a:noFill/>
        </p:spPr>
        <p:txBody>
          <a:bodyPr vert="horz" wrap="square" lIns="0" tIns="0" rIns="0" bIns="0" rtlCol="0">
            <a:spAutoFit/>
          </a:bodyPr>
          <a:lstStyle/>
          <a:p>
            <a:r>
              <a:rPr lang="en-US" sz="2400">
                <a:solidFill>
                  <a:srgbClr val="003C71"/>
                </a:solidFill>
              </a:rPr>
              <a:t>Docker run runtime = GSC</a:t>
            </a:r>
          </a:p>
        </p:txBody>
      </p:sp>
      <p:sp>
        <p:nvSpPr>
          <p:cNvPr id="39" name="Rectangle 38">
            <a:extLst>
              <a:ext uri="{FF2B5EF4-FFF2-40B4-BE49-F238E27FC236}">
                <a16:creationId xmlns:a16="http://schemas.microsoft.com/office/drawing/2014/main" id="{7F5B02BA-EDB1-47F5-B134-93B26C4621A8}"/>
              </a:ext>
            </a:extLst>
          </p:cNvPr>
          <p:cNvSpPr/>
          <p:nvPr/>
        </p:nvSpPr>
        <p:spPr>
          <a:xfrm>
            <a:off x="5898519" y="4122143"/>
            <a:ext cx="5184001" cy="38857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t>Docker Runtime</a:t>
            </a:r>
          </a:p>
        </p:txBody>
      </p:sp>
      <p:cxnSp>
        <p:nvCxnSpPr>
          <p:cNvPr id="42" name="Straight Arrow Connector 41">
            <a:extLst>
              <a:ext uri="{FF2B5EF4-FFF2-40B4-BE49-F238E27FC236}">
                <a16:creationId xmlns:a16="http://schemas.microsoft.com/office/drawing/2014/main" id="{0C3C934F-3985-4099-B87C-3489A813F101}"/>
              </a:ext>
            </a:extLst>
          </p:cNvPr>
          <p:cNvCxnSpPr>
            <a:cxnSpLocks/>
            <a:stCxn id="14" idx="3"/>
            <a:endCxn id="39" idx="1"/>
          </p:cNvCxnSpPr>
          <p:nvPr/>
        </p:nvCxnSpPr>
        <p:spPr>
          <a:xfrm>
            <a:off x="2094452" y="4316430"/>
            <a:ext cx="3804067" cy="1"/>
          </a:xfrm>
          <a:prstGeom prst="straightConnector1">
            <a:avLst/>
          </a:prstGeom>
          <a:ln w="381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33068D4F-EFAD-486A-B9EA-69A3253ACB5C}"/>
              </a:ext>
            </a:extLst>
          </p:cNvPr>
          <p:cNvCxnSpPr>
            <a:cxnSpLocks/>
            <a:endCxn id="18" idx="2"/>
          </p:cNvCxnSpPr>
          <p:nvPr/>
        </p:nvCxnSpPr>
        <p:spPr>
          <a:xfrm flipV="1">
            <a:off x="6616357" y="3158205"/>
            <a:ext cx="0" cy="963938"/>
          </a:xfrm>
          <a:prstGeom prst="straightConnector1">
            <a:avLst/>
          </a:prstGeom>
          <a:ln w="381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D2D90FDD-C7AB-4F77-8560-39179BAC0073}"/>
              </a:ext>
            </a:extLst>
          </p:cNvPr>
          <p:cNvSpPr/>
          <p:nvPr/>
        </p:nvSpPr>
        <p:spPr>
          <a:xfrm>
            <a:off x="5903366" y="1670285"/>
            <a:ext cx="1435676" cy="57479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t>Image Registry</a:t>
            </a:r>
          </a:p>
        </p:txBody>
      </p:sp>
      <p:cxnSp>
        <p:nvCxnSpPr>
          <p:cNvPr id="50" name="Straight Arrow Connector 49">
            <a:extLst>
              <a:ext uri="{FF2B5EF4-FFF2-40B4-BE49-F238E27FC236}">
                <a16:creationId xmlns:a16="http://schemas.microsoft.com/office/drawing/2014/main" id="{3E078F80-F924-4635-BB9C-FA11582FEAEB}"/>
              </a:ext>
            </a:extLst>
          </p:cNvPr>
          <p:cNvCxnSpPr>
            <a:cxnSpLocks/>
            <a:stCxn id="6" idx="3"/>
            <a:endCxn id="46" idx="1"/>
          </p:cNvCxnSpPr>
          <p:nvPr/>
        </p:nvCxnSpPr>
        <p:spPr>
          <a:xfrm>
            <a:off x="3582577" y="1957682"/>
            <a:ext cx="2320789" cy="1"/>
          </a:xfrm>
          <a:prstGeom prst="straightConnector1">
            <a:avLst/>
          </a:prstGeom>
          <a:ln w="381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9EFADFD4-4BB3-4B56-8F0D-3739735D1D90}"/>
              </a:ext>
            </a:extLst>
          </p:cNvPr>
          <p:cNvSpPr txBox="1"/>
          <p:nvPr/>
        </p:nvSpPr>
        <p:spPr>
          <a:xfrm>
            <a:off x="3737128" y="1617474"/>
            <a:ext cx="2610348" cy="369332"/>
          </a:xfrm>
          <a:prstGeom prst="rect">
            <a:avLst/>
          </a:prstGeom>
          <a:noFill/>
        </p:spPr>
        <p:txBody>
          <a:bodyPr vert="horz" wrap="square" lIns="0" tIns="0" rIns="0" bIns="0" rtlCol="0">
            <a:spAutoFit/>
          </a:bodyPr>
          <a:lstStyle/>
          <a:p>
            <a:r>
              <a:rPr lang="en-US" sz="2400">
                <a:solidFill>
                  <a:srgbClr val="003C71"/>
                </a:solidFill>
              </a:rPr>
              <a:t>Push</a:t>
            </a:r>
          </a:p>
        </p:txBody>
      </p:sp>
      <p:cxnSp>
        <p:nvCxnSpPr>
          <p:cNvPr id="55" name="Straight Arrow Connector 54">
            <a:extLst>
              <a:ext uri="{FF2B5EF4-FFF2-40B4-BE49-F238E27FC236}">
                <a16:creationId xmlns:a16="http://schemas.microsoft.com/office/drawing/2014/main" id="{E8812D95-330E-4E9C-8B78-FD7FC9B32AAE}"/>
              </a:ext>
            </a:extLst>
          </p:cNvPr>
          <p:cNvCxnSpPr>
            <a:cxnSpLocks/>
            <a:stCxn id="46" idx="2"/>
            <a:endCxn id="18" idx="0"/>
          </p:cNvCxnSpPr>
          <p:nvPr/>
        </p:nvCxnSpPr>
        <p:spPr>
          <a:xfrm flipH="1">
            <a:off x="6616357" y="2245080"/>
            <a:ext cx="4847" cy="543793"/>
          </a:xfrm>
          <a:prstGeom prst="straightConnector1">
            <a:avLst/>
          </a:prstGeom>
          <a:ln w="381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E1EDFFE0-08FA-4B15-AA99-4F18A0963486}"/>
              </a:ext>
            </a:extLst>
          </p:cNvPr>
          <p:cNvSpPr/>
          <p:nvPr/>
        </p:nvSpPr>
        <p:spPr>
          <a:xfrm>
            <a:off x="5974813" y="3244334"/>
            <a:ext cx="242374" cy="369332"/>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4" name="Rectangle 3">
            <a:extLst>
              <a:ext uri="{FF2B5EF4-FFF2-40B4-BE49-F238E27FC236}">
                <a16:creationId xmlns:a16="http://schemas.microsoft.com/office/drawing/2014/main" id="{F629C328-5D0E-484A-94BB-E29C8AD93D58}"/>
              </a:ext>
            </a:extLst>
          </p:cNvPr>
          <p:cNvSpPr/>
          <p:nvPr/>
        </p:nvSpPr>
        <p:spPr>
          <a:xfrm>
            <a:off x="5974813" y="3244334"/>
            <a:ext cx="242374" cy="369332"/>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7" name="Rectangle 6">
            <a:extLst>
              <a:ext uri="{FF2B5EF4-FFF2-40B4-BE49-F238E27FC236}">
                <a16:creationId xmlns:a16="http://schemas.microsoft.com/office/drawing/2014/main" id="{66C5E614-5BE0-4B20-9A47-A0BC6ADCF622}"/>
              </a:ext>
            </a:extLst>
          </p:cNvPr>
          <p:cNvSpPr/>
          <p:nvPr/>
        </p:nvSpPr>
        <p:spPr>
          <a:xfrm>
            <a:off x="5974813" y="3244334"/>
            <a:ext cx="242374" cy="369332"/>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Tree>
    <p:custDataLst>
      <p:tags r:id="rId1"/>
    </p:custDataLst>
    <p:extLst>
      <p:ext uri="{BB962C8B-B14F-4D97-AF65-F5344CB8AC3E}">
        <p14:creationId xmlns:p14="http://schemas.microsoft.com/office/powerpoint/2010/main" val="1840427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0"/>
                                        </p:tgtEl>
                                      </p:cBhvr>
                                    </p:animEffect>
                                    <p:set>
                                      <p:cBhvr>
                                        <p:cTn id="10" dur="1" fill="hold">
                                          <p:stCondLst>
                                            <p:cond delay="499"/>
                                          </p:stCondLst>
                                        </p:cTn>
                                        <p:tgtEl>
                                          <p:spTgt spid="50"/>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2"/>
                                        </p:tgtEl>
                                      </p:cBhvr>
                                    </p:animEffect>
                                    <p:set>
                                      <p:cBhvr>
                                        <p:cTn id="13" dur="1" fill="hold">
                                          <p:stCondLst>
                                            <p:cond delay="499"/>
                                          </p:stCondLst>
                                        </p:cTn>
                                        <p:tgtEl>
                                          <p:spTgt spid="52"/>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fade">
                                      <p:cBhvr>
                                        <p:cTn id="29" dur="500"/>
                                        <p:tgtEl>
                                          <p:spTgt spid="55"/>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10"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500"/>
                                        <p:tgtEl>
                                          <p:spTgt spid="5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 grpId="0" animBg="1"/>
      <p:bldP spid="14" grpId="0" animBg="1"/>
      <p:bldP spid="18" grpId="0" animBg="1"/>
      <p:bldP spid="23" grpId="0" animBg="1"/>
      <p:bldP spid="30" grpId="0"/>
      <p:bldP spid="38" grpId="0"/>
      <p:bldP spid="39" grpId="0" animBg="1"/>
      <p:bldP spid="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D07455-9910-4AAC-8570-F9E3644D3834}"/>
              </a:ext>
            </a:extLst>
          </p:cNvPr>
          <p:cNvSpPr>
            <a:spLocks noGrp="1"/>
          </p:cNvSpPr>
          <p:nvPr>
            <p:ph type="title"/>
          </p:nvPr>
        </p:nvSpPr>
        <p:spPr/>
        <p:txBody>
          <a:bodyPr/>
          <a:lstStyle/>
          <a:p>
            <a:r>
              <a:rPr lang="en-US"/>
              <a:t>Data protection gap in an untrusted cloud</a:t>
            </a:r>
          </a:p>
        </p:txBody>
      </p:sp>
      <p:pic>
        <p:nvPicPr>
          <p:cNvPr id="18" name="Picture 2" descr="C:\Documents and Settings\spjohnso\Local Settings\Temporary Internet Files\Content.IE5\VU7473BH\MCj04348450000[1].png">
            <a:extLst>
              <a:ext uri="{FF2B5EF4-FFF2-40B4-BE49-F238E27FC236}">
                <a16:creationId xmlns:a16="http://schemas.microsoft.com/office/drawing/2014/main" id="{5FDD99DF-E2FE-4C9E-BECA-278DA62B2B26}"/>
              </a:ext>
            </a:extLst>
          </p:cNvPr>
          <p:cNvPicPr>
            <a:picLocks noChangeAspect="1" noChangeArrowheads="1"/>
          </p:cNvPicPr>
          <p:nvPr/>
        </p:nvPicPr>
        <p:blipFill>
          <a:blip r:embed="rId4" cstate="print"/>
          <a:srcRect/>
          <a:stretch>
            <a:fillRect/>
          </a:stretch>
        </p:blipFill>
        <p:spPr bwMode="auto">
          <a:xfrm>
            <a:off x="5660376" y="2319787"/>
            <a:ext cx="811975" cy="811975"/>
          </a:xfrm>
          <a:prstGeom prst="rect">
            <a:avLst/>
          </a:prstGeom>
          <a:noFill/>
          <a:effectLst>
            <a:outerShdw blurRad="63500" sx="102000" sy="102000" algn="ctr" rotWithShape="0">
              <a:prstClr val="black">
                <a:alpha val="40000"/>
              </a:prstClr>
            </a:outerShdw>
          </a:effectLst>
        </p:spPr>
      </p:pic>
      <p:pic>
        <p:nvPicPr>
          <p:cNvPr id="19" name="Picture 18" descr="C:\Documents and Settings\spjohnso\Local Settings\Temporary Internet Files\Content.IE5\YSH65K3W\MCj02382680000[1].wmf">
            <a:extLst>
              <a:ext uri="{FF2B5EF4-FFF2-40B4-BE49-F238E27FC236}">
                <a16:creationId xmlns:a16="http://schemas.microsoft.com/office/drawing/2014/main" id="{145ED22E-CD01-4199-885D-309CED6E71E4}"/>
              </a:ext>
            </a:extLst>
          </p:cNvPr>
          <p:cNvPicPr>
            <a:picLocks noChangeAspect="1" noChangeArrowheads="1"/>
          </p:cNvPicPr>
          <p:nvPr/>
        </p:nvPicPr>
        <p:blipFill>
          <a:blip r:embed="rId5" cstate="print"/>
          <a:srcRect/>
          <a:stretch>
            <a:fillRect/>
          </a:stretch>
        </p:blipFill>
        <p:spPr bwMode="auto">
          <a:xfrm>
            <a:off x="8910749" y="2384488"/>
            <a:ext cx="838200" cy="697563"/>
          </a:xfrm>
          <a:prstGeom prst="rect">
            <a:avLst/>
          </a:prstGeom>
          <a:noFill/>
          <a:ln w="9525">
            <a:noFill/>
            <a:miter lim="800000"/>
            <a:headEnd/>
            <a:tailEnd/>
          </a:ln>
        </p:spPr>
      </p:pic>
      <p:sp>
        <p:nvSpPr>
          <p:cNvPr id="20" name="Cloud 19">
            <a:extLst>
              <a:ext uri="{FF2B5EF4-FFF2-40B4-BE49-F238E27FC236}">
                <a16:creationId xmlns:a16="http://schemas.microsoft.com/office/drawing/2014/main" id="{8BEFE7FA-8FA7-4398-85D1-6ABEB5FA4E50}"/>
              </a:ext>
            </a:extLst>
          </p:cNvPr>
          <p:cNvSpPr/>
          <p:nvPr/>
        </p:nvSpPr>
        <p:spPr>
          <a:xfrm>
            <a:off x="2189109" y="2143405"/>
            <a:ext cx="1171979" cy="988356"/>
          </a:xfrm>
          <a:prstGeom prst="cloud">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B6B28703-F899-424B-A998-EF1B44DFC1A6}"/>
              </a:ext>
            </a:extLst>
          </p:cNvPr>
          <p:cNvSpPr txBox="1"/>
          <p:nvPr/>
        </p:nvSpPr>
        <p:spPr>
          <a:xfrm>
            <a:off x="3157649" y="2869695"/>
            <a:ext cx="2057400" cy="369332"/>
          </a:xfrm>
          <a:prstGeom prst="rect">
            <a:avLst/>
          </a:prstGeom>
          <a:noFill/>
        </p:spPr>
        <p:txBody>
          <a:bodyPr wrap="square" rtlCol="0">
            <a:spAutoFit/>
          </a:bodyPr>
          <a:lstStyle/>
          <a:p>
            <a:pPr algn="ctr"/>
            <a:r>
              <a:rPr lang="en-US">
                <a:latin typeface="Intel Clear" panose="020B0604020203020204" pitchFamily="34" charset="0"/>
              </a:rPr>
              <a:t>Data in transit</a:t>
            </a:r>
          </a:p>
        </p:txBody>
      </p:sp>
      <p:sp>
        <p:nvSpPr>
          <p:cNvPr id="22" name="TextBox 21">
            <a:extLst>
              <a:ext uri="{FF2B5EF4-FFF2-40B4-BE49-F238E27FC236}">
                <a16:creationId xmlns:a16="http://schemas.microsoft.com/office/drawing/2014/main" id="{D813C082-6926-4394-BEBE-6EDAE8D2D5EF}"/>
              </a:ext>
            </a:extLst>
          </p:cNvPr>
          <p:cNvSpPr txBox="1"/>
          <p:nvPr/>
        </p:nvSpPr>
        <p:spPr>
          <a:xfrm>
            <a:off x="8301149" y="3059668"/>
            <a:ext cx="2057400" cy="369332"/>
          </a:xfrm>
          <a:prstGeom prst="rect">
            <a:avLst/>
          </a:prstGeom>
          <a:noFill/>
        </p:spPr>
        <p:txBody>
          <a:bodyPr wrap="square" rtlCol="0">
            <a:spAutoFit/>
          </a:bodyPr>
          <a:lstStyle/>
          <a:p>
            <a:pPr algn="ctr"/>
            <a:r>
              <a:rPr lang="en-US">
                <a:latin typeface="Intel Clear" panose="020B0604020203020204" pitchFamily="34" charset="0"/>
              </a:rPr>
              <a:t>Data at rest</a:t>
            </a:r>
          </a:p>
        </p:txBody>
      </p:sp>
      <p:cxnSp>
        <p:nvCxnSpPr>
          <p:cNvPr id="23" name="Straight Arrow Connector 22">
            <a:extLst>
              <a:ext uri="{FF2B5EF4-FFF2-40B4-BE49-F238E27FC236}">
                <a16:creationId xmlns:a16="http://schemas.microsoft.com/office/drawing/2014/main" id="{159A8483-D294-401A-ACFB-EB56618BA8A2}"/>
              </a:ext>
            </a:extLst>
          </p:cNvPr>
          <p:cNvCxnSpPr/>
          <p:nvPr/>
        </p:nvCxnSpPr>
        <p:spPr>
          <a:xfrm>
            <a:off x="3361088" y="2768683"/>
            <a:ext cx="2299288" cy="0"/>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678AD47-C4B6-4D57-9CF5-7F61EA552C6B}"/>
              </a:ext>
            </a:extLst>
          </p:cNvPr>
          <p:cNvCxnSpPr>
            <a:endCxn id="19" idx="1"/>
          </p:cNvCxnSpPr>
          <p:nvPr/>
        </p:nvCxnSpPr>
        <p:spPr>
          <a:xfrm flipV="1">
            <a:off x="6316245" y="2733271"/>
            <a:ext cx="2594504" cy="35413"/>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180D845-AC44-4CED-9C16-7D41221CE578}"/>
              </a:ext>
            </a:extLst>
          </p:cNvPr>
          <p:cNvSpPr txBox="1"/>
          <p:nvPr/>
        </p:nvSpPr>
        <p:spPr>
          <a:xfrm>
            <a:off x="5071312" y="3657400"/>
            <a:ext cx="2057400" cy="369332"/>
          </a:xfrm>
          <a:prstGeom prst="rect">
            <a:avLst/>
          </a:prstGeom>
          <a:noFill/>
        </p:spPr>
        <p:txBody>
          <a:bodyPr wrap="square" rtlCol="0">
            <a:spAutoFit/>
          </a:bodyPr>
          <a:lstStyle/>
          <a:p>
            <a:pPr algn="ctr"/>
            <a:r>
              <a:rPr lang="en-US">
                <a:latin typeface="Intel Clear" panose="020B0604020203020204" pitchFamily="34" charset="0"/>
              </a:rPr>
              <a:t>Data in use</a:t>
            </a:r>
          </a:p>
        </p:txBody>
      </p:sp>
      <p:sp>
        <p:nvSpPr>
          <p:cNvPr id="26" name="TextBox 25">
            <a:extLst>
              <a:ext uri="{FF2B5EF4-FFF2-40B4-BE49-F238E27FC236}">
                <a16:creationId xmlns:a16="http://schemas.microsoft.com/office/drawing/2014/main" id="{AD4A5A3C-B46C-4690-8BAF-1059AFE7379A}"/>
              </a:ext>
            </a:extLst>
          </p:cNvPr>
          <p:cNvSpPr txBox="1"/>
          <p:nvPr/>
        </p:nvSpPr>
        <p:spPr>
          <a:xfrm>
            <a:off x="3639663" y="2190193"/>
            <a:ext cx="1461087" cy="58477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a:ln w="0"/>
                <a:solidFill>
                  <a:srgbClr val="00B050"/>
                </a:solidFill>
                <a:effectLst>
                  <a:outerShdw blurRad="38100" dist="19050" dir="2700000" algn="tl" rotWithShape="0">
                    <a:schemeClr val="dk1">
                      <a:alpha val="40000"/>
                    </a:schemeClr>
                  </a:outerShdw>
                </a:effectLst>
                <a:latin typeface="Intel Clear" panose="020B0604020203020204" pitchFamily="34" charset="0"/>
              </a:rPr>
              <a:t>Encrypted! </a:t>
            </a:r>
          </a:p>
          <a:p>
            <a:r>
              <a:rPr lang="en-US" sz="1600">
                <a:ln w="0"/>
                <a:solidFill>
                  <a:srgbClr val="00B050"/>
                </a:solidFill>
                <a:effectLst>
                  <a:outerShdw blurRad="38100" dist="19050" dir="2700000" algn="tl" rotWithShape="0">
                    <a:schemeClr val="dk1">
                      <a:alpha val="40000"/>
                    </a:schemeClr>
                  </a:outerShdw>
                </a:effectLst>
                <a:latin typeface="Intel Clear" panose="020B0604020203020204" pitchFamily="34" charset="0"/>
              </a:rPr>
              <a:t>SSL, VPN, </a:t>
            </a:r>
            <a:r>
              <a:rPr lang="en-US" sz="1600" err="1">
                <a:ln w="0"/>
                <a:solidFill>
                  <a:srgbClr val="00B050"/>
                </a:solidFill>
                <a:effectLst>
                  <a:outerShdw blurRad="38100" dist="19050" dir="2700000" algn="tl" rotWithShape="0">
                    <a:schemeClr val="dk1">
                      <a:alpha val="40000"/>
                    </a:schemeClr>
                  </a:outerShdw>
                </a:effectLst>
                <a:latin typeface="Intel Clear" panose="020B0604020203020204" pitchFamily="34" charset="0"/>
              </a:rPr>
              <a:t>etc</a:t>
            </a:r>
            <a:endParaRPr lang="en-US" sz="1600">
              <a:ln w="0"/>
              <a:solidFill>
                <a:srgbClr val="00B050"/>
              </a:solidFill>
              <a:effectLst>
                <a:outerShdw blurRad="38100" dist="19050" dir="2700000" algn="tl" rotWithShape="0">
                  <a:schemeClr val="dk1">
                    <a:alpha val="40000"/>
                  </a:schemeClr>
                </a:outerShdw>
              </a:effectLst>
              <a:latin typeface="Intel Clear" panose="020B0604020203020204" pitchFamily="34" charset="0"/>
            </a:endParaRPr>
          </a:p>
        </p:txBody>
      </p:sp>
      <p:sp>
        <p:nvSpPr>
          <p:cNvPr id="27" name="TextBox 26">
            <a:extLst>
              <a:ext uri="{FF2B5EF4-FFF2-40B4-BE49-F238E27FC236}">
                <a16:creationId xmlns:a16="http://schemas.microsoft.com/office/drawing/2014/main" id="{340C44DB-4ABF-418D-8915-3ACA35114DAA}"/>
              </a:ext>
            </a:extLst>
          </p:cNvPr>
          <p:cNvSpPr txBox="1"/>
          <p:nvPr/>
        </p:nvSpPr>
        <p:spPr>
          <a:xfrm>
            <a:off x="7107572" y="2183908"/>
            <a:ext cx="1446877" cy="584775"/>
          </a:xfrm>
          <a:prstGeom prst="rect">
            <a:avLst/>
          </a:prstGeom>
          <a:noFill/>
        </p:spPr>
        <p:txBody>
          <a:bodyPr wrap="square" rtlCol="0">
            <a:spAutoFit/>
          </a:bodyPr>
          <a:lstStyle/>
          <a:p>
            <a:r>
              <a:rPr lang="en-US" sz="1600">
                <a:ln w="0"/>
                <a:solidFill>
                  <a:srgbClr val="00B050"/>
                </a:solidFill>
                <a:effectLst>
                  <a:outerShdw blurRad="38100" dist="19050" dir="2700000" algn="tl" rotWithShape="0">
                    <a:schemeClr val="dk1">
                      <a:alpha val="40000"/>
                    </a:schemeClr>
                  </a:outerShdw>
                </a:effectLst>
                <a:latin typeface="Intel Clear" panose="020B0604020203020204" pitchFamily="34" charset="0"/>
              </a:rPr>
              <a:t>Encrypted! </a:t>
            </a:r>
          </a:p>
          <a:p>
            <a:r>
              <a:rPr lang="en-US" sz="1600">
                <a:ln w="0"/>
                <a:solidFill>
                  <a:srgbClr val="00B050"/>
                </a:solidFill>
                <a:effectLst>
                  <a:outerShdw blurRad="38100" dist="19050" dir="2700000" algn="tl" rotWithShape="0">
                    <a:schemeClr val="dk1">
                      <a:alpha val="40000"/>
                    </a:schemeClr>
                  </a:outerShdw>
                </a:effectLst>
                <a:latin typeface="Intel Clear" panose="020B0604020203020204" pitchFamily="34" charset="0"/>
              </a:rPr>
              <a:t>SED, FDE, </a:t>
            </a:r>
            <a:r>
              <a:rPr lang="en-US" sz="1600" err="1">
                <a:ln w="0"/>
                <a:solidFill>
                  <a:srgbClr val="00B050"/>
                </a:solidFill>
                <a:effectLst>
                  <a:outerShdw blurRad="38100" dist="19050" dir="2700000" algn="tl" rotWithShape="0">
                    <a:schemeClr val="dk1">
                      <a:alpha val="40000"/>
                    </a:schemeClr>
                  </a:outerShdw>
                </a:effectLst>
                <a:latin typeface="Intel Clear" panose="020B0604020203020204" pitchFamily="34" charset="0"/>
              </a:rPr>
              <a:t>etc</a:t>
            </a:r>
            <a:endParaRPr lang="en-US" sz="1600">
              <a:ln w="0"/>
              <a:solidFill>
                <a:srgbClr val="00B050"/>
              </a:solidFill>
              <a:effectLst>
                <a:outerShdw blurRad="38100" dist="19050" dir="2700000" algn="tl" rotWithShape="0">
                  <a:schemeClr val="dk1">
                    <a:alpha val="40000"/>
                  </a:schemeClr>
                </a:outerShdw>
              </a:effectLst>
              <a:latin typeface="Intel Clear" panose="020B0604020203020204" pitchFamily="34" charset="0"/>
            </a:endParaRPr>
          </a:p>
        </p:txBody>
      </p:sp>
      <p:sp>
        <p:nvSpPr>
          <p:cNvPr id="28" name="TextBox 27">
            <a:extLst>
              <a:ext uri="{FF2B5EF4-FFF2-40B4-BE49-F238E27FC236}">
                <a16:creationId xmlns:a16="http://schemas.microsoft.com/office/drawing/2014/main" id="{E2D35DFB-F3EC-4946-8A0B-261F7281836C}"/>
              </a:ext>
            </a:extLst>
          </p:cNvPr>
          <p:cNvSpPr txBox="1"/>
          <p:nvPr/>
        </p:nvSpPr>
        <p:spPr>
          <a:xfrm>
            <a:off x="4999563" y="3072625"/>
            <a:ext cx="2133599" cy="584775"/>
          </a:xfrm>
          <a:prstGeom prst="rect">
            <a:avLst/>
          </a:prstGeom>
          <a:noFill/>
        </p:spPr>
        <p:txBody>
          <a:bodyPr wrap="square" rtlCol="0">
            <a:spAutoFit/>
          </a:bodyPr>
          <a:lstStyle/>
          <a:p>
            <a:pPr algn="ctr"/>
            <a:r>
              <a:rPr lang="en-US" sz="1600">
                <a:solidFill>
                  <a:srgbClr val="FF0000"/>
                </a:solidFill>
                <a:latin typeface="Intel Clear" panose="020B0604020203020204" pitchFamily="34" charset="0"/>
              </a:rPr>
              <a:t>Unencrypted! </a:t>
            </a:r>
          </a:p>
          <a:p>
            <a:pPr algn="ctr"/>
            <a:r>
              <a:rPr lang="en-US" sz="1600">
                <a:solidFill>
                  <a:srgbClr val="FF0000"/>
                </a:solidFill>
                <a:latin typeface="Intel Clear" panose="020B0604020203020204" pitchFamily="34" charset="0"/>
              </a:rPr>
              <a:t>Data, keys exposed</a:t>
            </a:r>
          </a:p>
        </p:txBody>
      </p:sp>
      <p:pic>
        <p:nvPicPr>
          <p:cNvPr id="29" name="Picture 28">
            <a:extLst>
              <a:ext uri="{FF2B5EF4-FFF2-40B4-BE49-F238E27FC236}">
                <a16:creationId xmlns:a16="http://schemas.microsoft.com/office/drawing/2014/main" id="{E351D203-648B-44C3-86D7-18B45CCCBEF5}"/>
              </a:ext>
            </a:extLst>
          </p:cNvPr>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6091350" y="1980183"/>
            <a:ext cx="558388" cy="558388"/>
          </a:xfrm>
          <a:prstGeom prst="rect">
            <a:avLst/>
          </a:prstGeom>
        </p:spPr>
      </p:pic>
      <p:sp>
        <p:nvSpPr>
          <p:cNvPr id="30" name="Rectangle 29">
            <a:extLst>
              <a:ext uri="{FF2B5EF4-FFF2-40B4-BE49-F238E27FC236}">
                <a16:creationId xmlns:a16="http://schemas.microsoft.com/office/drawing/2014/main" id="{DD9F48E6-1CD8-4CBC-AD85-B18A21C5CB3C}"/>
              </a:ext>
            </a:extLst>
          </p:cNvPr>
          <p:cNvSpPr/>
          <p:nvPr/>
        </p:nvSpPr>
        <p:spPr>
          <a:xfrm>
            <a:off x="2950577" y="4741615"/>
            <a:ext cx="6290845" cy="635079"/>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68928" tIns="34465" rIns="68928" bIns="34465" numCol="1" anchor="ctr" anchorCtr="0" compatLnSpc="1">
            <a:prstTxWarp prst="textNoShape">
              <a:avLst/>
            </a:prstTxWarp>
          </a:bodyPr>
          <a:lstStyle/>
          <a:p>
            <a:pPr marL="257156" indent="-257156" algn="ctr" defTabSz="684830">
              <a:lnSpc>
                <a:spcPct val="85000"/>
              </a:lnSpc>
              <a:buSzPct val="125000"/>
            </a:pPr>
            <a:r>
              <a:rPr lang="en-US" sz="2400" kern="0">
                <a:ln w="0"/>
                <a:solidFill>
                  <a:schemeClr val="tx1"/>
                </a:solidFill>
                <a:effectLst>
                  <a:outerShdw blurRad="38100" dist="19050" dir="2700000" algn="tl" rotWithShape="0">
                    <a:schemeClr val="dk1">
                      <a:alpha val="40000"/>
                    </a:schemeClr>
                  </a:outerShdw>
                </a:effectLst>
                <a:latin typeface="Intel Clear" panose="020B0604020203020204" pitchFamily="34" charset="0"/>
              </a:rPr>
              <a:t>Strong desire to compute on encrypted data</a:t>
            </a:r>
          </a:p>
        </p:txBody>
      </p:sp>
    </p:spTree>
    <p:custDataLst>
      <p:tags r:id="rId1"/>
    </p:custDataLst>
    <p:extLst>
      <p:ext uri="{BB962C8B-B14F-4D97-AF65-F5344CB8AC3E}">
        <p14:creationId xmlns:p14="http://schemas.microsoft.com/office/powerpoint/2010/main" val="3485842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p:bldP spid="3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14CF127-D087-4EC9-8587-103734CC43BE}"/>
              </a:ext>
            </a:extLst>
          </p:cNvPr>
          <p:cNvSpPr/>
          <p:nvPr/>
        </p:nvSpPr>
        <p:spPr>
          <a:xfrm>
            <a:off x="320175" y="2752152"/>
            <a:ext cx="1613678" cy="109981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t>Verifier</a:t>
            </a:r>
          </a:p>
          <a:p>
            <a:pPr algn="ctr"/>
            <a:endParaRPr lang="en-US"/>
          </a:p>
          <a:p>
            <a:pPr algn="ctr"/>
            <a:endParaRPr lang="en-US"/>
          </a:p>
        </p:txBody>
      </p:sp>
      <p:sp>
        <p:nvSpPr>
          <p:cNvPr id="2" name="Title 1">
            <a:extLst>
              <a:ext uri="{FF2B5EF4-FFF2-40B4-BE49-F238E27FC236}">
                <a16:creationId xmlns:a16="http://schemas.microsoft.com/office/drawing/2014/main" id="{28B5C92A-6A3E-4E3A-A610-204EDC3BAC40}"/>
              </a:ext>
            </a:extLst>
          </p:cNvPr>
          <p:cNvSpPr>
            <a:spLocks noGrp="1"/>
          </p:cNvSpPr>
          <p:nvPr>
            <p:ph type="title"/>
          </p:nvPr>
        </p:nvSpPr>
        <p:spPr/>
        <p:txBody>
          <a:bodyPr/>
          <a:lstStyle/>
          <a:p>
            <a:r>
              <a:rPr lang="en-US"/>
              <a:t>End-to-End Use Case using </a:t>
            </a:r>
            <a:r>
              <a:rPr lang="en-US" err="1"/>
              <a:t>Pytorch</a:t>
            </a:r>
            <a:endParaRPr lang="en-US"/>
          </a:p>
        </p:txBody>
      </p:sp>
      <p:sp>
        <p:nvSpPr>
          <p:cNvPr id="4" name="Rectangle 3">
            <a:extLst>
              <a:ext uri="{FF2B5EF4-FFF2-40B4-BE49-F238E27FC236}">
                <a16:creationId xmlns:a16="http://schemas.microsoft.com/office/drawing/2014/main" id="{438ABB08-7052-485E-88E8-C7EF1086E14E}"/>
              </a:ext>
            </a:extLst>
          </p:cNvPr>
          <p:cNvSpPr/>
          <p:nvPr/>
        </p:nvSpPr>
        <p:spPr>
          <a:xfrm>
            <a:off x="3352800" y="1550373"/>
            <a:ext cx="5073444" cy="3389787"/>
          </a:xfrm>
          <a:prstGeom prst="rect">
            <a:avLst/>
          </a:prstGeom>
          <a:solidFill>
            <a:sysClr val="window" lastClr="FFFFFF"/>
          </a:solidFill>
          <a:ln w="12700" cap="flat" cmpd="sng" algn="ctr">
            <a:solidFill>
              <a:sysClr val="windowText" lastClr="000000"/>
            </a:solidFill>
            <a:prstDash val="lg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Docker Container</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kern="0">
              <a:solidFill>
                <a:prstClr val="black"/>
              </a:solidFill>
              <a:latin typeface="Calibri" panose="020F0502020204030204"/>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kern="0">
              <a:solidFill>
                <a:prstClr val="black"/>
              </a:solidFill>
              <a:latin typeface="Calibri" panose="020F0502020204030204"/>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1600" kern="0">
              <a:solidFill>
                <a:prstClr val="black"/>
              </a:solidFill>
              <a:latin typeface="Calibri" panose="020F0502020204030204"/>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CE6829E2-FE8E-4201-8EA4-457C423C6973}"/>
              </a:ext>
            </a:extLst>
          </p:cNvPr>
          <p:cNvSpPr/>
          <p:nvPr/>
        </p:nvSpPr>
        <p:spPr>
          <a:xfrm>
            <a:off x="3633022" y="1774172"/>
            <a:ext cx="4498255" cy="2930013"/>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4BC3B31F-38E9-4C11-9C11-C1EF60AFDA70}"/>
              </a:ext>
            </a:extLst>
          </p:cNvPr>
          <p:cNvPicPr>
            <a:picLocks noChangeAspect="1"/>
          </p:cNvPicPr>
          <p:nvPr/>
        </p:nvPicPr>
        <p:blipFill rotWithShape="1">
          <a:blip r:embed="rId4">
            <a:clrChange>
              <a:clrFrom>
                <a:srgbClr val="FFFFFF"/>
              </a:clrFrom>
              <a:clrTo>
                <a:srgbClr val="FFFFFF">
                  <a:alpha val="0"/>
                </a:srgbClr>
              </a:clrTo>
            </a:clrChange>
          </a:blip>
          <a:srcRect r="19298" b="11423"/>
          <a:stretch/>
        </p:blipFill>
        <p:spPr>
          <a:xfrm>
            <a:off x="7475019" y="1603668"/>
            <a:ext cx="833237" cy="793799"/>
          </a:xfrm>
          <a:prstGeom prst="rect">
            <a:avLst/>
          </a:prstGeom>
        </p:spPr>
      </p:pic>
      <p:sp>
        <p:nvSpPr>
          <p:cNvPr id="7" name="Rectangle: Rounded Corners 6">
            <a:extLst>
              <a:ext uri="{FF2B5EF4-FFF2-40B4-BE49-F238E27FC236}">
                <a16:creationId xmlns:a16="http://schemas.microsoft.com/office/drawing/2014/main" id="{29EB934A-139A-426F-983E-C27AC8FB512B}"/>
              </a:ext>
            </a:extLst>
          </p:cNvPr>
          <p:cNvSpPr/>
          <p:nvPr/>
        </p:nvSpPr>
        <p:spPr>
          <a:xfrm>
            <a:off x="3860284" y="2074743"/>
            <a:ext cx="3437756" cy="1467950"/>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err="1"/>
              <a:t>Pytorch</a:t>
            </a:r>
            <a:r>
              <a:rPr lang="en-US" sz="1400"/>
              <a:t> Object Detection</a:t>
            </a:r>
          </a:p>
          <a:p>
            <a:pPr algn="ctr"/>
            <a:endParaRPr lang="en-US" sz="1400"/>
          </a:p>
          <a:p>
            <a:pPr algn="ctr"/>
            <a:endParaRPr lang="en-US" sz="1400"/>
          </a:p>
          <a:p>
            <a:pPr algn="ctr"/>
            <a:endParaRPr lang="en-US" sz="1400"/>
          </a:p>
          <a:p>
            <a:pPr algn="ctr"/>
            <a:endParaRPr lang="en-US" sz="1400"/>
          </a:p>
          <a:p>
            <a:pPr algn="ctr"/>
            <a:endParaRPr lang="en-US" sz="1400"/>
          </a:p>
        </p:txBody>
      </p:sp>
      <p:sp>
        <p:nvSpPr>
          <p:cNvPr id="8" name="Rectangle: Rounded Corners 7">
            <a:extLst>
              <a:ext uri="{FF2B5EF4-FFF2-40B4-BE49-F238E27FC236}">
                <a16:creationId xmlns:a16="http://schemas.microsoft.com/office/drawing/2014/main" id="{DF76FF49-EE62-44E0-8B44-8F8CBE7B6D28}"/>
              </a:ext>
            </a:extLst>
          </p:cNvPr>
          <p:cNvSpPr/>
          <p:nvPr/>
        </p:nvSpPr>
        <p:spPr>
          <a:xfrm>
            <a:off x="3887261" y="3765911"/>
            <a:ext cx="3989775" cy="1049553"/>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a:p>
            <a:pPr algn="ctr"/>
            <a:endParaRPr lang="en-US" sz="1400"/>
          </a:p>
          <a:p>
            <a:pPr algn="ctr"/>
            <a:endParaRPr lang="en-US" sz="1400"/>
          </a:p>
          <a:p>
            <a:pPr algn="ctr"/>
            <a:endParaRPr lang="en-US" sz="1400"/>
          </a:p>
          <a:p>
            <a:pPr algn="ctr"/>
            <a:endParaRPr lang="en-US" sz="1400"/>
          </a:p>
          <a:p>
            <a:pPr algn="ctr"/>
            <a:r>
              <a:rPr lang="en-US" sz="1400"/>
              <a:t>Graphene Runtime</a:t>
            </a:r>
          </a:p>
          <a:p>
            <a:pPr algn="ctr"/>
            <a:endParaRPr lang="en-US" sz="1400"/>
          </a:p>
        </p:txBody>
      </p:sp>
      <p:pic>
        <p:nvPicPr>
          <p:cNvPr id="16" name="Graphic 15" descr="Single gear">
            <a:extLst>
              <a:ext uri="{FF2B5EF4-FFF2-40B4-BE49-F238E27FC236}">
                <a16:creationId xmlns:a16="http://schemas.microsoft.com/office/drawing/2014/main" id="{6B894B69-5D4E-4818-B45B-A73F4E8143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08959" y="2506527"/>
            <a:ext cx="938227" cy="938227"/>
          </a:xfrm>
          <a:prstGeom prst="rect">
            <a:avLst/>
          </a:prstGeom>
        </p:spPr>
      </p:pic>
      <p:pic>
        <p:nvPicPr>
          <p:cNvPr id="27" name="Picture 2" descr="Certificate diploma - Free social icons">
            <a:extLst>
              <a:ext uri="{FF2B5EF4-FFF2-40B4-BE49-F238E27FC236}">
                <a16:creationId xmlns:a16="http://schemas.microsoft.com/office/drawing/2014/main" id="{A2DCEEAF-9136-4336-BDDE-7200169166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5823" y="4011112"/>
            <a:ext cx="506272" cy="50627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Key Icons - Download Free Vector Icons | Noun Project">
            <a:extLst>
              <a:ext uri="{FF2B5EF4-FFF2-40B4-BE49-F238E27FC236}">
                <a16:creationId xmlns:a16="http://schemas.microsoft.com/office/drawing/2014/main" id="{48A580F0-DB8D-43F9-BB27-8B14164271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388" y="3329597"/>
            <a:ext cx="426192" cy="42619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13799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2.29167E-6 7.40741E-7 L -0.22747 -0.10509 " pathEditMode="relative" rAng="0" ptsTypes="AA">
                                      <p:cBhvr>
                                        <p:cTn id="11" dur="2000" fill="hold"/>
                                        <p:tgtEl>
                                          <p:spTgt spid="27"/>
                                        </p:tgtEl>
                                        <p:attrNameLst>
                                          <p:attrName>ppt_x</p:attrName>
                                          <p:attrName>ppt_y</p:attrName>
                                        </p:attrNameLst>
                                      </p:cBhvr>
                                      <p:rCtr x="-11380" y="-5255"/>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4.16667E-7 4.81481E-6 L 0.29544 0.10532 " pathEditMode="relative" rAng="0" ptsTypes="AA">
                                      <p:cBhvr>
                                        <p:cTn id="15" dur="2000" fill="hold"/>
                                        <p:tgtEl>
                                          <p:spTgt spid="26"/>
                                        </p:tgtEl>
                                        <p:attrNameLst>
                                          <p:attrName>ppt_x</p:attrName>
                                          <p:attrName>ppt_y</p:attrName>
                                        </p:attrNameLst>
                                      </p:cBhvr>
                                      <p:rCtr x="14766" y="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ylinder 8">
            <a:extLst>
              <a:ext uri="{FF2B5EF4-FFF2-40B4-BE49-F238E27FC236}">
                <a16:creationId xmlns:a16="http://schemas.microsoft.com/office/drawing/2014/main" id="{1902D7AC-F4A3-4515-B717-35364BB90260}"/>
              </a:ext>
            </a:extLst>
          </p:cNvPr>
          <p:cNvSpPr/>
          <p:nvPr/>
        </p:nvSpPr>
        <p:spPr>
          <a:xfrm>
            <a:off x="9114504" y="1570038"/>
            <a:ext cx="2369574" cy="3070788"/>
          </a:xfrm>
          <a:prstGeom prst="can">
            <a:avLst>
              <a:gd name="adj" fmla="val 50442"/>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en-US"/>
              <a:t>Encrypted </a:t>
            </a:r>
            <a:r>
              <a:rPr lang="en-US" err="1"/>
              <a:t>ProtectFS</a:t>
            </a:r>
            <a:r>
              <a:rPr lang="en-US"/>
              <a:t> </a:t>
            </a:r>
          </a:p>
          <a:p>
            <a:pPr algn="ctr"/>
            <a:r>
              <a:rPr lang="en-US"/>
              <a:t>Files</a:t>
            </a:r>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p:txBody>
      </p:sp>
      <p:sp>
        <p:nvSpPr>
          <p:cNvPr id="2" name="Title 1">
            <a:extLst>
              <a:ext uri="{FF2B5EF4-FFF2-40B4-BE49-F238E27FC236}">
                <a16:creationId xmlns:a16="http://schemas.microsoft.com/office/drawing/2014/main" id="{28B5C92A-6A3E-4E3A-A610-204EDC3BAC40}"/>
              </a:ext>
            </a:extLst>
          </p:cNvPr>
          <p:cNvSpPr>
            <a:spLocks noGrp="1"/>
          </p:cNvSpPr>
          <p:nvPr>
            <p:ph type="title"/>
          </p:nvPr>
        </p:nvSpPr>
        <p:spPr/>
        <p:txBody>
          <a:bodyPr/>
          <a:lstStyle/>
          <a:p>
            <a:r>
              <a:rPr lang="en-US"/>
              <a:t>End-to-End Use Case using </a:t>
            </a:r>
            <a:r>
              <a:rPr lang="en-US" err="1"/>
              <a:t>Pytorch</a:t>
            </a:r>
            <a:endParaRPr lang="en-US"/>
          </a:p>
        </p:txBody>
      </p:sp>
      <p:sp>
        <p:nvSpPr>
          <p:cNvPr id="4" name="Rectangle 3">
            <a:extLst>
              <a:ext uri="{FF2B5EF4-FFF2-40B4-BE49-F238E27FC236}">
                <a16:creationId xmlns:a16="http://schemas.microsoft.com/office/drawing/2014/main" id="{438ABB08-7052-485E-88E8-C7EF1086E14E}"/>
              </a:ext>
            </a:extLst>
          </p:cNvPr>
          <p:cNvSpPr/>
          <p:nvPr/>
        </p:nvSpPr>
        <p:spPr>
          <a:xfrm>
            <a:off x="3352800" y="1550373"/>
            <a:ext cx="5073444" cy="3389787"/>
          </a:xfrm>
          <a:prstGeom prst="rect">
            <a:avLst/>
          </a:prstGeom>
          <a:solidFill>
            <a:sysClr val="window" lastClr="FFFFFF"/>
          </a:solidFill>
          <a:ln w="12700" cap="flat" cmpd="sng" algn="ctr">
            <a:solidFill>
              <a:sysClr val="windowText" lastClr="000000"/>
            </a:solidFill>
            <a:prstDash val="lg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Docker Container</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kern="0">
              <a:solidFill>
                <a:prstClr val="black"/>
              </a:solidFill>
              <a:latin typeface="Calibri" panose="020F0502020204030204"/>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kern="0">
              <a:solidFill>
                <a:prstClr val="black"/>
              </a:solidFill>
              <a:latin typeface="Calibri" panose="020F0502020204030204"/>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1600" kern="0">
              <a:solidFill>
                <a:prstClr val="black"/>
              </a:solidFill>
              <a:latin typeface="Calibri" panose="020F0502020204030204"/>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CE6829E2-FE8E-4201-8EA4-457C423C6973}"/>
              </a:ext>
            </a:extLst>
          </p:cNvPr>
          <p:cNvSpPr/>
          <p:nvPr/>
        </p:nvSpPr>
        <p:spPr>
          <a:xfrm>
            <a:off x="3633022" y="1774172"/>
            <a:ext cx="4498255" cy="2930013"/>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4BC3B31F-38E9-4C11-9C11-C1EF60AFDA70}"/>
              </a:ext>
            </a:extLst>
          </p:cNvPr>
          <p:cNvPicPr>
            <a:picLocks noChangeAspect="1"/>
          </p:cNvPicPr>
          <p:nvPr/>
        </p:nvPicPr>
        <p:blipFill rotWithShape="1">
          <a:blip r:embed="rId4">
            <a:clrChange>
              <a:clrFrom>
                <a:srgbClr val="FFFFFF"/>
              </a:clrFrom>
              <a:clrTo>
                <a:srgbClr val="FFFFFF">
                  <a:alpha val="0"/>
                </a:srgbClr>
              </a:clrTo>
            </a:clrChange>
          </a:blip>
          <a:srcRect r="19298" b="11423"/>
          <a:stretch/>
        </p:blipFill>
        <p:spPr>
          <a:xfrm>
            <a:off x="7475019" y="1603668"/>
            <a:ext cx="833237" cy="793799"/>
          </a:xfrm>
          <a:prstGeom prst="rect">
            <a:avLst/>
          </a:prstGeom>
        </p:spPr>
      </p:pic>
      <p:sp>
        <p:nvSpPr>
          <p:cNvPr id="7" name="Rectangle: Rounded Corners 6">
            <a:extLst>
              <a:ext uri="{FF2B5EF4-FFF2-40B4-BE49-F238E27FC236}">
                <a16:creationId xmlns:a16="http://schemas.microsoft.com/office/drawing/2014/main" id="{29EB934A-139A-426F-983E-C27AC8FB512B}"/>
              </a:ext>
            </a:extLst>
          </p:cNvPr>
          <p:cNvSpPr/>
          <p:nvPr/>
        </p:nvSpPr>
        <p:spPr>
          <a:xfrm>
            <a:off x="3860284" y="2074743"/>
            <a:ext cx="3437756" cy="1467950"/>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err="1"/>
              <a:t>Pytorch</a:t>
            </a:r>
            <a:r>
              <a:rPr lang="en-US" sz="1400"/>
              <a:t> Object Detection</a:t>
            </a:r>
          </a:p>
          <a:p>
            <a:pPr algn="ctr"/>
            <a:endParaRPr lang="en-US" sz="1400"/>
          </a:p>
          <a:p>
            <a:pPr algn="ctr"/>
            <a:endParaRPr lang="en-US" sz="1400"/>
          </a:p>
          <a:p>
            <a:pPr algn="ctr"/>
            <a:endParaRPr lang="en-US" sz="1400"/>
          </a:p>
          <a:p>
            <a:pPr algn="ctr"/>
            <a:endParaRPr lang="en-US" sz="1400"/>
          </a:p>
          <a:p>
            <a:pPr algn="ctr"/>
            <a:endParaRPr lang="en-US" sz="1400"/>
          </a:p>
        </p:txBody>
      </p:sp>
      <p:sp>
        <p:nvSpPr>
          <p:cNvPr id="8" name="Rectangle: Rounded Corners 7">
            <a:extLst>
              <a:ext uri="{FF2B5EF4-FFF2-40B4-BE49-F238E27FC236}">
                <a16:creationId xmlns:a16="http://schemas.microsoft.com/office/drawing/2014/main" id="{DF76FF49-EE62-44E0-8B44-8F8CBE7B6D28}"/>
              </a:ext>
            </a:extLst>
          </p:cNvPr>
          <p:cNvSpPr/>
          <p:nvPr/>
        </p:nvSpPr>
        <p:spPr>
          <a:xfrm>
            <a:off x="3887261" y="3765911"/>
            <a:ext cx="3989775" cy="1049553"/>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a:p>
            <a:pPr algn="ctr"/>
            <a:endParaRPr lang="en-US" sz="1400"/>
          </a:p>
          <a:p>
            <a:pPr algn="ctr"/>
            <a:endParaRPr lang="en-US" sz="1400"/>
          </a:p>
          <a:p>
            <a:pPr algn="ctr"/>
            <a:endParaRPr lang="en-US" sz="1400"/>
          </a:p>
          <a:p>
            <a:pPr algn="ctr"/>
            <a:endParaRPr lang="en-US" sz="1400"/>
          </a:p>
          <a:p>
            <a:pPr algn="ctr"/>
            <a:r>
              <a:rPr lang="en-US" sz="1400"/>
              <a:t>Graphene Runtime</a:t>
            </a:r>
          </a:p>
          <a:p>
            <a:pPr algn="ctr"/>
            <a:endParaRPr lang="en-US" sz="1400"/>
          </a:p>
        </p:txBody>
      </p:sp>
      <p:pic>
        <p:nvPicPr>
          <p:cNvPr id="16" name="Graphic 15" descr="Single gear">
            <a:extLst>
              <a:ext uri="{FF2B5EF4-FFF2-40B4-BE49-F238E27FC236}">
                <a16:creationId xmlns:a16="http://schemas.microsoft.com/office/drawing/2014/main" id="{6B894B69-5D4E-4818-B45B-A73F4E8143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08959" y="2506527"/>
            <a:ext cx="938227" cy="938227"/>
          </a:xfrm>
          <a:prstGeom prst="rect">
            <a:avLst/>
          </a:prstGeom>
        </p:spPr>
      </p:pic>
      <p:pic>
        <p:nvPicPr>
          <p:cNvPr id="21" name="Picture 8" descr="Key Icons - Download Free Vector Icons | Noun Project">
            <a:extLst>
              <a:ext uri="{FF2B5EF4-FFF2-40B4-BE49-F238E27FC236}">
                <a16:creationId xmlns:a16="http://schemas.microsoft.com/office/drawing/2014/main" id="{DC670A6D-2EC9-491A-9AF5-851DB31B92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4775" y="4051753"/>
            <a:ext cx="426192" cy="42619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Single Corner Snipped 11">
            <a:extLst>
              <a:ext uri="{FF2B5EF4-FFF2-40B4-BE49-F238E27FC236}">
                <a16:creationId xmlns:a16="http://schemas.microsoft.com/office/drawing/2014/main" id="{B715FB43-4671-484D-9370-596BFEB4C81F}"/>
              </a:ext>
            </a:extLst>
          </p:cNvPr>
          <p:cNvSpPr/>
          <p:nvPr/>
        </p:nvSpPr>
        <p:spPr>
          <a:xfrm>
            <a:off x="9354312" y="2953513"/>
            <a:ext cx="886968" cy="589181"/>
          </a:xfrm>
          <a:prstGeom prst="snip1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Model</a:t>
            </a:r>
          </a:p>
        </p:txBody>
      </p:sp>
      <p:sp>
        <p:nvSpPr>
          <p:cNvPr id="26" name="Rectangle: Single Corner Snipped 25">
            <a:extLst>
              <a:ext uri="{FF2B5EF4-FFF2-40B4-BE49-F238E27FC236}">
                <a16:creationId xmlns:a16="http://schemas.microsoft.com/office/drawing/2014/main" id="{B2A68990-727F-4161-B5A3-70296F3D7C0D}"/>
              </a:ext>
            </a:extLst>
          </p:cNvPr>
          <p:cNvSpPr/>
          <p:nvPr/>
        </p:nvSpPr>
        <p:spPr>
          <a:xfrm>
            <a:off x="10391763" y="2953512"/>
            <a:ext cx="886968" cy="589181"/>
          </a:xfrm>
          <a:prstGeom prst="snip1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Input/Image</a:t>
            </a:r>
          </a:p>
        </p:txBody>
      </p:sp>
      <p:sp>
        <p:nvSpPr>
          <p:cNvPr id="27" name="Rectangle: Single Corner Snipped 26">
            <a:extLst>
              <a:ext uri="{FF2B5EF4-FFF2-40B4-BE49-F238E27FC236}">
                <a16:creationId xmlns:a16="http://schemas.microsoft.com/office/drawing/2014/main" id="{4FF796D3-B43E-471D-BAD2-377F59AFF6E2}"/>
              </a:ext>
            </a:extLst>
          </p:cNvPr>
          <p:cNvSpPr/>
          <p:nvPr/>
        </p:nvSpPr>
        <p:spPr>
          <a:xfrm>
            <a:off x="9354312" y="2953512"/>
            <a:ext cx="886968" cy="589181"/>
          </a:xfrm>
          <a:prstGeom prst="snip1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Model</a:t>
            </a:r>
          </a:p>
        </p:txBody>
      </p:sp>
      <p:sp>
        <p:nvSpPr>
          <p:cNvPr id="28" name="Rectangle: Single Corner Snipped 27">
            <a:extLst>
              <a:ext uri="{FF2B5EF4-FFF2-40B4-BE49-F238E27FC236}">
                <a16:creationId xmlns:a16="http://schemas.microsoft.com/office/drawing/2014/main" id="{971E2CE2-52AA-470D-83ED-77C0BA71F1B1}"/>
              </a:ext>
            </a:extLst>
          </p:cNvPr>
          <p:cNvSpPr/>
          <p:nvPr/>
        </p:nvSpPr>
        <p:spPr>
          <a:xfrm>
            <a:off x="10391763" y="2953511"/>
            <a:ext cx="886968" cy="589181"/>
          </a:xfrm>
          <a:prstGeom prst="snip1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Input/Image</a:t>
            </a:r>
          </a:p>
        </p:txBody>
      </p:sp>
      <p:sp>
        <p:nvSpPr>
          <p:cNvPr id="29" name="Rectangle: Single Corner Snipped 28">
            <a:extLst>
              <a:ext uri="{FF2B5EF4-FFF2-40B4-BE49-F238E27FC236}">
                <a16:creationId xmlns:a16="http://schemas.microsoft.com/office/drawing/2014/main" id="{EE33C575-BCDB-4097-A8C7-9608D83C7D97}"/>
              </a:ext>
            </a:extLst>
          </p:cNvPr>
          <p:cNvSpPr/>
          <p:nvPr/>
        </p:nvSpPr>
        <p:spPr>
          <a:xfrm>
            <a:off x="4491944" y="3892593"/>
            <a:ext cx="886968" cy="589181"/>
          </a:xfrm>
          <a:prstGeom prst="snip1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Model</a:t>
            </a:r>
          </a:p>
        </p:txBody>
      </p:sp>
      <p:sp>
        <p:nvSpPr>
          <p:cNvPr id="30" name="Rectangle: Single Corner Snipped 29">
            <a:extLst>
              <a:ext uri="{FF2B5EF4-FFF2-40B4-BE49-F238E27FC236}">
                <a16:creationId xmlns:a16="http://schemas.microsoft.com/office/drawing/2014/main" id="{88CE78A4-F782-4135-A1A1-7D4F581E4A85}"/>
              </a:ext>
            </a:extLst>
          </p:cNvPr>
          <p:cNvSpPr/>
          <p:nvPr/>
        </p:nvSpPr>
        <p:spPr>
          <a:xfrm>
            <a:off x="5529395" y="3892592"/>
            <a:ext cx="886968" cy="589181"/>
          </a:xfrm>
          <a:prstGeom prst="snip1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Input/Image</a:t>
            </a:r>
          </a:p>
        </p:txBody>
      </p:sp>
      <p:sp>
        <p:nvSpPr>
          <p:cNvPr id="31" name="Rectangle: Single Corner Snipped 30">
            <a:extLst>
              <a:ext uri="{FF2B5EF4-FFF2-40B4-BE49-F238E27FC236}">
                <a16:creationId xmlns:a16="http://schemas.microsoft.com/office/drawing/2014/main" id="{00DBF947-1944-437F-B585-A7EA3D310FA4}"/>
              </a:ext>
            </a:extLst>
          </p:cNvPr>
          <p:cNvSpPr/>
          <p:nvPr/>
        </p:nvSpPr>
        <p:spPr>
          <a:xfrm>
            <a:off x="6566846" y="3887027"/>
            <a:ext cx="1118291" cy="601739"/>
          </a:xfrm>
          <a:prstGeom prst="snip1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Output/ Decision</a:t>
            </a:r>
          </a:p>
        </p:txBody>
      </p:sp>
      <p:sp>
        <p:nvSpPr>
          <p:cNvPr id="32" name="Rectangle: Single Corner Snipped 31">
            <a:extLst>
              <a:ext uri="{FF2B5EF4-FFF2-40B4-BE49-F238E27FC236}">
                <a16:creationId xmlns:a16="http://schemas.microsoft.com/office/drawing/2014/main" id="{893C07BF-8CD8-47E8-A63F-A7EA2343ED9D}"/>
              </a:ext>
            </a:extLst>
          </p:cNvPr>
          <p:cNvSpPr/>
          <p:nvPr/>
        </p:nvSpPr>
        <p:spPr>
          <a:xfrm>
            <a:off x="5605914" y="2674770"/>
            <a:ext cx="1118291" cy="601739"/>
          </a:xfrm>
          <a:prstGeom prst="snip1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Output/ Decision</a:t>
            </a:r>
          </a:p>
        </p:txBody>
      </p:sp>
    </p:spTree>
    <p:custDataLst>
      <p:tags r:id="rId1"/>
    </p:custDataLst>
    <p:extLst>
      <p:ext uri="{BB962C8B-B14F-4D97-AF65-F5344CB8AC3E}">
        <p14:creationId xmlns:p14="http://schemas.microsoft.com/office/powerpoint/2010/main" val="1761376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375E-6 -1.11111E-6 L -0.3987 0.13681 " pathEditMode="relative" rAng="0" ptsTypes="AA">
                                      <p:cBhvr>
                                        <p:cTn id="6" dur="2000" fill="hold"/>
                                        <p:tgtEl>
                                          <p:spTgt spid="27"/>
                                        </p:tgtEl>
                                        <p:attrNameLst>
                                          <p:attrName>ppt_x</p:attrName>
                                          <p:attrName>ppt_y</p:attrName>
                                        </p:attrNameLst>
                                      </p:cBhvr>
                                      <p:rCtr x="-19935" y="6829"/>
                                    </p:animMotion>
                                  </p:childTnLst>
                                </p:cTn>
                              </p:par>
                              <p:par>
                                <p:cTn id="7" presetID="42" presetClass="path" presetSubtype="0" accel="50000" decel="50000" fill="hold" grpId="0" nodeType="withEffect">
                                  <p:stCondLst>
                                    <p:cond delay="0"/>
                                  </p:stCondLst>
                                  <p:childTnLst>
                                    <p:animMotion origin="layout" path="M -1.875E-6 -1.11111E-6 L -0.39922 0.13611 " pathEditMode="relative" rAng="0" ptsTypes="AA">
                                      <p:cBhvr>
                                        <p:cTn id="8" dur="2000" fill="hold"/>
                                        <p:tgtEl>
                                          <p:spTgt spid="28"/>
                                        </p:tgtEl>
                                        <p:attrNameLst>
                                          <p:attrName>ppt_x</p:attrName>
                                          <p:attrName>ppt_y</p:attrName>
                                        </p:attrNameLst>
                                      </p:cBhvr>
                                      <p:rCtr x="-19961" y="6806"/>
                                    </p:animMotion>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mph" presetSubtype="0" repeatCount="indefinite" fill="remove" nodeType="clickEffect">
                                  <p:stCondLst>
                                    <p:cond delay="0"/>
                                  </p:stCondLst>
                                  <p:endCondLst>
                                    <p:cond evt="onNext" delay="0">
                                      <p:tgtEl>
                                        <p:sldTgt/>
                                      </p:tgtEl>
                                    </p:cond>
                                  </p:endCondLst>
                                  <p:childTnLst>
                                    <p:animRot by="21600000">
                                      <p:cBhvr>
                                        <p:cTn id="20" dur="2000" fill="hold"/>
                                        <p:tgtEl>
                                          <p:spTgt spid="16"/>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1" nodeType="clickEffect">
                                  <p:stCondLst>
                                    <p:cond delay="0"/>
                                  </p:stCondLst>
                                  <p:childTnLst>
                                    <p:animMotion origin="layout" path="M 1.04167E-6 3.7037E-6 L 0.07891 0.17686 " pathEditMode="relative" rAng="0" ptsTypes="AA">
                                      <p:cBhvr>
                                        <p:cTn id="29" dur="2000" fill="hold"/>
                                        <p:tgtEl>
                                          <p:spTgt spid="32"/>
                                        </p:tgtEl>
                                        <p:attrNameLst>
                                          <p:attrName>ppt_x</p:attrName>
                                          <p:attrName>ppt_y</p:attrName>
                                        </p:attrNameLst>
                                      </p:cBhvr>
                                      <p:rCtr x="4023" y="9051"/>
                                    </p:animMotion>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42" presetClass="path" presetSubtype="0" accel="50000" decel="50000" fill="hold" grpId="1" nodeType="withEffect">
                                  <p:stCondLst>
                                    <p:cond delay="0"/>
                                  </p:stCondLst>
                                  <p:childTnLst>
                                    <p:animMotion origin="layout" path="M 4.79167E-6 1.85185E-6 L 0.26562 -0.01991 " pathEditMode="relative" rAng="0" ptsTypes="AA">
                                      <p:cBhvr>
                                        <p:cTn id="36" dur="2000" fill="hold"/>
                                        <p:tgtEl>
                                          <p:spTgt spid="31"/>
                                        </p:tgtEl>
                                        <p:attrNameLst>
                                          <p:attrName>ppt_x</p:attrName>
                                          <p:attrName>ppt_y</p:attrName>
                                        </p:attrNameLst>
                                      </p:cBhvr>
                                      <p:rCtr x="13281" y="-9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1" grpId="1" animBg="1"/>
      <p:bldP spid="32" grpId="0" animBg="1"/>
      <p:bldP spid="32"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zoom_3">
            <a:hlinkClick r:id="" action="ppaction://media"/>
            <a:extLst>
              <a:ext uri="{FF2B5EF4-FFF2-40B4-BE49-F238E27FC236}">
                <a16:creationId xmlns:a16="http://schemas.microsoft.com/office/drawing/2014/main" id="{8420141C-CE4F-4DB0-B1F2-52ED05F9F578}"/>
              </a:ext>
            </a:extLst>
          </p:cNvPr>
          <p:cNvPicPr>
            <a:picLocks noGrp="1" noChangeAspect="1"/>
          </p:cNvPicPr>
          <p:nvPr>
            <p:ph sz="quarter" idx="13"/>
            <a:videoFile r:link="rId3"/>
            <p:extLst>
              <p:ext uri="{DAA4B4D4-6D71-4841-9C94-3DE7FCFB9230}">
                <p14:media xmlns:p14="http://schemas.microsoft.com/office/powerpoint/2010/main" r:embed="rId2"/>
              </p:ext>
            </p:extLst>
          </p:nvPr>
        </p:nvPicPr>
        <p:blipFill>
          <a:blip r:embed="rId5"/>
          <a:stretch>
            <a:fillRect/>
          </a:stretch>
        </p:blipFill>
        <p:spPr>
          <a:xfrm>
            <a:off x="1240917" y="310897"/>
            <a:ext cx="9945884" cy="5439664"/>
          </a:xfrm>
        </p:spPr>
      </p:pic>
    </p:spTree>
    <p:custDataLst>
      <p:tags r:id="rId1"/>
    </p:custDataLst>
    <p:extLst>
      <p:ext uri="{BB962C8B-B14F-4D97-AF65-F5344CB8AC3E}">
        <p14:creationId xmlns:p14="http://schemas.microsoft.com/office/powerpoint/2010/main" val="198223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2280"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5"/>
                </p:tgtEl>
              </p:cMediaNode>
            </p:video>
            <p:seq concurrent="1" nextAc="seek">
              <p:cTn id="8" restart="whenNotActive" fill="hold" evtFilter="cancelBubble" nodeType="interactiveSeq">
                <p:stCondLst>
                  <p:cond evt="onClick" delay="0">
                    <p:tgtEl>
                      <p:spTgt spid="1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5"/>
                                        </p:tgtEl>
                                      </p:cBhvr>
                                    </p:cmd>
                                  </p:childTnLst>
                                </p:cTn>
                              </p:par>
                            </p:childTnLst>
                          </p:cTn>
                        </p:par>
                      </p:childTnLst>
                    </p:cTn>
                  </p:par>
                </p:childTnLst>
              </p:cTn>
              <p:nextCondLst>
                <p:cond evt="onClick" delay="0">
                  <p:tgtEl>
                    <p:spTgt spid="15"/>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3EDF-E9F5-4815-B6E7-16FDC0B2B712}"/>
              </a:ext>
            </a:extLst>
          </p:cNvPr>
          <p:cNvSpPr>
            <a:spLocks noGrp="1"/>
          </p:cNvSpPr>
          <p:nvPr>
            <p:ph type="title"/>
          </p:nvPr>
        </p:nvSpPr>
        <p:spPr/>
        <p:txBody>
          <a:bodyPr/>
          <a:lstStyle/>
          <a:p>
            <a:r>
              <a:rPr lang="en-US"/>
              <a:t>Graphene Futures</a:t>
            </a:r>
          </a:p>
        </p:txBody>
      </p:sp>
      <p:sp>
        <p:nvSpPr>
          <p:cNvPr id="3" name="Content Placeholder 2">
            <a:extLst>
              <a:ext uri="{FF2B5EF4-FFF2-40B4-BE49-F238E27FC236}">
                <a16:creationId xmlns:a16="http://schemas.microsoft.com/office/drawing/2014/main" id="{4378B1AB-817F-412A-875C-B0781ECFDA9D}"/>
              </a:ext>
            </a:extLst>
          </p:cNvPr>
          <p:cNvSpPr>
            <a:spLocks noGrp="1"/>
          </p:cNvSpPr>
          <p:nvPr>
            <p:ph sz="quarter" idx="13"/>
          </p:nvPr>
        </p:nvSpPr>
        <p:spPr>
          <a:xfrm>
            <a:off x="607484" y="1156378"/>
            <a:ext cx="10970683" cy="4237567"/>
          </a:xfrm>
        </p:spPr>
        <p:txBody>
          <a:bodyPr/>
          <a:lstStyle/>
          <a:p>
            <a:pPr marL="342900" indent="-342900">
              <a:buFont typeface="Arial" panose="020B0604020202020204" pitchFamily="34" charset="0"/>
              <a:buChar char="•"/>
            </a:pPr>
            <a:r>
              <a:rPr lang="en-US"/>
              <a:t>First major release in 2019</a:t>
            </a:r>
          </a:p>
          <a:p>
            <a:pPr marL="342900" indent="-342900">
              <a:buFont typeface="Arial" panose="020B0604020202020204" pitchFamily="34" charset="0"/>
              <a:buChar char="•"/>
            </a:pPr>
            <a:r>
              <a:rPr lang="en-US"/>
              <a:t>Planning second major release in late Q2 or early Q3 2020</a:t>
            </a:r>
          </a:p>
          <a:p>
            <a:pPr marL="643459" lvl="1" indent="-342900">
              <a:spcBef>
                <a:spcPts val="600"/>
              </a:spcBef>
              <a:buFont typeface="Arial" panose="020B0604020202020204" pitchFamily="34" charset="0"/>
              <a:buChar char="•"/>
            </a:pPr>
            <a:r>
              <a:rPr lang="en-US"/>
              <a:t>Remote attestation</a:t>
            </a:r>
          </a:p>
          <a:p>
            <a:pPr marL="643459" lvl="1" indent="-342900">
              <a:spcBef>
                <a:spcPts val="600"/>
              </a:spcBef>
              <a:buFont typeface="Arial" panose="020B0604020202020204" pitchFamily="34" charset="0"/>
              <a:buChar char="•"/>
            </a:pPr>
            <a:r>
              <a:rPr lang="en-US" err="1"/>
              <a:t>Exitless</a:t>
            </a:r>
            <a:endParaRPr lang="en-US"/>
          </a:p>
          <a:p>
            <a:pPr marL="643459" lvl="1" indent="-342900">
              <a:spcBef>
                <a:spcPts val="600"/>
              </a:spcBef>
              <a:buFont typeface="Arial" panose="020B0604020202020204" pitchFamily="34" charset="0"/>
              <a:buChar char="•"/>
            </a:pPr>
            <a:r>
              <a:rPr lang="en-US" err="1"/>
              <a:t>ProtectedFS</a:t>
            </a:r>
            <a:endParaRPr lang="en-US"/>
          </a:p>
          <a:p>
            <a:pPr marL="643459" lvl="1" indent="-342900">
              <a:spcBef>
                <a:spcPts val="600"/>
              </a:spcBef>
              <a:buFont typeface="Arial" panose="020B0604020202020204" pitchFamily="34" charset="0"/>
              <a:buChar char="•"/>
            </a:pPr>
            <a:r>
              <a:rPr lang="en-US"/>
              <a:t>Graphene Shielded Containers</a:t>
            </a:r>
          </a:p>
          <a:p>
            <a:pPr marL="643459" lvl="1" indent="-342900">
              <a:spcBef>
                <a:spcPts val="600"/>
              </a:spcBef>
              <a:buFont typeface="Arial" panose="020B0604020202020204" pitchFamily="34" charset="0"/>
              <a:buChar char="•"/>
            </a:pPr>
            <a:r>
              <a:rPr lang="en-US"/>
              <a:t>Secure multi-process support using encrypted IPC</a:t>
            </a:r>
          </a:p>
          <a:p>
            <a:pPr marL="342900" indent="-342900">
              <a:buFont typeface="Arial" panose="020B0604020202020204" pitchFamily="34" charset="0"/>
              <a:buChar char="•"/>
            </a:pPr>
            <a:r>
              <a:rPr lang="en-US"/>
              <a:t>Accepted at Confidential Compute Consortium (CCC) pending legal review</a:t>
            </a:r>
          </a:p>
        </p:txBody>
      </p:sp>
    </p:spTree>
    <p:extLst>
      <p:ext uri="{BB962C8B-B14F-4D97-AF65-F5344CB8AC3E}">
        <p14:creationId xmlns:p14="http://schemas.microsoft.com/office/powerpoint/2010/main" val="176491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F7D5-82D5-4B93-8122-3FC0FF500149}"/>
              </a:ext>
            </a:extLst>
          </p:cNvPr>
          <p:cNvSpPr>
            <a:spLocks noGrp="1"/>
          </p:cNvSpPr>
          <p:nvPr>
            <p:ph type="ctrTitle"/>
          </p:nvPr>
        </p:nvSpPr>
        <p:spPr>
          <a:xfrm>
            <a:off x="2592404" y="209129"/>
            <a:ext cx="10950515" cy="1470025"/>
          </a:xfrm>
        </p:spPr>
        <p:txBody>
          <a:bodyPr/>
          <a:lstStyle/>
          <a:p>
            <a:r>
              <a:rPr lang="en-US" sz="4000"/>
              <a:t>Automatically Securing Linux Application Containers in Untrusted Clouds</a:t>
            </a:r>
          </a:p>
        </p:txBody>
      </p:sp>
      <p:sp>
        <p:nvSpPr>
          <p:cNvPr id="3" name="Subtitle 2">
            <a:extLst>
              <a:ext uri="{FF2B5EF4-FFF2-40B4-BE49-F238E27FC236}">
                <a16:creationId xmlns:a16="http://schemas.microsoft.com/office/drawing/2014/main" id="{DF606A1C-5E89-47B7-81CA-DB19700AD20C}"/>
              </a:ext>
            </a:extLst>
          </p:cNvPr>
          <p:cNvSpPr>
            <a:spLocks noGrp="1"/>
          </p:cNvSpPr>
          <p:nvPr>
            <p:ph type="subTitle" idx="1"/>
          </p:nvPr>
        </p:nvSpPr>
        <p:spPr>
          <a:xfrm>
            <a:off x="0" y="1532850"/>
            <a:ext cx="12192000" cy="1233813"/>
          </a:xfrm>
        </p:spPr>
        <p:txBody>
          <a:bodyPr/>
          <a:lstStyle/>
          <a:p>
            <a:pPr algn="ctr"/>
            <a:endParaRPr lang="en-US"/>
          </a:p>
          <a:p>
            <a:pPr algn="ctr"/>
            <a:r>
              <a:rPr lang="en-US"/>
              <a:t>                     Dmitrii Kuvaiskii &amp; Anjo Vahldiek-Oberwagner</a:t>
            </a:r>
          </a:p>
          <a:p>
            <a:pPr algn="ctr"/>
            <a:endParaRPr lang="en-US"/>
          </a:p>
          <a:p>
            <a:pPr algn="ctr"/>
            <a:r>
              <a:rPr lang="en-US"/>
              <a:t>Graphene Project: </a:t>
            </a:r>
            <a:br>
              <a:rPr lang="en-US"/>
            </a:br>
            <a:r>
              <a:rPr lang="en-US">
                <a:hlinkClick r:id="rId3">
                  <a:extLst>
                    <a:ext uri="{A12FA001-AC4F-418D-AE19-62706E023703}">
                      <ahyp:hlinkClr xmlns:ahyp="http://schemas.microsoft.com/office/drawing/2018/hyperlinkcolor" val="tx"/>
                    </a:ext>
                  </a:extLst>
                </a:hlinkClick>
              </a:rPr>
              <a:t>http://www.grapheneproject.io</a:t>
            </a:r>
            <a:endParaRPr lang="en-US"/>
          </a:p>
          <a:p>
            <a:pPr algn="ctr"/>
            <a:endParaRPr lang="en-US"/>
          </a:p>
          <a:p>
            <a:pPr algn="ctr"/>
            <a:r>
              <a:rPr lang="en-US"/>
              <a:t>Graphene Shielded Container: </a:t>
            </a:r>
            <a:br>
              <a:rPr lang="en-US"/>
            </a:br>
            <a:r>
              <a:rPr lang="en-US">
                <a:hlinkClick r:id="rId4">
                  <a:extLst>
                    <a:ext uri="{A12FA001-AC4F-418D-AE19-62706E023703}">
                      <ahyp:hlinkClr xmlns:ahyp="http://schemas.microsoft.com/office/drawing/2018/hyperlinkcolor" val="tx"/>
                    </a:ext>
                  </a:extLst>
                </a:hlinkClick>
              </a:rPr>
              <a:t>https://graphene.readthedocs.io/en/latest/manpages/gsc.html</a:t>
            </a:r>
            <a:endParaRPr lang="en-US"/>
          </a:p>
        </p:txBody>
      </p:sp>
    </p:spTree>
    <p:extLst>
      <p:ext uri="{BB962C8B-B14F-4D97-AF65-F5344CB8AC3E}">
        <p14:creationId xmlns:p14="http://schemas.microsoft.com/office/powerpoint/2010/main" val="3048379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CC11102-5E66-4BD0-888C-E229515306F6}"/>
              </a:ext>
            </a:extLst>
          </p:cNvPr>
          <p:cNvSpPr/>
          <p:nvPr/>
        </p:nvSpPr>
        <p:spPr>
          <a:xfrm>
            <a:off x="5390947" y="1668780"/>
            <a:ext cx="1441407" cy="1988616"/>
          </a:xfrm>
          <a:prstGeom prst="rect">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itle 3">
            <a:extLst>
              <a:ext uri="{FF2B5EF4-FFF2-40B4-BE49-F238E27FC236}">
                <a16:creationId xmlns:a16="http://schemas.microsoft.com/office/drawing/2014/main" id="{1DD07455-9910-4AAC-8570-F9E3644D3834}"/>
              </a:ext>
            </a:extLst>
          </p:cNvPr>
          <p:cNvSpPr>
            <a:spLocks noGrp="1"/>
          </p:cNvSpPr>
          <p:nvPr>
            <p:ph type="title"/>
          </p:nvPr>
        </p:nvSpPr>
        <p:spPr/>
        <p:txBody>
          <a:bodyPr/>
          <a:lstStyle/>
          <a:p>
            <a:r>
              <a:rPr lang="en-US"/>
              <a:t>Overcome an untrusted cloud</a:t>
            </a:r>
          </a:p>
        </p:txBody>
      </p:sp>
      <p:pic>
        <p:nvPicPr>
          <p:cNvPr id="18" name="Picture 2" descr="C:\Documents and Settings\spjohnso\Local Settings\Temporary Internet Files\Content.IE5\VU7473BH\MCj04348450000[1].png">
            <a:extLst>
              <a:ext uri="{FF2B5EF4-FFF2-40B4-BE49-F238E27FC236}">
                <a16:creationId xmlns:a16="http://schemas.microsoft.com/office/drawing/2014/main" id="{5FDD99DF-E2FE-4C9E-BECA-278DA62B2B26}"/>
              </a:ext>
            </a:extLst>
          </p:cNvPr>
          <p:cNvPicPr>
            <a:picLocks noChangeAspect="1" noChangeArrowheads="1"/>
          </p:cNvPicPr>
          <p:nvPr/>
        </p:nvPicPr>
        <p:blipFill>
          <a:blip r:embed="rId3" cstate="print"/>
          <a:srcRect/>
          <a:stretch>
            <a:fillRect/>
          </a:stretch>
        </p:blipFill>
        <p:spPr bwMode="auto">
          <a:xfrm>
            <a:off x="5660376" y="2319787"/>
            <a:ext cx="811975" cy="811975"/>
          </a:xfrm>
          <a:prstGeom prst="rect">
            <a:avLst/>
          </a:prstGeom>
          <a:noFill/>
          <a:effectLst>
            <a:outerShdw blurRad="63500" sx="102000" sy="102000" algn="ctr" rotWithShape="0">
              <a:prstClr val="black">
                <a:alpha val="40000"/>
              </a:prstClr>
            </a:outerShdw>
          </a:effectLst>
        </p:spPr>
      </p:pic>
      <p:pic>
        <p:nvPicPr>
          <p:cNvPr id="19" name="Picture 18" descr="C:\Documents and Settings\spjohnso\Local Settings\Temporary Internet Files\Content.IE5\YSH65K3W\MCj02382680000[1].wmf">
            <a:extLst>
              <a:ext uri="{FF2B5EF4-FFF2-40B4-BE49-F238E27FC236}">
                <a16:creationId xmlns:a16="http://schemas.microsoft.com/office/drawing/2014/main" id="{145ED22E-CD01-4199-885D-309CED6E71E4}"/>
              </a:ext>
            </a:extLst>
          </p:cNvPr>
          <p:cNvPicPr>
            <a:picLocks noChangeAspect="1" noChangeArrowheads="1"/>
          </p:cNvPicPr>
          <p:nvPr/>
        </p:nvPicPr>
        <p:blipFill>
          <a:blip r:embed="rId4" cstate="print"/>
          <a:srcRect/>
          <a:stretch>
            <a:fillRect/>
          </a:stretch>
        </p:blipFill>
        <p:spPr bwMode="auto">
          <a:xfrm>
            <a:off x="8910749" y="2384488"/>
            <a:ext cx="838200" cy="697563"/>
          </a:xfrm>
          <a:prstGeom prst="rect">
            <a:avLst/>
          </a:prstGeom>
          <a:noFill/>
          <a:ln w="9525">
            <a:noFill/>
            <a:miter lim="800000"/>
            <a:headEnd/>
            <a:tailEnd/>
          </a:ln>
        </p:spPr>
      </p:pic>
      <p:sp>
        <p:nvSpPr>
          <p:cNvPr id="20" name="Cloud 19">
            <a:extLst>
              <a:ext uri="{FF2B5EF4-FFF2-40B4-BE49-F238E27FC236}">
                <a16:creationId xmlns:a16="http://schemas.microsoft.com/office/drawing/2014/main" id="{8BEFE7FA-8FA7-4398-85D1-6ABEB5FA4E50}"/>
              </a:ext>
            </a:extLst>
          </p:cNvPr>
          <p:cNvSpPr/>
          <p:nvPr/>
        </p:nvSpPr>
        <p:spPr>
          <a:xfrm>
            <a:off x="2189109" y="2143405"/>
            <a:ext cx="1171979" cy="988356"/>
          </a:xfrm>
          <a:prstGeom prst="cloud">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B6B28703-F899-424B-A998-EF1B44DFC1A6}"/>
              </a:ext>
            </a:extLst>
          </p:cNvPr>
          <p:cNvSpPr txBox="1"/>
          <p:nvPr/>
        </p:nvSpPr>
        <p:spPr>
          <a:xfrm>
            <a:off x="3157649" y="2869695"/>
            <a:ext cx="2057400" cy="369332"/>
          </a:xfrm>
          <a:prstGeom prst="rect">
            <a:avLst/>
          </a:prstGeom>
          <a:noFill/>
        </p:spPr>
        <p:txBody>
          <a:bodyPr wrap="square" rtlCol="0">
            <a:spAutoFit/>
          </a:bodyPr>
          <a:lstStyle/>
          <a:p>
            <a:pPr algn="ctr"/>
            <a:r>
              <a:rPr lang="en-US">
                <a:latin typeface="Intel Clear" panose="020B0604020203020204" pitchFamily="34" charset="0"/>
              </a:rPr>
              <a:t>Data in transit</a:t>
            </a:r>
          </a:p>
        </p:txBody>
      </p:sp>
      <p:sp>
        <p:nvSpPr>
          <p:cNvPr id="22" name="TextBox 21">
            <a:extLst>
              <a:ext uri="{FF2B5EF4-FFF2-40B4-BE49-F238E27FC236}">
                <a16:creationId xmlns:a16="http://schemas.microsoft.com/office/drawing/2014/main" id="{D813C082-6926-4394-BEBE-6EDAE8D2D5EF}"/>
              </a:ext>
            </a:extLst>
          </p:cNvPr>
          <p:cNvSpPr txBox="1"/>
          <p:nvPr/>
        </p:nvSpPr>
        <p:spPr>
          <a:xfrm>
            <a:off x="8301149" y="3059668"/>
            <a:ext cx="2057400" cy="369332"/>
          </a:xfrm>
          <a:prstGeom prst="rect">
            <a:avLst/>
          </a:prstGeom>
          <a:noFill/>
        </p:spPr>
        <p:txBody>
          <a:bodyPr wrap="square" rtlCol="0">
            <a:spAutoFit/>
          </a:bodyPr>
          <a:lstStyle/>
          <a:p>
            <a:pPr algn="ctr"/>
            <a:r>
              <a:rPr lang="en-US">
                <a:latin typeface="Intel Clear" panose="020B0604020203020204" pitchFamily="34" charset="0"/>
              </a:rPr>
              <a:t>Data at rest</a:t>
            </a:r>
          </a:p>
        </p:txBody>
      </p:sp>
      <p:cxnSp>
        <p:nvCxnSpPr>
          <p:cNvPr id="23" name="Straight Arrow Connector 22">
            <a:extLst>
              <a:ext uri="{FF2B5EF4-FFF2-40B4-BE49-F238E27FC236}">
                <a16:creationId xmlns:a16="http://schemas.microsoft.com/office/drawing/2014/main" id="{159A8483-D294-401A-ACFB-EB56618BA8A2}"/>
              </a:ext>
            </a:extLst>
          </p:cNvPr>
          <p:cNvCxnSpPr/>
          <p:nvPr/>
        </p:nvCxnSpPr>
        <p:spPr>
          <a:xfrm>
            <a:off x="3361088" y="2768683"/>
            <a:ext cx="2299288" cy="0"/>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678AD47-C4B6-4D57-9CF5-7F61EA552C6B}"/>
              </a:ext>
            </a:extLst>
          </p:cNvPr>
          <p:cNvCxnSpPr>
            <a:endCxn id="19" idx="1"/>
          </p:cNvCxnSpPr>
          <p:nvPr/>
        </p:nvCxnSpPr>
        <p:spPr>
          <a:xfrm flipV="1">
            <a:off x="6316245" y="2733271"/>
            <a:ext cx="2594504" cy="35413"/>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D4A5A3C-B46C-4690-8BAF-1059AFE7379A}"/>
              </a:ext>
            </a:extLst>
          </p:cNvPr>
          <p:cNvSpPr txBox="1"/>
          <p:nvPr/>
        </p:nvSpPr>
        <p:spPr>
          <a:xfrm>
            <a:off x="3639663" y="2190193"/>
            <a:ext cx="1461087" cy="58477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a:ln w="0"/>
                <a:solidFill>
                  <a:srgbClr val="00B050"/>
                </a:solidFill>
                <a:effectLst>
                  <a:outerShdw blurRad="38100" dist="19050" dir="2700000" algn="tl" rotWithShape="0">
                    <a:schemeClr val="dk1">
                      <a:alpha val="40000"/>
                    </a:schemeClr>
                  </a:outerShdw>
                </a:effectLst>
                <a:latin typeface="Intel Clear" panose="020B0604020203020204" pitchFamily="34" charset="0"/>
              </a:rPr>
              <a:t>Encrypted! </a:t>
            </a:r>
          </a:p>
          <a:p>
            <a:r>
              <a:rPr lang="en-US" sz="1600">
                <a:ln w="0"/>
                <a:solidFill>
                  <a:srgbClr val="00B050"/>
                </a:solidFill>
                <a:effectLst>
                  <a:outerShdw blurRad="38100" dist="19050" dir="2700000" algn="tl" rotWithShape="0">
                    <a:schemeClr val="dk1">
                      <a:alpha val="40000"/>
                    </a:schemeClr>
                  </a:outerShdw>
                </a:effectLst>
                <a:latin typeface="Intel Clear" panose="020B0604020203020204" pitchFamily="34" charset="0"/>
              </a:rPr>
              <a:t>SSL, VPN, </a:t>
            </a:r>
            <a:r>
              <a:rPr lang="en-US" sz="1600" err="1">
                <a:ln w="0"/>
                <a:solidFill>
                  <a:srgbClr val="00B050"/>
                </a:solidFill>
                <a:effectLst>
                  <a:outerShdw blurRad="38100" dist="19050" dir="2700000" algn="tl" rotWithShape="0">
                    <a:schemeClr val="dk1">
                      <a:alpha val="40000"/>
                    </a:schemeClr>
                  </a:outerShdw>
                </a:effectLst>
                <a:latin typeface="Intel Clear" panose="020B0604020203020204" pitchFamily="34" charset="0"/>
              </a:rPr>
              <a:t>etc</a:t>
            </a:r>
            <a:endParaRPr lang="en-US" sz="1600">
              <a:ln w="0"/>
              <a:solidFill>
                <a:srgbClr val="00B050"/>
              </a:solidFill>
              <a:effectLst>
                <a:outerShdw blurRad="38100" dist="19050" dir="2700000" algn="tl" rotWithShape="0">
                  <a:schemeClr val="dk1">
                    <a:alpha val="40000"/>
                  </a:schemeClr>
                </a:outerShdw>
              </a:effectLst>
              <a:latin typeface="Intel Clear" panose="020B0604020203020204" pitchFamily="34" charset="0"/>
            </a:endParaRPr>
          </a:p>
        </p:txBody>
      </p:sp>
      <p:sp>
        <p:nvSpPr>
          <p:cNvPr id="27" name="TextBox 26">
            <a:extLst>
              <a:ext uri="{FF2B5EF4-FFF2-40B4-BE49-F238E27FC236}">
                <a16:creationId xmlns:a16="http://schemas.microsoft.com/office/drawing/2014/main" id="{340C44DB-4ABF-418D-8915-3ACA35114DAA}"/>
              </a:ext>
            </a:extLst>
          </p:cNvPr>
          <p:cNvSpPr txBox="1"/>
          <p:nvPr/>
        </p:nvSpPr>
        <p:spPr>
          <a:xfrm>
            <a:off x="7107572" y="2183908"/>
            <a:ext cx="1446877" cy="584775"/>
          </a:xfrm>
          <a:prstGeom prst="rect">
            <a:avLst/>
          </a:prstGeom>
          <a:noFill/>
        </p:spPr>
        <p:txBody>
          <a:bodyPr wrap="square" rtlCol="0">
            <a:spAutoFit/>
          </a:bodyPr>
          <a:lstStyle/>
          <a:p>
            <a:r>
              <a:rPr lang="en-US" sz="1600">
                <a:ln w="0"/>
                <a:solidFill>
                  <a:srgbClr val="00B050"/>
                </a:solidFill>
                <a:effectLst>
                  <a:outerShdw blurRad="38100" dist="19050" dir="2700000" algn="tl" rotWithShape="0">
                    <a:schemeClr val="dk1">
                      <a:alpha val="40000"/>
                    </a:schemeClr>
                  </a:outerShdw>
                </a:effectLst>
                <a:latin typeface="Intel Clear" panose="020B0604020203020204" pitchFamily="34" charset="0"/>
              </a:rPr>
              <a:t>Encrypted! </a:t>
            </a:r>
          </a:p>
          <a:p>
            <a:r>
              <a:rPr lang="en-US" sz="1600">
                <a:ln w="0"/>
                <a:solidFill>
                  <a:srgbClr val="00B050"/>
                </a:solidFill>
                <a:effectLst>
                  <a:outerShdw blurRad="38100" dist="19050" dir="2700000" algn="tl" rotWithShape="0">
                    <a:schemeClr val="dk1">
                      <a:alpha val="40000"/>
                    </a:schemeClr>
                  </a:outerShdw>
                </a:effectLst>
                <a:latin typeface="Intel Clear" panose="020B0604020203020204" pitchFamily="34" charset="0"/>
              </a:rPr>
              <a:t>SED, FDE, </a:t>
            </a:r>
            <a:r>
              <a:rPr lang="en-US" sz="1600" err="1">
                <a:ln w="0"/>
                <a:solidFill>
                  <a:srgbClr val="00B050"/>
                </a:solidFill>
                <a:effectLst>
                  <a:outerShdw blurRad="38100" dist="19050" dir="2700000" algn="tl" rotWithShape="0">
                    <a:schemeClr val="dk1">
                      <a:alpha val="40000"/>
                    </a:schemeClr>
                  </a:outerShdw>
                </a:effectLst>
                <a:latin typeface="Intel Clear" panose="020B0604020203020204" pitchFamily="34" charset="0"/>
              </a:rPr>
              <a:t>etc</a:t>
            </a:r>
            <a:endParaRPr lang="en-US" sz="1600">
              <a:ln w="0"/>
              <a:solidFill>
                <a:srgbClr val="00B050"/>
              </a:solidFill>
              <a:effectLst>
                <a:outerShdw blurRad="38100" dist="19050" dir="2700000" algn="tl" rotWithShape="0">
                  <a:schemeClr val="dk1">
                    <a:alpha val="40000"/>
                  </a:schemeClr>
                </a:outerShdw>
              </a:effectLst>
              <a:latin typeface="Intel Clear" panose="020B0604020203020204" pitchFamily="34" charset="0"/>
            </a:endParaRPr>
          </a:p>
        </p:txBody>
      </p:sp>
      <p:pic>
        <p:nvPicPr>
          <p:cNvPr id="29" name="Picture 28">
            <a:extLst>
              <a:ext uri="{FF2B5EF4-FFF2-40B4-BE49-F238E27FC236}">
                <a16:creationId xmlns:a16="http://schemas.microsoft.com/office/drawing/2014/main" id="{E351D203-648B-44C3-86D7-18B45CCCBEF5}"/>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6091350" y="1980183"/>
            <a:ext cx="558388" cy="558388"/>
          </a:xfrm>
          <a:prstGeom prst="rect">
            <a:avLst/>
          </a:prstGeom>
        </p:spPr>
      </p:pic>
      <p:sp>
        <p:nvSpPr>
          <p:cNvPr id="17" name="TextBox 16">
            <a:extLst>
              <a:ext uri="{FF2B5EF4-FFF2-40B4-BE49-F238E27FC236}">
                <a16:creationId xmlns:a16="http://schemas.microsoft.com/office/drawing/2014/main" id="{832BEFAB-BDEC-42CB-8C56-D54A8954CDB1}"/>
              </a:ext>
            </a:extLst>
          </p:cNvPr>
          <p:cNvSpPr txBox="1"/>
          <p:nvPr/>
        </p:nvSpPr>
        <p:spPr>
          <a:xfrm>
            <a:off x="5071312" y="3657400"/>
            <a:ext cx="2057400" cy="369332"/>
          </a:xfrm>
          <a:prstGeom prst="rect">
            <a:avLst/>
          </a:prstGeom>
          <a:noFill/>
        </p:spPr>
        <p:txBody>
          <a:bodyPr wrap="square" rtlCol="0">
            <a:spAutoFit/>
          </a:bodyPr>
          <a:lstStyle/>
          <a:p>
            <a:pPr algn="ctr"/>
            <a:r>
              <a:rPr lang="en-US">
                <a:latin typeface="Intel Clear" panose="020B0604020203020204" pitchFamily="34" charset="0"/>
              </a:rPr>
              <a:t>Data in use</a:t>
            </a:r>
          </a:p>
        </p:txBody>
      </p:sp>
      <p:sp>
        <p:nvSpPr>
          <p:cNvPr id="31" name="Content Placeholder 2">
            <a:extLst>
              <a:ext uri="{FF2B5EF4-FFF2-40B4-BE49-F238E27FC236}">
                <a16:creationId xmlns:a16="http://schemas.microsoft.com/office/drawing/2014/main" id="{C50AAE51-6A4A-4E5F-9E27-8DA3051F2FF6}"/>
              </a:ext>
            </a:extLst>
          </p:cNvPr>
          <p:cNvSpPr>
            <a:spLocks noGrp="1"/>
          </p:cNvSpPr>
          <p:nvPr>
            <p:ph sz="quarter" idx="13"/>
          </p:nvPr>
        </p:nvSpPr>
        <p:spPr>
          <a:xfrm>
            <a:off x="606008" y="4445105"/>
            <a:ext cx="10970683" cy="1122186"/>
          </a:xfrm>
        </p:spPr>
        <p:txBody>
          <a:bodyPr/>
          <a:lstStyle/>
          <a:p>
            <a:pPr lvl="0"/>
            <a:r>
              <a:rPr lang="en-US"/>
              <a:t>Confidential Computing (CC) protects data while it is being processed by CPU</a:t>
            </a:r>
          </a:p>
          <a:p>
            <a:pPr lvl="1"/>
            <a:r>
              <a:rPr lang="en-US"/>
              <a:t>Provides Confidentiality, Integrity and Replay Protection</a:t>
            </a:r>
          </a:p>
          <a:p>
            <a:pPr marL="0" lvl="1" indent="0">
              <a:buNone/>
            </a:pPr>
            <a:endParaRPr lang="en-US"/>
          </a:p>
        </p:txBody>
      </p:sp>
      <p:sp>
        <p:nvSpPr>
          <p:cNvPr id="32" name="TextBox 31">
            <a:extLst>
              <a:ext uri="{FF2B5EF4-FFF2-40B4-BE49-F238E27FC236}">
                <a16:creationId xmlns:a16="http://schemas.microsoft.com/office/drawing/2014/main" id="{4890FD43-5D11-4DC7-A11E-8CB80CC65F06}"/>
              </a:ext>
            </a:extLst>
          </p:cNvPr>
          <p:cNvSpPr txBox="1"/>
          <p:nvPr/>
        </p:nvSpPr>
        <p:spPr>
          <a:xfrm>
            <a:off x="5574684" y="3310674"/>
            <a:ext cx="1461087" cy="33855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a:ln w="0"/>
                <a:solidFill>
                  <a:srgbClr val="00B050"/>
                </a:solidFill>
                <a:effectLst>
                  <a:outerShdw blurRad="38100" dist="19050" dir="2700000" algn="tl" rotWithShape="0">
                    <a:schemeClr val="dk1">
                      <a:alpha val="40000"/>
                    </a:schemeClr>
                  </a:outerShdw>
                </a:effectLst>
                <a:latin typeface="Intel Clear" panose="020B0604020203020204" pitchFamily="34" charset="0"/>
              </a:rPr>
              <a:t>Encrypted</a:t>
            </a:r>
          </a:p>
        </p:txBody>
      </p:sp>
    </p:spTree>
    <p:extLst>
      <p:ext uri="{BB962C8B-B14F-4D97-AF65-F5344CB8AC3E}">
        <p14:creationId xmlns:p14="http://schemas.microsoft.com/office/powerpoint/2010/main" val="478503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27644-F4E5-4872-B81B-53F5226100CA}"/>
              </a:ext>
            </a:extLst>
          </p:cNvPr>
          <p:cNvSpPr>
            <a:spLocks noGrp="1"/>
          </p:cNvSpPr>
          <p:nvPr>
            <p:ph type="title"/>
          </p:nvPr>
        </p:nvSpPr>
        <p:spPr/>
        <p:txBody>
          <a:bodyPr/>
          <a:lstStyle/>
          <a:p>
            <a:r>
              <a:rPr lang="en-US"/>
              <a:t>Overcome an untrusted cloud</a:t>
            </a:r>
          </a:p>
        </p:txBody>
      </p:sp>
      <p:sp>
        <p:nvSpPr>
          <p:cNvPr id="3" name="Content Placeholder 2">
            <a:extLst>
              <a:ext uri="{FF2B5EF4-FFF2-40B4-BE49-F238E27FC236}">
                <a16:creationId xmlns:a16="http://schemas.microsoft.com/office/drawing/2014/main" id="{2EEBECD5-D4A8-4E7F-B184-A36AA5C5EAF0}"/>
              </a:ext>
            </a:extLst>
          </p:cNvPr>
          <p:cNvSpPr>
            <a:spLocks noGrp="1"/>
          </p:cNvSpPr>
          <p:nvPr>
            <p:ph sz="quarter" idx="13"/>
          </p:nvPr>
        </p:nvSpPr>
        <p:spPr>
          <a:xfrm>
            <a:off x="607484" y="1769689"/>
            <a:ext cx="10970683" cy="2802311"/>
          </a:xfrm>
        </p:spPr>
        <p:txBody>
          <a:bodyPr/>
          <a:lstStyle/>
          <a:p>
            <a:r>
              <a:rPr lang="en-US"/>
              <a:t>Trusted Execution Environments (TEE)</a:t>
            </a:r>
          </a:p>
          <a:p>
            <a:pPr lvl="1"/>
            <a:r>
              <a:rPr lang="en-US"/>
              <a:t>Maps to a secure portion of CPU and memory</a:t>
            </a:r>
          </a:p>
          <a:p>
            <a:pPr lvl="1"/>
            <a:r>
              <a:rPr lang="en-US"/>
              <a:t>The code and data inside TEE can </a:t>
            </a:r>
            <a:br>
              <a:rPr lang="en-US"/>
            </a:br>
            <a:r>
              <a:rPr lang="en-US"/>
              <a:t>not be accessed from outside</a:t>
            </a:r>
          </a:p>
          <a:p>
            <a:pPr lvl="1"/>
            <a:r>
              <a:rPr lang="en-US"/>
              <a:t>Can prove to 3</a:t>
            </a:r>
            <a:r>
              <a:rPr lang="en-US" baseline="30000"/>
              <a:t>rd</a:t>
            </a:r>
            <a:r>
              <a:rPr lang="en-US"/>
              <a:t> party its identity via attestation</a:t>
            </a:r>
          </a:p>
          <a:p>
            <a:pPr marL="0" lvl="1" indent="0">
              <a:buNone/>
            </a:pPr>
            <a:endParaRPr lang="en-US"/>
          </a:p>
        </p:txBody>
      </p:sp>
      <p:sp>
        <p:nvSpPr>
          <p:cNvPr id="4" name="Rectangle 3">
            <a:extLst>
              <a:ext uri="{FF2B5EF4-FFF2-40B4-BE49-F238E27FC236}">
                <a16:creationId xmlns:a16="http://schemas.microsoft.com/office/drawing/2014/main" id="{C51658B7-34A3-4EEF-B7C4-2602A8075F2F}"/>
              </a:ext>
            </a:extLst>
          </p:cNvPr>
          <p:cNvSpPr/>
          <p:nvPr/>
        </p:nvSpPr>
        <p:spPr>
          <a:xfrm>
            <a:off x="8216780" y="3635016"/>
            <a:ext cx="3361387" cy="45076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t>CPU</a:t>
            </a:r>
          </a:p>
        </p:txBody>
      </p:sp>
      <p:sp>
        <p:nvSpPr>
          <p:cNvPr id="5" name="Rectangle: Rounded Corners 4">
            <a:extLst>
              <a:ext uri="{FF2B5EF4-FFF2-40B4-BE49-F238E27FC236}">
                <a16:creationId xmlns:a16="http://schemas.microsoft.com/office/drawing/2014/main" id="{35EA5758-6695-4EEB-B0AD-235B0441E1F2}"/>
              </a:ext>
            </a:extLst>
          </p:cNvPr>
          <p:cNvSpPr/>
          <p:nvPr/>
        </p:nvSpPr>
        <p:spPr>
          <a:xfrm>
            <a:off x="8216780" y="3072970"/>
            <a:ext cx="1429555" cy="419995"/>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t>OS</a:t>
            </a:r>
          </a:p>
        </p:txBody>
      </p:sp>
      <p:sp>
        <p:nvSpPr>
          <p:cNvPr id="6" name="Rectangle: Rounded Corners 5">
            <a:extLst>
              <a:ext uri="{FF2B5EF4-FFF2-40B4-BE49-F238E27FC236}">
                <a16:creationId xmlns:a16="http://schemas.microsoft.com/office/drawing/2014/main" id="{5EF1C4CE-F80E-4AF3-B6C0-67BB42308683}"/>
              </a:ext>
            </a:extLst>
          </p:cNvPr>
          <p:cNvSpPr/>
          <p:nvPr/>
        </p:nvSpPr>
        <p:spPr>
          <a:xfrm>
            <a:off x="8216780" y="2403269"/>
            <a:ext cx="1429555" cy="419995"/>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t>Application</a:t>
            </a:r>
          </a:p>
        </p:txBody>
      </p:sp>
      <p:cxnSp>
        <p:nvCxnSpPr>
          <p:cNvPr id="8" name="Straight Connector 7">
            <a:extLst>
              <a:ext uri="{FF2B5EF4-FFF2-40B4-BE49-F238E27FC236}">
                <a16:creationId xmlns:a16="http://schemas.microsoft.com/office/drawing/2014/main" id="{0745D1EF-8ECE-4AAF-9CFE-9A182CD1F962}"/>
              </a:ext>
            </a:extLst>
          </p:cNvPr>
          <p:cNvCxnSpPr/>
          <p:nvPr/>
        </p:nvCxnSpPr>
        <p:spPr>
          <a:xfrm>
            <a:off x="9792296" y="2287359"/>
            <a:ext cx="0" cy="1244243"/>
          </a:xfrm>
          <a:prstGeom prst="line">
            <a:avLst/>
          </a:prstGeom>
          <a:ln w="57150"/>
        </p:spPr>
        <p:style>
          <a:lnRef idx="2">
            <a:schemeClr val="dk1"/>
          </a:lnRef>
          <a:fillRef idx="1">
            <a:schemeClr val="lt1"/>
          </a:fillRef>
          <a:effectRef idx="0">
            <a:schemeClr val="dk1"/>
          </a:effectRef>
          <a:fontRef idx="minor">
            <a:schemeClr val="dk1"/>
          </a:fontRef>
        </p:style>
      </p:cxnSp>
      <p:sp>
        <p:nvSpPr>
          <p:cNvPr id="9" name="Rectangle: Rounded Corners 8">
            <a:extLst>
              <a:ext uri="{FF2B5EF4-FFF2-40B4-BE49-F238E27FC236}">
                <a16:creationId xmlns:a16="http://schemas.microsoft.com/office/drawing/2014/main" id="{06E0B7C4-1974-44A2-AC3A-383F05D9388D}"/>
              </a:ext>
            </a:extLst>
          </p:cNvPr>
          <p:cNvSpPr/>
          <p:nvPr/>
        </p:nvSpPr>
        <p:spPr>
          <a:xfrm>
            <a:off x="9929674" y="2398645"/>
            <a:ext cx="1648493" cy="1089696"/>
          </a:xfrm>
          <a:prstGeom prst="roundRect">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n w="0"/>
                <a:solidFill>
                  <a:srgbClr val="00B050"/>
                </a:solidFill>
                <a:effectLst>
                  <a:outerShdw blurRad="38100" dist="19050" dir="2700000" algn="tl" rotWithShape="0">
                    <a:schemeClr val="dk1">
                      <a:alpha val="40000"/>
                    </a:schemeClr>
                  </a:outerShdw>
                </a:effectLst>
                <a:latin typeface="Intel Clear" panose="020B0604020203020204" pitchFamily="34" charset="0"/>
              </a:rPr>
              <a:t>Trusted</a:t>
            </a:r>
            <a:r>
              <a:rPr lang="en-US" sz="2000">
                <a:solidFill>
                  <a:schemeClr val="tx1"/>
                </a:solidFill>
              </a:rPr>
              <a:t> </a:t>
            </a:r>
            <a:r>
              <a:rPr lang="en-US">
                <a:ln w="0"/>
                <a:solidFill>
                  <a:srgbClr val="00B050"/>
                </a:solidFill>
                <a:effectLst>
                  <a:outerShdw blurRad="38100" dist="19050" dir="2700000" algn="tl" rotWithShape="0">
                    <a:schemeClr val="dk1">
                      <a:alpha val="40000"/>
                    </a:schemeClr>
                  </a:outerShdw>
                </a:effectLst>
                <a:latin typeface="Intel Clear" panose="020B0604020203020204" pitchFamily="34" charset="0"/>
              </a:rPr>
              <a:t>Execution</a:t>
            </a:r>
            <a:r>
              <a:rPr lang="en-US" sz="2000">
                <a:solidFill>
                  <a:schemeClr val="tx1"/>
                </a:solidFill>
              </a:rPr>
              <a:t> </a:t>
            </a:r>
            <a:r>
              <a:rPr lang="en-US">
                <a:ln w="0"/>
                <a:solidFill>
                  <a:srgbClr val="00B050"/>
                </a:solidFill>
                <a:effectLst>
                  <a:outerShdw blurRad="38100" dist="19050" dir="2700000" algn="tl" rotWithShape="0">
                    <a:schemeClr val="dk1">
                      <a:alpha val="40000"/>
                    </a:schemeClr>
                  </a:outerShdw>
                </a:effectLst>
                <a:latin typeface="Intel Clear" panose="020B0604020203020204" pitchFamily="34" charset="0"/>
              </a:rPr>
              <a:t>Environment</a:t>
            </a:r>
          </a:p>
        </p:txBody>
      </p:sp>
    </p:spTree>
    <p:extLst>
      <p:ext uri="{BB962C8B-B14F-4D97-AF65-F5344CB8AC3E}">
        <p14:creationId xmlns:p14="http://schemas.microsoft.com/office/powerpoint/2010/main" val="241360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D389C175-A96B-4664-8102-01A5AD4BCC6A}"/>
              </a:ext>
            </a:extLst>
          </p:cNvPr>
          <p:cNvSpPr txBox="1"/>
          <p:nvPr/>
        </p:nvSpPr>
        <p:spPr>
          <a:xfrm>
            <a:off x="6653213" y="2272793"/>
            <a:ext cx="4416953" cy="2334239"/>
          </a:xfrm>
          <a:custGeom>
            <a:avLst/>
            <a:gdLst>
              <a:gd name="connsiteX0" fmla="*/ 0 w 2042500"/>
              <a:gd name="connsiteY0" fmla="*/ 0 h 1750722"/>
              <a:gd name="connsiteX1" fmla="*/ 2042500 w 2042500"/>
              <a:gd name="connsiteY1" fmla="*/ 0 h 1750722"/>
              <a:gd name="connsiteX2" fmla="*/ 2042500 w 2042500"/>
              <a:gd name="connsiteY2" fmla="*/ 1750722 h 1750722"/>
              <a:gd name="connsiteX3" fmla="*/ 0 w 2042500"/>
              <a:gd name="connsiteY3" fmla="*/ 1750722 h 1750722"/>
              <a:gd name="connsiteX4" fmla="*/ 0 w 2042500"/>
              <a:gd name="connsiteY4" fmla="*/ 0 h 1750722"/>
              <a:gd name="connsiteX0" fmla="*/ 0 w 2061188"/>
              <a:gd name="connsiteY0" fmla="*/ 583517 h 2334239"/>
              <a:gd name="connsiteX1" fmla="*/ 2061188 w 2061188"/>
              <a:gd name="connsiteY1" fmla="*/ 0 h 2334239"/>
              <a:gd name="connsiteX2" fmla="*/ 2042500 w 2061188"/>
              <a:gd name="connsiteY2" fmla="*/ 583517 h 2334239"/>
              <a:gd name="connsiteX3" fmla="*/ 2042500 w 2061188"/>
              <a:gd name="connsiteY3" fmla="*/ 2334239 h 2334239"/>
              <a:gd name="connsiteX4" fmla="*/ 0 w 2061188"/>
              <a:gd name="connsiteY4" fmla="*/ 2334239 h 2334239"/>
              <a:gd name="connsiteX5" fmla="*/ 0 w 2061188"/>
              <a:gd name="connsiteY5" fmla="*/ 583517 h 2334239"/>
              <a:gd name="connsiteX0" fmla="*/ 0 w 2061188"/>
              <a:gd name="connsiteY0" fmla="*/ 637180 h 2387902"/>
              <a:gd name="connsiteX1" fmla="*/ 1185425 w 2061188"/>
              <a:gd name="connsiteY1" fmla="*/ 66543 h 2387902"/>
              <a:gd name="connsiteX2" fmla="*/ 2061188 w 2061188"/>
              <a:gd name="connsiteY2" fmla="*/ 53663 h 2387902"/>
              <a:gd name="connsiteX3" fmla="*/ 2042500 w 2061188"/>
              <a:gd name="connsiteY3" fmla="*/ 637180 h 2387902"/>
              <a:gd name="connsiteX4" fmla="*/ 2042500 w 2061188"/>
              <a:gd name="connsiteY4" fmla="*/ 2387902 h 2387902"/>
              <a:gd name="connsiteX5" fmla="*/ 0 w 2061188"/>
              <a:gd name="connsiteY5" fmla="*/ 2387902 h 2387902"/>
              <a:gd name="connsiteX6" fmla="*/ 0 w 2061188"/>
              <a:gd name="connsiteY6" fmla="*/ 637180 h 2387902"/>
              <a:gd name="connsiteX0" fmla="*/ 0 w 2061188"/>
              <a:gd name="connsiteY0" fmla="*/ 616722 h 2367444"/>
              <a:gd name="connsiteX1" fmla="*/ 1082394 w 2061188"/>
              <a:gd name="connsiteY1" fmla="*/ 574119 h 2367444"/>
              <a:gd name="connsiteX2" fmla="*/ 1185425 w 2061188"/>
              <a:gd name="connsiteY2" fmla="*/ 46085 h 2367444"/>
              <a:gd name="connsiteX3" fmla="*/ 2061188 w 2061188"/>
              <a:gd name="connsiteY3" fmla="*/ 33205 h 2367444"/>
              <a:gd name="connsiteX4" fmla="*/ 2042500 w 2061188"/>
              <a:gd name="connsiteY4" fmla="*/ 616722 h 2367444"/>
              <a:gd name="connsiteX5" fmla="*/ 2042500 w 2061188"/>
              <a:gd name="connsiteY5" fmla="*/ 2367444 h 2367444"/>
              <a:gd name="connsiteX6" fmla="*/ 0 w 2061188"/>
              <a:gd name="connsiteY6" fmla="*/ 2367444 h 2367444"/>
              <a:gd name="connsiteX7" fmla="*/ 0 w 2061188"/>
              <a:gd name="connsiteY7" fmla="*/ 616722 h 2367444"/>
              <a:gd name="connsiteX0" fmla="*/ 0 w 2061188"/>
              <a:gd name="connsiteY0" fmla="*/ 616722 h 2367444"/>
              <a:gd name="connsiteX1" fmla="*/ 1082394 w 2061188"/>
              <a:gd name="connsiteY1" fmla="*/ 574119 h 2367444"/>
              <a:gd name="connsiteX2" fmla="*/ 1185425 w 2061188"/>
              <a:gd name="connsiteY2" fmla="*/ 46085 h 2367444"/>
              <a:gd name="connsiteX3" fmla="*/ 2061188 w 2061188"/>
              <a:gd name="connsiteY3" fmla="*/ 33205 h 2367444"/>
              <a:gd name="connsiteX4" fmla="*/ 2042500 w 2061188"/>
              <a:gd name="connsiteY4" fmla="*/ 616722 h 2367444"/>
              <a:gd name="connsiteX5" fmla="*/ 2042500 w 2061188"/>
              <a:gd name="connsiteY5" fmla="*/ 2367444 h 2367444"/>
              <a:gd name="connsiteX6" fmla="*/ 0 w 2061188"/>
              <a:gd name="connsiteY6" fmla="*/ 2367444 h 2367444"/>
              <a:gd name="connsiteX7" fmla="*/ 0 w 2061188"/>
              <a:gd name="connsiteY7" fmla="*/ 616722 h 2367444"/>
              <a:gd name="connsiteX0" fmla="*/ 0 w 2061188"/>
              <a:gd name="connsiteY0" fmla="*/ 616722 h 2367444"/>
              <a:gd name="connsiteX1" fmla="*/ 1082394 w 2061188"/>
              <a:gd name="connsiteY1" fmla="*/ 574119 h 2367444"/>
              <a:gd name="connsiteX2" fmla="*/ 1185425 w 2061188"/>
              <a:gd name="connsiteY2" fmla="*/ 46085 h 2367444"/>
              <a:gd name="connsiteX3" fmla="*/ 2061188 w 2061188"/>
              <a:gd name="connsiteY3" fmla="*/ 33205 h 2367444"/>
              <a:gd name="connsiteX4" fmla="*/ 2042500 w 2061188"/>
              <a:gd name="connsiteY4" fmla="*/ 616722 h 2367444"/>
              <a:gd name="connsiteX5" fmla="*/ 2042500 w 2061188"/>
              <a:gd name="connsiteY5" fmla="*/ 2367444 h 2367444"/>
              <a:gd name="connsiteX6" fmla="*/ 0 w 2061188"/>
              <a:gd name="connsiteY6" fmla="*/ 2367444 h 2367444"/>
              <a:gd name="connsiteX7" fmla="*/ 0 w 2061188"/>
              <a:gd name="connsiteY7" fmla="*/ 616722 h 2367444"/>
              <a:gd name="connsiteX0" fmla="*/ 0 w 2061188"/>
              <a:gd name="connsiteY0" fmla="*/ 616722 h 2367444"/>
              <a:gd name="connsiteX1" fmla="*/ 1082394 w 2061188"/>
              <a:gd name="connsiteY1" fmla="*/ 574119 h 2367444"/>
              <a:gd name="connsiteX2" fmla="*/ 1185425 w 2061188"/>
              <a:gd name="connsiteY2" fmla="*/ 46085 h 2367444"/>
              <a:gd name="connsiteX3" fmla="*/ 2061188 w 2061188"/>
              <a:gd name="connsiteY3" fmla="*/ 33205 h 2367444"/>
              <a:gd name="connsiteX4" fmla="*/ 2042500 w 2061188"/>
              <a:gd name="connsiteY4" fmla="*/ 616722 h 2367444"/>
              <a:gd name="connsiteX5" fmla="*/ 2042500 w 2061188"/>
              <a:gd name="connsiteY5" fmla="*/ 2367444 h 2367444"/>
              <a:gd name="connsiteX6" fmla="*/ 0 w 2061188"/>
              <a:gd name="connsiteY6" fmla="*/ 2367444 h 2367444"/>
              <a:gd name="connsiteX7" fmla="*/ 0 w 2061188"/>
              <a:gd name="connsiteY7" fmla="*/ 616722 h 2367444"/>
              <a:gd name="connsiteX0" fmla="*/ 0 w 2061188"/>
              <a:gd name="connsiteY0" fmla="*/ 616722 h 2367444"/>
              <a:gd name="connsiteX1" fmla="*/ 1082394 w 2061188"/>
              <a:gd name="connsiteY1" fmla="*/ 574119 h 2367444"/>
              <a:gd name="connsiteX2" fmla="*/ 1185425 w 2061188"/>
              <a:gd name="connsiteY2" fmla="*/ 46085 h 2367444"/>
              <a:gd name="connsiteX3" fmla="*/ 2061188 w 2061188"/>
              <a:gd name="connsiteY3" fmla="*/ 33205 h 2367444"/>
              <a:gd name="connsiteX4" fmla="*/ 2042500 w 2061188"/>
              <a:gd name="connsiteY4" fmla="*/ 616722 h 2367444"/>
              <a:gd name="connsiteX5" fmla="*/ 2042500 w 2061188"/>
              <a:gd name="connsiteY5" fmla="*/ 2367444 h 2367444"/>
              <a:gd name="connsiteX6" fmla="*/ 0 w 2061188"/>
              <a:gd name="connsiteY6" fmla="*/ 2367444 h 2367444"/>
              <a:gd name="connsiteX7" fmla="*/ 0 w 2061188"/>
              <a:gd name="connsiteY7" fmla="*/ 616722 h 2367444"/>
              <a:gd name="connsiteX0" fmla="*/ 0 w 2061188"/>
              <a:gd name="connsiteY0" fmla="*/ 616722 h 2367444"/>
              <a:gd name="connsiteX1" fmla="*/ 1082394 w 2061188"/>
              <a:gd name="connsiteY1" fmla="*/ 574119 h 2367444"/>
              <a:gd name="connsiteX2" fmla="*/ 1185425 w 2061188"/>
              <a:gd name="connsiteY2" fmla="*/ 46085 h 2367444"/>
              <a:gd name="connsiteX3" fmla="*/ 2061188 w 2061188"/>
              <a:gd name="connsiteY3" fmla="*/ 33205 h 2367444"/>
              <a:gd name="connsiteX4" fmla="*/ 2042500 w 2061188"/>
              <a:gd name="connsiteY4" fmla="*/ 616722 h 2367444"/>
              <a:gd name="connsiteX5" fmla="*/ 2042500 w 2061188"/>
              <a:gd name="connsiteY5" fmla="*/ 2367444 h 2367444"/>
              <a:gd name="connsiteX6" fmla="*/ 0 w 2061188"/>
              <a:gd name="connsiteY6" fmla="*/ 2367444 h 2367444"/>
              <a:gd name="connsiteX7" fmla="*/ 0 w 2061188"/>
              <a:gd name="connsiteY7" fmla="*/ 616722 h 2367444"/>
              <a:gd name="connsiteX0" fmla="*/ 0 w 2061188"/>
              <a:gd name="connsiteY0" fmla="*/ 616722 h 2367444"/>
              <a:gd name="connsiteX1" fmla="*/ 1082394 w 2061188"/>
              <a:gd name="connsiteY1" fmla="*/ 574119 h 2367444"/>
              <a:gd name="connsiteX2" fmla="*/ 1185425 w 2061188"/>
              <a:gd name="connsiteY2" fmla="*/ 46085 h 2367444"/>
              <a:gd name="connsiteX3" fmla="*/ 2061188 w 2061188"/>
              <a:gd name="connsiteY3" fmla="*/ 33205 h 2367444"/>
              <a:gd name="connsiteX4" fmla="*/ 2042500 w 2061188"/>
              <a:gd name="connsiteY4" fmla="*/ 616722 h 2367444"/>
              <a:gd name="connsiteX5" fmla="*/ 2042500 w 2061188"/>
              <a:gd name="connsiteY5" fmla="*/ 2367444 h 2367444"/>
              <a:gd name="connsiteX6" fmla="*/ 0 w 2061188"/>
              <a:gd name="connsiteY6" fmla="*/ 2367444 h 2367444"/>
              <a:gd name="connsiteX7" fmla="*/ 0 w 2061188"/>
              <a:gd name="connsiteY7" fmla="*/ 616722 h 2367444"/>
              <a:gd name="connsiteX0" fmla="*/ 0 w 2061188"/>
              <a:gd name="connsiteY0" fmla="*/ 616722 h 2367444"/>
              <a:gd name="connsiteX1" fmla="*/ 1056636 w 2061188"/>
              <a:gd name="connsiteY1" fmla="*/ 612755 h 2367444"/>
              <a:gd name="connsiteX2" fmla="*/ 1185425 w 2061188"/>
              <a:gd name="connsiteY2" fmla="*/ 46085 h 2367444"/>
              <a:gd name="connsiteX3" fmla="*/ 2061188 w 2061188"/>
              <a:gd name="connsiteY3" fmla="*/ 33205 h 2367444"/>
              <a:gd name="connsiteX4" fmla="*/ 2042500 w 2061188"/>
              <a:gd name="connsiteY4" fmla="*/ 616722 h 2367444"/>
              <a:gd name="connsiteX5" fmla="*/ 2042500 w 2061188"/>
              <a:gd name="connsiteY5" fmla="*/ 2367444 h 2367444"/>
              <a:gd name="connsiteX6" fmla="*/ 0 w 2061188"/>
              <a:gd name="connsiteY6" fmla="*/ 2367444 h 2367444"/>
              <a:gd name="connsiteX7" fmla="*/ 0 w 2061188"/>
              <a:gd name="connsiteY7" fmla="*/ 616722 h 2367444"/>
              <a:gd name="connsiteX0" fmla="*/ 0 w 2061188"/>
              <a:gd name="connsiteY0" fmla="*/ 616722 h 2367444"/>
              <a:gd name="connsiteX1" fmla="*/ 1056636 w 2061188"/>
              <a:gd name="connsiteY1" fmla="*/ 612755 h 2367444"/>
              <a:gd name="connsiteX2" fmla="*/ 1185425 w 2061188"/>
              <a:gd name="connsiteY2" fmla="*/ 46085 h 2367444"/>
              <a:gd name="connsiteX3" fmla="*/ 2061188 w 2061188"/>
              <a:gd name="connsiteY3" fmla="*/ 33205 h 2367444"/>
              <a:gd name="connsiteX4" fmla="*/ 2042500 w 2061188"/>
              <a:gd name="connsiteY4" fmla="*/ 616722 h 2367444"/>
              <a:gd name="connsiteX5" fmla="*/ 2042500 w 2061188"/>
              <a:gd name="connsiteY5" fmla="*/ 2367444 h 2367444"/>
              <a:gd name="connsiteX6" fmla="*/ 0 w 2061188"/>
              <a:gd name="connsiteY6" fmla="*/ 2367444 h 2367444"/>
              <a:gd name="connsiteX7" fmla="*/ 0 w 2061188"/>
              <a:gd name="connsiteY7" fmla="*/ 616722 h 2367444"/>
              <a:gd name="connsiteX0" fmla="*/ 0 w 2061188"/>
              <a:gd name="connsiteY0" fmla="*/ 616722 h 2367444"/>
              <a:gd name="connsiteX1" fmla="*/ 1056636 w 2061188"/>
              <a:gd name="connsiteY1" fmla="*/ 612755 h 2367444"/>
              <a:gd name="connsiteX2" fmla="*/ 1185425 w 2061188"/>
              <a:gd name="connsiteY2" fmla="*/ 46085 h 2367444"/>
              <a:gd name="connsiteX3" fmla="*/ 2061188 w 2061188"/>
              <a:gd name="connsiteY3" fmla="*/ 33205 h 2367444"/>
              <a:gd name="connsiteX4" fmla="*/ 2042500 w 2061188"/>
              <a:gd name="connsiteY4" fmla="*/ 616722 h 2367444"/>
              <a:gd name="connsiteX5" fmla="*/ 2042500 w 2061188"/>
              <a:gd name="connsiteY5" fmla="*/ 2367444 h 2367444"/>
              <a:gd name="connsiteX6" fmla="*/ 0 w 2061188"/>
              <a:gd name="connsiteY6" fmla="*/ 2367444 h 2367444"/>
              <a:gd name="connsiteX7" fmla="*/ 0 w 2061188"/>
              <a:gd name="connsiteY7" fmla="*/ 616722 h 2367444"/>
              <a:gd name="connsiteX0" fmla="*/ 0 w 2061188"/>
              <a:gd name="connsiteY0" fmla="*/ 616722 h 2367444"/>
              <a:gd name="connsiteX1" fmla="*/ 1056636 w 2061188"/>
              <a:gd name="connsiteY1" fmla="*/ 612755 h 2367444"/>
              <a:gd name="connsiteX2" fmla="*/ 1095273 w 2061188"/>
              <a:gd name="connsiteY2" fmla="*/ 46085 h 2367444"/>
              <a:gd name="connsiteX3" fmla="*/ 2061188 w 2061188"/>
              <a:gd name="connsiteY3" fmla="*/ 33205 h 2367444"/>
              <a:gd name="connsiteX4" fmla="*/ 2042500 w 2061188"/>
              <a:gd name="connsiteY4" fmla="*/ 616722 h 2367444"/>
              <a:gd name="connsiteX5" fmla="*/ 2042500 w 2061188"/>
              <a:gd name="connsiteY5" fmla="*/ 2367444 h 2367444"/>
              <a:gd name="connsiteX6" fmla="*/ 0 w 2061188"/>
              <a:gd name="connsiteY6" fmla="*/ 2367444 h 2367444"/>
              <a:gd name="connsiteX7" fmla="*/ 0 w 2061188"/>
              <a:gd name="connsiteY7" fmla="*/ 616722 h 2367444"/>
              <a:gd name="connsiteX0" fmla="*/ 0 w 2061188"/>
              <a:gd name="connsiteY0" fmla="*/ 616722 h 2367444"/>
              <a:gd name="connsiteX1" fmla="*/ 1056636 w 2061188"/>
              <a:gd name="connsiteY1" fmla="*/ 612755 h 2367444"/>
              <a:gd name="connsiteX2" fmla="*/ 1095273 w 2061188"/>
              <a:gd name="connsiteY2" fmla="*/ 46085 h 2367444"/>
              <a:gd name="connsiteX3" fmla="*/ 2061188 w 2061188"/>
              <a:gd name="connsiteY3" fmla="*/ 33205 h 2367444"/>
              <a:gd name="connsiteX4" fmla="*/ 2042500 w 2061188"/>
              <a:gd name="connsiteY4" fmla="*/ 616722 h 2367444"/>
              <a:gd name="connsiteX5" fmla="*/ 2042500 w 2061188"/>
              <a:gd name="connsiteY5" fmla="*/ 2367444 h 2367444"/>
              <a:gd name="connsiteX6" fmla="*/ 0 w 2061188"/>
              <a:gd name="connsiteY6" fmla="*/ 2367444 h 2367444"/>
              <a:gd name="connsiteX7" fmla="*/ 0 w 2061188"/>
              <a:gd name="connsiteY7" fmla="*/ 616722 h 2367444"/>
              <a:gd name="connsiteX0" fmla="*/ 0 w 2061188"/>
              <a:gd name="connsiteY0" fmla="*/ 616722 h 2367444"/>
              <a:gd name="connsiteX1" fmla="*/ 1056636 w 2061188"/>
              <a:gd name="connsiteY1" fmla="*/ 612755 h 2367444"/>
              <a:gd name="connsiteX2" fmla="*/ 1095273 w 2061188"/>
              <a:gd name="connsiteY2" fmla="*/ 46085 h 2367444"/>
              <a:gd name="connsiteX3" fmla="*/ 2061188 w 2061188"/>
              <a:gd name="connsiteY3" fmla="*/ 33205 h 2367444"/>
              <a:gd name="connsiteX4" fmla="*/ 2042500 w 2061188"/>
              <a:gd name="connsiteY4" fmla="*/ 616722 h 2367444"/>
              <a:gd name="connsiteX5" fmla="*/ 2042500 w 2061188"/>
              <a:gd name="connsiteY5" fmla="*/ 2367444 h 2367444"/>
              <a:gd name="connsiteX6" fmla="*/ 0 w 2061188"/>
              <a:gd name="connsiteY6" fmla="*/ 2367444 h 2367444"/>
              <a:gd name="connsiteX7" fmla="*/ 0 w 2061188"/>
              <a:gd name="connsiteY7" fmla="*/ 616722 h 2367444"/>
              <a:gd name="connsiteX0" fmla="*/ 0 w 2061188"/>
              <a:gd name="connsiteY0" fmla="*/ 621427 h 2372149"/>
              <a:gd name="connsiteX1" fmla="*/ 1056636 w 2061188"/>
              <a:gd name="connsiteY1" fmla="*/ 617460 h 2372149"/>
              <a:gd name="connsiteX2" fmla="*/ 1056637 w 2061188"/>
              <a:gd name="connsiteY2" fmla="*/ 37912 h 2372149"/>
              <a:gd name="connsiteX3" fmla="*/ 2061188 w 2061188"/>
              <a:gd name="connsiteY3" fmla="*/ 37910 h 2372149"/>
              <a:gd name="connsiteX4" fmla="*/ 2042500 w 2061188"/>
              <a:gd name="connsiteY4" fmla="*/ 621427 h 2372149"/>
              <a:gd name="connsiteX5" fmla="*/ 2042500 w 2061188"/>
              <a:gd name="connsiteY5" fmla="*/ 2372149 h 2372149"/>
              <a:gd name="connsiteX6" fmla="*/ 0 w 2061188"/>
              <a:gd name="connsiteY6" fmla="*/ 2372149 h 2372149"/>
              <a:gd name="connsiteX7" fmla="*/ 0 w 2061188"/>
              <a:gd name="connsiteY7" fmla="*/ 621427 h 2372149"/>
              <a:gd name="connsiteX0" fmla="*/ 0 w 2061188"/>
              <a:gd name="connsiteY0" fmla="*/ 611006 h 2361728"/>
              <a:gd name="connsiteX1" fmla="*/ 1056636 w 2061188"/>
              <a:gd name="connsiteY1" fmla="*/ 607039 h 2361728"/>
              <a:gd name="connsiteX2" fmla="*/ 1056637 w 2061188"/>
              <a:gd name="connsiteY2" fmla="*/ 27491 h 2361728"/>
              <a:gd name="connsiteX3" fmla="*/ 2061188 w 2061188"/>
              <a:gd name="connsiteY3" fmla="*/ 27489 h 2361728"/>
              <a:gd name="connsiteX4" fmla="*/ 2042500 w 2061188"/>
              <a:gd name="connsiteY4" fmla="*/ 611006 h 2361728"/>
              <a:gd name="connsiteX5" fmla="*/ 2042500 w 2061188"/>
              <a:gd name="connsiteY5" fmla="*/ 2361728 h 2361728"/>
              <a:gd name="connsiteX6" fmla="*/ 0 w 2061188"/>
              <a:gd name="connsiteY6" fmla="*/ 2361728 h 2361728"/>
              <a:gd name="connsiteX7" fmla="*/ 0 w 2061188"/>
              <a:gd name="connsiteY7" fmla="*/ 611006 h 2361728"/>
              <a:gd name="connsiteX0" fmla="*/ 0 w 2061188"/>
              <a:gd name="connsiteY0" fmla="*/ 611006 h 2361728"/>
              <a:gd name="connsiteX1" fmla="*/ 1056636 w 2061188"/>
              <a:gd name="connsiteY1" fmla="*/ 607039 h 2361728"/>
              <a:gd name="connsiteX2" fmla="*/ 1056637 w 2061188"/>
              <a:gd name="connsiteY2" fmla="*/ 27491 h 2361728"/>
              <a:gd name="connsiteX3" fmla="*/ 2061188 w 2061188"/>
              <a:gd name="connsiteY3" fmla="*/ 27489 h 2361728"/>
              <a:gd name="connsiteX4" fmla="*/ 2042500 w 2061188"/>
              <a:gd name="connsiteY4" fmla="*/ 611006 h 2361728"/>
              <a:gd name="connsiteX5" fmla="*/ 2042500 w 2061188"/>
              <a:gd name="connsiteY5" fmla="*/ 2361728 h 2361728"/>
              <a:gd name="connsiteX6" fmla="*/ 0 w 2061188"/>
              <a:gd name="connsiteY6" fmla="*/ 2361728 h 2361728"/>
              <a:gd name="connsiteX7" fmla="*/ 0 w 2061188"/>
              <a:gd name="connsiteY7" fmla="*/ 611006 h 2361728"/>
              <a:gd name="connsiteX0" fmla="*/ 0 w 2061188"/>
              <a:gd name="connsiteY0" fmla="*/ 583517 h 2334239"/>
              <a:gd name="connsiteX1" fmla="*/ 1056636 w 2061188"/>
              <a:gd name="connsiteY1" fmla="*/ 579550 h 2334239"/>
              <a:gd name="connsiteX2" fmla="*/ 1056637 w 2061188"/>
              <a:gd name="connsiteY2" fmla="*/ 2 h 2334239"/>
              <a:gd name="connsiteX3" fmla="*/ 2061188 w 2061188"/>
              <a:gd name="connsiteY3" fmla="*/ 0 h 2334239"/>
              <a:gd name="connsiteX4" fmla="*/ 2042500 w 2061188"/>
              <a:gd name="connsiteY4" fmla="*/ 583517 h 2334239"/>
              <a:gd name="connsiteX5" fmla="*/ 2042500 w 2061188"/>
              <a:gd name="connsiteY5" fmla="*/ 2334239 h 2334239"/>
              <a:gd name="connsiteX6" fmla="*/ 0 w 2061188"/>
              <a:gd name="connsiteY6" fmla="*/ 2334239 h 2334239"/>
              <a:gd name="connsiteX7" fmla="*/ 0 w 2061188"/>
              <a:gd name="connsiteY7" fmla="*/ 583517 h 2334239"/>
              <a:gd name="connsiteX0" fmla="*/ 0 w 2062573"/>
              <a:gd name="connsiteY0" fmla="*/ 583517 h 2334239"/>
              <a:gd name="connsiteX1" fmla="*/ 1056636 w 2062573"/>
              <a:gd name="connsiteY1" fmla="*/ 579550 h 2334239"/>
              <a:gd name="connsiteX2" fmla="*/ 1056637 w 2062573"/>
              <a:gd name="connsiteY2" fmla="*/ 2 h 2334239"/>
              <a:gd name="connsiteX3" fmla="*/ 2061188 w 2062573"/>
              <a:gd name="connsiteY3" fmla="*/ 0 h 2334239"/>
              <a:gd name="connsiteX4" fmla="*/ 2042500 w 2062573"/>
              <a:gd name="connsiteY4" fmla="*/ 583517 h 2334239"/>
              <a:gd name="connsiteX5" fmla="*/ 2042500 w 2062573"/>
              <a:gd name="connsiteY5" fmla="*/ 2334239 h 2334239"/>
              <a:gd name="connsiteX6" fmla="*/ 0 w 2062573"/>
              <a:gd name="connsiteY6" fmla="*/ 2334239 h 2334239"/>
              <a:gd name="connsiteX7" fmla="*/ 0 w 2062573"/>
              <a:gd name="connsiteY7" fmla="*/ 583517 h 2334239"/>
              <a:gd name="connsiteX0" fmla="*/ 0 w 2044986"/>
              <a:gd name="connsiteY0" fmla="*/ 583517 h 2334239"/>
              <a:gd name="connsiteX1" fmla="*/ 1056636 w 2044986"/>
              <a:gd name="connsiteY1" fmla="*/ 579550 h 2334239"/>
              <a:gd name="connsiteX2" fmla="*/ 1056637 w 2044986"/>
              <a:gd name="connsiteY2" fmla="*/ 2 h 2334239"/>
              <a:gd name="connsiteX3" fmla="*/ 2035430 w 2044986"/>
              <a:gd name="connsiteY3" fmla="*/ 0 h 2334239"/>
              <a:gd name="connsiteX4" fmla="*/ 2042500 w 2044986"/>
              <a:gd name="connsiteY4" fmla="*/ 583517 h 2334239"/>
              <a:gd name="connsiteX5" fmla="*/ 2042500 w 2044986"/>
              <a:gd name="connsiteY5" fmla="*/ 2334239 h 2334239"/>
              <a:gd name="connsiteX6" fmla="*/ 0 w 2044986"/>
              <a:gd name="connsiteY6" fmla="*/ 2334239 h 2334239"/>
              <a:gd name="connsiteX7" fmla="*/ 0 w 2044986"/>
              <a:gd name="connsiteY7" fmla="*/ 583517 h 2334239"/>
              <a:gd name="connsiteX0" fmla="*/ 0 w 2044986"/>
              <a:gd name="connsiteY0" fmla="*/ 583517 h 2334239"/>
              <a:gd name="connsiteX1" fmla="*/ 1069515 w 2044986"/>
              <a:gd name="connsiteY1" fmla="*/ 592429 h 2334239"/>
              <a:gd name="connsiteX2" fmla="*/ 1056637 w 2044986"/>
              <a:gd name="connsiteY2" fmla="*/ 2 h 2334239"/>
              <a:gd name="connsiteX3" fmla="*/ 2035430 w 2044986"/>
              <a:gd name="connsiteY3" fmla="*/ 0 h 2334239"/>
              <a:gd name="connsiteX4" fmla="*/ 2042500 w 2044986"/>
              <a:gd name="connsiteY4" fmla="*/ 583517 h 2334239"/>
              <a:gd name="connsiteX5" fmla="*/ 2042500 w 2044986"/>
              <a:gd name="connsiteY5" fmla="*/ 2334239 h 2334239"/>
              <a:gd name="connsiteX6" fmla="*/ 0 w 2044986"/>
              <a:gd name="connsiteY6" fmla="*/ 2334239 h 2334239"/>
              <a:gd name="connsiteX7" fmla="*/ 0 w 2044986"/>
              <a:gd name="connsiteY7" fmla="*/ 583517 h 2334239"/>
              <a:gd name="connsiteX0" fmla="*/ 12879 w 2044986"/>
              <a:gd name="connsiteY0" fmla="*/ 583517 h 2334239"/>
              <a:gd name="connsiteX1" fmla="*/ 1069515 w 2044986"/>
              <a:gd name="connsiteY1" fmla="*/ 592429 h 2334239"/>
              <a:gd name="connsiteX2" fmla="*/ 1056637 w 2044986"/>
              <a:gd name="connsiteY2" fmla="*/ 2 h 2334239"/>
              <a:gd name="connsiteX3" fmla="*/ 2035430 w 2044986"/>
              <a:gd name="connsiteY3" fmla="*/ 0 h 2334239"/>
              <a:gd name="connsiteX4" fmla="*/ 2042500 w 2044986"/>
              <a:gd name="connsiteY4" fmla="*/ 583517 h 2334239"/>
              <a:gd name="connsiteX5" fmla="*/ 2042500 w 2044986"/>
              <a:gd name="connsiteY5" fmla="*/ 2334239 h 2334239"/>
              <a:gd name="connsiteX6" fmla="*/ 0 w 2044986"/>
              <a:gd name="connsiteY6" fmla="*/ 2334239 h 2334239"/>
              <a:gd name="connsiteX7" fmla="*/ 12879 w 2044986"/>
              <a:gd name="connsiteY7" fmla="*/ 583517 h 2334239"/>
              <a:gd name="connsiteX0" fmla="*/ 12879 w 2044986"/>
              <a:gd name="connsiteY0" fmla="*/ 583517 h 2334239"/>
              <a:gd name="connsiteX1" fmla="*/ 1056636 w 2044986"/>
              <a:gd name="connsiteY1" fmla="*/ 579551 h 2334239"/>
              <a:gd name="connsiteX2" fmla="*/ 1056637 w 2044986"/>
              <a:gd name="connsiteY2" fmla="*/ 2 h 2334239"/>
              <a:gd name="connsiteX3" fmla="*/ 2035430 w 2044986"/>
              <a:gd name="connsiteY3" fmla="*/ 0 h 2334239"/>
              <a:gd name="connsiteX4" fmla="*/ 2042500 w 2044986"/>
              <a:gd name="connsiteY4" fmla="*/ 583517 h 2334239"/>
              <a:gd name="connsiteX5" fmla="*/ 2042500 w 2044986"/>
              <a:gd name="connsiteY5" fmla="*/ 2334239 h 2334239"/>
              <a:gd name="connsiteX6" fmla="*/ 0 w 2044986"/>
              <a:gd name="connsiteY6" fmla="*/ 2334239 h 2334239"/>
              <a:gd name="connsiteX7" fmla="*/ 12879 w 2044986"/>
              <a:gd name="connsiteY7" fmla="*/ 583517 h 2334239"/>
              <a:gd name="connsiteX0" fmla="*/ 12879 w 2044986"/>
              <a:gd name="connsiteY0" fmla="*/ 583517 h 2334239"/>
              <a:gd name="connsiteX1" fmla="*/ 1069515 w 2044986"/>
              <a:gd name="connsiteY1" fmla="*/ 566672 h 2334239"/>
              <a:gd name="connsiteX2" fmla="*/ 1056637 w 2044986"/>
              <a:gd name="connsiteY2" fmla="*/ 2 h 2334239"/>
              <a:gd name="connsiteX3" fmla="*/ 2035430 w 2044986"/>
              <a:gd name="connsiteY3" fmla="*/ 0 h 2334239"/>
              <a:gd name="connsiteX4" fmla="*/ 2042500 w 2044986"/>
              <a:gd name="connsiteY4" fmla="*/ 583517 h 2334239"/>
              <a:gd name="connsiteX5" fmla="*/ 2042500 w 2044986"/>
              <a:gd name="connsiteY5" fmla="*/ 2334239 h 2334239"/>
              <a:gd name="connsiteX6" fmla="*/ 0 w 2044986"/>
              <a:gd name="connsiteY6" fmla="*/ 2334239 h 2334239"/>
              <a:gd name="connsiteX7" fmla="*/ 12879 w 2044986"/>
              <a:gd name="connsiteY7" fmla="*/ 583517 h 2334239"/>
              <a:gd name="connsiteX0" fmla="*/ 12879 w 2044986"/>
              <a:gd name="connsiteY0" fmla="*/ 583517 h 2334239"/>
              <a:gd name="connsiteX1" fmla="*/ 1069515 w 2044986"/>
              <a:gd name="connsiteY1" fmla="*/ 579551 h 2334239"/>
              <a:gd name="connsiteX2" fmla="*/ 1056637 w 2044986"/>
              <a:gd name="connsiteY2" fmla="*/ 2 h 2334239"/>
              <a:gd name="connsiteX3" fmla="*/ 2035430 w 2044986"/>
              <a:gd name="connsiteY3" fmla="*/ 0 h 2334239"/>
              <a:gd name="connsiteX4" fmla="*/ 2042500 w 2044986"/>
              <a:gd name="connsiteY4" fmla="*/ 583517 h 2334239"/>
              <a:gd name="connsiteX5" fmla="*/ 2042500 w 2044986"/>
              <a:gd name="connsiteY5" fmla="*/ 2334239 h 2334239"/>
              <a:gd name="connsiteX6" fmla="*/ 0 w 2044986"/>
              <a:gd name="connsiteY6" fmla="*/ 2334239 h 2334239"/>
              <a:gd name="connsiteX7" fmla="*/ 12879 w 2044986"/>
              <a:gd name="connsiteY7" fmla="*/ 583517 h 2334239"/>
              <a:gd name="connsiteX0" fmla="*/ 12879 w 2044986"/>
              <a:gd name="connsiteY0" fmla="*/ 583517 h 2334239"/>
              <a:gd name="connsiteX1" fmla="*/ 1069515 w 2044986"/>
              <a:gd name="connsiteY1" fmla="*/ 579551 h 2334239"/>
              <a:gd name="connsiteX2" fmla="*/ 1056637 w 2044986"/>
              <a:gd name="connsiteY2" fmla="*/ 2 h 2334239"/>
              <a:gd name="connsiteX3" fmla="*/ 2035430 w 2044986"/>
              <a:gd name="connsiteY3" fmla="*/ 0 h 2334239"/>
              <a:gd name="connsiteX4" fmla="*/ 2042500 w 2044986"/>
              <a:gd name="connsiteY4" fmla="*/ 583517 h 2334239"/>
              <a:gd name="connsiteX5" fmla="*/ 2042500 w 2044986"/>
              <a:gd name="connsiteY5" fmla="*/ 2334239 h 2334239"/>
              <a:gd name="connsiteX6" fmla="*/ 0 w 2044986"/>
              <a:gd name="connsiteY6" fmla="*/ 2334239 h 2334239"/>
              <a:gd name="connsiteX7" fmla="*/ 12879 w 2044986"/>
              <a:gd name="connsiteY7" fmla="*/ 583517 h 2334239"/>
              <a:gd name="connsiteX0" fmla="*/ 12879 w 2044986"/>
              <a:gd name="connsiteY0" fmla="*/ 583517 h 2334239"/>
              <a:gd name="connsiteX1" fmla="*/ 1069515 w 2044986"/>
              <a:gd name="connsiteY1" fmla="*/ 579551 h 2334239"/>
              <a:gd name="connsiteX2" fmla="*/ 1056637 w 2044986"/>
              <a:gd name="connsiteY2" fmla="*/ 2 h 2334239"/>
              <a:gd name="connsiteX3" fmla="*/ 2035430 w 2044986"/>
              <a:gd name="connsiteY3" fmla="*/ 0 h 2334239"/>
              <a:gd name="connsiteX4" fmla="*/ 2042500 w 2044986"/>
              <a:gd name="connsiteY4" fmla="*/ 583517 h 2334239"/>
              <a:gd name="connsiteX5" fmla="*/ 2042500 w 2044986"/>
              <a:gd name="connsiteY5" fmla="*/ 2334239 h 2334239"/>
              <a:gd name="connsiteX6" fmla="*/ 0 w 2044986"/>
              <a:gd name="connsiteY6" fmla="*/ 2334239 h 2334239"/>
              <a:gd name="connsiteX7" fmla="*/ 12879 w 2044986"/>
              <a:gd name="connsiteY7" fmla="*/ 583517 h 2334239"/>
              <a:gd name="connsiteX0" fmla="*/ 12879 w 2044986"/>
              <a:gd name="connsiteY0" fmla="*/ 583517 h 2334239"/>
              <a:gd name="connsiteX1" fmla="*/ 1069515 w 2044986"/>
              <a:gd name="connsiteY1" fmla="*/ 581933 h 2334239"/>
              <a:gd name="connsiteX2" fmla="*/ 1056637 w 2044986"/>
              <a:gd name="connsiteY2" fmla="*/ 2 h 2334239"/>
              <a:gd name="connsiteX3" fmla="*/ 2035430 w 2044986"/>
              <a:gd name="connsiteY3" fmla="*/ 0 h 2334239"/>
              <a:gd name="connsiteX4" fmla="*/ 2042500 w 2044986"/>
              <a:gd name="connsiteY4" fmla="*/ 583517 h 2334239"/>
              <a:gd name="connsiteX5" fmla="*/ 2042500 w 2044986"/>
              <a:gd name="connsiteY5" fmla="*/ 2334239 h 2334239"/>
              <a:gd name="connsiteX6" fmla="*/ 0 w 2044986"/>
              <a:gd name="connsiteY6" fmla="*/ 2334239 h 2334239"/>
              <a:gd name="connsiteX7" fmla="*/ 12879 w 2044986"/>
              <a:gd name="connsiteY7" fmla="*/ 583517 h 2334239"/>
              <a:gd name="connsiteX0" fmla="*/ 12879 w 2044986"/>
              <a:gd name="connsiteY0" fmla="*/ 583517 h 2334239"/>
              <a:gd name="connsiteX1" fmla="*/ 1057609 w 2044986"/>
              <a:gd name="connsiteY1" fmla="*/ 581933 h 2334239"/>
              <a:gd name="connsiteX2" fmla="*/ 1056637 w 2044986"/>
              <a:gd name="connsiteY2" fmla="*/ 2 h 2334239"/>
              <a:gd name="connsiteX3" fmla="*/ 2035430 w 2044986"/>
              <a:gd name="connsiteY3" fmla="*/ 0 h 2334239"/>
              <a:gd name="connsiteX4" fmla="*/ 2042500 w 2044986"/>
              <a:gd name="connsiteY4" fmla="*/ 583517 h 2334239"/>
              <a:gd name="connsiteX5" fmla="*/ 2042500 w 2044986"/>
              <a:gd name="connsiteY5" fmla="*/ 2334239 h 2334239"/>
              <a:gd name="connsiteX6" fmla="*/ 0 w 2044986"/>
              <a:gd name="connsiteY6" fmla="*/ 2334239 h 2334239"/>
              <a:gd name="connsiteX7" fmla="*/ 12879 w 2044986"/>
              <a:gd name="connsiteY7" fmla="*/ 583517 h 2334239"/>
              <a:gd name="connsiteX0" fmla="*/ 12879 w 2044986"/>
              <a:gd name="connsiteY0" fmla="*/ 583517 h 2334239"/>
              <a:gd name="connsiteX1" fmla="*/ 1057609 w 2044986"/>
              <a:gd name="connsiteY1" fmla="*/ 581933 h 2334239"/>
              <a:gd name="connsiteX2" fmla="*/ 1056637 w 2044986"/>
              <a:gd name="connsiteY2" fmla="*/ 2 h 2334239"/>
              <a:gd name="connsiteX3" fmla="*/ 2035430 w 2044986"/>
              <a:gd name="connsiteY3" fmla="*/ 0 h 2334239"/>
              <a:gd name="connsiteX4" fmla="*/ 2042500 w 2044986"/>
              <a:gd name="connsiteY4" fmla="*/ 583517 h 2334239"/>
              <a:gd name="connsiteX5" fmla="*/ 2042500 w 2044986"/>
              <a:gd name="connsiteY5" fmla="*/ 2334239 h 2334239"/>
              <a:gd name="connsiteX6" fmla="*/ 0 w 2044986"/>
              <a:gd name="connsiteY6" fmla="*/ 2334239 h 2334239"/>
              <a:gd name="connsiteX7" fmla="*/ 12879 w 2044986"/>
              <a:gd name="connsiteY7" fmla="*/ 583517 h 2334239"/>
              <a:gd name="connsiteX0" fmla="*/ 12879 w 2044986"/>
              <a:gd name="connsiteY0" fmla="*/ 583517 h 2334239"/>
              <a:gd name="connsiteX1" fmla="*/ 1057609 w 2044986"/>
              <a:gd name="connsiteY1" fmla="*/ 581933 h 2334239"/>
              <a:gd name="connsiteX2" fmla="*/ 1056637 w 2044986"/>
              <a:gd name="connsiteY2" fmla="*/ 2 h 2334239"/>
              <a:gd name="connsiteX3" fmla="*/ 2035430 w 2044986"/>
              <a:gd name="connsiteY3" fmla="*/ 0 h 2334239"/>
              <a:gd name="connsiteX4" fmla="*/ 2042500 w 2044986"/>
              <a:gd name="connsiteY4" fmla="*/ 583517 h 2334239"/>
              <a:gd name="connsiteX5" fmla="*/ 2042500 w 2044986"/>
              <a:gd name="connsiteY5" fmla="*/ 2334239 h 2334239"/>
              <a:gd name="connsiteX6" fmla="*/ 0 w 2044986"/>
              <a:gd name="connsiteY6" fmla="*/ 2334239 h 2334239"/>
              <a:gd name="connsiteX7" fmla="*/ 12879 w 2044986"/>
              <a:gd name="connsiteY7" fmla="*/ 583517 h 2334239"/>
              <a:gd name="connsiteX0" fmla="*/ 12879 w 2044986"/>
              <a:gd name="connsiteY0" fmla="*/ 583517 h 2334239"/>
              <a:gd name="connsiteX1" fmla="*/ 1057609 w 2044986"/>
              <a:gd name="connsiteY1" fmla="*/ 581933 h 2334239"/>
              <a:gd name="connsiteX2" fmla="*/ 1056637 w 2044986"/>
              <a:gd name="connsiteY2" fmla="*/ 2 h 2334239"/>
              <a:gd name="connsiteX3" fmla="*/ 2035430 w 2044986"/>
              <a:gd name="connsiteY3" fmla="*/ 0 h 2334239"/>
              <a:gd name="connsiteX4" fmla="*/ 2042500 w 2044986"/>
              <a:gd name="connsiteY4" fmla="*/ 583517 h 2334239"/>
              <a:gd name="connsiteX5" fmla="*/ 2042500 w 2044986"/>
              <a:gd name="connsiteY5" fmla="*/ 2334239 h 2334239"/>
              <a:gd name="connsiteX6" fmla="*/ 0 w 2044986"/>
              <a:gd name="connsiteY6" fmla="*/ 2334239 h 2334239"/>
              <a:gd name="connsiteX7" fmla="*/ 12879 w 2044986"/>
              <a:gd name="connsiteY7" fmla="*/ 583517 h 2334239"/>
              <a:gd name="connsiteX0" fmla="*/ 12879 w 2044986"/>
              <a:gd name="connsiteY0" fmla="*/ 583517 h 2334239"/>
              <a:gd name="connsiteX1" fmla="*/ 1062371 w 2044986"/>
              <a:gd name="connsiteY1" fmla="*/ 581933 h 2334239"/>
              <a:gd name="connsiteX2" fmla="*/ 1056637 w 2044986"/>
              <a:gd name="connsiteY2" fmla="*/ 2 h 2334239"/>
              <a:gd name="connsiteX3" fmla="*/ 2035430 w 2044986"/>
              <a:gd name="connsiteY3" fmla="*/ 0 h 2334239"/>
              <a:gd name="connsiteX4" fmla="*/ 2042500 w 2044986"/>
              <a:gd name="connsiteY4" fmla="*/ 583517 h 2334239"/>
              <a:gd name="connsiteX5" fmla="*/ 2042500 w 2044986"/>
              <a:gd name="connsiteY5" fmla="*/ 2334239 h 2334239"/>
              <a:gd name="connsiteX6" fmla="*/ 0 w 2044986"/>
              <a:gd name="connsiteY6" fmla="*/ 2334239 h 2334239"/>
              <a:gd name="connsiteX7" fmla="*/ 12879 w 2044986"/>
              <a:gd name="connsiteY7" fmla="*/ 583517 h 2334239"/>
              <a:gd name="connsiteX0" fmla="*/ 12879 w 2046302"/>
              <a:gd name="connsiteY0" fmla="*/ 583517 h 2334239"/>
              <a:gd name="connsiteX1" fmla="*/ 1062371 w 2046302"/>
              <a:gd name="connsiteY1" fmla="*/ 581933 h 2334239"/>
              <a:gd name="connsiteX2" fmla="*/ 1056637 w 2046302"/>
              <a:gd name="connsiteY2" fmla="*/ 2 h 2334239"/>
              <a:gd name="connsiteX3" fmla="*/ 2040193 w 2046302"/>
              <a:gd name="connsiteY3" fmla="*/ 0 h 2334239"/>
              <a:gd name="connsiteX4" fmla="*/ 2042500 w 2046302"/>
              <a:gd name="connsiteY4" fmla="*/ 583517 h 2334239"/>
              <a:gd name="connsiteX5" fmla="*/ 2042500 w 2046302"/>
              <a:gd name="connsiteY5" fmla="*/ 2334239 h 2334239"/>
              <a:gd name="connsiteX6" fmla="*/ 0 w 2046302"/>
              <a:gd name="connsiteY6" fmla="*/ 2334239 h 2334239"/>
              <a:gd name="connsiteX7" fmla="*/ 12879 w 2046302"/>
              <a:gd name="connsiteY7" fmla="*/ 583517 h 2334239"/>
              <a:gd name="connsiteX0" fmla="*/ 12879 w 2045636"/>
              <a:gd name="connsiteY0" fmla="*/ 583517 h 2334239"/>
              <a:gd name="connsiteX1" fmla="*/ 1062371 w 2045636"/>
              <a:gd name="connsiteY1" fmla="*/ 581933 h 2334239"/>
              <a:gd name="connsiteX2" fmla="*/ 1056637 w 2045636"/>
              <a:gd name="connsiteY2" fmla="*/ 2 h 2334239"/>
              <a:gd name="connsiteX3" fmla="*/ 2040193 w 2045636"/>
              <a:gd name="connsiteY3" fmla="*/ 0 h 2334239"/>
              <a:gd name="connsiteX4" fmla="*/ 2042500 w 2045636"/>
              <a:gd name="connsiteY4" fmla="*/ 583517 h 2334239"/>
              <a:gd name="connsiteX5" fmla="*/ 2042500 w 2045636"/>
              <a:gd name="connsiteY5" fmla="*/ 2334239 h 2334239"/>
              <a:gd name="connsiteX6" fmla="*/ 0 w 2045636"/>
              <a:gd name="connsiteY6" fmla="*/ 2334239 h 2334239"/>
              <a:gd name="connsiteX7" fmla="*/ 12879 w 2045636"/>
              <a:gd name="connsiteY7" fmla="*/ 583517 h 2334239"/>
              <a:gd name="connsiteX0" fmla="*/ 12879 w 2045636"/>
              <a:gd name="connsiteY0" fmla="*/ 583517 h 2334239"/>
              <a:gd name="connsiteX1" fmla="*/ 1367079 w 2045636"/>
              <a:gd name="connsiteY1" fmla="*/ 598602 h 2334239"/>
              <a:gd name="connsiteX2" fmla="*/ 1056637 w 2045636"/>
              <a:gd name="connsiteY2" fmla="*/ 2 h 2334239"/>
              <a:gd name="connsiteX3" fmla="*/ 2040193 w 2045636"/>
              <a:gd name="connsiteY3" fmla="*/ 0 h 2334239"/>
              <a:gd name="connsiteX4" fmla="*/ 2042500 w 2045636"/>
              <a:gd name="connsiteY4" fmla="*/ 583517 h 2334239"/>
              <a:gd name="connsiteX5" fmla="*/ 2042500 w 2045636"/>
              <a:gd name="connsiteY5" fmla="*/ 2334239 h 2334239"/>
              <a:gd name="connsiteX6" fmla="*/ 0 w 2045636"/>
              <a:gd name="connsiteY6" fmla="*/ 2334239 h 2334239"/>
              <a:gd name="connsiteX7" fmla="*/ 12879 w 2045636"/>
              <a:gd name="connsiteY7" fmla="*/ 583517 h 2334239"/>
              <a:gd name="connsiteX0" fmla="*/ 12879 w 2045636"/>
              <a:gd name="connsiteY0" fmla="*/ 583517 h 2334239"/>
              <a:gd name="connsiteX1" fmla="*/ 1367079 w 2045636"/>
              <a:gd name="connsiteY1" fmla="*/ 598602 h 2334239"/>
              <a:gd name="connsiteX2" fmla="*/ 1056637 w 2045636"/>
              <a:gd name="connsiteY2" fmla="*/ 2 h 2334239"/>
              <a:gd name="connsiteX3" fmla="*/ 2040193 w 2045636"/>
              <a:gd name="connsiteY3" fmla="*/ 0 h 2334239"/>
              <a:gd name="connsiteX4" fmla="*/ 2042500 w 2045636"/>
              <a:gd name="connsiteY4" fmla="*/ 583517 h 2334239"/>
              <a:gd name="connsiteX5" fmla="*/ 2042500 w 2045636"/>
              <a:gd name="connsiteY5" fmla="*/ 2334239 h 2334239"/>
              <a:gd name="connsiteX6" fmla="*/ 0 w 2045636"/>
              <a:gd name="connsiteY6" fmla="*/ 2334239 h 2334239"/>
              <a:gd name="connsiteX7" fmla="*/ 12879 w 2045636"/>
              <a:gd name="connsiteY7" fmla="*/ 583517 h 2334239"/>
              <a:gd name="connsiteX0" fmla="*/ 12879 w 2045636"/>
              <a:gd name="connsiteY0" fmla="*/ 583517 h 2334239"/>
              <a:gd name="connsiteX1" fmla="*/ 1367079 w 2045636"/>
              <a:gd name="connsiteY1" fmla="*/ 598602 h 2334239"/>
              <a:gd name="connsiteX2" fmla="*/ 1363569 w 2045636"/>
              <a:gd name="connsiteY2" fmla="*/ 9527 h 2334239"/>
              <a:gd name="connsiteX3" fmla="*/ 2040193 w 2045636"/>
              <a:gd name="connsiteY3" fmla="*/ 0 h 2334239"/>
              <a:gd name="connsiteX4" fmla="*/ 2042500 w 2045636"/>
              <a:gd name="connsiteY4" fmla="*/ 583517 h 2334239"/>
              <a:gd name="connsiteX5" fmla="*/ 2042500 w 2045636"/>
              <a:gd name="connsiteY5" fmla="*/ 2334239 h 2334239"/>
              <a:gd name="connsiteX6" fmla="*/ 0 w 2045636"/>
              <a:gd name="connsiteY6" fmla="*/ 2334239 h 2334239"/>
              <a:gd name="connsiteX7" fmla="*/ 12879 w 2045636"/>
              <a:gd name="connsiteY7" fmla="*/ 583517 h 2334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45636" h="2334239">
                <a:moveTo>
                  <a:pt x="12879" y="583517"/>
                </a:moveTo>
                <a:lnTo>
                  <a:pt x="1367079" y="598602"/>
                </a:lnTo>
                <a:cubicBezTo>
                  <a:pt x="1365906" y="282207"/>
                  <a:pt x="1365481" y="355075"/>
                  <a:pt x="1363569" y="9527"/>
                </a:cubicBezTo>
                <a:cubicBezTo>
                  <a:pt x="2350949" y="11673"/>
                  <a:pt x="1073099" y="1485"/>
                  <a:pt x="2040193" y="0"/>
                </a:cubicBezTo>
                <a:cubicBezTo>
                  <a:pt x="2044462" y="393289"/>
                  <a:pt x="2048729" y="-35991"/>
                  <a:pt x="2042500" y="583517"/>
                </a:cubicBezTo>
                <a:lnTo>
                  <a:pt x="2042500" y="2334239"/>
                </a:lnTo>
                <a:lnTo>
                  <a:pt x="0" y="2334239"/>
                </a:lnTo>
                <a:lnTo>
                  <a:pt x="12879" y="583517"/>
                </a:lnTo>
                <a:close/>
              </a:path>
            </a:pathLst>
          </a:custGeom>
          <a:noFill/>
          <a:ln w="38100">
            <a:solidFill>
              <a:srgbClr val="00B050"/>
            </a:solidFill>
            <a:prstDash val="dash"/>
          </a:ln>
          <a:effectLst/>
        </p:spPr>
        <p:style>
          <a:lnRef idx="2">
            <a:schemeClr val="dk1"/>
          </a:lnRef>
          <a:fillRef idx="1">
            <a:schemeClr val="lt1"/>
          </a:fillRef>
          <a:effectRef idx="0">
            <a:schemeClr val="dk1"/>
          </a:effectRef>
          <a:fontRef idx="minor">
            <a:schemeClr val="dk1"/>
          </a:fontRef>
        </p:style>
        <p:txBody>
          <a:bodyPr vert="horz" wrap="square" lIns="0" tIns="0" rIns="0" bIns="0" rtlCol="0">
            <a:spAutoFit/>
          </a:bodyPr>
          <a:lstStyle/>
          <a:p>
            <a:endParaRPr lang="en-US" sz="1100" err="1">
              <a:solidFill>
                <a:srgbClr val="003C71"/>
              </a:solidFill>
            </a:endParaRPr>
          </a:p>
        </p:txBody>
      </p:sp>
      <p:sp>
        <p:nvSpPr>
          <p:cNvPr id="2" name="Title 1">
            <a:extLst>
              <a:ext uri="{FF2B5EF4-FFF2-40B4-BE49-F238E27FC236}">
                <a16:creationId xmlns:a16="http://schemas.microsoft.com/office/drawing/2014/main" id="{F367A702-286E-4871-9BC6-A38410523BEC}"/>
              </a:ext>
            </a:extLst>
          </p:cNvPr>
          <p:cNvSpPr>
            <a:spLocks noGrp="1"/>
          </p:cNvSpPr>
          <p:nvPr>
            <p:ph type="title"/>
          </p:nvPr>
        </p:nvSpPr>
        <p:spPr/>
        <p:txBody>
          <a:bodyPr/>
          <a:lstStyle/>
          <a:p>
            <a:r>
              <a:rPr lang="en-US"/>
              <a:t>Focus on Intel® SGX</a:t>
            </a:r>
          </a:p>
        </p:txBody>
      </p:sp>
      <p:sp>
        <p:nvSpPr>
          <p:cNvPr id="3" name="Content Placeholder 2">
            <a:extLst>
              <a:ext uri="{FF2B5EF4-FFF2-40B4-BE49-F238E27FC236}">
                <a16:creationId xmlns:a16="http://schemas.microsoft.com/office/drawing/2014/main" id="{F1E91163-D502-4208-B408-7F2888F5BF5B}"/>
              </a:ext>
            </a:extLst>
          </p:cNvPr>
          <p:cNvSpPr>
            <a:spLocks noGrp="1"/>
          </p:cNvSpPr>
          <p:nvPr>
            <p:ph sz="quarter" idx="13"/>
          </p:nvPr>
        </p:nvSpPr>
        <p:spPr>
          <a:xfrm>
            <a:off x="610658" y="1600834"/>
            <a:ext cx="10970683" cy="4036037"/>
          </a:xfrm>
        </p:spPr>
        <p:txBody>
          <a:bodyPr/>
          <a:lstStyle/>
          <a:p>
            <a:pPr>
              <a:spcBef>
                <a:spcPts val="600"/>
              </a:spcBef>
            </a:pPr>
            <a:r>
              <a:rPr lang="en-US">
                <a:latin typeface="Neo Sans Intel" pitchFamily="34" charset="0"/>
              </a:rPr>
              <a:t>Application is split into</a:t>
            </a:r>
            <a:br>
              <a:rPr lang="en-US">
                <a:latin typeface="Neo Sans Intel" pitchFamily="34" charset="0"/>
              </a:rPr>
            </a:br>
            <a:r>
              <a:rPr lang="en-US">
                <a:latin typeface="Neo Sans Intel" pitchFamily="34" charset="0"/>
              </a:rPr>
              <a:t>untrusted app and trusted enclave</a:t>
            </a:r>
          </a:p>
          <a:p>
            <a:pPr marL="342900" indent="-342900">
              <a:spcBef>
                <a:spcPts val="600"/>
              </a:spcBef>
              <a:buFont typeface="Arial" panose="020B0604020202020204" pitchFamily="34" charset="0"/>
              <a:buChar char="•"/>
            </a:pPr>
            <a:endParaRPr lang="en-US">
              <a:latin typeface="Neo Sans Intel" pitchFamily="34" charset="0"/>
            </a:endParaRPr>
          </a:p>
          <a:p>
            <a:pPr marL="228600" indent="-228600">
              <a:spcBef>
                <a:spcPts val="600"/>
              </a:spcBef>
            </a:pPr>
            <a:r>
              <a:rPr lang="en-US">
                <a:latin typeface="Neo Sans Intel" pitchFamily="34" charset="0"/>
              </a:rPr>
              <a:t>Application builds trusted enclave</a:t>
            </a:r>
            <a:br>
              <a:rPr lang="en-US">
                <a:latin typeface="Neo Sans Intel" pitchFamily="34" charset="0"/>
              </a:rPr>
            </a:br>
            <a:r>
              <a:rPr lang="en-US">
                <a:latin typeface="Neo Sans Intel" pitchFamily="34" charset="0"/>
              </a:rPr>
              <a:t>with well-defined entry points</a:t>
            </a:r>
          </a:p>
          <a:p>
            <a:pPr marL="342900" indent="-342900">
              <a:spcBef>
                <a:spcPts val="600"/>
              </a:spcBef>
              <a:buFont typeface="Arial" panose="020B0604020202020204" pitchFamily="34" charset="0"/>
              <a:buChar char="•"/>
            </a:pPr>
            <a:endParaRPr lang="en-US">
              <a:latin typeface="Neo Sans Intel" pitchFamily="34" charset="0"/>
            </a:endParaRPr>
          </a:p>
          <a:p>
            <a:pPr marL="228600" indent="-228600">
              <a:spcBef>
                <a:spcPts val="600"/>
              </a:spcBef>
            </a:pPr>
            <a:r>
              <a:rPr lang="en-US">
                <a:latin typeface="Neo Sans Intel" pitchFamily="34" charset="0"/>
              </a:rPr>
              <a:t>Attest enclave fingerprint to 3</a:t>
            </a:r>
            <a:r>
              <a:rPr lang="en-US" baseline="30000">
                <a:latin typeface="Neo Sans Intel" pitchFamily="34" charset="0"/>
              </a:rPr>
              <a:t>rd</a:t>
            </a:r>
            <a:r>
              <a:rPr lang="en-US">
                <a:latin typeface="Neo Sans Intel" pitchFamily="34" charset="0"/>
              </a:rPr>
              <a:t> parties</a:t>
            </a:r>
            <a:br>
              <a:rPr lang="en-US">
                <a:latin typeface="Neo Sans Intel" pitchFamily="34" charset="0"/>
              </a:rPr>
            </a:br>
            <a:r>
              <a:rPr lang="en-US">
                <a:latin typeface="Neo Sans Intel" pitchFamily="34" charset="0"/>
              </a:rPr>
              <a:t>for verification and secrets provisioning</a:t>
            </a:r>
          </a:p>
        </p:txBody>
      </p:sp>
      <p:sp>
        <p:nvSpPr>
          <p:cNvPr id="4" name="Rectangle 4">
            <a:extLst>
              <a:ext uri="{FF2B5EF4-FFF2-40B4-BE49-F238E27FC236}">
                <a16:creationId xmlns:a16="http://schemas.microsoft.com/office/drawing/2014/main" id="{4624290A-B62B-4823-86C7-B4507740CA5C}"/>
              </a:ext>
            </a:extLst>
          </p:cNvPr>
          <p:cNvSpPr>
            <a:spLocks noChangeArrowheads="1"/>
          </p:cNvSpPr>
          <p:nvPr/>
        </p:nvSpPr>
        <p:spPr bwMode="auto">
          <a:xfrm>
            <a:off x="6802967" y="2332226"/>
            <a:ext cx="1320800" cy="457200"/>
          </a:xfrm>
          <a:prstGeom prst="rect">
            <a:avLst/>
          </a:prstGeom>
          <a:solidFill>
            <a:schemeClr val="accent1"/>
          </a:solid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defRPr/>
            </a:pPr>
            <a:r>
              <a:rPr lang="en-US" sz="1800">
                <a:solidFill>
                  <a:srgbClr val="FFFF00"/>
                </a:solidFill>
                <a:latin typeface="Neo Sans Intel" pitchFamily="34" charset="0"/>
              </a:rPr>
              <a:t>Proxy</a:t>
            </a:r>
          </a:p>
        </p:txBody>
      </p:sp>
      <p:sp>
        <p:nvSpPr>
          <p:cNvPr id="5" name="Rectangle 5">
            <a:extLst>
              <a:ext uri="{FF2B5EF4-FFF2-40B4-BE49-F238E27FC236}">
                <a16:creationId xmlns:a16="http://schemas.microsoft.com/office/drawing/2014/main" id="{4A376421-4391-4CC4-BAC8-B8B4901D159F}"/>
              </a:ext>
            </a:extLst>
          </p:cNvPr>
          <p:cNvSpPr>
            <a:spLocks noChangeArrowheads="1"/>
          </p:cNvSpPr>
          <p:nvPr/>
        </p:nvSpPr>
        <p:spPr bwMode="auto">
          <a:xfrm>
            <a:off x="8225367" y="2332226"/>
            <a:ext cx="1320800" cy="457200"/>
          </a:xfrm>
          <a:prstGeom prst="rect">
            <a:avLst/>
          </a:prstGeom>
          <a:solidFill>
            <a:schemeClr val="accent1"/>
          </a:solid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defRPr/>
            </a:pPr>
            <a:r>
              <a:rPr lang="en-US" sz="1800">
                <a:solidFill>
                  <a:srgbClr val="FFFF00"/>
                </a:solidFill>
                <a:latin typeface="Neo Sans Intel" pitchFamily="34" charset="0"/>
              </a:rPr>
              <a:t>Proxy</a:t>
            </a:r>
          </a:p>
        </p:txBody>
      </p:sp>
      <p:sp>
        <p:nvSpPr>
          <p:cNvPr id="6" name="Rectangle 6">
            <a:extLst>
              <a:ext uri="{FF2B5EF4-FFF2-40B4-BE49-F238E27FC236}">
                <a16:creationId xmlns:a16="http://schemas.microsoft.com/office/drawing/2014/main" id="{1A01F17B-1DFC-4BA6-BC93-2693E278ED65}"/>
              </a:ext>
            </a:extLst>
          </p:cNvPr>
          <p:cNvSpPr>
            <a:spLocks noChangeArrowheads="1"/>
          </p:cNvSpPr>
          <p:nvPr/>
        </p:nvSpPr>
        <p:spPr bwMode="auto">
          <a:xfrm>
            <a:off x="9647767" y="2332226"/>
            <a:ext cx="1320800" cy="457200"/>
          </a:xfrm>
          <a:prstGeom prst="rect">
            <a:avLst/>
          </a:prstGeom>
          <a:solidFill>
            <a:schemeClr val="accent1"/>
          </a:solid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defRPr/>
            </a:pPr>
            <a:r>
              <a:rPr lang="en-US" sz="1800">
                <a:solidFill>
                  <a:srgbClr val="FFFF00"/>
                </a:solidFill>
                <a:latin typeface="Neo Sans Intel" pitchFamily="34" charset="0"/>
              </a:rPr>
              <a:t>Proxy</a:t>
            </a:r>
          </a:p>
        </p:txBody>
      </p:sp>
      <p:sp>
        <p:nvSpPr>
          <p:cNvPr id="7" name="Rectangle 8">
            <a:extLst>
              <a:ext uri="{FF2B5EF4-FFF2-40B4-BE49-F238E27FC236}">
                <a16:creationId xmlns:a16="http://schemas.microsoft.com/office/drawing/2014/main" id="{D01A2766-78A7-46B9-8B37-E52FB48EE8E8}"/>
              </a:ext>
            </a:extLst>
          </p:cNvPr>
          <p:cNvSpPr>
            <a:spLocks noChangeArrowheads="1"/>
          </p:cNvSpPr>
          <p:nvPr/>
        </p:nvSpPr>
        <p:spPr bwMode="auto">
          <a:xfrm>
            <a:off x="6904567" y="4127688"/>
            <a:ext cx="3962400" cy="457200"/>
          </a:xfrm>
          <a:prstGeom prst="rect">
            <a:avLst/>
          </a:prstGeom>
          <a:ln/>
        </p:spPr>
        <p:style>
          <a:lnRef idx="2">
            <a:schemeClr val="dk1"/>
          </a:lnRef>
          <a:fillRef idx="1">
            <a:schemeClr val="lt1"/>
          </a:fillRef>
          <a:effectRef idx="0">
            <a:schemeClr val="dk1"/>
          </a:effectRef>
          <a:fontRef idx="minor">
            <a:schemeClr val="dk1"/>
          </a:fontRef>
        </p:style>
        <p:txBody>
          <a:bodyPr lIns="91435" tIns="45718" rIns="91435" bIns="45718" rtlCol="0" anchor="ctr"/>
          <a:lstStyle/>
          <a:p>
            <a:pPr algn="ctr">
              <a:lnSpc>
                <a:spcPct val="85000"/>
              </a:lnSpc>
              <a:defRPr/>
            </a:pPr>
            <a:r>
              <a:rPr lang="en-US" sz="2400" b="1">
                <a:effectLst>
                  <a:outerShdw blurRad="38100" dist="38100" dir="2700000" algn="tl">
                    <a:srgbClr val="000000">
                      <a:alpha val="43137"/>
                    </a:srgbClr>
                  </a:outerShdw>
                </a:effectLst>
                <a:latin typeface="Neo Sans Intel" pitchFamily="34" charset="0"/>
              </a:rPr>
              <a:t>Hardware</a:t>
            </a:r>
          </a:p>
        </p:txBody>
      </p:sp>
      <p:sp>
        <p:nvSpPr>
          <p:cNvPr id="8" name="Rectangle 9">
            <a:extLst>
              <a:ext uri="{FF2B5EF4-FFF2-40B4-BE49-F238E27FC236}">
                <a16:creationId xmlns:a16="http://schemas.microsoft.com/office/drawing/2014/main" id="{4475976D-8411-48FE-A284-6B54D0E11960}"/>
              </a:ext>
            </a:extLst>
          </p:cNvPr>
          <p:cNvSpPr>
            <a:spLocks noChangeArrowheads="1"/>
          </p:cNvSpPr>
          <p:nvPr/>
        </p:nvSpPr>
        <p:spPr bwMode="auto">
          <a:xfrm>
            <a:off x="6904567" y="3594288"/>
            <a:ext cx="3962400" cy="457200"/>
          </a:xfrm>
          <a:prstGeom prst="rect">
            <a:avLst/>
          </a:prstGeom>
          <a:ln/>
        </p:spPr>
        <p:style>
          <a:lnRef idx="2">
            <a:schemeClr val="dk1"/>
          </a:lnRef>
          <a:fillRef idx="1">
            <a:schemeClr val="lt1"/>
          </a:fillRef>
          <a:effectRef idx="0">
            <a:schemeClr val="dk1"/>
          </a:effectRef>
          <a:fontRef idx="minor">
            <a:schemeClr val="dk1"/>
          </a:fontRef>
        </p:style>
        <p:txBody>
          <a:bodyPr lIns="91435" tIns="45718" rIns="91435" bIns="45718" rtlCol="0" anchor="ctr"/>
          <a:lstStyle/>
          <a:p>
            <a:pPr algn="ctr">
              <a:lnSpc>
                <a:spcPct val="85000"/>
              </a:lnSpc>
              <a:defRPr/>
            </a:pPr>
            <a:r>
              <a:rPr lang="en-US" sz="2400" b="1">
                <a:effectLst>
                  <a:outerShdw blurRad="38100" dist="38100" dir="2700000" algn="tl">
                    <a:srgbClr val="000000">
                      <a:alpha val="43137"/>
                    </a:srgbClr>
                  </a:outerShdw>
                </a:effectLst>
                <a:latin typeface="Neo Sans Intel" pitchFamily="34" charset="0"/>
              </a:rPr>
              <a:t>VMM</a:t>
            </a:r>
          </a:p>
        </p:txBody>
      </p:sp>
      <p:sp>
        <p:nvSpPr>
          <p:cNvPr id="9" name="Rectangle 11">
            <a:extLst>
              <a:ext uri="{FF2B5EF4-FFF2-40B4-BE49-F238E27FC236}">
                <a16:creationId xmlns:a16="http://schemas.microsoft.com/office/drawing/2014/main" id="{7AC43C99-1136-407D-86CE-460707FFB93D}"/>
              </a:ext>
            </a:extLst>
          </p:cNvPr>
          <p:cNvSpPr>
            <a:spLocks noChangeArrowheads="1"/>
          </p:cNvSpPr>
          <p:nvPr/>
        </p:nvSpPr>
        <p:spPr bwMode="auto">
          <a:xfrm>
            <a:off x="6904567" y="2941826"/>
            <a:ext cx="3962400" cy="576262"/>
          </a:xfrm>
          <a:prstGeom prst="rect">
            <a:avLst/>
          </a:prstGeom>
          <a:ln/>
        </p:spPr>
        <p:style>
          <a:lnRef idx="2">
            <a:schemeClr val="dk1"/>
          </a:lnRef>
          <a:fillRef idx="1">
            <a:schemeClr val="lt1"/>
          </a:fillRef>
          <a:effectRef idx="0">
            <a:schemeClr val="dk1"/>
          </a:effectRef>
          <a:fontRef idx="minor">
            <a:schemeClr val="dk1"/>
          </a:fontRef>
        </p:style>
        <p:txBody>
          <a:bodyPr lIns="91435" tIns="45718" rIns="91435" bIns="45718" rtlCol="0" anchor="ctr"/>
          <a:lstStyle/>
          <a:p>
            <a:pPr algn="ctr">
              <a:lnSpc>
                <a:spcPct val="85000"/>
              </a:lnSpc>
              <a:defRPr/>
            </a:pPr>
            <a:r>
              <a:rPr lang="en-US" sz="2400" b="1">
                <a:effectLst>
                  <a:outerShdw blurRad="38100" dist="38100" dir="2700000" algn="tl">
                    <a:srgbClr val="000000">
                      <a:alpha val="43137"/>
                    </a:srgbClr>
                  </a:outerShdw>
                </a:effectLst>
                <a:latin typeface="Neo Sans Intel" pitchFamily="34" charset="0"/>
              </a:rPr>
              <a:t>OS</a:t>
            </a:r>
          </a:p>
        </p:txBody>
      </p:sp>
      <p:sp>
        <p:nvSpPr>
          <p:cNvPr id="10" name="Rectangle 15">
            <a:extLst>
              <a:ext uri="{FF2B5EF4-FFF2-40B4-BE49-F238E27FC236}">
                <a16:creationId xmlns:a16="http://schemas.microsoft.com/office/drawing/2014/main" id="{D601C350-21E6-484F-A254-A85B85F9C4EB}"/>
              </a:ext>
            </a:extLst>
          </p:cNvPr>
          <p:cNvSpPr>
            <a:spLocks noChangeArrowheads="1"/>
          </p:cNvSpPr>
          <p:nvPr/>
        </p:nvSpPr>
        <p:spPr bwMode="auto">
          <a:xfrm>
            <a:off x="6802967" y="2332226"/>
            <a:ext cx="1320800" cy="457200"/>
          </a:xfrm>
          <a:prstGeom prst="rect">
            <a:avLst/>
          </a:prstGeom>
          <a:ln/>
        </p:spPr>
        <p:style>
          <a:lnRef idx="2">
            <a:schemeClr val="dk1"/>
          </a:lnRef>
          <a:fillRef idx="1">
            <a:schemeClr val="lt1"/>
          </a:fillRef>
          <a:effectRef idx="0">
            <a:schemeClr val="dk1"/>
          </a:effectRef>
          <a:fontRef idx="minor">
            <a:schemeClr val="dk1"/>
          </a:fontRef>
        </p:style>
        <p:txBody>
          <a:bodyPr lIns="91435" tIns="45718" rIns="91435" bIns="45718" rtlCol="0" anchor="ctr"/>
          <a:lstStyle/>
          <a:p>
            <a:pPr algn="ctr">
              <a:lnSpc>
                <a:spcPct val="85000"/>
              </a:lnSpc>
              <a:defRPr/>
            </a:pPr>
            <a:r>
              <a:rPr lang="en-US" sz="2400" b="1">
                <a:effectLst>
                  <a:outerShdw blurRad="38100" dist="38100" dir="2700000" algn="tl">
                    <a:srgbClr val="000000">
                      <a:alpha val="43137"/>
                    </a:srgbClr>
                  </a:outerShdw>
                </a:effectLst>
                <a:latin typeface="Neo Sans Intel" pitchFamily="34" charset="0"/>
              </a:rPr>
              <a:t>App</a:t>
            </a:r>
          </a:p>
        </p:txBody>
      </p:sp>
      <p:sp>
        <p:nvSpPr>
          <p:cNvPr id="11" name="Rectangle 16">
            <a:extLst>
              <a:ext uri="{FF2B5EF4-FFF2-40B4-BE49-F238E27FC236}">
                <a16:creationId xmlns:a16="http://schemas.microsoft.com/office/drawing/2014/main" id="{07123D08-94E3-4A79-8B40-290BED05CE1A}"/>
              </a:ext>
            </a:extLst>
          </p:cNvPr>
          <p:cNvSpPr>
            <a:spLocks noChangeArrowheads="1"/>
          </p:cNvSpPr>
          <p:nvPr/>
        </p:nvSpPr>
        <p:spPr bwMode="auto">
          <a:xfrm>
            <a:off x="8225367" y="2332226"/>
            <a:ext cx="1320800" cy="457200"/>
          </a:xfrm>
          <a:prstGeom prst="rect">
            <a:avLst/>
          </a:prstGeom>
          <a:ln/>
        </p:spPr>
        <p:style>
          <a:lnRef idx="2">
            <a:schemeClr val="dk1"/>
          </a:lnRef>
          <a:fillRef idx="1">
            <a:schemeClr val="lt1"/>
          </a:fillRef>
          <a:effectRef idx="0">
            <a:schemeClr val="dk1"/>
          </a:effectRef>
          <a:fontRef idx="minor">
            <a:schemeClr val="dk1"/>
          </a:fontRef>
        </p:style>
        <p:txBody>
          <a:bodyPr lIns="91435" tIns="45718" rIns="91435" bIns="45718" rtlCol="0" anchor="ctr"/>
          <a:lstStyle/>
          <a:p>
            <a:pPr algn="ctr">
              <a:lnSpc>
                <a:spcPct val="85000"/>
              </a:lnSpc>
              <a:defRPr/>
            </a:pPr>
            <a:r>
              <a:rPr lang="en-US" sz="2400" b="1">
                <a:effectLst>
                  <a:outerShdw blurRad="38100" dist="38100" dir="2700000" algn="tl">
                    <a:srgbClr val="000000">
                      <a:alpha val="43137"/>
                    </a:srgbClr>
                  </a:outerShdw>
                </a:effectLst>
                <a:latin typeface="Neo Sans Intel" pitchFamily="34" charset="0"/>
              </a:rPr>
              <a:t>App</a:t>
            </a:r>
          </a:p>
        </p:txBody>
      </p:sp>
      <p:sp>
        <p:nvSpPr>
          <p:cNvPr id="12" name="Rectangle 17">
            <a:extLst>
              <a:ext uri="{FF2B5EF4-FFF2-40B4-BE49-F238E27FC236}">
                <a16:creationId xmlns:a16="http://schemas.microsoft.com/office/drawing/2014/main" id="{5A15D102-14BC-4118-AF2D-002C73D08DE0}"/>
              </a:ext>
            </a:extLst>
          </p:cNvPr>
          <p:cNvSpPr>
            <a:spLocks noChangeArrowheads="1"/>
          </p:cNvSpPr>
          <p:nvPr/>
        </p:nvSpPr>
        <p:spPr bwMode="auto">
          <a:xfrm>
            <a:off x="9647767" y="2332226"/>
            <a:ext cx="1320800" cy="457200"/>
          </a:xfrm>
          <a:prstGeom prst="rect">
            <a:avLst/>
          </a:prstGeom>
          <a:ln/>
        </p:spPr>
        <p:style>
          <a:lnRef idx="2">
            <a:schemeClr val="dk1"/>
          </a:lnRef>
          <a:fillRef idx="1">
            <a:schemeClr val="lt1"/>
          </a:fillRef>
          <a:effectRef idx="0">
            <a:schemeClr val="dk1"/>
          </a:effectRef>
          <a:fontRef idx="minor">
            <a:schemeClr val="dk1"/>
          </a:fontRef>
        </p:style>
        <p:txBody>
          <a:bodyPr lIns="91435" tIns="45718" rIns="91435" bIns="45718" rtlCol="0" anchor="ctr"/>
          <a:lstStyle/>
          <a:p>
            <a:pPr algn="ctr">
              <a:lnSpc>
                <a:spcPct val="85000"/>
              </a:lnSpc>
              <a:defRPr/>
            </a:pPr>
            <a:r>
              <a:rPr lang="en-US" sz="2400" b="1">
                <a:effectLst>
                  <a:outerShdw blurRad="38100" dist="38100" dir="2700000" algn="tl">
                    <a:srgbClr val="000000">
                      <a:alpha val="43137"/>
                    </a:srgbClr>
                  </a:outerShdw>
                </a:effectLst>
                <a:latin typeface="Neo Sans Intel" pitchFamily="34" charset="0"/>
              </a:rPr>
              <a:t>App</a:t>
            </a:r>
          </a:p>
        </p:txBody>
      </p:sp>
      <p:sp>
        <p:nvSpPr>
          <p:cNvPr id="16" name="Rectangle 24">
            <a:extLst>
              <a:ext uri="{FF2B5EF4-FFF2-40B4-BE49-F238E27FC236}">
                <a16:creationId xmlns:a16="http://schemas.microsoft.com/office/drawing/2014/main" id="{DB43B939-E7A7-476B-B68A-166FB8E29CBC}"/>
              </a:ext>
            </a:extLst>
          </p:cNvPr>
          <p:cNvSpPr>
            <a:spLocks noChangeArrowheads="1"/>
          </p:cNvSpPr>
          <p:nvPr/>
        </p:nvSpPr>
        <p:spPr bwMode="auto">
          <a:xfrm>
            <a:off x="6887634" y="4122737"/>
            <a:ext cx="4030133" cy="457199"/>
          </a:xfrm>
          <a:prstGeom prst="rect">
            <a:avLst/>
          </a:prstGeom>
          <a:noFill/>
          <a:ln w="38100">
            <a:solidFill>
              <a:srgbClr val="00B050"/>
            </a:solidFill>
            <a:prstDash val="dash"/>
            <a:headEnd type="none" w="med" len="med"/>
            <a:tailEnd type="none" w="med" len="med"/>
          </a:ln>
          <a:effectLst/>
        </p:spPr>
        <p:style>
          <a:lnRef idx="2">
            <a:schemeClr val="dk1">
              <a:shade val="50000"/>
            </a:schemeClr>
          </a:lnRef>
          <a:fillRef idx="1">
            <a:schemeClr val="dk1"/>
          </a:fillRef>
          <a:effectRef idx="0">
            <a:schemeClr val="dk1"/>
          </a:effectRef>
          <a:fontRef idx="minor">
            <a:schemeClr val="lt1"/>
          </a:fontRef>
        </p:style>
        <p:txBody>
          <a:bodyPr wrap="none" anchor="ctr"/>
          <a:lstStyle/>
          <a:p>
            <a:pPr algn="ctr">
              <a:defRPr/>
            </a:pPr>
            <a:endParaRPr lang="en-US">
              <a:solidFill>
                <a:srgbClr val="FFFF00"/>
              </a:solidFill>
              <a:latin typeface="Neo Sans Intel" pitchFamily="34" charset="0"/>
              <a:cs typeface="Arial" pitchFamily="34" charset="0"/>
            </a:endParaRPr>
          </a:p>
        </p:txBody>
      </p:sp>
      <p:sp>
        <p:nvSpPr>
          <p:cNvPr id="17" name="Text Box 27">
            <a:extLst>
              <a:ext uri="{FF2B5EF4-FFF2-40B4-BE49-F238E27FC236}">
                <a16:creationId xmlns:a16="http://schemas.microsoft.com/office/drawing/2014/main" id="{6248F75E-B3EA-418E-B82B-CFD562FD2530}"/>
              </a:ext>
            </a:extLst>
          </p:cNvPr>
          <p:cNvSpPr txBox="1">
            <a:spLocks noChangeArrowheads="1"/>
          </p:cNvSpPr>
          <p:nvPr/>
        </p:nvSpPr>
        <p:spPr bwMode="auto">
          <a:xfrm>
            <a:off x="7544788" y="1765489"/>
            <a:ext cx="2895745" cy="46166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lgn="ctr">
              <a:defRPr/>
            </a:pPr>
            <a:r>
              <a:rPr lang="en-US" sz="2400">
                <a:latin typeface="Neo Sans Intel" pitchFamily="34" charset="0"/>
              </a:rPr>
              <a:t>Attack surface today</a:t>
            </a:r>
          </a:p>
        </p:txBody>
      </p:sp>
      <p:sp>
        <p:nvSpPr>
          <p:cNvPr id="18" name="Text Box 29">
            <a:extLst>
              <a:ext uri="{FF2B5EF4-FFF2-40B4-BE49-F238E27FC236}">
                <a16:creationId xmlns:a16="http://schemas.microsoft.com/office/drawing/2014/main" id="{15AA6FC6-6CA5-4C3A-B8B5-1B157F01951F}"/>
              </a:ext>
            </a:extLst>
          </p:cNvPr>
          <p:cNvSpPr txBox="1">
            <a:spLocks noChangeArrowheads="1"/>
          </p:cNvSpPr>
          <p:nvPr/>
        </p:nvSpPr>
        <p:spPr bwMode="auto">
          <a:xfrm>
            <a:off x="6858997" y="1763901"/>
            <a:ext cx="4269439" cy="46166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lgn="ctr">
              <a:defRPr/>
            </a:pPr>
            <a:r>
              <a:rPr lang="en-US" sz="2400">
                <a:latin typeface="Neo Sans Intel" pitchFamily="34" charset="0"/>
              </a:rPr>
              <a:t>Attack surface with SGX Enclaves</a:t>
            </a:r>
          </a:p>
        </p:txBody>
      </p:sp>
      <p:sp>
        <p:nvSpPr>
          <p:cNvPr id="21" name="Rectangle 24">
            <a:extLst>
              <a:ext uri="{FF2B5EF4-FFF2-40B4-BE49-F238E27FC236}">
                <a16:creationId xmlns:a16="http://schemas.microsoft.com/office/drawing/2014/main" id="{E96BCA55-FE2F-40F0-9E35-79F7544453BC}"/>
              </a:ext>
            </a:extLst>
          </p:cNvPr>
          <p:cNvSpPr>
            <a:spLocks noChangeArrowheads="1"/>
          </p:cNvSpPr>
          <p:nvPr/>
        </p:nvSpPr>
        <p:spPr bwMode="auto">
          <a:xfrm>
            <a:off x="9247779" y="2371264"/>
            <a:ext cx="172851" cy="171182"/>
          </a:xfrm>
          <a:prstGeom prst="rect">
            <a:avLst/>
          </a:prstGeom>
          <a:noFill/>
          <a:ln w="38100">
            <a:solidFill>
              <a:srgbClr val="00B050"/>
            </a:solidFill>
            <a:prstDash val="sysDash"/>
            <a:headEnd type="none" w="med" len="med"/>
            <a:tailEnd type="none" w="med" len="med"/>
          </a:ln>
          <a:effectLst/>
        </p:spPr>
        <p:style>
          <a:lnRef idx="2">
            <a:schemeClr val="dk1">
              <a:shade val="50000"/>
            </a:schemeClr>
          </a:lnRef>
          <a:fillRef idx="1">
            <a:schemeClr val="dk1"/>
          </a:fillRef>
          <a:effectRef idx="0">
            <a:schemeClr val="dk1"/>
          </a:effectRef>
          <a:fontRef idx="minor">
            <a:schemeClr val="lt1"/>
          </a:fontRef>
        </p:style>
        <p:txBody>
          <a:bodyPr wrap="none" anchor="ctr"/>
          <a:lstStyle/>
          <a:p>
            <a:pPr algn="ctr">
              <a:defRPr/>
            </a:pPr>
            <a:endParaRPr lang="en-US">
              <a:solidFill>
                <a:srgbClr val="FFFF00"/>
              </a:solidFill>
              <a:latin typeface="Neo Sans Intel" pitchFamily="34" charset="0"/>
              <a:cs typeface="Arial" pitchFamily="34" charset="0"/>
            </a:endParaRPr>
          </a:p>
        </p:txBody>
      </p:sp>
      <p:sp>
        <p:nvSpPr>
          <p:cNvPr id="22" name="Rectangle 24">
            <a:extLst>
              <a:ext uri="{FF2B5EF4-FFF2-40B4-BE49-F238E27FC236}">
                <a16:creationId xmlns:a16="http://schemas.microsoft.com/office/drawing/2014/main" id="{FE98887B-00FB-439A-8EAF-8A6D4E6F1A3E}"/>
              </a:ext>
            </a:extLst>
          </p:cNvPr>
          <p:cNvSpPr>
            <a:spLocks noChangeArrowheads="1"/>
          </p:cNvSpPr>
          <p:nvPr/>
        </p:nvSpPr>
        <p:spPr bwMode="auto">
          <a:xfrm>
            <a:off x="10721693" y="2356238"/>
            <a:ext cx="172851" cy="171182"/>
          </a:xfrm>
          <a:prstGeom prst="rect">
            <a:avLst/>
          </a:prstGeom>
          <a:noFill/>
          <a:ln w="38100">
            <a:solidFill>
              <a:srgbClr val="00B050"/>
            </a:solidFill>
            <a:prstDash val="sysDash"/>
            <a:headEnd type="none" w="med" len="med"/>
            <a:tailEnd type="none" w="med" len="med"/>
          </a:ln>
          <a:effectLst/>
        </p:spPr>
        <p:style>
          <a:lnRef idx="2">
            <a:schemeClr val="dk1">
              <a:shade val="50000"/>
            </a:schemeClr>
          </a:lnRef>
          <a:fillRef idx="1">
            <a:schemeClr val="dk1"/>
          </a:fillRef>
          <a:effectRef idx="0">
            <a:schemeClr val="dk1"/>
          </a:effectRef>
          <a:fontRef idx="minor">
            <a:schemeClr val="lt1"/>
          </a:fontRef>
        </p:style>
        <p:txBody>
          <a:bodyPr wrap="none" anchor="ctr"/>
          <a:lstStyle/>
          <a:p>
            <a:pPr algn="ctr">
              <a:defRPr/>
            </a:pPr>
            <a:endParaRPr lang="en-US">
              <a:solidFill>
                <a:srgbClr val="FFFF00"/>
              </a:solidFill>
              <a:latin typeface="Neo Sans Intel" pitchFamily="34" charset="0"/>
              <a:cs typeface="Arial" pitchFamily="34" charset="0"/>
            </a:endParaRPr>
          </a:p>
        </p:txBody>
      </p:sp>
      <p:sp>
        <p:nvSpPr>
          <p:cNvPr id="23" name="Rectangle 24">
            <a:extLst>
              <a:ext uri="{FF2B5EF4-FFF2-40B4-BE49-F238E27FC236}">
                <a16:creationId xmlns:a16="http://schemas.microsoft.com/office/drawing/2014/main" id="{FB1A6A7A-7AFB-4189-A212-780EE0CA9B55}"/>
              </a:ext>
            </a:extLst>
          </p:cNvPr>
          <p:cNvSpPr>
            <a:spLocks noChangeArrowheads="1"/>
          </p:cNvSpPr>
          <p:nvPr/>
        </p:nvSpPr>
        <p:spPr bwMode="auto">
          <a:xfrm>
            <a:off x="9725728" y="2536544"/>
            <a:ext cx="172851" cy="171182"/>
          </a:xfrm>
          <a:prstGeom prst="rect">
            <a:avLst/>
          </a:prstGeom>
          <a:noFill/>
          <a:ln w="38100">
            <a:solidFill>
              <a:srgbClr val="00B050"/>
            </a:solidFill>
            <a:prstDash val="sysDash"/>
            <a:headEnd type="none" w="med" len="med"/>
            <a:tailEnd type="none" w="med" len="med"/>
          </a:ln>
          <a:effectLst/>
        </p:spPr>
        <p:style>
          <a:lnRef idx="2">
            <a:schemeClr val="dk1">
              <a:shade val="50000"/>
            </a:schemeClr>
          </a:lnRef>
          <a:fillRef idx="1">
            <a:schemeClr val="dk1"/>
          </a:fillRef>
          <a:effectRef idx="0">
            <a:schemeClr val="dk1"/>
          </a:effectRef>
          <a:fontRef idx="minor">
            <a:schemeClr val="lt1"/>
          </a:fontRef>
        </p:style>
        <p:txBody>
          <a:bodyPr wrap="none" anchor="ctr"/>
          <a:lstStyle/>
          <a:p>
            <a:pPr algn="ctr">
              <a:defRPr/>
            </a:pPr>
            <a:endParaRPr lang="en-US">
              <a:solidFill>
                <a:srgbClr val="FFFF00"/>
              </a:solidFill>
              <a:latin typeface="Neo Sans Intel" pitchFamily="34" charset="0"/>
              <a:cs typeface="Arial" pitchFamily="34" charset="0"/>
            </a:endParaRPr>
          </a:p>
        </p:txBody>
      </p:sp>
      <p:sp>
        <p:nvSpPr>
          <p:cNvPr id="24" name="Rectangle 24">
            <a:extLst>
              <a:ext uri="{FF2B5EF4-FFF2-40B4-BE49-F238E27FC236}">
                <a16:creationId xmlns:a16="http://schemas.microsoft.com/office/drawing/2014/main" id="{3E2A5E86-D7C5-4246-9440-F5A351F7A407}"/>
              </a:ext>
            </a:extLst>
          </p:cNvPr>
          <p:cNvSpPr>
            <a:spLocks noChangeArrowheads="1"/>
          </p:cNvSpPr>
          <p:nvPr/>
        </p:nvSpPr>
        <p:spPr bwMode="auto">
          <a:xfrm>
            <a:off x="8266123" y="2394875"/>
            <a:ext cx="172851" cy="171182"/>
          </a:xfrm>
          <a:prstGeom prst="rect">
            <a:avLst/>
          </a:prstGeom>
          <a:noFill/>
          <a:ln w="38100">
            <a:solidFill>
              <a:srgbClr val="00B050"/>
            </a:solidFill>
            <a:prstDash val="sysDash"/>
            <a:headEnd type="none" w="med" len="med"/>
            <a:tailEnd type="none" w="med" len="med"/>
          </a:ln>
          <a:effectLst/>
        </p:spPr>
        <p:style>
          <a:lnRef idx="2">
            <a:schemeClr val="dk1">
              <a:shade val="50000"/>
            </a:schemeClr>
          </a:lnRef>
          <a:fillRef idx="1">
            <a:schemeClr val="dk1"/>
          </a:fillRef>
          <a:effectRef idx="0">
            <a:schemeClr val="dk1"/>
          </a:effectRef>
          <a:fontRef idx="minor">
            <a:schemeClr val="lt1"/>
          </a:fontRef>
        </p:style>
        <p:txBody>
          <a:bodyPr wrap="none" anchor="ctr"/>
          <a:lstStyle/>
          <a:p>
            <a:pPr algn="ctr">
              <a:defRPr/>
            </a:pPr>
            <a:endParaRPr lang="en-US">
              <a:solidFill>
                <a:srgbClr val="FFFF00"/>
              </a:solidFill>
              <a:latin typeface="Neo Sans Intel" pitchFamily="34" charset="0"/>
              <a:cs typeface="Arial" pitchFamily="34" charset="0"/>
            </a:endParaRPr>
          </a:p>
        </p:txBody>
      </p:sp>
    </p:spTree>
    <p:custDataLst>
      <p:tags r:id="rId1"/>
    </p:custDataLst>
    <p:extLst>
      <p:ext uri="{BB962C8B-B14F-4D97-AF65-F5344CB8AC3E}">
        <p14:creationId xmlns:p14="http://schemas.microsoft.com/office/powerpoint/2010/main" val="143641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1000"/>
                                        <p:tgtEl>
                                          <p:spTgt spid="17"/>
                                        </p:tgtEl>
                                      </p:cBhvr>
                                    </p:animEffect>
                                    <p:set>
                                      <p:cBhvr>
                                        <p:cTn id="7" dur="1" fill="hold">
                                          <p:stCondLst>
                                            <p:cond delay="999"/>
                                          </p:stCondLst>
                                        </p:cTn>
                                        <p:tgtEl>
                                          <p:spTgt spid="1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000"/>
                                        <p:tgtEl>
                                          <p:spTgt spid="27"/>
                                        </p:tgtEl>
                                      </p:cBhvr>
                                    </p:animEffect>
                                    <p:set>
                                      <p:cBhvr>
                                        <p:cTn id="10" dur="1" fill="hold">
                                          <p:stCondLst>
                                            <p:cond delay="999"/>
                                          </p:stCondLst>
                                        </p:cTn>
                                        <p:tgtEl>
                                          <p:spTgt spid="27"/>
                                        </p:tgtEl>
                                        <p:attrNameLst>
                                          <p:attrName>style.visibility</p:attrName>
                                        </p:attrNameLst>
                                      </p:cBhvr>
                                      <p:to>
                                        <p:strVal val="hidden"/>
                                      </p:to>
                                    </p:se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dissolve">
                                      <p:cBhvr>
                                        <p:cTn id="29" dur="500"/>
                                        <p:tgtEl>
                                          <p:spTgt spid="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fade">
                                      <p:cBhvr>
                                        <p:cTn id="32" dur="500"/>
                                        <p:tgtEl>
                                          <p:spTgt spid="3">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500"/>
                                        <p:tgtEl>
                                          <p:spTgt spid="3">
                                            <p:txEl>
                                              <p:pRg st="2" end="2"/>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 grpId="0" build="p"/>
      <p:bldP spid="16" grpId="0" animBg="1"/>
      <p:bldP spid="17" grpId="0"/>
      <p:bldP spid="18" grpId="0"/>
      <p:bldP spid="21" grpId="0" animBg="1"/>
      <p:bldP spid="22" grpId="0" animBg="1"/>
      <p:bldP spid="23"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3FE68-4564-4174-A3AA-8F7B4388C162}"/>
              </a:ext>
            </a:extLst>
          </p:cNvPr>
          <p:cNvSpPr>
            <a:spLocks noGrp="1"/>
          </p:cNvSpPr>
          <p:nvPr>
            <p:ph type="title"/>
          </p:nvPr>
        </p:nvSpPr>
        <p:spPr/>
        <p:txBody>
          <a:bodyPr/>
          <a:lstStyle/>
          <a:p>
            <a:r>
              <a:rPr lang="en-US"/>
              <a:t>Extending Intel® SGX enclaves to run applications</a:t>
            </a:r>
          </a:p>
        </p:txBody>
      </p:sp>
      <p:sp>
        <p:nvSpPr>
          <p:cNvPr id="23" name="Rectangle 22">
            <a:extLst>
              <a:ext uri="{FF2B5EF4-FFF2-40B4-BE49-F238E27FC236}">
                <a16:creationId xmlns:a16="http://schemas.microsoft.com/office/drawing/2014/main" id="{26E64192-AC2B-42CC-AA58-9880F5450CE5}"/>
              </a:ext>
            </a:extLst>
          </p:cNvPr>
          <p:cNvSpPr/>
          <p:nvPr/>
        </p:nvSpPr>
        <p:spPr>
          <a:xfrm>
            <a:off x="4439709" y="1882537"/>
            <a:ext cx="3308350" cy="269550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4" name="Rectangle 23">
            <a:extLst>
              <a:ext uri="{FF2B5EF4-FFF2-40B4-BE49-F238E27FC236}">
                <a16:creationId xmlns:a16="http://schemas.microsoft.com/office/drawing/2014/main" id="{CCA33ED6-D873-4AA7-8160-F2B94E6C5E15}"/>
              </a:ext>
            </a:extLst>
          </p:cNvPr>
          <p:cNvSpPr/>
          <p:nvPr/>
        </p:nvSpPr>
        <p:spPr>
          <a:xfrm>
            <a:off x="4715934" y="2060638"/>
            <a:ext cx="2755900" cy="1983327"/>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52EC163-78B7-4F0E-BBBA-0FFF41176525}"/>
              </a:ext>
            </a:extLst>
          </p:cNvPr>
          <p:cNvCxnSpPr>
            <a:cxnSpLocks/>
          </p:cNvCxnSpPr>
          <p:nvPr/>
        </p:nvCxnSpPr>
        <p:spPr>
          <a:xfrm flipV="1">
            <a:off x="3944626" y="4822911"/>
            <a:ext cx="4323074" cy="35730"/>
          </a:xfrm>
          <a:prstGeom prst="line">
            <a:avLst/>
          </a:prstGeom>
          <a:ln>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AC872B23-7356-4EB2-AEEF-FE13A956FD59}"/>
              </a:ext>
            </a:extLst>
          </p:cNvPr>
          <p:cNvSpPr txBox="1"/>
          <p:nvPr/>
        </p:nvSpPr>
        <p:spPr>
          <a:xfrm>
            <a:off x="8417984" y="4653002"/>
            <a:ext cx="3162300" cy="369332"/>
          </a:xfrm>
          <a:prstGeom prst="rect">
            <a:avLst/>
          </a:prstGeom>
          <a:noFill/>
        </p:spPr>
        <p:txBody>
          <a:bodyPr vert="horz" wrap="square" lIns="0" tIns="0" rIns="0" bIns="0" rtlCol="0">
            <a:spAutoFit/>
          </a:bodyPr>
          <a:lstStyle/>
          <a:p>
            <a:r>
              <a:rPr lang="en-US" sz="2400">
                <a:solidFill>
                  <a:srgbClr val="003C71"/>
                </a:solidFill>
              </a:rPr>
              <a:t>System call Interface</a:t>
            </a:r>
          </a:p>
        </p:txBody>
      </p:sp>
      <p:sp>
        <p:nvSpPr>
          <p:cNvPr id="27" name="Rectangle 26">
            <a:extLst>
              <a:ext uri="{FF2B5EF4-FFF2-40B4-BE49-F238E27FC236}">
                <a16:creationId xmlns:a16="http://schemas.microsoft.com/office/drawing/2014/main" id="{73FC0025-3BE5-4241-A22D-F786CDD7C9DB}"/>
              </a:ext>
            </a:extLst>
          </p:cNvPr>
          <p:cNvSpPr/>
          <p:nvPr/>
        </p:nvSpPr>
        <p:spPr>
          <a:xfrm>
            <a:off x="5522384" y="3022782"/>
            <a:ext cx="1143000" cy="355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Binary</a:t>
            </a:r>
          </a:p>
        </p:txBody>
      </p:sp>
      <p:sp>
        <p:nvSpPr>
          <p:cNvPr id="28" name="Rectangle 27">
            <a:extLst>
              <a:ext uri="{FF2B5EF4-FFF2-40B4-BE49-F238E27FC236}">
                <a16:creationId xmlns:a16="http://schemas.microsoft.com/office/drawing/2014/main" id="{DCC90D41-E5F5-4010-8B61-3B3019486149}"/>
              </a:ext>
            </a:extLst>
          </p:cNvPr>
          <p:cNvSpPr/>
          <p:nvPr/>
        </p:nvSpPr>
        <p:spPr>
          <a:xfrm>
            <a:off x="4441825" y="5022334"/>
            <a:ext cx="3308350" cy="558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Host OS</a:t>
            </a:r>
          </a:p>
        </p:txBody>
      </p:sp>
      <p:sp>
        <p:nvSpPr>
          <p:cNvPr id="29" name="Rectangle 28">
            <a:extLst>
              <a:ext uri="{FF2B5EF4-FFF2-40B4-BE49-F238E27FC236}">
                <a16:creationId xmlns:a16="http://schemas.microsoft.com/office/drawing/2014/main" id="{811794C2-13C0-4FCB-B000-35CD22D11476}"/>
              </a:ext>
            </a:extLst>
          </p:cNvPr>
          <p:cNvSpPr/>
          <p:nvPr/>
        </p:nvSpPr>
        <p:spPr>
          <a:xfrm>
            <a:off x="5522384" y="2164067"/>
            <a:ext cx="1143000" cy="69502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Heap/stack</a:t>
            </a:r>
          </a:p>
        </p:txBody>
      </p:sp>
      <p:pic>
        <p:nvPicPr>
          <p:cNvPr id="30" name="Picture 29">
            <a:extLst>
              <a:ext uri="{FF2B5EF4-FFF2-40B4-BE49-F238E27FC236}">
                <a16:creationId xmlns:a16="http://schemas.microsoft.com/office/drawing/2014/main" id="{4E42B1F8-2C1A-47EE-A070-9FE5F62E5B4C}"/>
              </a:ext>
            </a:extLst>
          </p:cNvPr>
          <p:cNvPicPr>
            <a:picLocks noChangeAspect="1"/>
          </p:cNvPicPr>
          <p:nvPr/>
        </p:nvPicPr>
        <p:blipFill rotWithShape="1">
          <a:blip r:embed="rId4">
            <a:clrChange>
              <a:clrFrom>
                <a:srgbClr val="FFFFFF"/>
              </a:clrFrom>
              <a:clrTo>
                <a:srgbClr val="FFFFFF">
                  <a:alpha val="0"/>
                </a:srgbClr>
              </a:clrTo>
            </a:clrChange>
          </a:blip>
          <a:srcRect r="19298" b="11423"/>
          <a:stretch/>
        </p:blipFill>
        <p:spPr>
          <a:xfrm>
            <a:off x="6817976" y="1895416"/>
            <a:ext cx="833237" cy="793799"/>
          </a:xfrm>
          <a:prstGeom prst="rect">
            <a:avLst/>
          </a:prstGeom>
        </p:spPr>
      </p:pic>
      <p:cxnSp>
        <p:nvCxnSpPr>
          <p:cNvPr id="31" name="Straight Arrow Connector 30">
            <a:extLst>
              <a:ext uri="{FF2B5EF4-FFF2-40B4-BE49-F238E27FC236}">
                <a16:creationId xmlns:a16="http://schemas.microsoft.com/office/drawing/2014/main" id="{E7096E26-E25A-442C-81D9-B50C1012A2C2}"/>
              </a:ext>
            </a:extLst>
          </p:cNvPr>
          <p:cNvCxnSpPr>
            <a:cxnSpLocks/>
            <a:stCxn id="28" idx="0"/>
            <a:endCxn id="27" idx="2"/>
          </p:cNvCxnSpPr>
          <p:nvPr/>
        </p:nvCxnSpPr>
        <p:spPr>
          <a:xfrm flipH="1" flipV="1">
            <a:off x="6093884" y="3378422"/>
            <a:ext cx="2116" cy="1643912"/>
          </a:xfrm>
          <a:prstGeom prst="straightConnector1">
            <a:avLst/>
          </a:prstGeom>
          <a:ln w="57150">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0" name="&quot;Not Allowed&quot; Symbol 9">
            <a:extLst>
              <a:ext uri="{FF2B5EF4-FFF2-40B4-BE49-F238E27FC236}">
                <a16:creationId xmlns:a16="http://schemas.microsoft.com/office/drawing/2014/main" id="{443455A1-8166-41F9-87EE-425705900292}"/>
              </a:ext>
            </a:extLst>
          </p:cNvPr>
          <p:cNvSpPr/>
          <p:nvPr/>
        </p:nvSpPr>
        <p:spPr>
          <a:xfrm>
            <a:off x="5595425" y="3659207"/>
            <a:ext cx="953573" cy="953573"/>
          </a:xfrm>
          <a:prstGeom prst="noSmoking">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8B5AEF4C-3256-4F25-8EF3-D55414BA3C3A}"/>
              </a:ext>
            </a:extLst>
          </p:cNvPr>
          <p:cNvSpPr txBox="1"/>
          <p:nvPr/>
        </p:nvSpPr>
        <p:spPr>
          <a:xfrm>
            <a:off x="4439710" y="1457117"/>
            <a:ext cx="3308350" cy="369332"/>
          </a:xfrm>
          <a:prstGeom prst="rect">
            <a:avLst/>
          </a:prstGeom>
          <a:noFill/>
        </p:spPr>
        <p:txBody>
          <a:bodyPr vert="horz" wrap="square" lIns="0" tIns="0" rIns="0" bIns="0" rtlCol="0">
            <a:spAutoFit/>
          </a:bodyPr>
          <a:lstStyle/>
          <a:p>
            <a:pPr algn="ctr"/>
            <a:r>
              <a:rPr lang="en-US" sz="2400">
                <a:solidFill>
                  <a:schemeClr val="dk1"/>
                </a:solidFill>
              </a:rPr>
              <a:t>Process</a:t>
            </a:r>
          </a:p>
        </p:txBody>
      </p:sp>
    </p:spTree>
    <p:custDataLst>
      <p:tags r:id="rId1"/>
    </p:custDataLst>
    <p:extLst>
      <p:ext uri="{BB962C8B-B14F-4D97-AF65-F5344CB8AC3E}">
        <p14:creationId xmlns:p14="http://schemas.microsoft.com/office/powerpoint/2010/main" val="3702804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286CE8A-21EA-4E92-8A8C-91B30EDCADB9}"/>
              </a:ext>
            </a:extLst>
          </p:cNvPr>
          <p:cNvSpPr/>
          <p:nvPr/>
        </p:nvSpPr>
        <p:spPr>
          <a:xfrm>
            <a:off x="4439709" y="1882537"/>
            <a:ext cx="3308350" cy="269550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1" name="Rectangle 20">
            <a:extLst>
              <a:ext uri="{FF2B5EF4-FFF2-40B4-BE49-F238E27FC236}">
                <a16:creationId xmlns:a16="http://schemas.microsoft.com/office/drawing/2014/main" id="{6FABF8F2-5D28-4FC1-A16B-73BC8BF3567E}"/>
              </a:ext>
            </a:extLst>
          </p:cNvPr>
          <p:cNvSpPr/>
          <p:nvPr/>
        </p:nvSpPr>
        <p:spPr>
          <a:xfrm>
            <a:off x="4715934" y="2060638"/>
            <a:ext cx="2755900" cy="1983327"/>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1A83FE68-4564-4174-A3AA-8F7B4388C162}"/>
              </a:ext>
            </a:extLst>
          </p:cNvPr>
          <p:cNvSpPr>
            <a:spLocks noGrp="1"/>
          </p:cNvSpPr>
          <p:nvPr>
            <p:ph type="title"/>
          </p:nvPr>
        </p:nvSpPr>
        <p:spPr/>
        <p:txBody>
          <a:bodyPr/>
          <a:lstStyle/>
          <a:p>
            <a:r>
              <a:rPr lang="en-US"/>
              <a:t>Extending Intel SGX Enclaves to run applications</a:t>
            </a:r>
          </a:p>
        </p:txBody>
      </p:sp>
      <p:cxnSp>
        <p:nvCxnSpPr>
          <p:cNvPr id="6" name="Straight Connector 5">
            <a:extLst>
              <a:ext uri="{FF2B5EF4-FFF2-40B4-BE49-F238E27FC236}">
                <a16:creationId xmlns:a16="http://schemas.microsoft.com/office/drawing/2014/main" id="{718058B2-CDEC-48F1-B3DE-6455B386F511}"/>
              </a:ext>
            </a:extLst>
          </p:cNvPr>
          <p:cNvCxnSpPr>
            <a:cxnSpLocks/>
          </p:cNvCxnSpPr>
          <p:nvPr/>
        </p:nvCxnSpPr>
        <p:spPr>
          <a:xfrm flipV="1">
            <a:off x="3944626" y="4822911"/>
            <a:ext cx="4323074" cy="35730"/>
          </a:xfrm>
          <a:prstGeom prst="line">
            <a:avLst/>
          </a:prstGeom>
          <a:ln>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DD63F504-6728-4C95-A3E7-2DC50E13C117}"/>
              </a:ext>
            </a:extLst>
          </p:cNvPr>
          <p:cNvSpPr txBox="1"/>
          <p:nvPr/>
        </p:nvSpPr>
        <p:spPr>
          <a:xfrm>
            <a:off x="8417984" y="4653002"/>
            <a:ext cx="3162300" cy="369332"/>
          </a:xfrm>
          <a:prstGeom prst="rect">
            <a:avLst/>
          </a:prstGeom>
          <a:noFill/>
        </p:spPr>
        <p:txBody>
          <a:bodyPr vert="horz" wrap="square" lIns="0" tIns="0" rIns="0" bIns="0" rtlCol="0">
            <a:spAutoFit/>
          </a:bodyPr>
          <a:lstStyle/>
          <a:p>
            <a:r>
              <a:rPr lang="en-US" sz="2400">
                <a:solidFill>
                  <a:srgbClr val="003C71"/>
                </a:solidFill>
              </a:rPr>
              <a:t>System call Interface</a:t>
            </a:r>
          </a:p>
        </p:txBody>
      </p:sp>
      <p:sp>
        <p:nvSpPr>
          <p:cNvPr id="14" name="Rectangle 13">
            <a:extLst>
              <a:ext uri="{FF2B5EF4-FFF2-40B4-BE49-F238E27FC236}">
                <a16:creationId xmlns:a16="http://schemas.microsoft.com/office/drawing/2014/main" id="{DB702AA8-B49D-4923-BA14-9EAC161B6E32}"/>
              </a:ext>
            </a:extLst>
          </p:cNvPr>
          <p:cNvSpPr/>
          <p:nvPr/>
        </p:nvSpPr>
        <p:spPr>
          <a:xfrm>
            <a:off x="5522384" y="3022782"/>
            <a:ext cx="1143000" cy="3556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Binary</a:t>
            </a:r>
          </a:p>
        </p:txBody>
      </p:sp>
      <p:sp>
        <p:nvSpPr>
          <p:cNvPr id="16" name="Rectangle 15">
            <a:extLst>
              <a:ext uri="{FF2B5EF4-FFF2-40B4-BE49-F238E27FC236}">
                <a16:creationId xmlns:a16="http://schemas.microsoft.com/office/drawing/2014/main" id="{E4D3B251-A6D4-49AC-B6A0-C1446DFA89A3}"/>
              </a:ext>
            </a:extLst>
          </p:cNvPr>
          <p:cNvSpPr/>
          <p:nvPr/>
        </p:nvSpPr>
        <p:spPr>
          <a:xfrm>
            <a:off x="4441825" y="5022334"/>
            <a:ext cx="3308350" cy="558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Host OS</a:t>
            </a:r>
          </a:p>
        </p:txBody>
      </p:sp>
      <p:sp>
        <p:nvSpPr>
          <p:cNvPr id="18" name="Rectangle 17">
            <a:extLst>
              <a:ext uri="{FF2B5EF4-FFF2-40B4-BE49-F238E27FC236}">
                <a16:creationId xmlns:a16="http://schemas.microsoft.com/office/drawing/2014/main" id="{086A2BD2-9A4F-4B67-9883-5CDAD1DB6FB5}"/>
              </a:ext>
            </a:extLst>
          </p:cNvPr>
          <p:cNvSpPr/>
          <p:nvPr/>
        </p:nvSpPr>
        <p:spPr>
          <a:xfrm>
            <a:off x="5522384" y="2164067"/>
            <a:ext cx="1143000" cy="69502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Heap/stack</a:t>
            </a:r>
          </a:p>
        </p:txBody>
      </p:sp>
      <p:pic>
        <p:nvPicPr>
          <p:cNvPr id="20" name="Picture 19">
            <a:extLst>
              <a:ext uri="{FF2B5EF4-FFF2-40B4-BE49-F238E27FC236}">
                <a16:creationId xmlns:a16="http://schemas.microsoft.com/office/drawing/2014/main" id="{504B4774-0278-46C8-8A26-2D10AC902433}"/>
              </a:ext>
            </a:extLst>
          </p:cNvPr>
          <p:cNvPicPr>
            <a:picLocks noChangeAspect="1"/>
          </p:cNvPicPr>
          <p:nvPr/>
        </p:nvPicPr>
        <p:blipFill rotWithShape="1">
          <a:blip r:embed="rId3">
            <a:clrChange>
              <a:clrFrom>
                <a:srgbClr val="FFFFFF"/>
              </a:clrFrom>
              <a:clrTo>
                <a:srgbClr val="FFFFFF">
                  <a:alpha val="0"/>
                </a:srgbClr>
              </a:clrTo>
            </a:clrChange>
          </a:blip>
          <a:srcRect r="19298" b="11423"/>
          <a:stretch/>
        </p:blipFill>
        <p:spPr>
          <a:xfrm>
            <a:off x="6805097" y="1908295"/>
            <a:ext cx="833237" cy="793799"/>
          </a:xfrm>
          <a:prstGeom prst="rect">
            <a:avLst/>
          </a:prstGeom>
        </p:spPr>
      </p:pic>
      <p:cxnSp>
        <p:nvCxnSpPr>
          <p:cNvPr id="4" name="Straight Arrow Connector 3">
            <a:extLst>
              <a:ext uri="{FF2B5EF4-FFF2-40B4-BE49-F238E27FC236}">
                <a16:creationId xmlns:a16="http://schemas.microsoft.com/office/drawing/2014/main" id="{BEDD02F2-2ABB-4376-BB38-6B1FF0E9821A}"/>
              </a:ext>
            </a:extLst>
          </p:cNvPr>
          <p:cNvCxnSpPr>
            <a:cxnSpLocks/>
            <a:stCxn id="16" idx="0"/>
            <a:endCxn id="14" idx="2"/>
          </p:cNvCxnSpPr>
          <p:nvPr/>
        </p:nvCxnSpPr>
        <p:spPr>
          <a:xfrm flipH="1" flipV="1">
            <a:off x="6093884" y="3378422"/>
            <a:ext cx="2116" cy="1643912"/>
          </a:xfrm>
          <a:prstGeom prst="straightConnector1">
            <a:avLst/>
          </a:prstGeom>
          <a:ln w="57150">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7BB40AC6-5354-417E-9442-EB8739619330}"/>
              </a:ext>
            </a:extLst>
          </p:cNvPr>
          <p:cNvSpPr/>
          <p:nvPr/>
        </p:nvSpPr>
        <p:spPr>
          <a:xfrm>
            <a:off x="5522384" y="3501144"/>
            <a:ext cx="1143000" cy="96239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err="1"/>
              <a:t>LibOS</a:t>
            </a:r>
            <a:endParaRPr lang="en-US" sz="2400"/>
          </a:p>
        </p:txBody>
      </p:sp>
      <p:sp>
        <p:nvSpPr>
          <p:cNvPr id="15" name="TextBox 14">
            <a:extLst>
              <a:ext uri="{FF2B5EF4-FFF2-40B4-BE49-F238E27FC236}">
                <a16:creationId xmlns:a16="http://schemas.microsoft.com/office/drawing/2014/main" id="{74DC5583-F922-445E-B487-610E6FBA5FBD}"/>
              </a:ext>
            </a:extLst>
          </p:cNvPr>
          <p:cNvSpPr txBox="1"/>
          <p:nvPr/>
        </p:nvSpPr>
        <p:spPr>
          <a:xfrm>
            <a:off x="4439710" y="1457117"/>
            <a:ext cx="3308350" cy="369332"/>
          </a:xfrm>
          <a:prstGeom prst="rect">
            <a:avLst/>
          </a:prstGeom>
          <a:noFill/>
        </p:spPr>
        <p:txBody>
          <a:bodyPr vert="horz" wrap="square" lIns="0" tIns="0" rIns="0" bIns="0" rtlCol="0">
            <a:spAutoFit/>
          </a:bodyPr>
          <a:lstStyle/>
          <a:p>
            <a:pPr algn="ctr"/>
            <a:r>
              <a:rPr lang="en-US" sz="2400">
                <a:solidFill>
                  <a:schemeClr val="dk1"/>
                </a:solidFill>
              </a:rPr>
              <a:t>Process</a:t>
            </a:r>
          </a:p>
        </p:txBody>
      </p:sp>
    </p:spTree>
    <p:extLst>
      <p:ext uri="{BB962C8B-B14F-4D97-AF65-F5344CB8AC3E}">
        <p14:creationId xmlns:p14="http://schemas.microsoft.com/office/powerpoint/2010/main" val="3444508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286CE8A-21EA-4E92-8A8C-91B30EDCADB9}"/>
              </a:ext>
            </a:extLst>
          </p:cNvPr>
          <p:cNvSpPr/>
          <p:nvPr/>
        </p:nvSpPr>
        <p:spPr>
          <a:xfrm>
            <a:off x="3944626" y="1414950"/>
            <a:ext cx="4692598" cy="291188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 name="Title 1">
            <a:extLst>
              <a:ext uri="{FF2B5EF4-FFF2-40B4-BE49-F238E27FC236}">
                <a16:creationId xmlns:a16="http://schemas.microsoft.com/office/drawing/2014/main" id="{1A83FE68-4564-4174-A3AA-8F7B4388C162}"/>
              </a:ext>
            </a:extLst>
          </p:cNvPr>
          <p:cNvSpPr>
            <a:spLocks noGrp="1"/>
          </p:cNvSpPr>
          <p:nvPr>
            <p:ph type="title"/>
          </p:nvPr>
        </p:nvSpPr>
        <p:spPr/>
        <p:txBody>
          <a:bodyPr/>
          <a:lstStyle/>
          <a:p>
            <a:r>
              <a:rPr lang="en-US"/>
              <a:t>Graphene </a:t>
            </a:r>
            <a:r>
              <a:rPr lang="en-US" err="1"/>
              <a:t>LibraryOS</a:t>
            </a:r>
            <a:endParaRPr lang="en-US"/>
          </a:p>
        </p:txBody>
      </p:sp>
      <p:cxnSp>
        <p:nvCxnSpPr>
          <p:cNvPr id="6" name="Straight Connector 5">
            <a:extLst>
              <a:ext uri="{FF2B5EF4-FFF2-40B4-BE49-F238E27FC236}">
                <a16:creationId xmlns:a16="http://schemas.microsoft.com/office/drawing/2014/main" id="{718058B2-CDEC-48F1-B3DE-6455B386F511}"/>
              </a:ext>
            </a:extLst>
          </p:cNvPr>
          <p:cNvCxnSpPr>
            <a:cxnSpLocks/>
          </p:cNvCxnSpPr>
          <p:nvPr/>
        </p:nvCxnSpPr>
        <p:spPr>
          <a:xfrm flipV="1">
            <a:off x="3438144" y="5264871"/>
            <a:ext cx="5532120" cy="0"/>
          </a:xfrm>
          <a:prstGeom prst="line">
            <a:avLst/>
          </a:prstGeom>
          <a:ln>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DD63F504-6728-4C95-A3E7-2DC50E13C117}"/>
              </a:ext>
            </a:extLst>
          </p:cNvPr>
          <p:cNvSpPr txBox="1"/>
          <p:nvPr/>
        </p:nvSpPr>
        <p:spPr>
          <a:xfrm>
            <a:off x="9084785" y="5080205"/>
            <a:ext cx="2396265" cy="369332"/>
          </a:xfrm>
          <a:prstGeom prst="rect">
            <a:avLst/>
          </a:prstGeom>
          <a:noFill/>
        </p:spPr>
        <p:txBody>
          <a:bodyPr vert="horz" wrap="square" lIns="0" tIns="0" rIns="0" bIns="0" rtlCol="0">
            <a:spAutoFit/>
          </a:bodyPr>
          <a:lstStyle/>
          <a:p>
            <a:r>
              <a:rPr lang="en-US" sz="2400" err="1">
                <a:solidFill>
                  <a:srgbClr val="003C71"/>
                </a:solidFill>
              </a:rPr>
              <a:t>Syscall</a:t>
            </a:r>
            <a:r>
              <a:rPr lang="en-US" sz="2400">
                <a:solidFill>
                  <a:srgbClr val="003C71"/>
                </a:solidFill>
              </a:rPr>
              <a:t> interface</a:t>
            </a:r>
          </a:p>
        </p:txBody>
      </p:sp>
      <p:sp>
        <p:nvSpPr>
          <p:cNvPr id="14" name="Rectangle 13">
            <a:extLst>
              <a:ext uri="{FF2B5EF4-FFF2-40B4-BE49-F238E27FC236}">
                <a16:creationId xmlns:a16="http://schemas.microsoft.com/office/drawing/2014/main" id="{DB702AA8-B49D-4923-BA14-9EAC161B6E32}"/>
              </a:ext>
            </a:extLst>
          </p:cNvPr>
          <p:cNvSpPr/>
          <p:nvPr/>
        </p:nvSpPr>
        <p:spPr>
          <a:xfrm>
            <a:off x="4344453" y="2238879"/>
            <a:ext cx="3025829" cy="42062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Binary</a:t>
            </a:r>
          </a:p>
        </p:txBody>
      </p:sp>
      <p:sp>
        <p:nvSpPr>
          <p:cNvPr id="16" name="Rectangle 15">
            <a:extLst>
              <a:ext uri="{FF2B5EF4-FFF2-40B4-BE49-F238E27FC236}">
                <a16:creationId xmlns:a16="http://schemas.microsoft.com/office/drawing/2014/main" id="{E4D3B251-A6D4-49AC-B6A0-C1446DFA89A3}"/>
              </a:ext>
            </a:extLst>
          </p:cNvPr>
          <p:cNvSpPr/>
          <p:nvPr/>
        </p:nvSpPr>
        <p:spPr>
          <a:xfrm>
            <a:off x="3944626" y="5395121"/>
            <a:ext cx="3803432" cy="558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Host OS</a:t>
            </a:r>
          </a:p>
        </p:txBody>
      </p:sp>
      <p:sp>
        <p:nvSpPr>
          <p:cNvPr id="18" name="Rectangle 17">
            <a:extLst>
              <a:ext uri="{FF2B5EF4-FFF2-40B4-BE49-F238E27FC236}">
                <a16:creationId xmlns:a16="http://schemas.microsoft.com/office/drawing/2014/main" id="{086A2BD2-9A4F-4B67-9883-5CDAD1DB6FB5}"/>
              </a:ext>
            </a:extLst>
          </p:cNvPr>
          <p:cNvSpPr/>
          <p:nvPr/>
        </p:nvSpPr>
        <p:spPr>
          <a:xfrm>
            <a:off x="4344453" y="1590383"/>
            <a:ext cx="3025829" cy="42062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Heap/Stack</a:t>
            </a:r>
          </a:p>
        </p:txBody>
      </p:sp>
      <p:cxnSp>
        <p:nvCxnSpPr>
          <p:cNvPr id="4" name="Straight Arrow Connector 3">
            <a:extLst>
              <a:ext uri="{FF2B5EF4-FFF2-40B4-BE49-F238E27FC236}">
                <a16:creationId xmlns:a16="http://schemas.microsoft.com/office/drawing/2014/main" id="{BEDD02F2-2ABB-4376-BB38-6B1FF0E9821A}"/>
              </a:ext>
            </a:extLst>
          </p:cNvPr>
          <p:cNvCxnSpPr>
            <a:cxnSpLocks/>
            <a:stCxn id="16" idx="0"/>
            <a:endCxn id="14" idx="2"/>
          </p:cNvCxnSpPr>
          <p:nvPr/>
        </p:nvCxnSpPr>
        <p:spPr>
          <a:xfrm flipV="1">
            <a:off x="5846342" y="2659503"/>
            <a:ext cx="11026" cy="2735618"/>
          </a:xfrm>
          <a:prstGeom prst="straightConnector1">
            <a:avLst/>
          </a:prstGeom>
          <a:ln w="57150">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7BB40AC6-5354-417E-9442-EB8739619330}"/>
              </a:ext>
            </a:extLst>
          </p:cNvPr>
          <p:cNvSpPr/>
          <p:nvPr/>
        </p:nvSpPr>
        <p:spPr>
          <a:xfrm>
            <a:off x="4344453" y="2947990"/>
            <a:ext cx="3025829" cy="51860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Graphene </a:t>
            </a:r>
            <a:r>
              <a:rPr lang="en-US" sz="2400" err="1"/>
              <a:t>LibOS</a:t>
            </a:r>
            <a:endParaRPr lang="en-US" sz="2400"/>
          </a:p>
        </p:txBody>
      </p:sp>
      <p:cxnSp>
        <p:nvCxnSpPr>
          <p:cNvPr id="24" name="Straight Connector 23">
            <a:extLst>
              <a:ext uri="{FF2B5EF4-FFF2-40B4-BE49-F238E27FC236}">
                <a16:creationId xmlns:a16="http://schemas.microsoft.com/office/drawing/2014/main" id="{6A291288-E36A-43EC-A91C-6B41150B2C03}"/>
              </a:ext>
            </a:extLst>
          </p:cNvPr>
          <p:cNvCxnSpPr>
            <a:cxnSpLocks/>
          </p:cNvCxnSpPr>
          <p:nvPr/>
        </p:nvCxnSpPr>
        <p:spPr>
          <a:xfrm>
            <a:off x="3437263" y="2809871"/>
            <a:ext cx="5530467" cy="0"/>
          </a:xfrm>
          <a:prstGeom prst="line">
            <a:avLst/>
          </a:prstGeom>
          <a:ln>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B70E5F05-A36C-4661-9AD6-F1BE425E6A77}"/>
              </a:ext>
            </a:extLst>
          </p:cNvPr>
          <p:cNvSpPr txBox="1"/>
          <p:nvPr/>
        </p:nvSpPr>
        <p:spPr>
          <a:xfrm>
            <a:off x="9084785" y="2625149"/>
            <a:ext cx="3162300" cy="369332"/>
          </a:xfrm>
          <a:prstGeom prst="rect">
            <a:avLst/>
          </a:prstGeom>
          <a:noFill/>
        </p:spPr>
        <p:txBody>
          <a:bodyPr vert="horz" wrap="square" lIns="0" tIns="0" rIns="0" bIns="0" rtlCol="0">
            <a:spAutoFit/>
          </a:bodyPr>
          <a:lstStyle/>
          <a:p>
            <a:r>
              <a:rPr lang="en-US" sz="2400">
                <a:solidFill>
                  <a:srgbClr val="003C71"/>
                </a:solidFill>
              </a:rPr>
              <a:t>Linux API</a:t>
            </a:r>
          </a:p>
        </p:txBody>
      </p:sp>
      <p:sp>
        <p:nvSpPr>
          <p:cNvPr id="33" name="Rectangle 32">
            <a:extLst>
              <a:ext uri="{FF2B5EF4-FFF2-40B4-BE49-F238E27FC236}">
                <a16:creationId xmlns:a16="http://schemas.microsoft.com/office/drawing/2014/main" id="{1CF3E93A-9A8C-4850-9B4C-37C7BF3DCBB6}"/>
              </a:ext>
            </a:extLst>
          </p:cNvPr>
          <p:cNvSpPr/>
          <p:nvPr/>
        </p:nvSpPr>
        <p:spPr>
          <a:xfrm>
            <a:off x="4344452" y="3737372"/>
            <a:ext cx="3025830" cy="41598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a:t>PAL</a:t>
            </a:r>
          </a:p>
        </p:txBody>
      </p:sp>
      <p:cxnSp>
        <p:nvCxnSpPr>
          <p:cNvPr id="35" name="Straight Connector 34">
            <a:extLst>
              <a:ext uri="{FF2B5EF4-FFF2-40B4-BE49-F238E27FC236}">
                <a16:creationId xmlns:a16="http://schemas.microsoft.com/office/drawing/2014/main" id="{7C019A68-9C81-4B23-93C5-6E1F79D79433}"/>
              </a:ext>
            </a:extLst>
          </p:cNvPr>
          <p:cNvCxnSpPr>
            <a:cxnSpLocks/>
          </p:cNvCxnSpPr>
          <p:nvPr/>
        </p:nvCxnSpPr>
        <p:spPr>
          <a:xfrm>
            <a:off x="3438144" y="3601437"/>
            <a:ext cx="5532120" cy="0"/>
          </a:xfrm>
          <a:prstGeom prst="line">
            <a:avLst/>
          </a:prstGeom>
          <a:ln>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B0BE4646-E592-4B3B-8D6E-97A111365DDC}"/>
              </a:ext>
            </a:extLst>
          </p:cNvPr>
          <p:cNvSpPr txBox="1"/>
          <p:nvPr/>
        </p:nvSpPr>
        <p:spPr>
          <a:xfrm>
            <a:off x="9084785" y="3375476"/>
            <a:ext cx="3162300" cy="369332"/>
          </a:xfrm>
          <a:prstGeom prst="rect">
            <a:avLst/>
          </a:prstGeom>
          <a:noFill/>
        </p:spPr>
        <p:txBody>
          <a:bodyPr vert="horz" wrap="square" lIns="0" tIns="0" rIns="0" bIns="0" rtlCol="0">
            <a:spAutoFit/>
          </a:bodyPr>
          <a:lstStyle/>
          <a:p>
            <a:r>
              <a:rPr lang="en-US" sz="2400">
                <a:solidFill>
                  <a:srgbClr val="003C71"/>
                </a:solidFill>
              </a:rPr>
              <a:t>Graphene ABI</a:t>
            </a:r>
          </a:p>
        </p:txBody>
      </p:sp>
      <p:sp>
        <p:nvSpPr>
          <p:cNvPr id="39" name="TextBox 38">
            <a:extLst>
              <a:ext uri="{FF2B5EF4-FFF2-40B4-BE49-F238E27FC236}">
                <a16:creationId xmlns:a16="http://schemas.microsoft.com/office/drawing/2014/main" id="{0615E973-60B1-4A9F-BB75-6FBC89BE163E}"/>
              </a:ext>
            </a:extLst>
          </p:cNvPr>
          <p:cNvSpPr txBox="1"/>
          <p:nvPr/>
        </p:nvSpPr>
        <p:spPr>
          <a:xfrm>
            <a:off x="152034" y="2625149"/>
            <a:ext cx="3162300" cy="369332"/>
          </a:xfrm>
          <a:prstGeom prst="rect">
            <a:avLst/>
          </a:prstGeom>
          <a:noFill/>
        </p:spPr>
        <p:txBody>
          <a:bodyPr vert="horz" wrap="square" lIns="0" tIns="0" rIns="0" bIns="0" rtlCol="0">
            <a:spAutoFit/>
          </a:bodyPr>
          <a:lstStyle/>
          <a:p>
            <a:pPr algn="r"/>
            <a:r>
              <a:rPr lang="en-US" sz="2400">
                <a:solidFill>
                  <a:srgbClr val="003C71"/>
                </a:solidFill>
              </a:rPr>
              <a:t>~300 </a:t>
            </a:r>
            <a:r>
              <a:rPr lang="en-US" sz="2400" err="1">
                <a:solidFill>
                  <a:srgbClr val="003C71"/>
                </a:solidFill>
              </a:rPr>
              <a:t>syscalls</a:t>
            </a:r>
            <a:endParaRPr lang="en-US" sz="2400">
              <a:solidFill>
                <a:srgbClr val="003C71"/>
              </a:solidFill>
            </a:endParaRPr>
          </a:p>
        </p:txBody>
      </p:sp>
      <p:sp>
        <p:nvSpPr>
          <p:cNvPr id="40" name="TextBox 39">
            <a:extLst>
              <a:ext uri="{FF2B5EF4-FFF2-40B4-BE49-F238E27FC236}">
                <a16:creationId xmlns:a16="http://schemas.microsoft.com/office/drawing/2014/main" id="{10180C54-66D3-44BD-8676-BA0A2039E52E}"/>
              </a:ext>
            </a:extLst>
          </p:cNvPr>
          <p:cNvSpPr txBox="1"/>
          <p:nvPr/>
        </p:nvSpPr>
        <p:spPr>
          <a:xfrm>
            <a:off x="152034" y="3411434"/>
            <a:ext cx="3162300" cy="369332"/>
          </a:xfrm>
          <a:prstGeom prst="rect">
            <a:avLst/>
          </a:prstGeom>
          <a:noFill/>
        </p:spPr>
        <p:txBody>
          <a:bodyPr vert="horz" wrap="square" lIns="0" tIns="0" rIns="0" bIns="0" rtlCol="0">
            <a:spAutoFit/>
          </a:bodyPr>
          <a:lstStyle/>
          <a:p>
            <a:pPr algn="r"/>
            <a:r>
              <a:rPr lang="en-US" sz="2400">
                <a:solidFill>
                  <a:srgbClr val="003C71"/>
                </a:solidFill>
              </a:rPr>
              <a:t>~ 40 Host ABI</a:t>
            </a:r>
          </a:p>
        </p:txBody>
      </p:sp>
      <p:sp>
        <p:nvSpPr>
          <p:cNvPr id="42" name="TextBox 41">
            <a:extLst>
              <a:ext uri="{FF2B5EF4-FFF2-40B4-BE49-F238E27FC236}">
                <a16:creationId xmlns:a16="http://schemas.microsoft.com/office/drawing/2014/main" id="{FBE8DBC0-9A1F-45A2-9274-3F4D542E8092}"/>
              </a:ext>
            </a:extLst>
          </p:cNvPr>
          <p:cNvSpPr txBox="1"/>
          <p:nvPr/>
        </p:nvSpPr>
        <p:spPr>
          <a:xfrm>
            <a:off x="152034" y="5025789"/>
            <a:ext cx="3162300" cy="369332"/>
          </a:xfrm>
          <a:prstGeom prst="rect">
            <a:avLst/>
          </a:prstGeom>
          <a:noFill/>
        </p:spPr>
        <p:txBody>
          <a:bodyPr vert="horz" wrap="square" lIns="0" tIns="0" rIns="0" bIns="0" rtlCol="0">
            <a:spAutoFit/>
          </a:bodyPr>
          <a:lstStyle/>
          <a:p>
            <a:pPr algn="r"/>
            <a:r>
              <a:rPr lang="en-US" sz="2400">
                <a:solidFill>
                  <a:srgbClr val="003C71"/>
                </a:solidFill>
              </a:rPr>
              <a:t>~ 50 </a:t>
            </a:r>
            <a:r>
              <a:rPr lang="en-US" sz="2400" err="1">
                <a:solidFill>
                  <a:srgbClr val="003C71"/>
                </a:solidFill>
              </a:rPr>
              <a:t>syscalls</a:t>
            </a:r>
            <a:endParaRPr lang="en-US" sz="2400">
              <a:solidFill>
                <a:srgbClr val="003C71"/>
              </a:solidFill>
            </a:endParaRPr>
          </a:p>
        </p:txBody>
      </p:sp>
      <p:sp>
        <p:nvSpPr>
          <p:cNvPr id="25" name="TextBox 24">
            <a:extLst>
              <a:ext uri="{FF2B5EF4-FFF2-40B4-BE49-F238E27FC236}">
                <a16:creationId xmlns:a16="http://schemas.microsoft.com/office/drawing/2014/main" id="{ED213F6F-6AB3-4358-8897-22FC49128006}"/>
              </a:ext>
            </a:extLst>
          </p:cNvPr>
          <p:cNvSpPr txBox="1"/>
          <p:nvPr/>
        </p:nvSpPr>
        <p:spPr>
          <a:xfrm>
            <a:off x="3944625" y="1031579"/>
            <a:ext cx="3803433" cy="369332"/>
          </a:xfrm>
          <a:prstGeom prst="rect">
            <a:avLst/>
          </a:prstGeom>
          <a:noFill/>
        </p:spPr>
        <p:txBody>
          <a:bodyPr vert="horz" wrap="square" lIns="0" tIns="0" rIns="0" bIns="0" rtlCol="0">
            <a:spAutoFit/>
          </a:bodyPr>
          <a:lstStyle/>
          <a:p>
            <a:pPr algn="ctr"/>
            <a:r>
              <a:rPr lang="en-US" sz="2400">
                <a:solidFill>
                  <a:schemeClr val="dk1"/>
                </a:solidFill>
              </a:rPr>
              <a:t>Process</a:t>
            </a:r>
          </a:p>
        </p:txBody>
      </p:sp>
    </p:spTree>
    <p:extLst>
      <p:ext uri="{BB962C8B-B14F-4D97-AF65-F5344CB8AC3E}">
        <p14:creationId xmlns:p14="http://schemas.microsoft.com/office/powerpoint/2010/main" val="240552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IMING" val="|13.2"/>
</p:tagLst>
</file>

<file path=ppt/tags/tag11.xml><?xml version="1.0" encoding="utf-8"?>
<p:tagLst xmlns:a="http://schemas.openxmlformats.org/drawingml/2006/main" xmlns:r="http://schemas.openxmlformats.org/officeDocument/2006/relationships" xmlns:p="http://schemas.openxmlformats.org/presentationml/2006/main">
  <p:tag name="TIMING" val="|12"/>
</p:tagLst>
</file>

<file path=ppt/tags/tag12.xml><?xml version="1.0" encoding="utf-8"?>
<p:tagLst xmlns:a="http://schemas.openxmlformats.org/drawingml/2006/main" xmlns:r="http://schemas.openxmlformats.org/officeDocument/2006/relationships" xmlns:p="http://schemas.openxmlformats.org/presentationml/2006/main">
  <p:tag name="TIMING" val="|19.8"/>
</p:tagLst>
</file>

<file path=ppt/tags/tag13.xml><?xml version="1.0" encoding="utf-8"?>
<p:tagLst xmlns:a="http://schemas.openxmlformats.org/drawingml/2006/main" xmlns:r="http://schemas.openxmlformats.org/officeDocument/2006/relationships" xmlns:p="http://schemas.openxmlformats.org/presentationml/2006/main">
  <p:tag name="TIMING" val="|5.9|11.6|8.7"/>
</p:tagLst>
</file>

<file path=ppt/tags/tag14.xml><?xml version="1.0" encoding="utf-8"?>
<p:tagLst xmlns:a="http://schemas.openxmlformats.org/drawingml/2006/main" xmlns:r="http://schemas.openxmlformats.org/officeDocument/2006/relationships" xmlns:p="http://schemas.openxmlformats.org/presentationml/2006/main">
  <p:tag name="TIMING" val="|13.9|6"/>
</p:tagLst>
</file>

<file path=ppt/tags/tag15.xml><?xml version="1.0" encoding="utf-8"?>
<p:tagLst xmlns:a="http://schemas.openxmlformats.org/drawingml/2006/main" xmlns:r="http://schemas.openxmlformats.org/officeDocument/2006/relationships" xmlns:p="http://schemas.openxmlformats.org/presentationml/2006/main">
  <p:tag name="TIMING" val="|10.4"/>
</p:tagLst>
</file>

<file path=ppt/tags/tag16.xml><?xml version="1.0" encoding="utf-8"?>
<p:tagLst xmlns:a="http://schemas.openxmlformats.org/drawingml/2006/main" xmlns:r="http://schemas.openxmlformats.org/officeDocument/2006/relationships" xmlns:p="http://schemas.openxmlformats.org/presentationml/2006/main">
  <p:tag name="TIMING" val="|23.4|24.5|7.6"/>
</p:tagLst>
</file>

<file path=ppt/tags/tag17.xml><?xml version="1.0" encoding="utf-8"?>
<p:tagLst xmlns:a="http://schemas.openxmlformats.org/drawingml/2006/main" xmlns:r="http://schemas.openxmlformats.org/officeDocument/2006/relationships" xmlns:p="http://schemas.openxmlformats.org/presentationml/2006/main">
  <p:tag name="TIMING" val="|12.6"/>
</p:tagLst>
</file>

<file path=ppt/tags/tag18.xml><?xml version="1.0" encoding="utf-8"?>
<p:tagLst xmlns:a="http://schemas.openxmlformats.org/drawingml/2006/main" xmlns:r="http://schemas.openxmlformats.org/officeDocument/2006/relationships" xmlns:p="http://schemas.openxmlformats.org/presentationml/2006/main">
  <p:tag name="TIMING" val="|5.7|8.8"/>
</p:tagLst>
</file>

<file path=ppt/tags/tag19.xml><?xml version="1.0" encoding="utf-8"?>
<p:tagLst xmlns:a="http://schemas.openxmlformats.org/drawingml/2006/main" xmlns:r="http://schemas.openxmlformats.org/officeDocument/2006/relationships" xmlns:p="http://schemas.openxmlformats.org/presentationml/2006/main">
  <p:tag name="TIMING" val="|13.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IMING" val="|34.3|2.8|4.9"/>
</p:tagLst>
</file>

<file path=ppt/tags/tag21.xml><?xml version="1.0" encoding="utf-8"?>
<p:tagLst xmlns:a="http://schemas.openxmlformats.org/drawingml/2006/main" xmlns:r="http://schemas.openxmlformats.org/officeDocument/2006/relationships" xmlns:p="http://schemas.openxmlformats.org/presentationml/2006/main">
  <p:tag name="TIMING" val="|3.9|4.9|5.4|4.7|4.2|3"/>
</p:tagLst>
</file>

<file path=ppt/tags/tag22.xml><?xml version="1.0" encoding="utf-8"?>
<p:tagLst xmlns:a="http://schemas.openxmlformats.org/drawingml/2006/main" xmlns:r="http://schemas.openxmlformats.org/officeDocument/2006/relationships" xmlns:p="http://schemas.openxmlformats.org/presentationml/2006/main">
  <p:tag name="TIMING" val="|7.9"/>
</p:tagLst>
</file>

<file path=ppt/tags/tag3.xml><?xml version="1.0" encoding="utf-8"?>
<p:tagLst xmlns:a="http://schemas.openxmlformats.org/drawingml/2006/main" xmlns:r="http://schemas.openxmlformats.org/officeDocument/2006/relationships" xmlns:p="http://schemas.openxmlformats.org/presentationml/2006/main">
  <p:tag name="TIMING" val="|9|11.1"/>
</p:tagLst>
</file>

<file path=ppt/tags/tag4.xml><?xml version="1.0" encoding="utf-8"?>
<p:tagLst xmlns:a="http://schemas.openxmlformats.org/drawingml/2006/main" xmlns:r="http://schemas.openxmlformats.org/officeDocument/2006/relationships" xmlns:p="http://schemas.openxmlformats.org/presentationml/2006/main">
  <p:tag name="TIMING" val="|19.4"/>
</p:tagLst>
</file>

<file path=ppt/tags/tag5.xml><?xml version="1.0" encoding="utf-8"?>
<p:tagLst xmlns:a="http://schemas.openxmlformats.org/drawingml/2006/main" xmlns:r="http://schemas.openxmlformats.org/officeDocument/2006/relationships" xmlns:p="http://schemas.openxmlformats.org/presentationml/2006/main">
  <p:tag name="TIMING" val="|28.1|9.3"/>
</p:tagLst>
</file>

<file path=ppt/tags/tag6.xml><?xml version="1.0" encoding="utf-8"?>
<p:tagLst xmlns:a="http://schemas.openxmlformats.org/drawingml/2006/main" xmlns:r="http://schemas.openxmlformats.org/officeDocument/2006/relationships" xmlns:p="http://schemas.openxmlformats.org/presentationml/2006/main">
  <p:tag name="TIMING" val="|23.8|5.4|6.4|13.6|12.6"/>
</p:tagLst>
</file>

<file path=ppt/tags/tag7.xml><?xml version="1.0" encoding="utf-8"?>
<p:tagLst xmlns:a="http://schemas.openxmlformats.org/drawingml/2006/main" xmlns:r="http://schemas.openxmlformats.org/officeDocument/2006/relationships" xmlns:p="http://schemas.openxmlformats.org/presentationml/2006/main">
  <p:tag name="TIMING" val="|50.9|20.9"/>
</p:tagLst>
</file>

<file path=ppt/tags/tag8.xml><?xml version="1.0" encoding="utf-8"?>
<p:tagLst xmlns:a="http://schemas.openxmlformats.org/drawingml/2006/main" xmlns:r="http://schemas.openxmlformats.org/officeDocument/2006/relationships" xmlns:p="http://schemas.openxmlformats.org/presentationml/2006/main">
  <p:tag name="TIMING" val="|14.9"/>
</p:tagLst>
</file>

<file path=ppt/tags/tag9.xml><?xml version="1.0" encoding="utf-8"?>
<p:tagLst xmlns:a="http://schemas.openxmlformats.org/drawingml/2006/main" xmlns:r="http://schemas.openxmlformats.org/officeDocument/2006/relationships" xmlns:p="http://schemas.openxmlformats.org/presentationml/2006/main">
  <p:tag name="TIMING" val="|9.2|8.9"/>
</p:tagLst>
</file>

<file path=ppt/theme/theme1.xml><?xml version="1.0" encoding="utf-8"?>
<a:theme xmlns:a="http://schemas.openxmlformats.org/drawingml/2006/main" name="Int_PPT Template_ClearPro_16x9">
  <a:themeElements>
    <a:clrScheme name="Custom 1">
      <a:dk1>
        <a:sysClr val="windowText" lastClr="000000"/>
      </a:dk1>
      <a:lt1>
        <a:sysClr val="window" lastClr="FFFFFF"/>
      </a:lt1>
      <a:dk2>
        <a:srgbClr val="003C71"/>
      </a:dk2>
      <a:lt2>
        <a:srgbClr val="B1BABF"/>
      </a:lt2>
      <a:accent1>
        <a:srgbClr val="0071C5"/>
      </a:accent1>
      <a:accent2>
        <a:srgbClr val="00AEEF"/>
      </a:accent2>
      <a:accent3>
        <a:srgbClr val="7030A0"/>
      </a:accent3>
      <a:accent4>
        <a:srgbClr val="9E04FC"/>
      </a:accent4>
      <a:accent5>
        <a:srgbClr val="FC4C02"/>
      </a:accent5>
      <a:accent6>
        <a:srgbClr val="C3D600"/>
      </a:accent6>
      <a:hlink>
        <a:srgbClr val="0071C5"/>
      </a:hlink>
      <a:folHlink>
        <a:srgbClr val="00AEEF"/>
      </a:folHlink>
    </a:clrScheme>
    <a:fontScheme name="Intel Labs Custom">
      <a:majorFont>
        <a:latin typeface="Intel Clear Light"/>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9AB131A33795349ACDBD6B8876A9E85" ma:contentTypeVersion="12" ma:contentTypeDescription="Create a new document." ma:contentTypeScope="" ma:versionID="f5d2f8af1881fec542e56c3411652a3a">
  <xsd:schema xmlns:xsd="http://www.w3.org/2001/XMLSchema" xmlns:xs="http://www.w3.org/2001/XMLSchema" xmlns:p="http://schemas.microsoft.com/office/2006/metadata/properties" xmlns:ns3="a555451d-518f-4a10-969e-f3a9a0f123ff" xmlns:ns4="a0881c7e-bde8-497c-bcbe-18a05f14a854" targetNamespace="http://schemas.microsoft.com/office/2006/metadata/properties" ma:root="true" ma:fieldsID="7f90ee17afba477c5a40036958112db6" ns3:_="" ns4:_="">
    <xsd:import namespace="a555451d-518f-4a10-969e-f3a9a0f123ff"/>
    <xsd:import namespace="a0881c7e-bde8-497c-bcbe-18a05f14a85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AutoKeyPoints" minOccurs="0"/>
                <xsd:element ref="ns4:MediaServiceKeyPoint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55451d-518f-4a10-969e-f3a9a0f123f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0881c7e-bde8-497c-bcbe-18a05f14a85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A326C9-B9F4-4ACB-AA26-93ECE8BB1D56}">
  <ds:schemaRefs>
    <ds:schemaRef ds:uri="http://schemas.microsoft.com/sharepoint/v3/contenttype/forms"/>
  </ds:schemaRefs>
</ds:datastoreItem>
</file>

<file path=customXml/itemProps2.xml><?xml version="1.0" encoding="utf-8"?>
<ds:datastoreItem xmlns:ds="http://schemas.openxmlformats.org/officeDocument/2006/customXml" ds:itemID="{1E7BE1D1-F51E-4362-ABDB-62C4B4AE4312}">
  <ds:schemaRefs>
    <ds:schemaRef ds:uri="http://schemas.openxmlformats.org/package/2006/metadata/core-properties"/>
    <ds:schemaRef ds:uri="http://schemas.microsoft.com/office/2006/documentManagement/types"/>
    <ds:schemaRef ds:uri="http://schemas.microsoft.com/office/infopath/2007/PartnerControls"/>
    <ds:schemaRef ds:uri="a555451d-518f-4a10-969e-f3a9a0f123ff"/>
    <ds:schemaRef ds:uri="http://purl.org/dc/elements/1.1/"/>
    <ds:schemaRef ds:uri="http://schemas.microsoft.com/office/2006/metadata/properties"/>
    <ds:schemaRef ds:uri="http://purl.org/dc/terms/"/>
    <ds:schemaRef ds:uri="a0881c7e-bde8-497c-bcbe-18a05f14a854"/>
    <ds:schemaRef ds:uri="http://www.w3.org/XML/1998/namespace"/>
    <ds:schemaRef ds:uri="http://purl.org/dc/dcmitype/"/>
  </ds:schemaRefs>
</ds:datastoreItem>
</file>

<file path=customXml/itemProps3.xml><?xml version="1.0" encoding="utf-8"?>
<ds:datastoreItem xmlns:ds="http://schemas.openxmlformats.org/officeDocument/2006/customXml" ds:itemID="{3A5FEF7C-4F63-43E3-ABDE-D33471A8C1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55451d-518f-4a10-969e-f3a9a0f123ff"/>
    <ds:schemaRef ds:uri="a0881c7e-bde8-497c-bcbe-18a05f14a8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 Pandemic Research Review contact tracing 0</Template>
  <TotalTime>0</TotalTime>
  <Words>4729</Words>
  <Application>Microsoft Office PowerPoint</Application>
  <PresentationFormat>Widescreen</PresentationFormat>
  <Paragraphs>700</Paragraphs>
  <Slides>34</Slides>
  <Notes>33</Notes>
  <HiddenSlides>0</HiddenSlides>
  <MMClips>1</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34</vt:i4>
      </vt:variant>
    </vt:vector>
  </HeadingPairs>
  <TitlesOfParts>
    <vt:vector size="47" baseType="lpstr">
      <vt:lpstr>Arial</vt:lpstr>
      <vt:lpstr>Calibri</vt:lpstr>
      <vt:lpstr>Calibri Light</vt:lpstr>
      <vt:lpstr>Intel Clear</vt:lpstr>
      <vt:lpstr>Intel Clear Light</vt:lpstr>
      <vt:lpstr>Lucida Grande</vt:lpstr>
      <vt:lpstr>Neo Sans Intel</vt:lpstr>
      <vt:lpstr>Times New Roman</vt:lpstr>
      <vt:lpstr>Wingdings</vt:lpstr>
      <vt:lpstr>Int_PPT Template_ClearPro_16x9</vt:lpstr>
      <vt:lpstr>Office Theme</vt:lpstr>
      <vt:lpstr>2_office theme</vt:lpstr>
      <vt:lpstr>think-cell Slide</vt:lpstr>
      <vt:lpstr>Automatically Securing Linux Application Containers in Untrusted Clouds</vt:lpstr>
      <vt:lpstr>Legal Disclaimers</vt:lpstr>
      <vt:lpstr>Data protection gap in an untrusted cloud</vt:lpstr>
      <vt:lpstr>Overcome an untrusted cloud</vt:lpstr>
      <vt:lpstr>Overcome an untrusted cloud</vt:lpstr>
      <vt:lpstr>Focus on Intel® SGX</vt:lpstr>
      <vt:lpstr>Extending Intel® SGX enclaves to run applications</vt:lpstr>
      <vt:lpstr>Extending Intel SGX Enclaves to run applications</vt:lpstr>
      <vt:lpstr>Graphene LibraryOS</vt:lpstr>
      <vt:lpstr>Graphene LibraryOS with SGX backend</vt:lpstr>
      <vt:lpstr>Graphene-SGX Manifest</vt:lpstr>
      <vt:lpstr>Graphene Remote Attestation</vt:lpstr>
      <vt:lpstr>Graphene Remote Attestation</vt:lpstr>
      <vt:lpstr>Graphene Remote Attestation</vt:lpstr>
      <vt:lpstr>Graphene Remote Attestation</vt:lpstr>
      <vt:lpstr>Graphene Remote Attestation</vt:lpstr>
      <vt:lpstr>Graphene Remote Attestation</vt:lpstr>
      <vt:lpstr>Graphene Protected Files</vt:lpstr>
      <vt:lpstr>Graphene Protected Files</vt:lpstr>
      <vt:lpstr>Graphene Protected Files</vt:lpstr>
      <vt:lpstr>Graphene Community</vt:lpstr>
      <vt:lpstr>Running Application Containers in untrusted Cloud</vt:lpstr>
      <vt:lpstr>Containers are deployment model for cloud</vt:lpstr>
      <vt:lpstr>Graphene Shielded Containers (GSC) in a Nutshell</vt:lpstr>
      <vt:lpstr>Automatically generating Graphene manifest</vt:lpstr>
      <vt:lpstr>Automatically generating Graphene manifest</vt:lpstr>
      <vt:lpstr>GSC Cloud Deployment Scenario I</vt:lpstr>
      <vt:lpstr>GSC Cloud Deployment Scenario II</vt:lpstr>
      <vt:lpstr>GSC Cloud Deployment Scenario III</vt:lpstr>
      <vt:lpstr>End-to-End Use Case using Pytorch</vt:lpstr>
      <vt:lpstr>End-to-End Use Case using Pytorch</vt:lpstr>
      <vt:lpstr>PowerPoint Presentation</vt:lpstr>
      <vt:lpstr>Graphene Futures</vt:lpstr>
      <vt:lpstr>Automatically Securing Linux Application Containers in Untrusted Clouds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Vahldiek-oberwagner, Anjo Lucas</dc:creator>
  <cp:lastModifiedBy>Vahldiek-oberwagner, Anjo Lucas</cp:lastModifiedBy>
  <cp:revision>1</cp:revision>
  <dcterms:created xsi:type="dcterms:W3CDTF">2020-06-01T16:10:22Z</dcterms:created>
  <dcterms:modified xsi:type="dcterms:W3CDTF">2020-07-01T17:25:33Z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0x010100C9AB131A33795349ACDBD6B8876A9E85</vt:lpwstr>
  </property>
</Properties>
</file>