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57" r:id="rId10"/>
  </p:sldIdLst>
  <p:sldSz cx="10080625" cy="567055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D9237A5-2C70-41BF-BBCA-33D344C2C97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PE" sz="14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EB4B83-A923-4B2B-A185-AF059D5791C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PE" sz="14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911A4B-83F8-48F2-BE75-0D472E8880F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PE" sz="14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8736C3-38ED-41DC-BE95-7CD61D6AB5A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2DC9A59-6CEC-48F4-9E04-F15BEC133B0D}" type="slidenum">
              <a:t>‹Nº›</a:t>
            </a:fld>
            <a:endParaRPr lang="es-PE" sz="14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0095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08F9B85-4FE0-4D17-BD61-DF0CDB70E0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C11044A-C063-4ADB-9D53-C1D7860E42C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PE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57AD11E5-78BA-4D17-BF78-A01B7F37CB8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C59E2E-78E0-43E6-B2DF-6BE7F5F8F15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1621D-1DCD-4F8F-B837-CAEB7AB7C0A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8D2EB-BB3D-446A-88B4-1198F64C5E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6BF8E78-FFD5-4CB3-9959-F372ED09E471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64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s-PE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FDA6B-6621-480F-98D3-87E8BD0B24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F04B52-9E88-4E81-B578-E184854DD693}" type="slidenum">
              <a:t>1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3786BAC-6EB5-4DB0-AE2E-A18D0FD007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0838E4-BDBF-454C-9B22-F486D94F3B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6459A5-3B57-4CEC-882D-D579479EB2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AD09C8-4656-45DE-B6BB-2D13FCD3FC5E}" type="slidenum">
              <a:t>2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642020C-B873-4481-A93B-4E39F87714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3459ED-AB1A-4BAF-ACC1-2D9FA6B2E3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 vert="horz">
            <a:spAutoFit/>
          </a:bodyPr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75208-42B9-48B0-86BC-2F144DE1BF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7F5E07-0D56-43F9-8E5B-6222A368EAF8}" type="slidenum">
              <a:t>3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931AE0-F5A5-40DD-8C2A-55E8A413E8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B96B55-478B-412B-A642-D12D3CAFAA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CE9769-C30C-4440-80E2-1CCB80C57F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471EBF-BE85-43D5-AD20-B0B6E03BD12B}" type="slidenum">
              <a:t>4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1786BAC-5F40-4D69-8175-14CA892292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D7E55F-D7CD-4030-90AB-1A62775BB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6384A-C7B7-4020-A518-954F04DE60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5F3B66-EDD2-48B7-A444-801243ABF7F2}" type="slidenum">
              <a:t>5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371451-D0A7-4DE8-9621-988BEC0633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C6B6E9F-BA82-409A-B2D9-C13CF02860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s-ES" dirty="0" err="1"/>
              <a:t>Collomia</a:t>
            </a:r>
            <a:r>
              <a:rPr lang="es-ES" dirty="0"/>
              <a:t> </a:t>
            </a:r>
            <a:r>
              <a:rPr lang="es-ES" dirty="0" err="1"/>
              <a:t>tictiria</a:t>
            </a:r>
            <a:r>
              <a:rPr lang="es-ES" dirty="0"/>
              <a:t> and </a:t>
            </a:r>
            <a:r>
              <a:rPr lang="es-ES" dirty="0" err="1"/>
              <a:t>Corydallis</a:t>
            </a:r>
            <a:r>
              <a:rPr lang="es-ES" dirty="0"/>
              <a:t> aurea are the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dirty="0" err="1"/>
              <a:t>species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endangered</a:t>
            </a:r>
            <a:r>
              <a:rPr lang="es-ES" dirty="0"/>
              <a:t>. </a:t>
            </a:r>
            <a:endParaRPr lang="es-P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4F99A-1F0C-46EE-BBFC-8B6C760204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BE59EE-389A-4DD7-A725-CFA7DDF0CA38}" type="slidenum">
              <a:t>6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3C14BD-54D7-4FEC-876A-38584EAD9C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ACC4DBD-08FA-4BF8-A556-B112FEA042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r>
              <a:rPr lang="es-ES" dirty="0" err="1"/>
              <a:t>Checking</a:t>
            </a:r>
            <a:r>
              <a:rPr lang="es-ES" dirty="0"/>
              <a:t>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Corydalis</a:t>
            </a:r>
            <a:r>
              <a:rPr lang="es-ES" dirty="0"/>
              <a:t> aurea and </a:t>
            </a:r>
            <a:r>
              <a:rPr lang="es-ES" dirty="0" err="1"/>
              <a:t>Collomia</a:t>
            </a:r>
            <a:r>
              <a:rPr lang="es-ES" dirty="0"/>
              <a:t> </a:t>
            </a:r>
            <a:r>
              <a:rPr lang="es-ES" dirty="0" err="1"/>
              <a:t>tinctoria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endangered</a:t>
            </a:r>
            <a:r>
              <a:rPr lang="es-ES" dirty="0"/>
              <a:t> </a:t>
            </a:r>
            <a:r>
              <a:rPr lang="es-ES" dirty="0" err="1"/>
              <a:t>species</a:t>
            </a:r>
            <a:r>
              <a:rPr lang="es-ES" dirty="0"/>
              <a:t>.</a:t>
            </a:r>
            <a:endParaRPr lang="es-P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FD33A-AE08-422F-AE66-B59BE60D5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7F7996-C010-4F47-AF62-3D70199485BD}" type="slidenum">
              <a:t>7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FA006B-B4B2-428F-8BA5-FDD0F16710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532740-0D41-4F7F-A6F7-FA38C27540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2CE75-FAA6-45D0-A82B-9DA0332D52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F66396-556F-4DA2-B486-3DAF97D7DAEB}" type="slidenum">
              <a:t>8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E9E6C4-DBD0-42DC-BB42-408DFCDF0D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CE512B-427C-4CA6-8DF7-8BF797FB48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1E8C3A-F15B-49A7-A5F0-CF0884450F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DE55B56-6DDF-46C7-B947-098008D51782}" type="slidenum">
              <a:t>9</a:t>
            </a:fld>
            <a:endParaRPr lang="es-PE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FFE2FB3-F3C3-4B60-9DA7-A001E8EE6B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B195A2-6470-4178-BEB0-D9D4AD25C5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65DA8-52CA-4755-A885-57BEB0CD5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E97FA-64E4-4D69-A73D-CE2EA116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454A3-95B6-49F0-91F9-04DE0910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EF6BA-7F94-41B7-92D4-207ECF4D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85D3A-881D-4235-92FE-9355C289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8CCC8-23CE-4A32-A4B8-4CCE558F5BB1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24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BDFD3-1D12-4BF2-AD83-7DFA02D9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F078A9-C4C1-4178-96F5-43B7E049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105C2-62F7-43E5-9941-5E8262F4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BC7C9-9BB3-4A8A-B5C9-AF3A944B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866DC1-87E7-4247-BB7F-042B07FC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EA8C62-A2EF-4341-9C28-C1749F1563F1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385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4CEFB1-AA16-42D1-ABB8-85D830458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0275" y="269875"/>
            <a:ext cx="2259013" cy="45894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B6813-E6B1-4543-844C-FC5A035BF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9875"/>
            <a:ext cx="6624637" cy="45894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5A4CE-42D9-4A5B-96B8-B2FA5577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9A46F-934E-4EDB-8CDF-4532379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2A4E1-06A6-42E0-99A5-E096B0C0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41D41-A3FD-4FE3-A6C5-BD28E68DE60A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01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9C52-8FCC-4C34-9DEA-92E0BFC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15B0E-E0F1-4F4F-BB82-F64B17D5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735A2-0897-4492-BC61-EA1C1939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AAB1E-D470-40B2-A0F7-0D486C33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919B6-2B65-4757-BC4D-BCEB798F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D225AC-1CDA-4C93-A460-1FCEAD91C063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084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7D6E6-E72C-45BA-B7DD-D55A3004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211B0-8974-40DF-B7D2-4083A3AA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F533A-2A12-495D-9987-C4D893E4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4FF6E-97F7-4290-B39D-3DB0D739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FF21-6DD1-4C9D-9810-16F7F6C1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C4EF50-3A24-45C1-8C4C-53A411E7E538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5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D8AEA-CEE3-4D9B-8E8E-679B055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89A07-8F83-4605-9878-25B8DC154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4194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FA5F2E-5909-45FA-8083-C6E005941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4194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8AE6F1-5478-48EC-A390-B74C33FB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55160-237A-40E2-B345-F6B2F4DA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8159A-D18D-4C3A-AB55-2B37808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CDD5D-3A22-4A85-99DB-35D832D4EBBB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35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886C-3AAC-4E80-9AF3-C2B0E0DF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2CFD91-1FA0-401F-A0BB-68B00CDF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541C5-5898-4BCE-96CA-628487F5A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0C2747-F241-4812-8351-58529AD62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517CAD-DD9B-4E8E-B4BE-0A7870EB5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BE9B2C-0BA0-4746-B8D7-BD11C91A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6C9123-4EB9-4A65-A807-5CD96391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B9E50-1E4A-4F29-A0B6-2A6DC3F7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A4C889-408F-4614-8DA5-40FFEF932C26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318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8E50E-2244-43C0-BBAB-38D2EFFD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64616B-A1D2-4502-B4BF-084F0756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93D59-B47C-4C39-890D-9447DEEC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806F1F-C768-4343-B4E0-3FD8F763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2EC7ED-D3F0-48B8-953B-865CF9FA0EE3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48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61D387-8204-4316-8118-89FC5424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2E7D79-B52B-443D-BDCE-B5EF7FC6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17D48A-D395-4D6B-92DC-A68F32E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16911-363E-4BD8-8BA4-9DD9FD948B3B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55585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FC872-5EFF-4352-A285-73FD8C80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0139B-E887-4647-88C9-E62CC38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C6B6C9-7E0A-42F8-B4E9-0A518D4A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7AF9F-484D-4B9D-AFE4-6A3409CC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119059-AD33-4976-A680-AE10B46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34AA3-1E15-4940-8C2F-308AA512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E045A-B003-4B83-BBE2-0BA50DC9B019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4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9C6A-2723-41BC-B809-BBDC7C91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7B308-A9D3-441E-A8E6-43E17F106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B3F149-41DC-478A-9F80-65436D2D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18AC2-8F1F-441E-B6D3-37A93F3C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1F971-BA79-4BF0-B52E-70AB3EBC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65421-D401-44F2-89CC-6797DF4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7CCCEE-7189-43BB-B5ED-1898167FA691}" type="slidenum"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87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F9C48FCC-A89C-477F-BB2C-3D73DECEC555}"/>
              </a:ext>
            </a:extLst>
          </p:cNvPr>
          <p:cNvSpPr/>
          <p:nvPr/>
        </p:nvSpPr>
        <p:spPr>
          <a:xfrm>
            <a:off x="36000" y="90000"/>
            <a:ext cx="7740000" cy="11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465A4"/>
          </a:solidFill>
          <a:ln w="18000">
            <a:solidFill>
              <a:srgbClr val="FFBF00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título 2">
            <a:extLst>
              <a:ext uri="{FF2B5EF4-FFF2-40B4-BE49-F238E27FC236}">
                <a16:creationId xmlns:a16="http://schemas.microsoft.com/office/drawing/2014/main" id="{2459EFFB-EEFC-4F8E-9031-5893B20BC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700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5C9E99-4422-4E1D-9946-A127AD47F7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951AC4-9E9B-449B-8A28-A4724A99B19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609EA6-AF93-47CD-B2D5-BEAE9B74AEA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69E480-36DC-4209-9885-C9D749A06D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PE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EF6A181-1449-407D-A54B-06D0E4573282}" type="slidenum"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s-PE" sz="3600" b="0" i="0" u="none" strike="noStrike" kern="1200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148"/>
        </a:spcAft>
        <a:tabLst/>
        <a:defRPr lang="es-PE" sz="26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D0F44-D663-4B7C-B644-E36C77A32E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" y="1728216"/>
            <a:ext cx="9811511" cy="1018286"/>
          </a:xfrm>
        </p:spPr>
        <p:txBody>
          <a:bodyPr vert="horz"/>
          <a:lstStyle/>
          <a:p>
            <a:pPr lvl="0"/>
            <a:r>
              <a:rPr lang="es-PE" sz="4800" dirty="0" err="1">
                <a:solidFill>
                  <a:schemeClr val="tx1"/>
                </a:solidFill>
                <a:cs typeface="Tahoma" pitchFamily="2"/>
              </a:rPr>
              <a:t>Biodiversity</a:t>
            </a:r>
            <a:r>
              <a:rPr lang="es-PE" sz="4800" dirty="0">
                <a:solidFill>
                  <a:schemeClr val="tx1"/>
                </a:solidFill>
                <a:cs typeface="Tahoma" pitchFamily="2"/>
              </a:rPr>
              <a:t> Portfolio Project</a:t>
            </a:r>
            <a:endParaRPr lang="es-PE" sz="4800" dirty="0">
              <a:cs typeface="Tahoma" pitchFamily="2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0FC1538-EF50-4553-9AE7-FB9D30B2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407919"/>
            <a:ext cx="7559675" cy="597154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/>
              <a:t>Gerardo Ramírez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8F42-87E4-47CA-9745-E1C1B9EC63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16000"/>
            <a:ext cx="7020000" cy="936000"/>
          </a:xfrm>
        </p:spPr>
        <p:txBody>
          <a:bodyPr vert="horz"/>
          <a:lstStyle/>
          <a:p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category</a:t>
            </a:r>
            <a:r>
              <a:rPr lang="es-ES" dirty="0"/>
              <a:t> and </a:t>
            </a:r>
            <a:r>
              <a:rPr lang="es-ES" dirty="0" err="1"/>
              <a:t>park</a:t>
            </a:r>
            <a:endParaRPr lang="es-PE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77412CB-67D2-43EB-88B7-B972B179FF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6120000" cy="3366720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6714E1-AC85-4E02-A7F2-1147C197A273}"/>
              </a:ext>
            </a:extLst>
          </p:cNvPr>
          <p:cNvSpPr txBox="1"/>
          <p:nvPr/>
        </p:nvSpPr>
        <p:spPr>
          <a:xfrm>
            <a:off x="6480000" y="1800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Yellowstone                      </a:t>
            </a:r>
            <a:r>
              <a:rPr lang="es-PE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8,991</a:t>
            </a: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km²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Yosemite                          </a:t>
            </a:r>
            <a:r>
              <a:rPr lang="es-PE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3,027</a:t>
            </a: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km²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4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Great </a:t>
            </a:r>
            <a:r>
              <a:rPr lang="es-PE" sz="14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Smoky</a:t>
            </a: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</a:t>
            </a:r>
            <a:r>
              <a:rPr lang="es-PE" sz="14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Mountains</a:t>
            </a: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     </a:t>
            </a:r>
            <a:r>
              <a:rPr lang="es-PE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760</a:t>
            </a: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km²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4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Bryce                                   </a:t>
            </a:r>
            <a:r>
              <a:rPr lang="es-PE" sz="14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145</a:t>
            </a:r>
            <a:r>
              <a:rPr lang="es-PE" sz="14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 km²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BD179-5DC7-46AB-AC46-2795896D88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conservation</a:t>
            </a:r>
            <a:r>
              <a:rPr lang="es-ES" dirty="0"/>
              <a:t> status and </a:t>
            </a:r>
            <a:r>
              <a:rPr lang="es-ES" dirty="0" err="1"/>
              <a:t>park</a:t>
            </a:r>
            <a:endParaRPr lang="es-PE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D7E59AF-F896-487C-A4F2-A806C4CFE7A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800000"/>
            <a:ext cx="6765119" cy="3420000"/>
          </a:xfrm>
          <a:effectLst>
            <a:outerShdw dist="35638" dir="2700000" algn="tl">
              <a:srgbClr val="3465A4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CB0CE-CBC4-4F49-B20B-CD440D48D1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 err="1"/>
              <a:t>Conservation</a:t>
            </a:r>
            <a:r>
              <a:rPr lang="es-ES" dirty="0"/>
              <a:t> status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category</a:t>
            </a:r>
            <a:endParaRPr lang="es-PE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9949A43-A426-485F-A6A3-B63F49739B1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1980000"/>
            <a:ext cx="6076440" cy="3420000"/>
          </a:xfrm>
          <a:effectLst>
            <a:outerShdw dist="35638" dir="2700000" algn="tl">
              <a:srgbClr val="3465A4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3BBF7-6F9F-45A6-BF52-504CC23398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/>
              <a:t>The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dirty="0" err="1"/>
              <a:t>species</a:t>
            </a:r>
            <a:endParaRPr lang="es-PE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6980D4A-AD43-42E3-BB07-9F72722BA4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2208600"/>
            <a:ext cx="9201960" cy="1571399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66462569-821E-4550-AA08-1459CC9FE166}"/>
              </a:ext>
            </a:extLst>
          </p:cNvPr>
          <p:cNvSpPr/>
          <p:nvPr/>
        </p:nvSpPr>
        <p:spPr>
          <a:xfrm>
            <a:off x="3960000" y="2160000"/>
            <a:ext cx="90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000">
            <a:solidFill>
              <a:srgbClr val="FF4000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B160D6C3-8885-49EF-95C4-7F61DAE4A3EB}"/>
              </a:ext>
            </a:extLst>
          </p:cNvPr>
          <p:cNvSpPr/>
          <p:nvPr/>
        </p:nvSpPr>
        <p:spPr>
          <a:xfrm>
            <a:off x="8208000" y="2160000"/>
            <a:ext cx="1332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000">
            <a:solidFill>
              <a:srgbClr val="FF4000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89D19A5-37D0-45C3-A281-72F2DBEDB632}"/>
              </a:ext>
            </a:extLst>
          </p:cNvPr>
          <p:cNvSpPr/>
          <p:nvPr/>
        </p:nvSpPr>
        <p:spPr>
          <a:xfrm>
            <a:off x="9540000" y="2520000"/>
            <a:ext cx="360000" cy="36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FF4000"/>
          </a:solidFill>
          <a:ln w="18000">
            <a:solidFill>
              <a:srgbClr val="DEE6EF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D4B06B1-E086-4765-8158-12C2AB75454D}"/>
              </a:ext>
            </a:extLst>
          </p:cNvPr>
          <p:cNvSpPr/>
          <p:nvPr/>
        </p:nvSpPr>
        <p:spPr>
          <a:xfrm>
            <a:off x="9552960" y="3036960"/>
            <a:ext cx="360000" cy="36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FF4000"/>
          </a:solidFill>
          <a:ln w="18000">
            <a:solidFill>
              <a:srgbClr val="DEE6EF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EF734-8364-4366-AD28-CE01E98877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/>
              <a:t>Just </a:t>
            </a:r>
            <a:r>
              <a:rPr lang="es-ES" dirty="0" err="1"/>
              <a:t>checking</a:t>
            </a:r>
            <a:r>
              <a:rPr lang="es-ES" dirty="0"/>
              <a:t> 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0854EC-BBD8-4166-A47E-C7AA1A69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0" y="2835275"/>
            <a:ext cx="3429479" cy="15242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FD1F9F-3F8B-4BD8-82D9-18806AC3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57" y="2868234"/>
            <a:ext cx="3448531" cy="147658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E6DA874-521B-4D8D-A315-011391535021}"/>
              </a:ext>
            </a:extLst>
          </p:cNvPr>
          <p:cNvSpPr txBox="1"/>
          <p:nvPr/>
        </p:nvSpPr>
        <p:spPr>
          <a:xfrm>
            <a:off x="768600" y="2505456"/>
            <a:ext cx="34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/>
              <a:t>Corydalis</a:t>
            </a:r>
            <a:r>
              <a:rPr lang="es-PE" dirty="0"/>
              <a:t> aurea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B8D76B-BC2A-4303-9417-ACA771B20796}"/>
              </a:ext>
            </a:extLst>
          </p:cNvPr>
          <p:cNvSpPr txBox="1"/>
          <p:nvPr/>
        </p:nvSpPr>
        <p:spPr>
          <a:xfrm>
            <a:off x="5566457" y="2505456"/>
            <a:ext cx="34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/>
              <a:t>Collomia</a:t>
            </a:r>
            <a:r>
              <a:rPr lang="es-PE" dirty="0"/>
              <a:t> </a:t>
            </a:r>
            <a:r>
              <a:rPr lang="es-PE" dirty="0" err="1"/>
              <a:t>tinctoria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BF262-8792-4EEF-AAF5-72D729B051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/>
              <a:t>The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dirty="0" err="1"/>
              <a:t>species</a:t>
            </a:r>
            <a:endParaRPr lang="es-PE" dirty="0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5CA36DE-1D15-4D62-97A3-0442F8BA3D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7320" y="2063520"/>
            <a:ext cx="9792360" cy="1552319"/>
          </a:xfrm>
          <a:prstGeom prst="rect">
            <a:avLst/>
          </a:prstGeom>
          <a:noFill/>
          <a:ln>
            <a:noFill/>
          </a:ln>
          <a:effectLst>
            <a:outerShdw dist="35638" dir="2700000" algn="tl">
              <a:srgbClr val="3465A4"/>
            </a:outerShdw>
          </a:effectLst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0E9FB96-680E-44DE-BA43-6BE1DD88A9FD}"/>
              </a:ext>
            </a:extLst>
          </p:cNvPr>
          <p:cNvSpPr/>
          <p:nvPr/>
        </p:nvSpPr>
        <p:spPr>
          <a:xfrm>
            <a:off x="4464000" y="1995839"/>
            <a:ext cx="90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000">
            <a:solidFill>
              <a:srgbClr val="FF4000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8E97F77-1C2F-411D-8838-C44C68DE95FA}"/>
              </a:ext>
            </a:extLst>
          </p:cNvPr>
          <p:cNvSpPr/>
          <p:nvPr/>
        </p:nvSpPr>
        <p:spPr>
          <a:xfrm>
            <a:off x="8460000" y="1995839"/>
            <a:ext cx="144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000">
            <a:solidFill>
              <a:srgbClr val="FF4000"/>
            </a:solidFill>
            <a:prstDash val="solid"/>
          </a:ln>
          <a:effectLst>
            <a:outerShdw dist="35638" dir="2700000" algn="tl">
              <a:srgbClr val="3465A4"/>
            </a:outerShdw>
          </a:effectLst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PE" sz="1800" b="0" i="0" u="none" strike="noStrike" kern="1200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A2AF3-974F-4E9F-A162-2C4F91ED99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 err="1"/>
              <a:t>Conclusions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6255A6-6D9E-4A5C-AE4B-7FB8A761031C}"/>
              </a:ext>
            </a:extLst>
          </p:cNvPr>
          <p:cNvSpPr txBox="1"/>
          <p:nvPr/>
        </p:nvSpPr>
        <p:spPr>
          <a:xfrm>
            <a:off x="384048" y="1581912"/>
            <a:ext cx="7139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Yellowstone </a:t>
            </a:r>
            <a:r>
              <a:rPr lang="es-ES" dirty="0" err="1"/>
              <a:t>National</a:t>
            </a:r>
            <a:r>
              <a:rPr lang="es-ES" dirty="0"/>
              <a:t> Park has the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categories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Great </a:t>
            </a:r>
            <a:r>
              <a:rPr lang="es-ES" dirty="0" err="1"/>
              <a:t>Smoky</a:t>
            </a:r>
            <a:r>
              <a:rPr lang="es-ES" dirty="0"/>
              <a:t> Mountain </a:t>
            </a:r>
            <a:r>
              <a:rPr lang="es-ES" dirty="0" err="1"/>
              <a:t>National</a:t>
            </a:r>
            <a:r>
              <a:rPr lang="es-ES" dirty="0"/>
              <a:t> Park has the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despite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the </a:t>
            </a:r>
            <a:r>
              <a:rPr lang="es-ES" dirty="0" err="1"/>
              <a:t>smallest</a:t>
            </a:r>
            <a:r>
              <a:rPr lang="es-ES" dirty="0"/>
              <a:t> </a:t>
            </a:r>
            <a:r>
              <a:rPr lang="es-ES" dirty="0" err="1"/>
              <a:t>park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The </a:t>
            </a:r>
            <a:r>
              <a:rPr lang="es-ES" dirty="0" err="1"/>
              <a:t>mammals</a:t>
            </a:r>
            <a:r>
              <a:rPr lang="es-ES" dirty="0"/>
              <a:t> are the </a:t>
            </a:r>
            <a:r>
              <a:rPr lang="es-ES" dirty="0" err="1"/>
              <a:t>category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more </a:t>
            </a:r>
            <a:r>
              <a:rPr lang="es-ES" dirty="0" err="1"/>
              <a:t>endangered</a:t>
            </a:r>
            <a:r>
              <a:rPr lang="es-ES" dirty="0"/>
              <a:t> </a:t>
            </a:r>
            <a:r>
              <a:rPr lang="es-ES" dirty="0" err="1"/>
              <a:t>species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Of</a:t>
            </a:r>
            <a:r>
              <a:rPr lang="es-ES" dirty="0"/>
              <a:t> the </a:t>
            </a:r>
            <a:r>
              <a:rPr lang="es-ES" dirty="0" err="1"/>
              <a:t>categories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endangered</a:t>
            </a:r>
            <a:r>
              <a:rPr lang="es-ES" dirty="0"/>
              <a:t> </a:t>
            </a:r>
            <a:r>
              <a:rPr lang="es-ES" dirty="0" err="1"/>
              <a:t>species</a:t>
            </a:r>
            <a:r>
              <a:rPr lang="es-ES" dirty="0"/>
              <a:t>, the </a:t>
            </a:r>
            <a:r>
              <a:rPr lang="es-ES" dirty="0" err="1"/>
              <a:t>amphibean</a:t>
            </a:r>
            <a:r>
              <a:rPr lang="es-ES" dirty="0"/>
              <a:t> and vascular </a:t>
            </a:r>
            <a:r>
              <a:rPr lang="es-ES" dirty="0" err="1"/>
              <a:t>plant</a:t>
            </a:r>
            <a:r>
              <a:rPr lang="es-ES" dirty="0"/>
              <a:t> are the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endangered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</a:t>
            </a:r>
            <a:r>
              <a:rPr lang="es-ES" dirty="0" err="1"/>
              <a:t>endangered</a:t>
            </a:r>
            <a:r>
              <a:rPr lang="es-ES" dirty="0"/>
              <a:t> reptiles </a:t>
            </a:r>
            <a:r>
              <a:rPr lang="es-ES" dirty="0" err="1"/>
              <a:t>nor</a:t>
            </a:r>
            <a:r>
              <a:rPr lang="es-ES" dirty="0"/>
              <a:t> non vascular </a:t>
            </a:r>
            <a:r>
              <a:rPr lang="es-ES" dirty="0" err="1"/>
              <a:t>plants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Corydalis </a:t>
            </a:r>
            <a:r>
              <a:rPr lang="en-US" dirty="0" err="1"/>
              <a:t>aurea</a:t>
            </a:r>
            <a:r>
              <a:rPr lang="en-US" dirty="0"/>
              <a:t>, in  Bruce National Park, is the least observed specie despite are not endangered.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Collomia</a:t>
            </a:r>
            <a:r>
              <a:rPr lang="en-US" dirty="0"/>
              <a:t> tinctoria, in </a:t>
            </a:r>
            <a:r>
              <a:rPr lang="es-ES" dirty="0"/>
              <a:t>Great </a:t>
            </a:r>
            <a:r>
              <a:rPr lang="es-ES" dirty="0" err="1"/>
              <a:t>Smoky</a:t>
            </a:r>
            <a:r>
              <a:rPr lang="es-ES" dirty="0"/>
              <a:t> Mountain </a:t>
            </a:r>
            <a:r>
              <a:rPr lang="es-ES" dirty="0" err="1"/>
              <a:t>National</a:t>
            </a:r>
            <a:r>
              <a:rPr lang="es-ES" dirty="0"/>
              <a:t>,</a:t>
            </a:r>
            <a:r>
              <a:rPr lang="en-US" dirty="0"/>
              <a:t> is the second least observed specie despite are not endangered.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E00E-C4ED-47A7-AED0-DD679531C4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r>
              <a:rPr lang="es-ES" dirty="0" err="1"/>
              <a:t>Actions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1CAB6-6CBB-4844-872D-CACB887BDA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Put</a:t>
            </a:r>
            <a:r>
              <a:rPr lang="es-ES" dirty="0"/>
              <a:t> </a:t>
            </a:r>
            <a:r>
              <a:rPr lang="es-ES" dirty="0" err="1"/>
              <a:t>atention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Great </a:t>
            </a:r>
            <a:r>
              <a:rPr lang="es-ES" dirty="0" err="1"/>
              <a:t>Smoky</a:t>
            </a:r>
            <a:r>
              <a:rPr lang="es-ES" dirty="0"/>
              <a:t> Mountain </a:t>
            </a:r>
            <a:r>
              <a:rPr lang="es-ES" dirty="0" err="1"/>
              <a:t>National</a:t>
            </a:r>
            <a:r>
              <a:rPr lang="es-ES" dirty="0"/>
              <a:t> Park to </a:t>
            </a:r>
            <a:r>
              <a:rPr lang="es-ES" dirty="0" err="1"/>
              <a:t>recover</a:t>
            </a:r>
            <a:r>
              <a:rPr lang="es-ES" dirty="0"/>
              <a:t> </a:t>
            </a:r>
            <a:r>
              <a:rPr lang="es-ES" dirty="0" err="1"/>
              <a:t>endangered</a:t>
            </a:r>
            <a:r>
              <a:rPr lang="es-ES" dirty="0"/>
              <a:t> </a:t>
            </a:r>
            <a:r>
              <a:rPr lang="es-ES" dirty="0" err="1"/>
              <a:t>species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special</a:t>
            </a:r>
            <a:r>
              <a:rPr lang="es-ES" dirty="0"/>
              <a:t>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the </a:t>
            </a:r>
            <a:r>
              <a:rPr lang="es-ES" dirty="0" err="1"/>
              <a:t>mammals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n-US" dirty="0"/>
              <a:t>Corydalis </a:t>
            </a:r>
            <a:r>
              <a:rPr lang="en-US" dirty="0" err="1"/>
              <a:t>aurea</a:t>
            </a:r>
            <a:r>
              <a:rPr lang="en-US" dirty="0"/>
              <a:t>, in  Bruce National Park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care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n-US" dirty="0" err="1"/>
              <a:t>Collomia</a:t>
            </a:r>
            <a:r>
              <a:rPr lang="en-US" dirty="0"/>
              <a:t> tinctoria, in </a:t>
            </a:r>
            <a:r>
              <a:rPr lang="es-ES" dirty="0"/>
              <a:t>Great </a:t>
            </a:r>
            <a:r>
              <a:rPr lang="es-ES" dirty="0" err="1"/>
              <a:t>Smoky</a:t>
            </a:r>
            <a:r>
              <a:rPr lang="es-ES" dirty="0"/>
              <a:t> Mountain </a:t>
            </a:r>
            <a:r>
              <a:rPr lang="es-ES" dirty="0" err="1"/>
              <a:t>National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225</Words>
  <Application>Microsoft Office PowerPoint</Application>
  <PresentationFormat>Panorámica</PresentationFormat>
  <Paragraphs>45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Liberation Sans</vt:lpstr>
      <vt:lpstr>StarSymbol</vt:lpstr>
      <vt:lpstr>BrightBlue</vt:lpstr>
      <vt:lpstr>Biodiversity Portfolio Project</vt:lpstr>
      <vt:lpstr>Observations by category and park</vt:lpstr>
      <vt:lpstr>Observations by conservation status and park</vt:lpstr>
      <vt:lpstr>Conservation status by category</vt:lpstr>
      <vt:lpstr>The least observed species</vt:lpstr>
      <vt:lpstr>Just checking </vt:lpstr>
      <vt:lpstr>The most observed species</vt:lpstr>
      <vt:lpstr>Conclusions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RAMIREZ Rosario Gerardo</dc:creator>
  <cp:lastModifiedBy>RAMIREZ Rosario Gerardo</cp:lastModifiedBy>
  <cp:revision>19</cp:revision>
  <dcterms:created xsi:type="dcterms:W3CDTF">2020-11-06T20:39:00Z</dcterms:created>
  <dcterms:modified xsi:type="dcterms:W3CDTF">2020-11-08T23:49:48Z</dcterms:modified>
</cp:coreProperties>
</file>