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4" r:id="rId4"/>
    <p:sldMasterId id="2147484111" r:id="rId5"/>
  </p:sldMasterIdLst>
  <p:notesMasterIdLst>
    <p:notesMasterId r:id="rId44"/>
  </p:notesMasterIdLst>
  <p:handoutMasterIdLst>
    <p:handoutMasterId r:id="rId45"/>
  </p:handoutMasterIdLst>
  <p:sldIdLst>
    <p:sldId id="568" r:id="rId6"/>
    <p:sldId id="611" r:id="rId7"/>
    <p:sldId id="609" r:id="rId8"/>
    <p:sldId id="613" r:id="rId9"/>
    <p:sldId id="615" r:id="rId10"/>
    <p:sldId id="616" r:id="rId11"/>
    <p:sldId id="617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37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46" r:id="rId28"/>
    <p:sldId id="632" r:id="rId29"/>
    <p:sldId id="633" r:id="rId30"/>
    <p:sldId id="634" r:id="rId31"/>
    <p:sldId id="635" r:id="rId32"/>
    <p:sldId id="636" r:id="rId33"/>
    <p:sldId id="638" r:id="rId34"/>
    <p:sldId id="639" r:id="rId35"/>
    <p:sldId id="640" r:id="rId36"/>
    <p:sldId id="641" r:id="rId37"/>
    <p:sldId id="642" r:id="rId38"/>
    <p:sldId id="647" r:id="rId39"/>
    <p:sldId id="643" r:id="rId40"/>
    <p:sldId id="645" r:id="rId41"/>
    <p:sldId id="644" r:id="rId42"/>
    <p:sldId id="566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8E8"/>
    <a:srgbClr val="B9B8BB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88727" autoAdjust="0"/>
  </p:normalViewPr>
  <p:slideViewPr>
    <p:cSldViewPr snapToGrid="0">
      <p:cViewPr varScale="1">
        <p:scale>
          <a:sx n="153" d="100"/>
          <a:sy n="153" d="100"/>
        </p:scale>
        <p:origin x="162" y="450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1/4/2020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1/4/2020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0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81223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08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5181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788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8639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0248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5822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475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6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8959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7636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8354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3288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7906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363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025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85332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04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124547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accent5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accent5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37" r:id="rId6"/>
    <p:sldLayoutId id="2147483809" r:id="rId7"/>
    <p:sldLayoutId id="2147483839" r:id="rId8"/>
    <p:sldLayoutId id="2147483823" r:id="rId9"/>
    <p:sldLayoutId id="2147483824" r:id="rId10"/>
    <p:sldLayoutId id="2147483825" r:id="rId11"/>
    <p:sldLayoutId id="2147483897" r:id="rId12"/>
    <p:sldLayoutId id="2147483898" r:id="rId13"/>
    <p:sldLayoutId id="2147483901" r:id="rId14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06" r:id="rId14"/>
    <p:sldLayoutId id="2147484107" r:id="rId15"/>
    <p:sldLayoutId id="2147484110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F3C8EDA7-3092-4A6F-B2AC-6A0F41C52007}"/>
              </a:ext>
            </a:extLst>
          </p:cNvPr>
          <p:cNvSpPr txBox="1">
            <a:spLocks/>
          </p:cNvSpPr>
          <p:nvPr/>
        </p:nvSpPr>
        <p:spPr>
          <a:xfrm>
            <a:off x="3300608" y="797312"/>
            <a:ext cx="2542784" cy="1399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Java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683DC908-8CC7-41DF-9811-ED6AAE1FBAF4}"/>
              </a:ext>
            </a:extLst>
          </p:cNvPr>
          <p:cNvSpPr txBox="1">
            <a:spLocks/>
          </p:cNvSpPr>
          <p:nvPr/>
        </p:nvSpPr>
        <p:spPr>
          <a:xfrm>
            <a:off x="0" y="2470150"/>
            <a:ext cx="6858000" cy="36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 JANEIRO 2020</a:t>
            </a:r>
            <a:endParaRPr lang="en-US" dirty="0"/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6C952791-B18F-4313-8FDC-F1770BDB8118}"/>
              </a:ext>
            </a:extLst>
          </p:cNvPr>
          <p:cNvSpPr txBox="1">
            <a:spLocks/>
          </p:cNvSpPr>
          <p:nvPr/>
        </p:nvSpPr>
        <p:spPr bwMode="black">
          <a:xfrm>
            <a:off x="329183" y="3110701"/>
            <a:ext cx="7066227" cy="12620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Contatos/Dúvidas</a:t>
            </a:r>
          </a:p>
          <a:p>
            <a:r>
              <a:rPr lang="pt-BR" dirty="0"/>
              <a:t>E-mail: victorluiz_soares@yahoo.com.br</a:t>
            </a:r>
          </a:p>
          <a:p>
            <a:r>
              <a:rPr lang="en-US" dirty="0"/>
              <a:t>       /</a:t>
            </a:r>
            <a:r>
              <a:rPr lang="en-US" dirty="0" err="1"/>
              <a:t>victorluiz.gramolini</a:t>
            </a:r>
            <a:endParaRPr lang="en-US" dirty="0"/>
          </a:p>
          <a:p>
            <a:r>
              <a:rPr lang="en-US" dirty="0"/>
              <a:t>       /</a:t>
            </a:r>
            <a:r>
              <a:rPr lang="en-US" dirty="0" err="1"/>
              <a:t>victorgramolini</a:t>
            </a:r>
            <a:endParaRPr lang="en-US" dirty="0"/>
          </a:p>
        </p:txBody>
      </p:sp>
      <p:pic>
        <p:nvPicPr>
          <p:cNvPr id="12" name="Picture 6" descr="Imagem relacionada">
            <a:extLst>
              <a:ext uri="{FF2B5EF4-FFF2-40B4-BE49-F238E27FC236}">
                <a16:creationId xmlns:a16="http://schemas.microsoft.com/office/drawing/2014/main" id="{F90E679E-F61D-4C73-A4E8-88BE5229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" y="3818934"/>
            <a:ext cx="282553" cy="1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m para imagem facebook">
            <a:extLst>
              <a:ext uri="{FF2B5EF4-FFF2-40B4-BE49-F238E27FC236}">
                <a16:creationId xmlns:a16="http://schemas.microsoft.com/office/drawing/2014/main" id="{AC6501BE-7D25-4D63-9584-0C80AA61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" y="4090230"/>
            <a:ext cx="282553" cy="28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Herança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rgbClr val="0070C0"/>
                </a:solidFill>
              </a:rPr>
              <a:t>Herança</a:t>
            </a:r>
            <a:r>
              <a:rPr lang="pt-BR" sz="1700" dirty="0"/>
              <a:t> de classes é um conceito de OO que permite que o código de uma classe seja reutilizado em outras classes. Estabelece-se uma hierarquia entre a superclasse (classe Pai) e suas subclasses (classes Filhas).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147DB-1504-4E25-85AE-74C4BF3A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24" y="1912621"/>
            <a:ext cx="2238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Herança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7" y="1605867"/>
            <a:ext cx="2714869" cy="27084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20" y="1348844"/>
            <a:ext cx="22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pt-BR" sz="1600" dirty="0"/>
              <a:t> Superclasse Homem</a:t>
            </a: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223" y="1179567"/>
            <a:ext cx="22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pt-BR" sz="1600" dirty="0"/>
              <a:t> Superclasse Pessoa</a:t>
            </a: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468" y="1764119"/>
            <a:ext cx="2854994" cy="72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85214" y="2478161"/>
            <a:ext cx="224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pt-BR" sz="1600" dirty="0"/>
              <a:t> Superclasse Mulher</a:t>
            </a: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468" y="2844886"/>
            <a:ext cx="3048409" cy="7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7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Herança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 de uso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02" y="1606058"/>
            <a:ext cx="4856935" cy="25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6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rgbClr val="0070C0"/>
                </a:solidFill>
              </a:rPr>
              <a:t>Interface</a:t>
            </a:r>
            <a:r>
              <a:rPr lang="pt-BR" sz="1700" dirty="0"/>
              <a:t> consiste em uma espécie de superclasse 100% abstrata que define os métodos que uma subclasse deve suportar.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700" dirty="0"/>
              <a:t>A implementação dos métodos de uma interface não é definida na interface, mas sim na classe que a implementa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07" y="2245337"/>
            <a:ext cx="2149231" cy="23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0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     Exemplo de Uso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184" y="1164481"/>
            <a:ext cx="164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Interface Animal</a:t>
            </a: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52" y="1535255"/>
            <a:ext cx="2482728" cy="725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191" y="1152765"/>
            <a:ext cx="164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Classe Gato</a:t>
            </a: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77" y="1471772"/>
            <a:ext cx="3037196" cy="1167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511" y="2783636"/>
            <a:ext cx="3840977" cy="16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8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pt-BR" sz="1700" dirty="0"/>
              <a:t>Uma interface pode herdar uma ou mais interfaces diferentes </a:t>
            </a:r>
          </a:p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Uma interface não pode herdar nada que não seja outra interface</a:t>
            </a:r>
            <a:r>
              <a:rPr lang="pt-BR" sz="1700" dirty="0"/>
              <a:t> </a:t>
            </a:r>
          </a:p>
          <a:p>
            <a:pPr algn="just">
              <a:buClr>
                <a:schemeClr val="tx1"/>
              </a:buClr>
            </a:pPr>
            <a:r>
              <a:rPr lang="pt-BR" sz="1700" dirty="0"/>
              <a:t>Uma interface não pode implementar outra interface ou classe </a:t>
            </a:r>
          </a:p>
          <a:p>
            <a:pPr algn="just">
              <a:buClr>
                <a:schemeClr val="tx1"/>
              </a:buClr>
            </a:pPr>
            <a:r>
              <a:rPr lang="pt-BR" sz="1700" dirty="0"/>
              <a:t>Uma interface deve ser declarada com a palavra-chave interface </a:t>
            </a:r>
          </a:p>
          <a:p>
            <a:pPr algn="just">
              <a:buClr>
                <a:schemeClr val="tx1"/>
              </a:buClr>
            </a:pPr>
            <a:r>
              <a:rPr lang="pt-BR" sz="1700" dirty="0"/>
              <a:t>Ao contrário da herança que limita uma classe a herdar somente uma classe pai por vez, é possível que uma classe implemente varias interfaces ao mesmo tempo.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7929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Coesão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endParaRPr lang="pt-BR" sz="1700" dirty="0"/>
          </a:p>
          <a:p>
            <a:pPr algn="just"/>
            <a:r>
              <a:rPr lang="pt-BR" sz="1700" dirty="0"/>
              <a:t>É uma </a:t>
            </a:r>
            <a:r>
              <a:rPr lang="pt-BR" sz="1700" b="1" dirty="0">
                <a:solidFill>
                  <a:srgbClr val="0070C0"/>
                </a:solidFill>
              </a:rPr>
              <a:t>boa prática de programação manter a coesão das classes de uma aplicação</a:t>
            </a:r>
            <a:r>
              <a:rPr lang="pt-BR" sz="1700" dirty="0"/>
              <a:t>. Isso significa que cada classe deve ser destinada para uma única finalidade. </a:t>
            </a:r>
          </a:p>
          <a:p>
            <a:pPr marL="0" indent="0" algn="just">
              <a:buNone/>
            </a:pPr>
            <a:endParaRPr lang="pt-BR" sz="1700" dirty="0"/>
          </a:p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Ex: Classe Pessoa </a:t>
            </a:r>
            <a:r>
              <a:rPr lang="pt-BR" sz="1700" dirty="0"/>
              <a:t>é destinada para dados de pessoas. </a:t>
            </a:r>
            <a:r>
              <a:rPr lang="pt-BR" sz="1700" b="1" dirty="0">
                <a:solidFill>
                  <a:srgbClr val="0070C0"/>
                </a:solidFill>
              </a:rPr>
              <a:t>Classe Animal </a:t>
            </a:r>
            <a:r>
              <a:rPr lang="pt-BR" sz="1700" dirty="0"/>
              <a:t>é destinada para dados de animais. Não é conveniente misturar as funcionalidades das duas classes.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3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Convenções de código Java da </a:t>
            </a:r>
            <a:r>
              <a:rPr lang="pt-BR" strike="sngStrike" dirty="0"/>
              <a:t>SUN </a:t>
            </a:r>
            <a:r>
              <a:rPr lang="pt-BR" dirty="0"/>
              <a:t>(Oracle)</a:t>
            </a:r>
            <a:endParaRPr lang="en-US" strike="sngStrik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700" dirty="0"/>
              <a:t>O uso de convenções de código diminui o esforço despendido em testes e manutenção, uma vez que melhoram a legibilidade do código. </a:t>
            </a:r>
          </a:p>
          <a:p>
            <a:pPr marL="0" indent="0" algn="just">
              <a:buNone/>
            </a:pPr>
            <a:endParaRPr lang="pt-BR" sz="1700" dirty="0"/>
          </a:p>
          <a:p>
            <a:pPr algn="just"/>
            <a:r>
              <a:rPr lang="pt-BR" sz="1700" dirty="0"/>
              <a:t>A Sun define um conjunto de convenções para a declaração de elementos em um código-fonte, os quais são: </a:t>
            </a:r>
            <a:endParaRPr lang="en-US" dirty="0"/>
          </a:p>
          <a:p>
            <a:pPr lvl="2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BR" sz="1700" b="1" dirty="0">
                <a:solidFill>
                  <a:srgbClr val="0070C0"/>
                </a:solidFill>
              </a:rPr>
              <a:t>Classes e Interfaces: </a:t>
            </a:r>
            <a:r>
              <a:rPr lang="pt-BR" dirty="0"/>
              <a:t>A primeira letra deve ser maiúscula e, se várias palavras formarem o nome, a primeira letra de cada palavra deve ser maiúscula também (regra camelCase). Ex: Pessoa </a:t>
            </a:r>
          </a:p>
          <a:p>
            <a:pPr lvl="2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BR" sz="1700" b="1" dirty="0">
                <a:solidFill>
                  <a:srgbClr val="0070C0"/>
                </a:solidFill>
              </a:rPr>
              <a:t>Métodos: </a:t>
            </a:r>
            <a:r>
              <a:rPr lang="pt-BR" dirty="0"/>
              <a:t>A primeira letra deve ser minúscula e o resto do nome segue a regra camelCase. Ex: doIt()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Convenções de código Java da </a:t>
            </a:r>
            <a:r>
              <a:rPr lang="pt-BR" strike="sngStrike" dirty="0"/>
              <a:t>SUN </a:t>
            </a:r>
            <a:r>
              <a:rPr lang="pt-BR" dirty="0"/>
              <a:t>(Oracle)</a:t>
            </a:r>
            <a:endParaRPr lang="en-US" strike="sngStrike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Variáveis:</a:t>
            </a:r>
            <a:r>
              <a:rPr lang="pt-BR" b="1" dirty="0"/>
              <a:t> </a:t>
            </a:r>
            <a:r>
              <a:rPr lang="pt-BR" sz="1700" dirty="0"/>
              <a:t>Usam a mesma convenção adotada para métodos. Recomenda-se usar nomes curtos e significativos. Ex: int idadePessoa; </a:t>
            </a:r>
          </a:p>
          <a:p>
            <a:pPr algn="just"/>
            <a:endParaRPr lang="pt-BR" sz="1700" dirty="0"/>
          </a:p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Constantes: </a:t>
            </a:r>
            <a:r>
              <a:rPr lang="pt-BR" sz="1700" dirty="0"/>
              <a:t>Constantes em Java devem ser criadas definindo-se a variável como static ou final. Elas devem ser nomeadas usando-se letras maiúsculas com caracteres underscore</a:t>
            </a:r>
          </a:p>
          <a:p>
            <a:pPr marL="171450" lvl="1" indent="0" algn="just">
              <a:buNone/>
            </a:pPr>
            <a:r>
              <a:rPr lang="pt-BR" sz="1700" dirty="0"/>
              <a:t>( _ ), como separadores. Ex: static double TAXA_SERVICO = 7.00;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Padrões JavaBeans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700" dirty="0"/>
              <a:t>JavaBeans consistem em classes que possuem propriedades. De maneira geral, uma propriedade é uma variável de instância privada. </a:t>
            </a:r>
          </a:p>
          <a:p>
            <a:pPr marL="0" indent="0" algn="just">
              <a:buNone/>
            </a:pPr>
            <a:endParaRPr lang="pt-BR" sz="1700" dirty="0"/>
          </a:p>
          <a:p>
            <a:pPr algn="just"/>
            <a:r>
              <a:rPr lang="pt-BR" sz="1700" dirty="0"/>
              <a:t>Por serem privadas, as variáveis dos JavaBeans somente podem ser acessadas por métodos. Os métodos que modificam as variáveis são chamados de </a:t>
            </a:r>
            <a:r>
              <a:rPr lang="pt-BR" sz="1700" b="1" dirty="0">
                <a:solidFill>
                  <a:srgbClr val="0070C0"/>
                </a:solidFill>
              </a:rPr>
              <a:t>setters</a:t>
            </a:r>
            <a:r>
              <a:rPr lang="pt-BR" sz="1700" dirty="0"/>
              <a:t>. Os métodos que retornam os valores das variáveis recebem o nome de </a:t>
            </a:r>
            <a:r>
              <a:rPr lang="pt-BR" sz="1700" b="1" dirty="0">
                <a:solidFill>
                  <a:srgbClr val="0070C0"/>
                </a:solidFill>
              </a:rPr>
              <a:t>getters</a:t>
            </a:r>
            <a:r>
              <a:rPr lang="pt-BR" sz="17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2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 bwMode="black">
          <a:xfrm>
            <a:off x="340126" y="1390316"/>
            <a:ext cx="8119872" cy="3072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2" indent="-342900">
              <a:buFont typeface="+mj-lt"/>
              <a:buAutoNum type="arabicPeriod"/>
            </a:pPr>
            <a:endParaRPr lang="en-US" b="1" dirty="0"/>
          </a:p>
          <a:p>
            <a:pPr marL="512763" lvl="2" indent="-342900">
              <a:buFont typeface="+mj-lt"/>
              <a:buAutoNum type="arabicPeriod"/>
            </a:pPr>
            <a:r>
              <a:rPr lang="pt-BR" sz="1800" dirty="0"/>
              <a:t>Introdução</a:t>
            </a:r>
            <a:r>
              <a:rPr lang="en-US" sz="1800" dirty="0"/>
              <a:t> à </a:t>
            </a:r>
            <a:r>
              <a:rPr lang="pt-BR" sz="1800" dirty="0"/>
              <a:t>linguagem</a:t>
            </a:r>
            <a:r>
              <a:rPr lang="en-US" sz="1800" dirty="0"/>
              <a:t> Java</a:t>
            </a:r>
          </a:p>
          <a:p>
            <a:pPr marL="512763" lvl="2" indent="-342900">
              <a:buFont typeface="+mj-lt"/>
              <a:buAutoNum type="arabicPeriod"/>
            </a:pPr>
            <a:r>
              <a:rPr lang="pt-BR" sz="1800" dirty="0"/>
              <a:t>Declarações e Controle de Acesso</a:t>
            </a:r>
          </a:p>
          <a:p>
            <a:pPr marL="512763" lvl="2" indent="-342900">
              <a:buFont typeface="+mj-lt"/>
              <a:buAutoNum type="arabicPeriod"/>
            </a:pPr>
            <a:r>
              <a:rPr lang="pt-BR" sz="1800" dirty="0"/>
              <a:t>Exercícios</a:t>
            </a:r>
            <a:endParaRPr lang="en-US" sz="1800" dirty="0"/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1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Padrões JavaBeans – Regras de Nomeação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700" dirty="0"/>
              <a:t>Se a propriedade não for booleana, o prefixo do método getter deve ser </a:t>
            </a:r>
            <a:r>
              <a:rPr lang="pt-BR" sz="1700" b="1" dirty="0">
                <a:solidFill>
                  <a:srgbClr val="0070C0"/>
                </a:solidFill>
              </a:rPr>
              <a:t>get</a:t>
            </a:r>
            <a:r>
              <a:rPr lang="pt-BR" sz="1700" dirty="0"/>
              <a:t>. </a:t>
            </a:r>
          </a:p>
          <a:p>
            <a:pPr marL="0" indent="0" algn="just">
              <a:buNone/>
            </a:pPr>
            <a:r>
              <a:rPr lang="pt-BR" sz="1700" dirty="0"/>
              <a:t>	Ex: getSize() -&gt; getter para a propriedade size. </a:t>
            </a:r>
          </a:p>
          <a:p>
            <a:pPr algn="just"/>
            <a:r>
              <a:rPr lang="pt-BR" sz="1700" dirty="0"/>
              <a:t>Se a propriedade for booleana o getter deverá ter prefixo </a:t>
            </a:r>
            <a:r>
              <a:rPr lang="pt-BR" sz="1700" b="1" dirty="0">
                <a:solidFill>
                  <a:srgbClr val="0070C0"/>
                </a:solidFill>
              </a:rPr>
              <a:t>get</a:t>
            </a:r>
            <a:r>
              <a:rPr lang="pt-BR" sz="1700" dirty="0"/>
              <a:t> ou </a:t>
            </a:r>
            <a:r>
              <a:rPr lang="pt-BR" sz="1700" b="1" dirty="0">
                <a:solidFill>
                  <a:srgbClr val="0070C0"/>
                </a:solidFill>
              </a:rPr>
              <a:t>is</a:t>
            </a:r>
            <a:r>
              <a:rPr lang="pt-BR" sz="1700" dirty="0"/>
              <a:t>. Ex: getStopped() ou </a:t>
            </a:r>
            <a:r>
              <a:rPr lang="pt-BR" sz="1700" dirty="0" err="1"/>
              <a:t>isStopped</a:t>
            </a:r>
            <a:r>
              <a:rPr lang="pt-BR" sz="1700" dirty="0"/>
              <a:t>()</a:t>
            </a:r>
          </a:p>
          <a:p>
            <a:pPr algn="just"/>
            <a:endParaRPr lang="pt-BR" sz="1700" dirty="0"/>
          </a:p>
          <a:p>
            <a:pPr algn="just"/>
            <a:r>
              <a:rPr lang="pt-BR" sz="1700" dirty="0"/>
              <a:t>O prefixo de cada método setter deve ser </a:t>
            </a:r>
            <a:r>
              <a:rPr lang="pt-BR" sz="1700" b="1" dirty="0">
                <a:solidFill>
                  <a:srgbClr val="0070C0"/>
                </a:solidFill>
              </a:rPr>
              <a:t>set</a:t>
            </a:r>
            <a:r>
              <a:rPr lang="pt-BR" sz="1700" dirty="0"/>
              <a:t>. Ex: setSize() -&gt; setter para a propriedade size.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1621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Padrões JavaBeans – Regras de Nomeação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700" dirty="0"/>
              <a:t>As assinaturas de métodos setter devem ser marcadas como public, com retorno void e parâmetro do tipo da propriedade </a:t>
            </a:r>
          </a:p>
          <a:p>
            <a:pPr marL="0" indent="0" algn="just">
              <a:buNone/>
            </a:pPr>
            <a:endParaRPr lang="pt-BR" sz="1700" dirty="0"/>
          </a:p>
          <a:p>
            <a:pPr algn="just"/>
            <a:r>
              <a:rPr lang="pt-BR" sz="1700" dirty="0"/>
              <a:t>As assinaturas de métodos getter devem ser marcadas como public, não devem conter parâmetros e o tipo de retorno deve ser o mesmo da propriedade ao qual estão associados </a:t>
            </a:r>
          </a:p>
        </p:txBody>
      </p:sp>
    </p:spTree>
    <p:extLst>
      <p:ext uri="{BB962C8B-B14F-4D97-AF65-F5344CB8AC3E}">
        <p14:creationId xmlns:p14="http://schemas.microsoft.com/office/powerpoint/2010/main" val="155845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Modificadores Referentes a Acesso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Modificadores de Acesso: </a:t>
            </a:r>
            <a:r>
              <a:rPr lang="pt-BR" sz="1700" dirty="0"/>
              <a:t>public, protected, private e...... </a:t>
            </a:r>
            <a:r>
              <a:rPr lang="pt-BR" sz="1700" b="1" dirty="0">
                <a:solidFill>
                  <a:srgbClr val="0070C0"/>
                </a:solidFill>
              </a:rPr>
              <a:t>default</a:t>
            </a:r>
            <a:r>
              <a:rPr lang="pt-BR" sz="1700" dirty="0"/>
              <a:t> </a:t>
            </a:r>
          </a:p>
          <a:p>
            <a:pPr algn="just">
              <a:buClr>
                <a:schemeClr val="tx1"/>
              </a:buClr>
            </a:pPr>
            <a:r>
              <a:rPr lang="pt-BR" sz="1700" dirty="0"/>
              <a:t>Toda classe, método ou variável de instância possui um controle de acesso (se não explicitar, será default). </a:t>
            </a:r>
          </a:p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public:</a:t>
            </a:r>
            <a:r>
              <a:rPr lang="pt-BR" sz="1700" dirty="0"/>
              <a:t> O elemento pode ser acessado por qualquer classe da aplicação </a:t>
            </a:r>
          </a:p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private: </a:t>
            </a:r>
            <a:r>
              <a:rPr lang="pt-BR" sz="1700" dirty="0"/>
              <a:t>O elemento só pode ser acessado dentro da classe onde está declarado. </a:t>
            </a:r>
            <a:r>
              <a:rPr lang="pt-BR" sz="1700" dirty="0">
                <a:solidFill>
                  <a:srgbClr val="FF0000"/>
                </a:solidFill>
              </a:rPr>
              <a:t>Private não é usado para definir classes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1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Modificadores Referentes a Acesso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pt-BR" sz="1700" b="1" dirty="0" err="1">
                <a:solidFill>
                  <a:srgbClr val="0070C0"/>
                </a:solidFill>
              </a:rPr>
              <a:t>protected</a:t>
            </a:r>
            <a:r>
              <a:rPr lang="pt-BR" sz="1700" b="1" dirty="0">
                <a:solidFill>
                  <a:srgbClr val="0070C0"/>
                </a:solidFill>
              </a:rPr>
              <a:t>:</a:t>
            </a:r>
            <a:r>
              <a:rPr lang="pt-BR" b="1" dirty="0"/>
              <a:t> </a:t>
            </a:r>
            <a:r>
              <a:rPr lang="pt-BR" sz="1700" dirty="0"/>
              <a:t>O elemento pode ser acessado pela classe em que está declarado, por classes do mesmo pacote e por subclasses da classe. </a:t>
            </a:r>
            <a:r>
              <a:rPr lang="pt-BR" sz="1700" dirty="0">
                <a:solidFill>
                  <a:srgbClr val="FF0000"/>
                </a:solidFill>
              </a:rPr>
              <a:t>Não pode ser usado para definir classes</a:t>
            </a:r>
            <a:r>
              <a:rPr lang="pt-BR" sz="1700" dirty="0"/>
              <a:t>. </a:t>
            </a:r>
          </a:p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default: </a:t>
            </a:r>
            <a:r>
              <a:rPr lang="pt-BR" sz="1700" dirty="0"/>
              <a:t>O elemento só pode ser acessado pela classe em que está declarado, por classes do mesmo pacote.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3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Modificadores Referentes a Acesso - Resumo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97993975"/>
              </p:ext>
            </p:extLst>
          </p:nvPr>
        </p:nvGraphicFramePr>
        <p:xfrm>
          <a:off x="328613" y="1189038"/>
          <a:ext cx="785888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Visibilidade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Public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Protected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Default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Private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A partir da mesma classe 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500" kern="1200" dirty="0"/>
                    </a:p>
                    <a:p>
                      <a:r>
                        <a:rPr lang="pt-BR" sz="1500" kern="1200" dirty="0"/>
                        <a:t>A partir de qualquer classe do mesmo pacote 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Não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500" kern="1200" dirty="0"/>
                    </a:p>
                    <a:p>
                      <a:r>
                        <a:rPr lang="pt-BR" sz="1500" kern="1200" dirty="0"/>
                        <a:t>A partir de uma subclasse do mesmo pacote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/>
                        <a:t>Não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partir de uma subclasse de fora do mesmo pacote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Sim, através de herança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partir de qualquer classe que não seja uma subclasse e esteja fora do pacote 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 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85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Modificadores </a:t>
            </a:r>
            <a:r>
              <a:rPr lang="pt-BR" dirty="0">
                <a:solidFill>
                  <a:srgbClr val="FF0000"/>
                </a:solidFill>
              </a:rPr>
              <a:t>NÃO</a:t>
            </a:r>
            <a:r>
              <a:rPr lang="pt-BR" dirty="0"/>
              <a:t>-Referentes a Acesso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sz="1700" b="1" dirty="0">
                <a:solidFill>
                  <a:srgbClr val="0070C0"/>
                </a:solidFill>
              </a:rPr>
              <a:t>final: </a:t>
            </a:r>
            <a:r>
              <a:rPr lang="en-US" sz="1700" dirty="0" err="1"/>
              <a:t>Diversas</a:t>
            </a:r>
            <a:r>
              <a:rPr lang="en-US" sz="1700" dirty="0"/>
              <a:t> </a:t>
            </a:r>
            <a:r>
              <a:rPr lang="en-US" sz="1700" dirty="0" err="1"/>
              <a:t>utilidades</a:t>
            </a:r>
            <a:r>
              <a:rPr lang="en-US" sz="1700" dirty="0"/>
              <a:t> </a:t>
            </a:r>
          </a:p>
          <a:p>
            <a:pPr marL="0" indent="0" algn="just">
              <a:buNone/>
            </a:pPr>
            <a:r>
              <a:rPr lang="pt-BR" sz="1700" dirty="0"/>
              <a:t> - </a:t>
            </a:r>
            <a:r>
              <a:rPr lang="pt-BR" sz="1700" b="1" dirty="0">
                <a:solidFill>
                  <a:srgbClr val="0070C0"/>
                </a:solidFill>
              </a:rPr>
              <a:t>Para classes: </a:t>
            </a:r>
            <a:r>
              <a:rPr lang="pt-BR" sz="1700" dirty="0"/>
              <a:t>Impedir que a classe seja herdada. </a:t>
            </a:r>
            <a:r>
              <a:rPr lang="pt-BR" sz="1700" b="1" dirty="0">
                <a:solidFill>
                  <a:srgbClr val="0070C0"/>
                </a:solidFill>
              </a:rPr>
              <a:t>Ex: public final class Gato { } </a:t>
            </a:r>
          </a:p>
          <a:p>
            <a:pPr marL="0" indent="0" algn="just">
              <a:buNone/>
            </a:pPr>
            <a:r>
              <a:rPr lang="pt-BR" sz="1700" dirty="0"/>
              <a:t> - </a:t>
            </a:r>
            <a:r>
              <a:rPr lang="pt-BR" sz="1700" b="1" dirty="0">
                <a:solidFill>
                  <a:srgbClr val="0070C0"/>
                </a:solidFill>
              </a:rPr>
              <a:t>Para métodos: </a:t>
            </a:r>
            <a:r>
              <a:rPr lang="pt-BR" sz="1700" dirty="0"/>
              <a:t>Impedir que o método seja sobrescrito em uma hierarquia. </a:t>
            </a:r>
            <a:r>
              <a:rPr lang="pt-BR" sz="1700" b="1" dirty="0">
                <a:solidFill>
                  <a:srgbClr val="0070C0"/>
                </a:solidFill>
              </a:rPr>
              <a:t>Ex: public final void doIt() { } </a:t>
            </a:r>
          </a:p>
          <a:p>
            <a:pPr marL="0" indent="0" algn="just">
              <a:buNone/>
            </a:pPr>
            <a:r>
              <a:rPr lang="pt-BR" sz="1700" dirty="0"/>
              <a:t> - Para parâmetros: Impedir que o parâmetro seja modificado. </a:t>
            </a:r>
            <a:r>
              <a:rPr lang="pt-BR" sz="1700" b="1" dirty="0">
                <a:solidFill>
                  <a:srgbClr val="0070C0"/>
                </a:solidFill>
              </a:rPr>
              <a:t>Ex: public void doIt(final int value); </a:t>
            </a:r>
          </a:p>
          <a:p>
            <a:pPr marL="0" indent="0" algn="just">
              <a:buNone/>
            </a:pPr>
            <a:r>
              <a:rPr lang="pt-BR" sz="1700" dirty="0"/>
              <a:t> - </a:t>
            </a:r>
            <a:r>
              <a:rPr lang="pt-BR" sz="1700" b="1" dirty="0">
                <a:solidFill>
                  <a:srgbClr val="0070C0"/>
                </a:solidFill>
              </a:rPr>
              <a:t>Para variáveis: </a:t>
            </a:r>
            <a:r>
              <a:rPr lang="pt-BR" sz="1700" dirty="0"/>
              <a:t>Impedir que a variável seja modificada após sua inicialização. </a:t>
            </a:r>
            <a:r>
              <a:rPr lang="pt-BR" sz="1700" b="1" dirty="0">
                <a:solidFill>
                  <a:srgbClr val="0070C0"/>
                </a:solidFill>
              </a:rPr>
              <a:t>Ex: final int idade = 23;</a:t>
            </a:r>
          </a:p>
        </p:txBody>
      </p:sp>
    </p:spTree>
    <p:extLst>
      <p:ext uri="{BB962C8B-B14F-4D97-AF65-F5344CB8AC3E}">
        <p14:creationId xmlns:p14="http://schemas.microsoft.com/office/powerpoint/2010/main" val="75242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Modificadores </a:t>
            </a:r>
            <a:r>
              <a:rPr lang="pt-BR" dirty="0">
                <a:solidFill>
                  <a:srgbClr val="FF0000"/>
                </a:solidFill>
              </a:rPr>
              <a:t>NÃO</a:t>
            </a:r>
            <a:r>
              <a:rPr lang="pt-BR" dirty="0"/>
              <a:t>-Referentes a Acesso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sz="1700" b="1" dirty="0">
                <a:solidFill>
                  <a:srgbClr val="0070C0"/>
                </a:solidFill>
              </a:rPr>
              <a:t>abstract:</a:t>
            </a:r>
            <a:r>
              <a:rPr lang="en-US" sz="1700" dirty="0"/>
              <a:t> </a:t>
            </a:r>
            <a:r>
              <a:rPr lang="en-US" sz="1700" dirty="0" err="1"/>
              <a:t>Diversas</a:t>
            </a:r>
            <a:r>
              <a:rPr lang="en-US" sz="1700" dirty="0"/>
              <a:t> </a:t>
            </a:r>
            <a:r>
              <a:rPr lang="en-US" sz="1700" dirty="0" err="1"/>
              <a:t>utilidades</a:t>
            </a:r>
            <a:r>
              <a:rPr lang="en-US" sz="1700" dirty="0"/>
              <a:t> </a:t>
            </a:r>
          </a:p>
          <a:p>
            <a:pPr marL="0" indent="0" algn="just">
              <a:buNone/>
            </a:pPr>
            <a:r>
              <a:rPr lang="pt-BR" sz="1700" dirty="0"/>
              <a:t> - </a:t>
            </a:r>
            <a:r>
              <a:rPr lang="pt-BR" sz="1700" b="1" dirty="0">
                <a:solidFill>
                  <a:srgbClr val="0070C0"/>
                </a:solidFill>
              </a:rPr>
              <a:t>Para classes: </a:t>
            </a:r>
            <a:r>
              <a:rPr lang="pt-BR" sz="1700" dirty="0"/>
              <a:t>Impedir que uma classe seja instanciada. </a:t>
            </a:r>
          </a:p>
          <a:p>
            <a:pPr marL="0" indent="0" algn="just">
              <a:buNone/>
            </a:pPr>
            <a:r>
              <a:rPr lang="pt-BR" sz="1700" b="1" dirty="0">
                <a:solidFill>
                  <a:srgbClr val="0070C0"/>
                </a:solidFill>
              </a:rPr>
              <a:t>	Ex: public abstract class Animal { } </a:t>
            </a:r>
          </a:p>
          <a:p>
            <a:pPr marL="0" indent="0" algn="just">
              <a:buNone/>
            </a:pPr>
            <a:r>
              <a:rPr lang="pt-BR" sz="1700" dirty="0"/>
              <a:t> - </a:t>
            </a:r>
            <a:r>
              <a:rPr lang="pt-BR" sz="1700" b="1" dirty="0">
                <a:solidFill>
                  <a:srgbClr val="0070C0"/>
                </a:solidFill>
              </a:rPr>
              <a:t>Para métodos: </a:t>
            </a:r>
            <a:r>
              <a:rPr lang="pt-BR" sz="1700" dirty="0"/>
              <a:t>Usado quando o método não conterá nenhum código dentro. </a:t>
            </a:r>
            <a:r>
              <a:rPr lang="pt-BR" sz="1700" b="1" dirty="0">
                <a:solidFill>
                  <a:srgbClr val="0070C0"/>
                </a:solidFill>
              </a:rPr>
              <a:t>Ex: public abstract void doIt();</a:t>
            </a:r>
            <a:r>
              <a:rPr lang="pt-BR" sz="1700" dirty="0"/>
              <a:t>. Qualquer classe com métodos abstratos deve ser abstrata, mas uma classe abstrata não precisa ter métodos abstratos. </a:t>
            </a:r>
          </a:p>
          <a:p>
            <a:pPr marL="0" indent="0" algn="just">
              <a:buNone/>
            </a:pPr>
            <a:r>
              <a:rPr lang="pt-BR" sz="1700" dirty="0"/>
              <a:t>	Se uma classe herdar de uma classe com métodos abstratos, ela deve implementar esses métodos (tornando-se concreta) ou, do contrário, deverá ser também abstrata. </a:t>
            </a:r>
          </a:p>
        </p:txBody>
      </p:sp>
    </p:spTree>
    <p:extLst>
      <p:ext uri="{BB962C8B-B14F-4D97-AF65-F5344CB8AC3E}">
        <p14:creationId xmlns:p14="http://schemas.microsoft.com/office/powerpoint/2010/main" val="3006969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Modificadores </a:t>
            </a:r>
            <a:r>
              <a:rPr lang="pt-BR" dirty="0">
                <a:solidFill>
                  <a:srgbClr val="FF0000"/>
                </a:solidFill>
              </a:rPr>
              <a:t>NÃO</a:t>
            </a:r>
            <a:r>
              <a:rPr lang="pt-BR" dirty="0"/>
              <a:t>-Referentes a Acesso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sz="1700" b="1" dirty="0">
                <a:solidFill>
                  <a:srgbClr val="0070C0"/>
                </a:solidFill>
              </a:rPr>
              <a:t>abstract: </a:t>
            </a:r>
            <a:r>
              <a:rPr lang="en-US" sz="1800" dirty="0" err="1"/>
              <a:t>Diversas</a:t>
            </a:r>
            <a:r>
              <a:rPr lang="en-US" sz="1800" dirty="0"/>
              <a:t> </a:t>
            </a:r>
            <a:r>
              <a:rPr lang="en-US" sz="1800" dirty="0" err="1"/>
              <a:t>utilidades</a:t>
            </a:r>
            <a:r>
              <a:rPr lang="en-US" sz="1800" dirty="0"/>
              <a:t> </a:t>
            </a:r>
          </a:p>
          <a:p>
            <a:pPr marL="0" indent="0" algn="just">
              <a:buNone/>
            </a:pPr>
            <a:r>
              <a:rPr lang="pt-BR" sz="1800" dirty="0"/>
              <a:t> </a:t>
            </a:r>
            <a:r>
              <a:rPr lang="pt-BR" sz="1700" dirty="0"/>
              <a:t>- </a:t>
            </a:r>
            <a:r>
              <a:rPr lang="pt-BR" sz="1700" b="1" dirty="0">
                <a:solidFill>
                  <a:srgbClr val="0070C0"/>
                </a:solidFill>
              </a:rPr>
              <a:t>Para interfaces: </a:t>
            </a:r>
            <a:r>
              <a:rPr lang="pt-BR" sz="1700" dirty="0"/>
              <a:t>É redundante. Uma interface é por padrão abstrata, ou seja, não é necessário utilizar abstract. </a:t>
            </a:r>
          </a:p>
          <a:p>
            <a:pPr marL="0" indent="0" algn="just">
              <a:buNone/>
            </a:pPr>
            <a:r>
              <a:rPr lang="pt-BR" sz="1700" dirty="0"/>
              <a:t> - Os métodos de uma interface também são por padrão públicos e abstratos e, por isso, não precisam ser precedidos por esses modificadores. </a:t>
            </a:r>
          </a:p>
          <a:p>
            <a:pPr marL="0" indent="0" algn="just">
              <a:buNone/>
            </a:pPr>
            <a:r>
              <a:rPr lang="en-US" sz="1700" dirty="0"/>
              <a:t> - </a:t>
            </a:r>
            <a:r>
              <a:rPr lang="en-US" sz="1700" dirty="0" err="1"/>
              <a:t>Exemplo</a:t>
            </a:r>
            <a:r>
              <a:rPr lang="en-US" sz="1700" dirty="0"/>
              <a:t>: </a:t>
            </a:r>
          </a:p>
          <a:p>
            <a:pPr marL="519113" lvl="3" indent="0" algn="just">
              <a:buNone/>
            </a:pPr>
            <a:r>
              <a:rPr lang="en-US" sz="1700" b="1" dirty="0">
                <a:solidFill>
                  <a:srgbClr val="0070C0"/>
                </a:solidFill>
              </a:rPr>
              <a:t>public interface </a:t>
            </a:r>
            <a:r>
              <a:rPr lang="en-US" sz="1700" b="1" dirty="0" err="1">
                <a:solidFill>
                  <a:srgbClr val="0070C0"/>
                </a:solidFill>
              </a:rPr>
              <a:t>Bounceable</a:t>
            </a:r>
            <a:r>
              <a:rPr lang="en-US" sz="1700" b="1" dirty="0">
                <a:solidFill>
                  <a:srgbClr val="0070C0"/>
                </a:solidFill>
              </a:rPr>
              <a:t> { </a:t>
            </a:r>
          </a:p>
          <a:p>
            <a:pPr marL="519113" lvl="3" indent="0" algn="just">
              <a:buNone/>
            </a:pPr>
            <a:r>
              <a:rPr lang="en-US" sz="1700" b="1" dirty="0">
                <a:solidFill>
                  <a:srgbClr val="0070C0"/>
                </a:solidFill>
              </a:rPr>
              <a:t>	void bounce(); </a:t>
            </a:r>
          </a:p>
          <a:p>
            <a:pPr marL="519113" lvl="3" indent="0" algn="just">
              <a:buNone/>
            </a:pPr>
            <a:r>
              <a:rPr lang="en-US" sz="1700" b="1" dirty="0">
                <a:solidFill>
                  <a:srgbClr val="0070C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533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 - </a:t>
            </a:r>
            <a:r>
              <a:rPr lang="en-US" dirty="0" err="1"/>
              <a:t>Modificadores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700" dirty="0"/>
              <a:t>Todas as variáveis de uma interface devem ser </a:t>
            </a:r>
            <a:r>
              <a:rPr lang="pt-BR" sz="1700" b="1" dirty="0">
                <a:solidFill>
                  <a:srgbClr val="0070C0"/>
                </a:solidFill>
              </a:rPr>
              <a:t>public, static e final</a:t>
            </a:r>
            <a:r>
              <a:rPr lang="pt-BR" sz="1700" dirty="0"/>
              <a:t>. Dessa forma, as variáveis em interfaces são constantes e não variáveis de instância. </a:t>
            </a:r>
          </a:p>
          <a:p>
            <a:pPr algn="just"/>
            <a:r>
              <a:rPr lang="en-US" sz="1700" dirty="0" err="1"/>
              <a:t>Exemplo</a:t>
            </a:r>
            <a:r>
              <a:rPr lang="en-US" sz="1700" dirty="0"/>
              <a:t>: </a:t>
            </a:r>
          </a:p>
          <a:p>
            <a:pPr marL="341313" lvl="2" indent="0" algn="just">
              <a:buNone/>
            </a:pPr>
            <a:r>
              <a:rPr lang="en-US" sz="1700" b="1" dirty="0">
                <a:solidFill>
                  <a:srgbClr val="0070C0"/>
                </a:solidFill>
              </a:rPr>
              <a:t>interface Foo {</a:t>
            </a:r>
          </a:p>
          <a:p>
            <a:pPr marL="341313" lvl="2" indent="0" algn="just">
              <a:buNone/>
            </a:pPr>
            <a:r>
              <a:rPr lang="en-US" sz="1700" b="1" dirty="0">
                <a:solidFill>
                  <a:srgbClr val="0070C0"/>
                </a:solidFill>
              </a:rPr>
              <a:t>		</a:t>
            </a:r>
            <a:r>
              <a:rPr lang="en-US" sz="1700" b="1" dirty="0" err="1">
                <a:solidFill>
                  <a:srgbClr val="0070C0"/>
                </a:solidFill>
              </a:rPr>
              <a:t>int</a:t>
            </a:r>
            <a:r>
              <a:rPr lang="en-US" sz="1700" b="1" dirty="0">
                <a:solidFill>
                  <a:srgbClr val="0070C0"/>
                </a:solidFill>
              </a:rPr>
              <a:t> BAR = 42;</a:t>
            </a:r>
          </a:p>
          <a:p>
            <a:pPr marL="341313" lvl="2" indent="0" algn="just">
              <a:buNone/>
            </a:pPr>
            <a:r>
              <a:rPr lang="en-US" sz="1700" b="1" dirty="0">
                <a:solidFill>
                  <a:srgbClr val="0070C0"/>
                </a:solidFill>
              </a:rPr>
              <a:t>} </a:t>
            </a:r>
            <a:endParaRPr lang="en-US" sz="1700" dirty="0"/>
          </a:p>
          <a:p>
            <a:pPr algn="just"/>
            <a:r>
              <a:rPr lang="pt-BR" sz="1700" dirty="0"/>
              <a:t>É importante notar que não é necessário usar public, static e final, já que implicitamente a constante terá essas características.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0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Modificadores Referentes a Acesso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700" dirty="0"/>
              <a:t>Modificadores de Acesso não podem ser aplicados a variáveis locais. </a:t>
            </a:r>
          </a:p>
          <a:p>
            <a:pPr marL="0" indent="0">
              <a:buNone/>
            </a:pPr>
            <a:r>
              <a:rPr lang="pt-BR" sz="1700" dirty="0"/>
              <a:t>	Ex: </a:t>
            </a:r>
          </a:p>
          <a:p>
            <a:pPr marL="0" indent="0">
              <a:buNone/>
            </a:pPr>
            <a:r>
              <a:rPr lang="pt-BR" sz="1700" dirty="0"/>
              <a:t>		</a:t>
            </a:r>
            <a:r>
              <a:rPr lang="pt-BR" sz="1700" b="1" dirty="0">
                <a:solidFill>
                  <a:srgbClr val="0070C0"/>
                </a:solidFill>
              </a:rPr>
              <a:t>void doIt() {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0070C0"/>
                </a:solidFill>
              </a:rPr>
              <a:t>			 private int x = 7;   </a:t>
            </a:r>
            <a:r>
              <a:rPr lang="pt-BR" sz="1700" b="1" dirty="0">
                <a:solidFill>
                  <a:srgbClr val="FF0000"/>
                </a:solidFill>
              </a:rPr>
              <a:t>X incorreto</a:t>
            </a:r>
          </a:p>
          <a:p>
            <a:pPr marL="0" indent="0">
              <a:buNone/>
            </a:pPr>
            <a:r>
              <a:rPr lang="pt-BR" sz="1700" dirty="0"/>
              <a:t>	</a:t>
            </a:r>
            <a:r>
              <a:rPr lang="pt-BR" sz="1700" b="1" dirty="0">
                <a:solidFill>
                  <a:srgbClr val="0070C0"/>
                </a:solidFill>
              </a:rPr>
              <a:t>	}</a:t>
            </a:r>
          </a:p>
          <a:p>
            <a:r>
              <a:rPr lang="pt-BR" sz="1700" dirty="0"/>
              <a:t>Apenas o modificador </a:t>
            </a:r>
            <a:r>
              <a:rPr lang="pt-BR" sz="1700" b="1" dirty="0">
                <a:solidFill>
                  <a:srgbClr val="0070C0"/>
                </a:solidFill>
              </a:rPr>
              <a:t>final</a:t>
            </a:r>
            <a:r>
              <a:rPr lang="pt-BR" sz="1700" dirty="0"/>
              <a:t> pode ser usado com variáveis locais.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1 - </a:t>
            </a:r>
            <a:r>
              <a:rPr lang="en-US" dirty="0" err="1"/>
              <a:t>Introdução</a:t>
            </a:r>
            <a:r>
              <a:rPr lang="en-US" dirty="0"/>
              <a:t> à </a:t>
            </a:r>
            <a:r>
              <a:rPr lang="en-US" dirty="0" err="1"/>
              <a:t>linguagem</a:t>
            </a:r>
            <a:r>
              <a:rPr lang="en-US" dirty="0"/>
              <a:t>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922585"/>
            <a:ext cx="8119872" cy="282335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endParaRPr lang="en-US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srgbClr val="0070C0"/>
                </a:solidFill>
              </a:rPr>
              <a:t>Java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b="0" dirty="0">
                <a:solidFill>
                  <a:schemeClr val="tx1"/>
                </a:solidFill>
              </a:rPr>
              <a:t>é uma linguagem de programação </a:t>
            </a:r>
            <a:r>
              <a:rPr lang="pt-BR" dirty="0">
                <a:solidFill>
                  <a:srgbClr val="0070C0"/>
                </a:solidFill>
              </a:rPr>
              <a:t>orientada a objetos </a:t>
            </a:r>
            <a:r>
              <a:rPr lang="pt-BR" b="0" dirty="0">
                <a:solidFill>
                  <a:schemeClr val="tx1"/>
                </a:solidFill>
              </a:rPr>
              <a:t>desenvolvida na década de 90 por uma equipe de programadores chefiada por </a:t>
            </a:r>
            <a:r>
              <a:rPr lang="pt-BR" dirty="0">
                <a:solidFill>
                  <a:srgbClr val="0070C0"/>
                </a:solidFill>
              </a:rPr>
              <a:t>James Gosling</a:t>
            </a:r>
            <a:r>
              <a:rPr lang="pt-BR" b="0" dirty="0">
                <a:solidFill>
                  <a:schemeClr val="tx1"/>
                </a:solidFill>
              </a:rPr>
              <a:t>, na empresa Sun Microsystems. Diferentemente das linguagens convencionais, que são compiladas para código nativo, a linguagem </a:t>
            </a:r>
            <a:r>
              <a:rPr lang="pt-BR" dirty="0">
                <a:solidFill>
                  <a:srgbClr val="0070C0"/>
                </a:solidFill>
              </a:rPr>
              <a:t>Java é compilada para um "bytecode" </a:t>
            </a:r>
            <a:r>
              <a:rPr lang="pt-BR" b="0" dirty="0">
                <a:solidFill>
                  <a:schemeClr val="tx1"/>
                </a:solidFill>
              </a:rPr>
              <a:t>que é </a:t>
            </a:r>
            <a:r>
              <a:rPr lang="pt-BR" dirty="0">
                <a:solidFill>
                  <a:srgbClr val="0070C0"/>
                </a:solidFill>
              </a:rPr>
              <a:t>executado por uma máquina virtual</a:t>
            </a:r>
            <a:r>
              <a:rPr lang="pt-BR" dirty="0">
                <a:solidFill>
                  <a:schemeClr val="tx1"/>
                </a:solidFill>
              </a:rPr>
              <a:t>. </a:t>
            </a:r>
          </a:p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870" y="328847"/>
            <a:ext cx="1486869" cy="18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Métodos com listas de argumentos variáveis (var-args)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700" b="1" dirty="0" err="1">
                <a:solidFill>
                  <a:schemeClr val="accent6"/>
                </a:solidFill>
              </a:rPr>
              <a:t>Declarações</a:t>
            </a:r>
            <a:r>
              <a:rPr lang="en-US" sz="1700" b="1" dirty="0">
                <a:solidFill>
                  <a:schemeClr val="accent6"/>
                </a:solidFill>
              </a:rPr>
              <a:t> </a:t>
            </a:r>
            <a:r>
              <a:rPr lang="en-US" sz="1700" b="1" dirty="0" err="1">
                <a:solidFill>
                  <a:schemeClr val="accent6"/>
                </a:solidFill>
              </a:rPr>
              <a:t>Válidas</a:t>
            </a:r>
            <a:r>
              <a:rPr lang="en-US" sz="1700" b="1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dirty="0"/>
              <a:t> - void doStuff(int... x) {} //espera 0 a muitos ints </a:t>
            </a:r>
          </a:p>
          <a:p>
            <a:pPr marL="0" indent="0">
              <a:buNone/>
            </a:pPr>
            <a:r>
              <a:rPr lang="pt-BR" sz="1700" dirty="0"/>
              <a:t> - void doStuff2(char c, int... X) {} //espera um char e em seguida 0 ou muitos ints </a:t>
            </a:r>
          </a:p>
          <a:p>
            <a:pPr marL="0" indent="0">
              <a:buNone/>
            </a:pPr>
            <a:r>
              <a:rPr lang="pt-BR" sz="1700" dirty="0"/>
              <a:t> - void doStuff3(Animal... animal) {} //0 a muitos </a:t>
            </a:r>
            <a:r>
              <a:rPr lang="pt-BR" sz="1700" dirty="0" err="1"/>
              <a:t>Animals</a:t>
            </a:r>
            <a:r>
              <a:rPr lang="pt-BR" sz="1700" dirty="0"/>
              <a:t> </a:t>
            </a:r>
            <a:endParaRPr lang="en-US" sz="1700" dirty="0"/>
          </a:p>
          <a:p>
            <a:pPr>
              <a:buClr>
                <a:schemeClr val="tx1"/>
              </a:buClr>
            </a:pPr>
            <a:r>
              <a:rPr lang="en-US" sz="1700" b="1" dirty="0" err="1">
                <a:solidFill>
                  <a:srgbClr val="FF0000"/>
                </a:solidFill>
              </a:rPr>
              <a:t>Declarações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 err="1">
                <a:solidFill>
                  <a:srgbClr val="FF0000"/>
                </a:solidFill>
              </a:rPr>
              <a:t>Inválidas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700" dirty="0"/>
              <a:t> - void </a:t>
            </a:r>
            <a:r>
              <a:rPr lang="en-US" sz="1700" dirty="0" err="1"/>
              <a:t>doStuff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x...) {} //</a:t>
            </a:r>
            <a:r>
              <a:rPr lang="en-US" sz="1700" dirty="0" err="1"/>
              <a:t>sintaxe</a:t>
            </a:r>
            <a:r>
              <a:rPr lang="en-US" sz="1700" dirty="0"/>
              <a:t> </a:t>
            </a:r>
            <a:r>
              <a:rPr lang="en-US" sz="1700" dirty="0" err="1"/>
              <a:t>incorreta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pt-BR" sz="1700" dirty="0"/>
              <a:t> - void doStuff2(int... x, char... c) {} //mais de um var-arg </a:t>
            </a:r>
          </a:p>
          <a:p>
            <a:pPr marL="0" indent="0">
              <a:buNone/>
            </a:pPr>
            <a:r>
              <a:rPr lang="pt-BR" sz="1700" dirty="0"/>
              <a:t> - void doStuff3(Animal... animal, int x) {} //var-arg tem de vir por último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45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Métodos Construtores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700" dirty="0"/>
              <a:t>Objetos em Java são construídos a partir de chamadas a métodos construtores. </a:t>
            </a:r>
          </a:p>
          <a:p>
            <a:pPr algn="just"/>
            <a:r>
              <a:rPr lang="pt-BR" sz="1700" dirty="0"/>
              <a:t>Mesmo que o programador não declare um construtor, o compilador gera um construtor padrão </a:t>
            </a:r>
          </a:p>
          <a:p>
            <a:pPr algn="just"/>
            <a:r>
              <a:rPr lang="pt-BR" sz="1700" dirty="0"/>
              <a:t>Construtores levam o mesmo nome da classe ao qual representam e iniciam com letra maiúscula. </a:t>
            </a:r>
          </a:p>
          <a:p>
            <a:pPr algn="just"/>
            <a:r>
              <a:rPr lang="pt-BR" sz="1700" dirty="0"/>
              <a:t>Construtores não possuem tipo de retorno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49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Métodos Construtores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98243"/>
              </p:ext>
            </p:extLst>
          </p:nvPr>
        </p:nvGraphicFramePr>
        <p:xfrm>
          <a:off x="1516184" y="1473686"/>
          <a:ext cx="6572739" cy="23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700" b="1" i="0" kern="12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Declarações</a:t>
                      </a:r>
                      <a:r>
                        <a:rPr lang="en-US" sz="1700" b="1" i="0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 </a:t>
                      </a:r>
                      <a:r>
                        <a:rPr lang="en-US" sz="1700" b="1" i="0" kern="12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Válidas</a:t>
                      </a:r>
                      <a:endParaRPr lang="en-US" sz="1700" b="1" i="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Declarações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Inválidas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-Animal() {}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-private Animal(String </a:t>
                      </a:r>
                      <a:r>
                        <a:rPr lang="en-US" sz="1800" dirty="0" err="1"/>
                        <a:t>nome</a:t>
                      </a:r>
                      <a:r>
                        <a:rPr lang="en-US" sz="1800" dirty="0"/>
                        <a:t>) {}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-Animal(String </a:t>
                      </a:r>
                      <a:r>
                        <a:rPr lang="en-US" sz="1800" dirty="0" err="1"/>
                        <a:t>nome</a:t>
                      </a:r>
                      <a:r>
                        <a:rPr lang="en-US" sz="1800" dirty="0"/>
                        <a:t>) {}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-Animal(String </a:t>
                      </a:r>
                      <a:r>
                        <a:rPr lang="en-US" sz="1800" dirty="0" err="1"/>
                        <a:t>nome</a:t>
                      </a:r>
                      <a:r>
                        <a:rPr lang="en-US" sz="1800" dirty="0"/>
                        <a:t>, int... y) {}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-void Animal() {}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-Animal();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-static Animal(String </a:t>
                      </a:r>
                      <a:r>
                        <a:rPr lang="en-US" sz="1800" dirty="0" err="1"/>
                        <a:t>nome</a:t>
                      </a:r>
                      <a:r>
                        <a:rPr lang="en-US" sz="1800" dirty="0"/>
                        <a:t>) {}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-final Animal(String </a:t>
                      </a:r>
                      <a:r>
                        <a:rPr lang="en-US" sz="1800" dirty="0" err="1"/>
                        <a:t>nome</a:t>
                      </a:r>
                      <a:r>
                        <a:rPr lang="en-US" sz="1800" dirty="0"/>
                        <a:t>) {}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-abstract Animal(String </a:t>
                      </a:r>
                      <a:r>
                        <a:rPr lang="en-US" sz="1800" dirty="0" err="1"/>
                        <a:t>nome</a:t>
                      </a:r>
                      <a:r>
                        <a:rPr lang="en-US" sz="1800" dirty="0"/>
                        <a:t>) {}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-Animal(int... Y, String </a:t>
                      </a:r>
                      <a:r>
                        <a:rPr lang="en-US" sz="1800" dirty="0" err="1"/>
                        <a:t>nome</a:t>
                      </a:r>
                      <a:r>
                        <a:rPr lang="en-US" sz="1800" dirty="0"/>
                        <a:t>) {}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630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Declaração de Variáveis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700" dirty="0"/>
              <a:t>Existem dois tipos de variáveis em Java: </a:t>
            </a:r>
          </a:p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Primitivos: </a:t>
            </a:r>
            <a:r>
              <a:rPr lang="pt-BR" sz="1700" dirty="0"/>
              <a:t>Pode ser de 8 tipos diferentes: char, </a:t>
            </a:r>
            <a:r>
              <a:rPr lang="pt-BR" sz="1700" dirty="0" err="1"/>
              <a:t>boolean</a:t>
            </a:r>
            <a:r>
              <a:rPr lang="pt-BR" sz="1700" dirty="0"/>
              <a:t>, byte, short, </a:t>
            </a:r>
            <a:r>
              <a:rPr lang="pt-BR" sz="1700" dirty="0" err="1"/>
              <a:t>int</a:t>
            </a:r>
            <a:r>
              <a:rPr lang="pt-BR" sz="1700" dirty="0"/>
              <a:t>, </a:t>
            </a:r>
            <a:r>
              <a:rPr lang="pt-BR" sz="1700" dirty="0" err="1"/>
              <a:t>long</a:t>
            </a:r>
            <a:r>
              <a:rPr lang="pt-BR" sz="1700" dirty="0"/>
              <a:t>, </a:t>
            </a:r>
            <a:r>
              <a:rPr lang="pt-BR" sz="1700" dirty="0" err="1"/>
              <a:t>double</a:t>
            </a:r>
            <a:r>
              <a:rPr lang="pt-BR" sz="1700" dirty="0"/>
              <a:t> ou </a:t>
            </a:r>
            <a:r>
              <a:rPr lang="pt-BR" sz="1700" dirty="0" err="1"/>
              <a:t>float</a:t>
            </a:r>
            <a:r>
              <a:rPr lang="pt-BR" sz="1700" dirty="0"/>
              <a:t>. </a:t>
            </a:r>
          </a:p>
          <a:p>
            <a:pPr algn="just">
              <a:buClr>
                <a:schemeClr val="tx1"/>
              </a:buClr>
            </a:pPr>
            <a:endParaRPr lang="pt-BR" sz="1700" dirty="0"/>
          </a:p>
        </p:txBody>
      </p:sp>
      <p:pic>
        <p:nvPicPr>
          <p:cNvPr id="2052" name="Picture 4" descr="http://www.universidadejava.com.br/images/2011-06-15-java-tipos-primitivos-01.png">
            <a:extLst>
              <a:ext uri="{FF2B5EF4-FFF2-40B4-BE49-F238E27FC236}">
                <a16:creationId xmlns:a16="http://schemas.microsoft.com/office/drawing/2014/main" id="{C83512DC-FB6E-453A-8523-86ABD607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45" y="1931944"/>
            <a:ext cx="5755710" cy="246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73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Declaração de Variáveis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pt-BR" sz="1700" b="1" dirty="0">
                <a:solidFill>
                  <a:srgbClr val="0070C0"/>
                </a:solidFill>
              </a:rPr>
              <a:t>Variáveis de Referência: </a:t>
            </a:r>
            <a:r>
              <a:rPr lang="pt-BR" sz="1700" dirty="0"/>
              <a:t>As variáveis de referência são usadas para se referir a um objeto. </a:t>
            </a:r>
          </a:p>
          <a:p>
            <a:pPr marL="341313" lvl="2" indent="0" algn="just">
              <a:buNone/>
            </a:pPr>
            <a:r>
              <a:rPr lang="pt-BR" sz="1700" b="1" dirty="0">
                <a:solidFill>
                  <a:srgbClr val="0070C0"/>
                </a:solidFill>
              </a:rPr>
              <a:t>	</a:t>
            </a:r>
            <a:r>
              <a:rPr lang="pt-BR" sz="1700" b="1" dirty="0" err="1">
                <a:solidFill>
                  <a:srgbClr val="0070C0"/>
                </a:solidFill>
              </a:rPr>
              <a:t>Ex</a:t>
            </a:r>
            <a:r>
              <a:rPr lang="pt-BR" sz="1700" b="1" dirty="0">
                <a:solidFill>
                  <a:srgbClr val="0070C0"/>
                </a:solidFill>
              </a:rPr>
              <a:t>: </a:t>
            </a:r>
            <a:r>
              <a:rPr lang="pt-BR" sz="1700" b="1" dirty="0" err="1">
                <a:solidFill>
                  <a:srgbClr val="0070C0"/>
                </a:solidFill>
              </a:rPr>
              <a:t>String</a:t>
            </a:r>
            <a:r>
              <a:rPr lang="pt-BR" sz="1700" b="1" dirty="0">
                <a:solidFill>
                  <a:srgbClr val="0070C0"/>
                </a:solidFill>
              </a:rPr>
              <a:t> nome; </a:t>
            </a:r>
            <a:r>
              <a:rPr lang="pt-BR" sz="1700" b="1" dirty="0" err="1">
                <a:solidFill>
                  <a:srgbClr val="0070C0"/>
                </a:solidFill>
              </a:rPr>
              <a:t>Integer</a:t>
            </a:r>
            <a:r>
              <a:rPr lang="pt-BR" sz="1700" b="1" dirty="0">
                <a:solidFill>
                  <a:srgbClr val="0070C0"/>
                </a:solidFill>
              </a:rPr>
              <a:t> x; Double d; Pessoa </a:t>
            </a:r>
            <a:r>
              <a:rPr lang="pt-BR" sz="1700" b="1" dirty="0" err="1">
                <a:solidFill>
                  <a:srgbClr val="0070C0"/>
                </a:solidFill>
              </a:rPr>
              <a:t>pessoa</a:t>
            </a:r>
            <a:r>
              <a:rPr lang="pt-BR" sz="1700" b="1" dirty="0">
                <a:solidFill>
                  <a:srgbClr val="0070C0"/>
                </a:solidFill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967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Declaraçãe de Enums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700" dirty="0"/>
              <a:t>Enums (Enumerations) são usados para restringir uma variável para ter um de apenas uns poucos valores pré-definidos, ou seja, um valor de uma lista enumerada</a:t>
            </a:r>
          </a:p>
          <a:p>
            <a:pPr marL="0" indent="0" algn="just">
              <a:buNone/>
            </a:pPr>
            <a:r>
              <a:rPr lang="pt-BR" sz="1700" dirty="0"/>
              <a:t>	</a:t>
            </a:r>
            <a:r>
              <a:rPr lang="pt-BR" sz="1700" b="1" dirty="0">
                <a:solidFill>
                  <a:srgbClr val="0070C0"/>
                </a:solidFill>
              </a:rPr>
              <a:t>Ex: </a:t>
            </a:r>
          </a:p>
          <a:p>
            <a:pPr marL="0" indent="0" algn="just">
              <a:buNone/>
            </a:pPr>
            <a:r>
              <a:rPr lang="pt-BR" sz="1700" b="1" dirty="0">
                <a:solidFill>
                  <a:srgbClr val="0070C0"/>
                </a:solidFill>
              </a:rPr>
              <a:t>	enum CoffeeSize {</a:t>
            </a:r>
          </a:p>
          <a:p>
            <a:pPr marL="0" indent="0" algn="just">
              <a:buNone/>
            </a:pPr>
            <a:r>
              <a:rPr lang="pt-BR" sz="1700" b="1" dirty="0">
                <a:solidFill>
                  <a:srgbClr val="0070C0"/>
                </a:solidFill>
              </a:rPr>
              <a:t>		 BIG, HUGE, OVERWHELMING };</a:t>
            </a:r>
          </a:p>
          <a:p>
            <a:pPr marL="0" indent="0" algn="just">
              <a:buNone/>
            </a:pPr>
            <a:r>
              <a:rPr lang="pt-BR" sz="1700" b="1" dirty="0">
                <a:solidFill>
                  <a:srgbClr val="0070C0"/>
                </a:solidFill>
              </a:rPr>
              <a:t>	 CoffeeSize cs = </a:t>
            </a:r>
            <a:r>
              <a:rPr lang="pt-BR" sz="1700" b="1" dirty="0" err="1">
                <a:solidFill>
                  <a:srgbClr val="0070C0"/>
                </a:solidFill>
              </a:rPr>
              <a:t>CoffeeSize.BIG</a:t>
            </a:r>
            <a:r>
              <a:rPr lang="pt-BR" sz="1700" b="1" dirty="0">
                <a:solidFill>
                  <a:srgbClr val="0070C0"/>
                </a:solidFill>
              </a:rPr>
              <a:t>; </a:t>
            </a:r>
          </a:p>
          <a:p>
            <a:pPr algn="just"/>
            <a:r>
              <a:rPr lang="pt-BR" sz="1700" dirty="0"/>
              <a:t>Os elementos de um enum não precisam ser todos definidos com maiúsculas, mas, considerando que são constantes e, seguindo a convenção sugerida, é conveniente adotar esse padrão.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50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Declaraçãe de Enums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700" dirty="0"/>
              <a:t>Enums podem ser declarados em um arquivo-fonte ou dentro de uma classe, mas nunca dentro de um método. </a:t>
            </a:r>
          </a:p>
          <a:p>
            <a:pPr algn="just"/>
            <a:r>
              <a:rPr lang="pt-BR" sz="1700" dirty="0"/>
              <a:t>Enums podem ter acesso public ou default </a:t>
            </a:r>
          </a:p>
          <a:p>
            <a:pPr algn="just"/>
            <a:r>
              <a:rPr lang="pt-BR" sz="1700" dirty="0"/>
              <a:t>Enums </a:t>
            </a:r>
            <a:r>
              <a:rPr lang="pt-BR" sz="1700" dirty="0">
                <a:solidFill>
                  <a:srgbClr val="FF0000"/>
                </a:solidFill>
              </a:rPr>
              <a:t>podem</a:t>
            </a:r>
            <a:r>
              <a:rPr lang="pt-BR" sz="1700" dirty="0"/>
              <a:t> ou </a:t>
            </a:r>
            <a:r>
              <a:rPr lang="pt-BR" sz="1700" dirty="0">
                <a:solidFill>
                  <a:srgbClr val="FF0000"/>
                </a:solidFill>
              </a:rPr>
              <a:t>não</a:t>
            </a:r>
            <a:r>
              <a:rPr lang="pt-BR" sz="1700" dirty="0"/>
              <a:t> terminar com ; </a:t>
            </a:r>
          </a:p>
          <a:p>
            <a:pPr marL="0" indent="0" algn="just">
              <a:buNone/>
            </a:pPr>
            <a:r>
              <a:rPr lang="pt-BR" sz="1700" b="1" dirty="0">
                <a:solidFill>
                  <a:srgbClr val="0070C0"/>
                </a:solidFill>
              </a:rPr>
              <a:t>	Ex: enum Lista { ELEM1, ELEM2} </a:t>
            </a:r>
          </a:p>
          <a:p>
            <a:pPr marL="0" indent="0" algn="just">
              <a:buNone/>
            </a:pPr>
            <a:r>
              <a:rPr lang="pt-BR" sz="1700" b="1" dirty="0">
                <a:solidFill>
                  <a:srgbClr val="0070C0"/>
                </a:solidFill>
              </a:rPr>
              <a:t>	        enum Lista2 { ELEM3, ELEM4} </a:t>
            </a:r>
            <a:r>
              <a:rPr lang="pt-BR" sz="1700" b="1" dirty="0">
                <a:solidFill>
                  <a:srgbClr val="FF0000"/>
                </a:solidFill>
              </a:rPr>
              <a:t>; </a:t>
            </a:r>
          </a:p>
          <a:p>
            <a:pPr algn="just"/>
            <a:r>
              <a:rPr lang="pt-BR" sz="1700" dirty="0"/>
              <a:t>Cada elemento de um enum é do tipo do enum. Por exemplo, no exemplo acima ELEM1 é do tipo Lista </a:t>
            </a:r>
          </a:p>
          <a:p>
            <a:pPr algn="just"/>
            <a:r>
              <a:rPr lang="pt-BR" sz="1700" dirty="0"/>
              <a:t>Enums podem ter construtores, variáveis de instância e métodos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27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Declaraçãe de Enums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700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  <a:p>
            <a:endParaRPr lang="pt-BR" dirty="0"/>
          </a:p>
          <a:p>
            <a:endParaRPr lang="pt-BR" dirty="0"/>
          </a:p>
          <a:p>
            <a:r>
              <a:rPr lang="pt-BR" sz="1700" dirty="0" err="1"/>
              <a:t>Obs</a:t>
            </a:r>
            <a:r>
              <a:rPr lang="pt-BR" sz="1700" dirty="0"/>
              <a:t>: Cada enum tem um método estático chamado values() que retorna um array dos valores de enum na ordem em que são declarados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72" y="1113828"/>
            <a:ext cx="3475295" cy="27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3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178" y="2163366"/>
            <a:ext cx="2628899" cy="732234"/>
          </a:xfrm>
        </p:spPr>
        <p:txBody>
          <a:bodyPr>
            <a:normAutofit fontScale="90000"/>
          </a:bodyPr>
          <a:lstStyle/>
          <a:p>
            <a:r>
              <a:rPr lang="en-US" sz="1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Revisão de Conceitos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8804" y="1113828"/>
            <a:ext cx="8119872" cy="3287026"/>
          </a:xfrm>
        </p:spPr>
        <p:txBody>
          <a:bodyPr/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/>
                </a:solidFill>
              </a:rPr>
              <a:t>Um </a:t>
            </a:r>
            <a:r>
              <a:rPr lang="pt-BR" dirty="0">
                <a:solidFill>
                  <a:srgbClr val="0070C0"/>
                </a:solidFill>
              </a:rPr>
              <a:t>programa em Java </a:t>
            </a:r>
            <a:r>
              <a:rPr lang="pt-BR" b="0" dirty="0">
                <a:solidFill>
                  <a:schemeClr val="tx1"/>
                </a:solidFill>
              </a:rPr>
              <a:t>consiste em uma coleção de objetos se comunicando com outros objetos por meio da invocação de métodos uns dos outros. 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Classes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b="0" dirty="0">
                <a:solidFill>
                  <a:schemeClr val="tx1"/>
                </a:solidFill>
              </a:rPr>
              <a:t>são abstrações do mundo real, que representam objetos com características afins.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Objetos</a:t>
            </a:r>
            <a:r>
              <a:rPr lang="pt-BR" b="0" dirty="0">
                <a:solidFill>
                  <a:schemeClr val="tx1"/>
                </a:solidFill>
              </a:rPr>
              <a:t> são instâncias de classes. Cada objeto tem seu próprio estado e pode acessar seus comportamentos definidos na classe da qual faz parte. 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Estado </a:t>
            </a:r>
            <a:r>
              <a:rPr lang="pt-BR" b="0" dirty="0">
                <a:solidFill>
                  <a:schemeClr val="tx1"/>
                </a:solidFill>
              </a:rPr>
              <a:t>de um objeto consiste nos valores atuais dos atributos de um objeto.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/>
              </a:solidFill>
            </a:endParaRPr>
          </a:p>
          <a:p>
            <a:endParaRPr lang="pt-BR" b="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Revisão de Conceitos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126202"/>
            <a:ext cx="8119872" cy="3228975"/>
          </a:xfrm>
        </p:spPr>
        <p:txBody>
          <a:bodyPr/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Comportamentos </a:t>
            </a:r>
            <a:r>
              <a:rPr lang="pt-BR" b="0" dirty="0">
                <a:solidFill>
                  <a:schemeClr val="tx1"/>
                </a:solidFill>
              </a:rPr>
              <a:t>de um objeto consistem nos </a:t>
            </a:r>
            <a:r>
              <a:rPr lang="pt-BR" dirty="0">
                <a:solidFill>
                  <a:srgbClr val="0070C0"/>
                </a:solidFill>
              </a:rPr>
              <a:t>métodos</a:t>
            </a:r>
            <a:r>
              <a:rPr lang="pt-BR" b="0" dirty="0">
                <a:solidFill>
                  <a:schemeClr val="tx1"/>
                </a:solidFill>
              </a:rPr>
              <a:t> que o objeto pode chamar. Esses métodos foram definidos na classe do objeto e armazenam toda a lógica da classe. Nos métodos o verdadeiro trabalho é realizado.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Identificadores</a:t>
            </a:r>
            <a:r>
              <a:rPr lang="pt-BR" b="0" dirty="0">
                <a:solidFill>
                  <a:schemeClr val="tx1"/>
                </a:solidFill>
              </a:rPr>
              <a:t> consistem nos nomes dados às classes, variáveis e métodos. A definição de cada identificador segue regras impostas pela linguagem Java e convenções adotadas por programadores e pela própria Sun. </a:t>
            </a:r>
          </a:p>
        </p:txBody>
      </p:sp>
    </p:spTree>
    <p:extLst>
      <p:ext uri="{BB962C8B-B14F-4D97-AF65-F5344CB8AC3E}">
        <p14:creationId xmlns:p14="http://schemas.microsoft.com/office/powerpoint/2010/main" val="13507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Classes e Objetos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67669" y="1867405"/>
            <a:ext cx="2641950" cy="18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Regras para definição de identificadores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Identificadores </a:t>
            </a:r>
            <a:r>
              <a:rPr lang="pt-BR" sz="1800" b="1" dirty="0">
                <a:solidFill>
                  <a:srgbClr val="0070C0"/>
                </a:solidFill>
              </a:rPr>
              <a:t>devem começar com uma letra, um cifrão ($) ou um caractere de conexão (ex: _ ). </a:t>
            </a:r>
          </a:p>
          <a:p>
            <a:r>
              <a:rPr lang="pt-BR" sz="1800" dirty="0"/>
              <a:t>Depois do primeiro caractere, os identificadores podem conter qualquer combinação de letras, caracteres de moedas, caracteres de conexão ou números. </a:t>
            </a:r>
          </a:p>
          <a:p>
            <a:r>
              <a:rPr lang="pt-BR" sz="1800" b="1" dirty="0">
                <a:solidFill>
                  <a:srgbClr val="0070C0"/>
                </a:solidFill>
              </a:rPr>
              <a:t>Não há limite para o número de caracteres </a:t>
            </a:r>
            <a:r>
              <a:rPr lang="pt-BR" sz="1800" dirty="0"/>
              <a:t>de um identificador em Java. </a:t>
            </a:r>
          </a:p>
          <a:p>
            <a:r>
              <a:rPr lang="pt-BR" sz="1800" dirty="0"/>
              <a:t>Os identificadores </a:t>
            </a:r>
            <a:r>
              <a:rPr lang="pt-BR" sz="1800" b="1" dirty="0">
                <a:solidFill>
                  <a:srgbClr val="0070C0"/>
                </a:solidFill>
              </a:rPr>
              <a:t>não podem ser palavras-chave </a:t>
            </a:r>
          </a:p>
          <a:p>
            <a:r>
              <a:rPr lang="pt-BR" sz="1800" dirty="0"/>
              <a:t>Os identificadores </a:t>
            </a:r>
            <a:r>
              <a:rPr lang="pt-BR" sz="1800" b="1" dirty="0">
                <a:solidFill>
                  <a:srgbClr val="0070C0"/>
                </a:solidFill>
              </a:rPr>
              <a:t>são case-sensitive </a:t>
            </a:r>
            <a:r>
              <a:rPr lang="pt-BR" sz="1800" dirty="0"/>
              <a:t>(há diferenciação entre maiúsculas e minúsculas)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Regras para definição de identificadores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Elementos básicos de programação OO.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53047343"/>
              </p:ext>
            </p:extLst>
          </p:nvPr>
        </p:nvGraphicFramePr>
        <p:xfrm>
          <a:off x="328613" y="1189038"/>
          <a:ext cx="8120062" cy="25882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39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Identificadores</a:t>
                      </a:r>
                      <a:r>
                        <a:rPr lang="en-US" sz="1800" u="none" strike="noStrike" kern="1200" baseline="0" dirty="0"/>
                        <a:t> </a:t>
                      </a:r>
                      <a:r>
                        <a:rPr lang="en-US" sz="1800" u="none" strike="noStrike" kern="1200" baseline="0" dirty="0" err="1"/>
                        <a:t>Válidos</a:t>
                      </a:r>
                      <a:r>
                        <a:rPr lang="en-US" sz="1800" u="none" strike="noStrike" kern="1200" baseline="0" dirty="0"/>
                        <a:t> </a:t>
                      </a:r>
                      <a:endParaRPr lang="en-US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Identificadores</a:t>
                      </a:r>
                      <a:r>
                        <a:rPr lang="en-US" sz="1800" u="none" strike="noStrike" kern="1200" baseline="0" dirty="0"/>
                        <a:t> </a:t>
                      </a:r>
                      <a:r>
                        <a:rPr lang="en-US" sz="1800" u="none" strike="noStrike" kern="1200" baseline="0" dirty="0" err="1"/>
                        <a:t>Inválidos</a:t>
                      </a:r>
                      <a:r>
                        <a:rPr lang="en-US" sz="1800" u="none" strike="noStrike" kern="1200" baseline="0" dirty="0"/>
                        <a:t> </a:t>
                      </a:r>
                      <a:endParaRPr lang="en-US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_a;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$c;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_____2_w;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_$;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este_eh_um_identificador_bem_grande_mas_a_linguagem_java_aceita;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:b;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–d;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e#;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.f;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7g;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&amp;j;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baseline="0" dirty="0" err="1"/>
                        <a:t>int</a:t>
                      </a:r>
                      <a:r>
                        <a:rPr lang="en-US" sz="1800" u="none" strike="noStrike" kern="1200" baseline="0" dirty="0"/>
                        <a:t> *h;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16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Palavras-Chave da linguagem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Declarações e Controle de Acesso.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62090828"/>
              </p:ext>
            </p:extLst>
          </p:nvPr>
        </p:nvGraphicFramePr>
        <p:xfrm>
          <a:off x="328613" y="1189038"/>
          <a:ext cx="8342282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3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3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endParaRPr lang="en-US" sz="18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strictfp</a:t>
                      </a:r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80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67129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with content">
  <a:themeElements>
    <a:clrScheme name="HP PowerPoint 20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0B0767-39FF-4703-8569-098DFE2881A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5A61B6-B873-4E35-B757-4D59F42105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45A2B52-530A-4C74-8D29-A2BA42677A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2145</Words>
  <Application>Microsoft Office PowerPoint</Application>
  <PresentationFormat>On-screen Show (16:9)</PresentationFormat>
  <Paragraphs>321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Courier New</vt:lpstr>
      <vt:lpstr>Gill Sans MT</vt:lpstr>
      <vt:lpstr>HP Simplified</vt:lpstr>
      <vt:lpstr>Wingdings</vt:lpstr>
      <vt:lpstr>Title with content</vt:lpstr>
      <vt:lpstr>Gallery</vt:lpstr>
      <vt:lpstr>PowerPoint Presentation</vt:lpstr>
      <vt:lpstr>Agenda</vt:lpstr>
      <vt:lpstr>1 - Introdução à linguagem Java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Elementos básicos de programação OO.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2 - Declarações e Controle de Acesso.</vt:lpstr>
      <vt:lpstr>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2014-07-25T19:57:56Z</dcterms:created>
  <dcterms:modified xsi:type="dcterms:W3CDTF">2020-01-05T20:48:00Z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0x010100628ECC96C0E4BC48AF4F099E0CE18302</vt:lpwstr>
  </property>
</Properties>
</file>