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4"/>
    <p:sldMasterId id="2147483861" r:id="rId5"/>
  </p:sldMasterIdLst>
  <p:notesMasterIdLst>
    <p:notesMasterId r:id="rId31"/>
  </p:notesMasterIdLst>
  <p:handoutMasterIdLst>
    <p:handoutMasterId r:id="rId32"/>
  </p:handoutMasterIdLst>
  <p:sldIdLst>
    <p:sldId id="568" r:id="rId6"/>
    <p:sldId id="611" r:id="rId7"/>
    <p:sldId id="630" r:id="rId8"/>
    <p:sldId id="631" r:id="rId9"/>
    <p:sldId id="632" r:id="rId10"/>
    <p:sldId id="649" r:id="rId11"/>
    <p:sldId id="633" r:id="rId12"/>
    <p:sldId id="634" r:id="rId13"/>
    <p:sldId id="650" r:id="rId14"/>
    <p:sldId id="635" r:id="rId15"/>
    <p:sldId id="636" r:id="rId16"/>
    <p:sldId id="637" r:id="rId17"/>
    <p:sldId id="638" r:id="rId18"/>
    <p:sldId id="639" r:id="rId19"/>
    <p:sldId id="651" r:id="rId20"/>
    <p:sldId id="640" r:id="rId21"/>
    <p:sldId id="642" r:id="rId22"/>
    <p:sldId id="641" r:id="rId23"/>
    <p:sldId id="643" r:id="rId24"/>
    <p:sldId id="644" r:id="rId25"/>
    <p:sldId id="645" r:id="rId26"/>
    <p:sldId id="646" r:id="rId27"/>
    <p:sldId id="647" r:id="rId28"/>
    <p:sldId id="648" r:id="rId29"/>
    <p:sldId id="56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8E8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88727" autoAdjust="0"/>
  </p:normalViewPr>
  <p:slideViewPr>
    <p:cSldViewPr snapToGrid="0">
      <p:cViewPr varScale="1">
        <p:scale>
          <a:sx n="153" d="100"/>
          <a:sy n="153" d="100"/>
        </p:scale>
        <p:origin x="162" y="450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1/4/2020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612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115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841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015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283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054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9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8615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75478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5152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09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556365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7682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8397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37" r:id="rId6"/>
    <p:sldLayoutId id="2147483809" r:id="rId7"/>
    <p:sldLayoutId id="2147483839" r:id="rId8"/>
    <p:sldLayoutId id="2147483823" r:id="rId9"/>
    <p:sldLayoutId id="2147483824" r:id="rId10"/>
    <p:sldLayoutId id="2147483825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4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57" r:id="rId13"/>
    <p:sldLayoutId id="2147483858" r:id="rId14"/>
    <p:sldLayoutId id="2147483860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>
            <a:extLst>
              <a:ext uri="{FF2B5EF4-FFF2-40B4-BE49-F238E27FC236}">
                <a16:creationId xmlns:a16="http://schemas.microsoft.com/office/drawing/2014/main" id="{BEE843FF-E2E1-4811-B7D0-ECFAC9FB934E}"/>
              </a:ext>
            </a:extLst>
          </p:cNvPr>
          <p:cNvSpPr txBox="1">
            <a:spLocks/>
          </p:cNvSpPr>
          <p:nvPr/>
        </p:nvSpPr>
        <p:spPr>
          <a:xfrm>
            <a:off x="3300608" y="797312"/>
            <a:ext cx="2542784" cy="1399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Java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EFC8806D-5970-4639-AE9D-70DCDBC3E2C0}"/>
              </a:ext>
            </a:extLst>
          </p:cNvPr>
          <p:cNvSpPr txBox="1">
            <a:spLocks/>
          </p:cNvSpPr>
          <p:nvPr/>
        </p:nvSpPr>
        <p:spPr>
          <a:xfrm>
            <a:off x="0" y="2470150"/>
            <a:ext cx="6858000" cy="36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 JANEIRO 2020</a:t>
            </a:r>
            <a:endParaRPr lang="en-US" dirty="0"/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9E2919B2-05AF-40BD-B814-30A0267AB4BF}"/>
              </a:ext>
            </a:extLst>
          </p:cNvPr>
          <p:cNvSpPr txBox="1">
            <a:spLocks/>
          </p:cNvSpPr>
          <p:nvPr/>
        </p:nvSpPr>
        <p:spPr bwMode="black">
          <a:xfrm>
            <a:off x="329183" y="3110701"/>
            <a:ext cx="7066227" cy="12620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Contatos/Dúvidas</a:t>
            </a:r>
          </a:p>
          <a:p>
            <a:r>
              <a:rPr lang="pt-BR" dirty="0"/>
              <a:t>E-mail: victorluiz_soares@yahoo.com.br</a:t>
            </a:r>
          </a:p>
          <a:p>
            <a:r>
              <a:rPr lang="en-US" dirty="0"/>
              <a:t>       /</a:t>
            </a:r>
            <a:r>
              <a:rPr lang="en-US" dirty="0" err="1"/>
              <a:t>victorluiz.gramolini</a:t>
            </a:r>
            <a:endParaRPr lang="en-US" dirty="0"/>
          </a:p>
          <a:p>
            <a:r>
              <a:rPr lang="en-US" dirty="0"/>
              <a:t>       /</a:t>
            </a:r>
            <a:r>
              <a:rPr lang="en-US" dirty="0" err="1"/>
              <a:t>victorgramolini</a:t>
            </a:r>
            <a:endParaRPr lang="en-US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63F72218-57B3-43A6-901C-17825777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3818934"/>
            <a:ext cx="282553" cy="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m para imagem facebook">
            <a:extLst>
              <a:ext uri="{FF2B5EF4-FFF2-40B4-BE49-F238E27FC236}">
                <a16:creationId xmlns:a16="http://schemas.microsoft.com/office/drawing/2014/main" id="{1DED2B95-D6FF-490C-9601-E87638AD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4090230"/>
            <a:ext cx="282553" cy="2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Inicialização de Variáveis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Valores padrão de tipos </a:t>
            </a:r>
            <a:r>
              <a:rPr lang="pt-BR" sz="1800" b="1" dirty="0">
                <a:solidFill>
                  <a:srgbClr val="0070C0"/>
                </a:solidFill>
              </a:rPr>
              <a:t>primitivos</a:t>
            </a:r>
            <a:r>
              <a:rPr lang="pt-BR" sz="1800" dirty="0"/>
              <a:t> e de </a:t>
            </a:r>
            <a:r>
              <a:rPr lang="pt-BR" sz="1800" b="1" dirty="0">
                <a:solidFill>
                  <a:srgbClr val="0070C0"/>
                </a:solidFill>
              </a:rPr>
              <a:t>referência</a:t>
            </a:r>
          </a:p>
          <a:p>
            <a:endParaRPr lang="pt-BR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92133"/>
              </p:ext>
            </p:extLst>
          </p:nvPr>
        </p:nvGraphicFramePr>
        <p:xfrm>
          <a:off x="1511558" y="1803011"/>
          <a:ext cx="5921830" cy="2468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96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913"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Tipo de Variável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Valor Padrão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26"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Variável de Referência de Objeto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null (não faz referência a nenhum objeto)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13"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byte, short, </a:t>
                      </a:r>
                      <a:r>
                        <a:rPr lang="pt-BR" sz="1800" kern="1200" dirty="0" err="1"/>
                        <a:t>int</a:t>
                      </a:r>
                      <a:r>
                        <a:rPr lang="pt-BR" sz="1800" kern="1200" dirty="0"/>
                        <a:t>, long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0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13"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float, double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0.0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13"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boolean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False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13"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char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/>
                        <a:t>\u000’</a:t>
                      </a:r>
                      <a:endParaRPr lang="pt-BR" sz="1800" b="0" i="0" kern="1200" dirty="0">
                        <a:solidFill>
                          <a:schemeClr val="tx1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75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Inicialização de Arrays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b="1" dirty="0">
                <a:solidFill>
                  <a:srgbClr val="0070C0"/>
                </a:solidFill>
              </a:rPr>
              <a:t>Arrays são objetos</a:t>
            </a:r>
            <a:r>
              <a:rPr lang="pt-BR" sz="1800" dirty="0"/>
              <a:t>. Portanto, se não forem inicializados explicitamente, receberão </a:t>
            </a:r>
            <a:r>
              <a:rPr lang="pt-BR" sz="1800" b="1" dirty="0">
                <a:solidFill>
                  <a:srgbClr val="0070C0"/>
                </a:solidFill>
              </a:rPr>
              <a:t>null</a:t>
            </a:r>
            <a:r>
              <a:rPr lang="pt-BR" sz="1800" dirty="0"/>
              <a:t>. </a:t>
            </a:r>
          </a:p>
          <a:p>
            <a:pPr algn="just"/>
            <a:r>
              <a:rPr lang="pt-BR" sz="1800" dirty="0"/>
              <a:t>Contudo, o que acontecerá com cada um dos elementos do array? </a:t>
            </a:r>
          </a:p>
          <a:p>
            <a:pPr algn="just"/>
            <a:r>
              <a:rPr lang="pt-BR" sz="1800" dirty="0"/>
              <a:t>Qual será o valor que cada elemento terá?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41" y="2747644"/>
            <a:ext cx="3856653" cy="18303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314274" y="3051535"/>
            <a:ext cx="1181878" cy="33809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96152" y="2854952"/>
            <a:ext cx="502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null</a:t>
            </a:r>
            <a:endParaRPr lang="en-US" sz="1600" dirty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13801" y="3489160"/>
            <a:ext cx="1082351" cy="27369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9706" y="32485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0</a:t>
            </a:r>
            <a:endParaRPr lang="en-US" sz="1600" dirty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82225" y="3874825"/>
            <a:ext cx="1013927" cy="25503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96152" y="3613944"/>
            <a:ext cx="502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null</a:t>
            </a:r>
            <a:endParaRPr lang="en-US" sz="1600" dirty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61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Inicialização de Variáveis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Embora o compilador ajude o programador em sua árdua tarefa de desenvolver aplicações, ele não é tão bonzinho assim.</a:t>
            </a:r>
          </a:p>
          <a:p>
            <a:pPr algn="just"/>
            <a:r>
              <a:rPr lang="pt-BR" sz="1800" dirty="0"/>
              <a:t>Como é tratada a inicialização de variáveis locais? </a:t>
            </a:r>
          </a:p>
          <a:p>
            <a:pPr algn="just"/>
            <a:r>
              <a:rPr lang="pt-BR" sz="1800" dirty="0"/>
              <a:t>Qual será a saída do código a seguir? </a:t>
            </a:r>
          </a:p>
          <a:p>
            <a:endParaRPr lang="pt-BR" sz="18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6" y="2758558"/>
            <a:ext cx="3374320" cy="10053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46" y="3402035"/>
            <a:ext cx="3361424" cy="9699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657472" y="3089927"/>
            <a:ext cx="1039985" cy="26345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7457" y="2840484"/>
            <a:ext cx="3630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variable x might not have been initialized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4548" y="3831771"/>
            <a:ext cx="3630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variable x might not have been initialized</a:t>
            </a:r>
          </a:p>
        </p:txBody>
      </p:sp>
      <p:cxnSp>
        <p:nvCxnSpPr>
          <p:cNvPr id="13" name="Straight Arrow Connector 12"/>
          <p:cNvCxnSpPr>
            <a:cxnSpLocks/>
            <a:endCxn id="11" idx="3"/>
          </p:cNvCxnSpPr>
          <p:nvPr/>
        </p:nvCxnSpPr>
        <p:spPr>
          <a:xfrm flipH="1">
            <a:off x="3855542" y="3968621"/>
            <a:ext cx="1052360" cy="3242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911" y="4303680"/>
            <a:ext cx="712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US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Exception in thread "main" </a:t>
            </a:r>
            <a:r>
              <a:rPr lang="en-US" sz="1600" dirty="0" err="1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java.lang.RuntimeException</a:t>
            </a:r>
            <a:r>
              <a:rPr lang="en-US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: </a:t>
            </a:r>
            <a:r>
              <a:rPr lang="en-US" sz="1600" dirty="0" err="1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Uncompilable</a:t>
            </a:r>
            <a:r>
              <a:rPr lang="en-US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 source code </a:t>
            </a:r>
          </a:p>
        </p:txBody>
      </p:sp>
    </p:spTree>
    <p:extLst>
      <p:ext uri="{BB962C8B-B14F-4D97-AF65-F5344CB8AC3E}">
        <p14:creationId xmlns:p14="http://schemas.microsoft.com/office/powerpoint/2010/main" val="294247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Declaração de Arrays em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070C0"/>
                </a:solidFill>
              </a:rPr>
              <a:t>Arrays unidimensionais </a:t>
            </a:r>
          </a:p>
          <a:p>
            <a:pPr marL="0" indent="0">
              <a:buNone/>
            </a:pPr>
            <a:r>
              <a:rPr lang="pt-BR" sz="1800" dirty="0"/>
              <a:t>Ex: int [] idades; //recomendado </a:t>
            </a:r>
          </a:p>
          <a:p>
            <a:pPr marL="0" indent="0">
              <a:buNone/>
            </a:pPr>
            <a:r>
              <a:rPr lang="pt-BR" sz="1800" dirty="0"/>
              <a:t>Ex2: int idades []; //válido, mas não recomendado </a:t>
            </a:r>
          </a:p>
          <a:p>
            <a:endParaRPr lang="pt-BR" sz="1800" dirty="0"/>
          </a:p>
          <a:p>
            <a:r>
              <a:rPr lang="pt-BR" sz="1800" b="1" dirty="0">
                <a:solidFill>
                  <a:srgbClr val="0070C0"/>
                </a:solidFill>
              </a:rPr>
              <a:t>Arrays multidimensionais </a:t>
            </a:r>
          </a:p>
          <a:p>
            <a:pPr marL="0" indent="0">
              <a:buNone/>
            </a:pPr>
            <a:r>
              <a:rPr lang="pt-BR" sz="1800" dirty="0"/>
              <a:t>Ex: int [] [] diasMes; //recomendado </a:t>
            </a:r>
          </a:p>
          <a:p>
            <a:pPr marL="0" indent="0">
              <a:buNone/>
            </a:pPr>
            <a:r>
              <a:rPr lang="pt-BR" sz="1800" dirty="0"/>
              <a:t>Ex2: int [] diasMes []; //válido, mas não recomendado </a:t>
            </a:r>
          </a:p>
        </p:txBody>
      </p:sp>
    </p:spTree>
    <p:extLst>
      <p:ext uri="{BB962C8B-B14F-4D97-AF65-F5344CB8AC3E}">
        <p14:creationId xmlns:p14="http://schemas.microsoft.com/office/powerpoint/2010/main" val="194647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Construção de Arrays em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569891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rgbClr val="0070C0"/>
                </a:solidFill>
              </a:rPr>
              <a:t>Arrays </a:t>
            </a:r>
            <a:r>
              <a:rPr lang="en-US" sz="1800" b="1" dirty="0" err="1">
                <a:solidFill>
                  <a:srgbClr val="0070C0"/>
                </a:solidFill>
              </a:rPr>
              <a:t>unidimensionais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1800" dirty="0"/>
              <a:t>Ex: </a:t>
            </a:r>
            <a:r>
              <a:rPr lang="en-US" sz="1800" dirty="0" err="1"/>
              <a:t>int</a:t>
            </a:r>
            <a:r>
              <a:rPr lang="en-US" sz="1800" dirty="0"/>
              <a:t> [] </a:t>
            </a:r>
            <a:r>
              <a:rPr lang="en-US" sz="1800" dirty="0" err="1"/>
              <a:t>idades</a:t>
            </a:r>
            <a:r>
              <a:rPr lang="en-US" sz="1800" dirty="0"/>
              <a:t>;</a:t>
            </a:r>
          </a:p>
          <a:p>
            <a:pPr marL="0" indent="0" algn="just">
              <a:buNone/>
            </a:pPr>
            <a:r>
              <a:rPr lang="en-US" sz="1800" dirty="0"/>
              <a:t>                  </a:t>
            </a:r>
            <a:r>
              <a:rPr lang="en-US" sz="1800" dirty="0" err="1"/>
              <a:t>idade</a:t>
            </a:r>
            <a:r>
              <a:rPr lang="en-US" sz="1800" dirty="0"/>
              <a:t> = new </a:t>
            </a:r>
            <a:r>
              <a:rPr lang="en-US" sz="1800" dirty="0" err="1"/>
              <a:t>int</a:t>
            </a:r>
            <a:r>
              <a:rPr lang="en-US" sz="1800" dirty="0"/>
              <a:t>[4]; </a:t>
            </a:r>
          </a:p>
          <a:p>
            <a:pPr marL="0" indent="0" algn="just">
              <a:buNone/>
            </a:pPr>
            <a:r>
              <a:rPr lang="en-US" sz="1800" dirty="0"/>
              <a:t>Ex2: int </a:t>
            </a:r>
            <a:r>
              <a:rPr lang="en-US" sz="1800" dirty="0" err="1"/>
              <a:t>idades</a:t>
            </a:r>
            <a:r>
              <a:rPr lang="en-US" sz="1800" dirty="0"/>
              <a:t> [] = new int[4]; </a:t>
            </a:r>
          </a:p>
        </p:txBody>
      </p:sp>
    </p:spTree>
    <p:extLst>
      <p:ext uri="{BB962C8B-B14F-4D97-AF65-F5344CB8AC3E}">
        <p14:creationId xmlns:p14="http://schemas.microsoft.com/office/powerpoint/2010/main" val="248237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Construção de Arrays em Java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569891"/>
          </a:xfrm>
        </p:spPr>
        <p:txBody>
          <a:bodyPr/>
          <a:lstStyle/>
          <a:p>
            <a:pPr algn="just"/>
            <a:r>
              <a:rPr lang="fr-FR" sz="1800" b="1" dirty="0" err="1">
                <a:solidFill>
                  <a:srgbClr val="0070C0"/>
                </a:solidFill>
              </a:rPr>
              <a:t>Arrays</a:t>
            </a:r>
            <a:r>
              <a:rPr lang="fr-FR" sz="1800" b="1" dirty="0">
                <a:solidFill>
                  <a:srgbClr val="0070C0"/>
                </a:solidFill>
              </a:rPr>
              <a:t> </a:t>
            </a:r>
            <a:r>
              <a:rPr lang="fr-FR" sz="1800" b="1" dirty="0" err="1">
                <a:solidFill>
                  <a:srgbClr val="0070C0"/>
                </a:solidFill>
              </a:rPr>
              <a:t>multidimensionais</a:t>
            </a:r>
            <a:r>
              <a:rPr lang="fr-FR" sz="1800" b="1" dirty="0">
                <a:solidFill>
                  <a:srgbClr val="0070C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fr-FR" sz="1800" dirty="0"/>
              <a:t>Ex: </a:t>
            </a:r>
          </a:p>
          <a:p>
            <a:pPr marL="0" indent="0" algn="just">
              <a:buNone/>
            </a:pPr>
            <a:r>
              <a:rPr lang="fr-FR" sz="1800" dirty="0" err="1"/>
              <a:t>int</a:t>
            </a:r>
            <a:r>
              <a:rPr lang="fr-FR" sz="1800" dirty="0"/>
              <a:t> [] [] </a:t>
            </a:r>
            <a:r>
              <a:rPr lang="fr-FR" sz="1800" dirty="0" err="1"/>
              <a:t>diasMes</a:t>
            </a:r>
            <a:r>
              <a:rPr lang="fr-FR" sz="1800" dirty="0"/>
              <a:t> = new </a:t>
            </a:r>
            <a:r>
              <a:rPr lang="fr-FR" sz="1800" dirty="0" err="1"/>
              <a:t>int</a:t>
            </a:r>
            <a:r>
              <a:rPr lang="fr-FR" sz="1800" dirty="0"/>
              <a:t>[3][]; </a:t>
            </a:r>
          </a:p>
          <a:p>
            <a:pPr marL="0" indent="0" algn="just">
              <a:buNone/>
            </a:pPr>
            <a:r>
              <a:rPr lang="fr-FR" sz="1800" dirty="0"/>
              <a:t>               </a:t>
            </a:r>
            <a:r>
              <a:rPr lang="fr-FR" sz="1800" dirty="0" err="1"/>
              <a:t>diasMes</a:t>
            </a:r>
            <a:r>
              <a:rPr lang="fr-FR" sz="1800" dirty="0"/>
              <a:t>[0] = new </a:t>
            </a:r>
            <a:r>
              <a:rPr lang="fr-FR" sz="1800" dirty="0" err="1"/>
              <a:t>int</a:t>
            </a:r>
            <a:r>
              <a:rPr lang="fr-FR" sz="1800" dirty="0"/>
              <a:t>[2]; </a:t>
            </a:r>
          </a:p>
          <a:p>
            <a:pPr marL="0" indent="0" algn="just">
              <a:buNone/>
            </a:pPr>
            <a:r>
              <a:rPr lang="fr-FR" sz="1800" dirty="0"/>
              <a:t>               </a:t>
            </a:r>
            <a:r>
              <a:rPr lang="fr-FR" sz="1800" dirty="0" err="1"/>
              <a:t>diasMes</a:t>
            </a:r>
            <a:r>
              <a:rPr lang="fr-FR" sz="1800" dirty="0"/>
              <a:t>[1] = new </a:t>
            </a:r>
            <a:r>
              <a:rPr lang="fr-FR" sz="1800" dirty="0" err="1"/>
              <a:t>int</a:t>
            </a:r>
            <a:r>
              <a:rPr lang="fr-FR" sz="1800" dirty="0"/>
              <a:t>[3]; </a:t>
            </a:r>
          </a:p>
          <a:p>
            <a:pPr marL="0" indent="0" algn="just">
              <a:buNone/>
            </a:pPr>
            <a:r>
              <a:rPr lang="fr-FR" sz="1800" dirty="0"/>
              <a:t>Ex: </a:t>
            </a:r>
            <a:r>
              <a:rPr lang="fr-FR" sz="1800" dirty="0" err="1"/>
              <a:t>int</a:t>
            </a:r>
            <a:r>
              <a:rPr lang="fr-FR" sz="1800" dirty="0"/>
              <a:t> [] [] </a:t>
            </a:r>
            <a:r>
              <a:rPr lang="fr-FR" sz="1800" dirty="0" err="1"/>
              <a:t>diasMes</a:t>
            </a:r>
            <a:r>
              <a:rPr lang="fr-FR" sz="1800" dirty="0"/>
              <a:t> = new </a:t>
            </a:r>
            <a:r>
              <a:rPr lang="fr-FR" sz="1800" dirty="0" err="1"/>
              <a:t>int</a:t>
            </a:r>
            <a:r>
              <a:rPr lang="fr-FR" sz="1800" dirty="0"/>
              <a:t>[3][2]; </a:t>
            </a:r>
          </a:p>
        </p:txBody>
      </p:sp>
    </p:spTree>
    <p:extLst>
      <p:ext uri="{BB962C8B-B14F-4D97-AF65-F5344CB8AC3E}">
        <p14:creationId xmlns:p14="http://schemas.microsoft.com/office/powerpoint/2010/main" val="402661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Inicialização de Arrays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en-US" sz="1800" b="1" dirty="0">
                <a:solidFill>
                  <a:srgbClr val="0070C0"/>
                </a:solidFill>
              </a:rPr>
              <a:t>Arrays de </a:t>
            </a:r>
            <a:r>
              <a:rPr lang="en-US" sz="1800" b="1" dirty="0" err="1">
                <a:solidFill>
                  <a:srgbClr val="0070C0"/>
                </a:solidFill>
              </a:rPr>
              <a:t>tipos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primitivos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O </a:t>
            </a:r>
            <a:r>
              <a:rPr lang="en-US" sz="1800" dirty="0" err="1"/>
              <a:t>compilador</a:t>
            </a:r>
            <a:r>
              <a:rPr lang="en-US" sz="1800" dirty="0"/>
              <a:t> </a:t>
            </a:r>
            <a:r>
              <a:rPr lang="en-US" sz="1800" dirty="0" err="1"/>
              <a:t>inicializa</a:t>
            </a:r>
            <a:r>
              <a:rPr lang="en-US" sz="1800" dirty="0"/>
              <a:t> com </a:t>
            </a:r>
            <a:r>
              <a:rPr lang="en-US" sz="1800" dirty="0" err="1"/>
              <a:t>valores</a:t>
            </a:r>
            <a:r>
              <a:rPr lang="en-US" sz="1800" dirty="0"/>
              <a:t> default.</a:t>
            </a:r>
          </a:p>
          <a:p>
            <a:pPr marL="0" indent="0" algn="just">
              <a:buNone/>
            </a:pPr>
            <a:endParaRPr lang="en-US" sz="200" dirty="0"/>
          </a:p>
          <a:p>
            <a:pPr marL="0" indent="0" algn="just">
              <a:buNone/>
            </a:pPr>
            <a:r>
              <a:rPr lang="en-US" sz="1800" b="1" dirty="0" err="1">
                <a:solidFill>
                  <a:srgbClr val="0070C0"/>
                </a:solidFill>
              </a:rPr>
              <a:t>Outras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 err="1">
                <a:solidFill>
                  <a:srgbClr val="0070C0"/>
                </a:solidFill>
              </a:rPr>
              <a:t>opções</a:t>
            </a:r>
            <a:r>
              <a:rPr lang="en-US" sz="1800" b="1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00" dirty="0"/>
          </a:p>
          <a:p>
            <a:pPr marL="171450" lvl="1" indent="0" algn="just">
              <a:buNone/>
            </a:pPr>
            <a:r>
              <a:rPr lang="en-US" sz="1800" dirty="0"/>
              <a:t>int [] x = new int[2]; </a:t>
            </a:r>
          </a:p>
          <a:p>
            <a:pPr marL="171450" lvl="1" indent="0" algn="just">
              <a:buNone/>
            </a:pPr>
            <a:r>
              <a:rPr lang="en-US" sz="1800" dirty="0"/>
              <a:t>int b = 3; </a:t>
            </a:r>
          </a:p>
          <a:p>
            <a:pPr marL="171450" lvl="1" indent="0" algn="just">
              <a:buNone/>
            </a:pPr>
            <a:r>
              <a:rPr lang="en-US" sz="1800" dirty="0"/>
              <a:t>x[0] = 1; </a:t>
            </a:r>
          </a:p>
          <a:p>
            <a:pPr marL="171450" lvl="1" indent="0" algn="just">
              <a:buNone/>
            </a:pPr>
            <a:r>
              <a:rPr lang="en-US" sz="1800" dirty="0"/>
              <a:t>x[1] = b; </a:t>
            </a:r>
          </a:p>
          <a:p>
            <a:pPr marL="171450" lvl="1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[] y = {1,b} ; </a:t>
            </a:r>
          </a:p>
          <a:p>
            <a:pPr marL="171450" lvl="1" indent="0" algn="just">
              <a:buNone/>
            </a:pPr>
            <a:r>
              <a:rPr lang="en-US" sz="1800" dirty="0" err="1"/>
              <a:t>int</a:t>
            </a:r>
            <a:r>
              <a:rPr lang="en-US" sz="1800" dirty="0"/>
              <a:t> [] [] z = {{1,2,3}, {4,5},{6,7}}; </a:t>
            </a:r>
          </a:p>
          <a:p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0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Inicialização de Arrays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070C0"/>
                </a:solidFill>
              </a:rPr>
              <a:t>Arrays de objetos: </a:t>
            </a:r>
            <a:r>
              <a:rPr lang="pt-BR" sz="1800" dirty="0">
                <a:solidFill>
                  <a:srgbClr val="000000"/>
                </a:solidFill>
              </a:rPr>
              <a:t>O compilador inicializa com valores default (null).</a:t>
            </a:r>
          </a:p>
          <a:p>
            <a:pPr marL="0" indent="0">
              <a:buNone/>
            </a:pPr>
            <a:endParaRPr lang="pt-BR" sz="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0070C0"/>
                </a:solidFill>
              </a:rPr>
              <a:t>Outras opções: </a:t>
            </a:r>
          </a:p>
          <a:p>
            <a:pPr marL="0" indent="0">
              <a:buNone/>
            </a:pPr>
            <a:endParaRPr lang="pt-BR" sz="200" dirty="0">
              <a:solidFill>
                <a:srgbClr val="000000"/>
              </a:solidFill>
            </a:endParaRPr>
          </a:p>
          <a:p>
            <a:pPr marL="171450" lvl="1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Pessoa [] pessoas = new Pessoa[2]; </a:t>
            </a:r>
          </a:p>
          <a:p>
            <a:pPr marL="171450" lvl="1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Pessoa p = new Pessoa(); </a:t>
            </a:r>
          </a:p>
          <a:p>
            <a:pPr marL="171450" lvl="1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x[0] = new Pessoa(); </a:t>
            </a:r>
          </a:p>
          <a:p>
            <a:pPr marL="171450" lvl="1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x[1] = p; </a:t>
            </a:r>
          </a:p>
          <a:p>
            <a:pPr marL="171450" lvl="1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Pessoa [] pessoas2 = {new Pessoa(), p}; </a:t>
            </a:r>
          </a:p>
          <a:p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5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Inicialização de Arrays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</a:rPr>
              <a:t>O código a seguir está correto?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69" y="2075092"/>
            <a:ext cx="2459102" cy="2033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15" y="2364583"/>
            <a:ext cx="3327768" cy="128193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786743" y="3184849"/>
            <a:ext cx="1275184" cy="47275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5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Inicialização de Arrays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</a:rPr>
              <a:t>O código a seguir está correto?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07" y="1810115"/>
            <a:ext cx="3274073" cy="1595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8725" y="3688416"/>
            <a:ext cx="5523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0070C0"/>
                </a:solidFill>
                <a:latin typeface="HP Simplified" pitchFamily="34" charset="0"/>
                <a:cs typeface="HP Simplified" pitchFamily="34" charset="0"/>
              </a:rPr>
              <a:t>Sim</a:t>
            </a: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, Array de Carros onde Subaru e Ferrari também são Carros</a:t>
            </a:r>
            <a:endParaRPr lang="en-US" sz="1600" dirty="0">
              <a:solidFill>
                <a:srgbClr val="00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5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 bwMode="black">
          <a:xfrm>
            <a:off x="340126" y="1390316"/>
            <a:ext cx="8119872" cy="3072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2" indent="-342900">
              <a:buFont typeface="+mj-lt"/>
              <a:buAutoNum type="arabicPeriod"/>
            </a:pPr>
            <a:endParaRPr lang="en-US" b="1" dirty="0"/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Atribuições</a:t>
            </a:r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Exercícios</a:t>
            </a:r>
            <a:endParaRPr lang="en-US" sz="1800" dirty="0"/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1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Classes Wrapper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</a:rPr>
              <a:t>Classes Wrapper apresentam dois objetivos: 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</a:rPr>
              <a:t>1- Fornecer mecanismos para “empacotar” valores primitivos em objetos, de modo que eles possam ser tratados como objetos 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</a:rPr>
              <a:t>2- Fornecer um cojunto de funções utilitárias para os tipos primitivos. A maioria dessas funções está relacionada com conversões de tipos primitivos em objetos String e vice-versa</a:t>
            </a:r>
            <a:r>
              <a:rPr lang="pt-BR" sz="18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3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Classes Wrapper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endParaRPr lang="pt-BR" sz="1600" dirty="0">
              <a:solidFill>
                <a:srgbClr val="000000"/>
              </a:solidFill>
            </a:endParaRPr>
          </a:p>
          <a:p>
            <a:pPr algn="just"/>
            <a:r>
              <a:rPr lang="pt-BR" sz="1600" dirty="0">
                <a:solidFill>
                  <a:srgbClr val="000000"/>
                </a:solidFill>
              </a:rPr>
              <a:t>Cada classe Wrapper normalmente apresenta 2 construtores: um deles recebe o tipo primitivo e outro recebe um String representando o tipo primitivo.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	Ex: Integer i = new Integer(10);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	       Integer y = new Integer(“5”); </a:t>
            </a:r>
          </a:p>
          <a:p>
            <a:pPr algn="just"/>
            <a:endParaRPr lang="pt-BR" sz="1600" dirty="0">
              <a:solidFill>
                <a:srgbClr val="000000"/>
              </a:solidFill>
            </a:endParaRPr>
          </a:p>
          <a:p>
            <a:pPr algn="just"/>
            <a:r>
              <a:rPr lang="pt-BR" sz="1600" dirty="0">
                <a:solidFill>
                  <a:srgbClr val="000000"/>
                </a:solidFill>
              </a:rPr>
              <a:t>Contudo, a classe Wrapper para o tipo char só apresenta o construtor que recebe o tipo primitivo. </a:t>
            </a:r>
          </a:p>
        </p:txBody>
      </p:sp>
    </p:spTree>
    <p:extLst>
      <p:ext uri="{BB962C8B-B14F-4D97-AF65-F5344CB8AC3E}">
        <p14:creationId xmlns:p14="http://schemas.microsoft.com/office/powerpoint/2010/main" val="242013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Classes Wrapper e os Argumentos de seus construtores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77038577"/>
              </p:ext>
            </p:extLst>
          </p:nvPr>
        </p:nvGraphicFramePr>
        <p:xfrm>
          <a:off x="1193249" y="1232581"/>
          <a:ext cx="6151500" cy="3337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 Primitivo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 Wrapper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Argumentos do Cosntrutor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boolean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boolean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byte 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Byte 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byte ou String 	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double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Double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double ou String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float, double </a:t>
                      </a:r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ou</a:t>
                      </a: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int</a:t>
                      </a:r>
                      <a:endParaRPr lang="en-US" sz="1800" b="0" i="0" kern="1200" dirty="0">
                        <a:solidFill>
                          <a:srgbClr val="000000"/>
                        </a:solidFill>
                        <a:latin typeface="HP Simplified" pitchFamily="34" charset="0"/>
                        <a:ea typeface="+mn-ea"/>
                        <a:cs typeface="HP Simplifi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ou</a:t>
                      </a: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Long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long </a:t>
                      </a:r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ou</a:t>
                      </a: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Short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short </a:t>
                      </a:r>
                      <a:r>
                        <a:rPr lang="en-US" sz="1800" b="0" i="0" kern="1200" dirty="0" err="1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ou</a:t>
                      </a:r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HP Simplified" pitchFamily="34" charset="0"/>
                          <a:ea typeface="+mn-ea"/>
                          <a:cs typeface="HP Simplified" pitchFamily="34" charset="0"/>
                        </a:rPr>
                        <a:t>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1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Métodos xxxValue(), valueOf e parseXxx()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600" dirty="0">
                <a:solidFill>
                  <a:srgbClr val="000000"/>
                </a:solidFill>
              </a:rPr>
              <a:t>Classes Wrapper fornecem métodos de instância que possibilitam converter o tipo que elas representam em outro tipo.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	Ex: Integer i = new Integer(10);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	       byte b = i.byteValue();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	       float f = i.floatValue(); </a:t>
            </a:r>
          </a:p>
          <a:p>
            <a:pPr algn="just"/>
            <a:r>
              <a:rPr lang="pt-BR" sz="1600" dirty="0">
                <a:solidFill>
                  <a:srgbClr val="000000"/>
                </a:solidFill>
              </a:rPr>
              <a:t>Classes Wrapper fornecem métodos estáticos que permitem converter Strings em objetos da classe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</a:rPr>
              <a:t>	 </a:t>
            </a:r>
            <a:r>
              <a:rPr lang="pt-BR" sz="1800" b="1" dirty="0">
                <a:solidFill>
                  <a:srgbClr val="0070C0"/>
                </a:solidFill>
              </a:rPr>
              <a:t>Ex: Integer i = Integer.valueOf(“1”);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366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Métodos xxxValue(), valueOf e parseXxx()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endParaRPr lang="pt-BR" sz="1600" dirty="0">
              <a:solidFill>
                <a:srgbClr val="000000"/>
              </a:solidFill>
            </a:endParaRPr>
          </a:p>
          <a:p>
            <a:pPr algn="just"/>
            <a:r>
              <a:rPr lang="pt-BR" sz="1600" dirty="0">
                <a:solidFill>
                  <a:srgbClr val="000000"/>
                </a:solidFill>
              </a:rPr>
              <a:t>Classes Wrapper fornecem métodos que convertem String nos tipos primitivos que elas representam </a:t>
            </a:r>
          </a:p>
          <a:p>
            <a:pPr marL="0" indent="0" algn="just">
              <a:buNone/>
            </a:pPr>
            <a:endParaRPr lang="pt-BR" sz="16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rgbClr val="000000"/>
                </a:solidFill>
              </a:rPr>
              <a:t>	Ex: int x = Integer.parseInt(“2”); </a:t>
            </a:r>
          </a:p>
        </p:txBody>
      </p:sp>
    </p:spTree>
    <p:extLst>
      <p:ext uri="{BB962C8B-B14F-4D97-AF65-F5344CB8AC3E}">
        <p14:creationId xmlns:p14="http://schemas.microsoft.com/office/powerpoint/2010/main" val="67386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20875" y="1609725"/>
            <a:ext cx="7223125" cy="2006600"/>
          </a:xfrm>
        </p:spPr>
        <p:txBody>
          <a:bodyPr/>
          <a:lstStyle/>
          <a:p>
            <a:r>
              <a:rPr lang="en-US" sz="1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Literais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b="1" dirty="0">
                <a:solidFill>
                  <a:srgbClr val="0070C0"/>
                </a:solidFill>
              </a:rPr>
              <a:t>Literais inteiros: </a:t>
            </a:r>
            <a:r>
              <a:rPr lang="pt-BR" sz="1800" dirty="0">
                <a:solidFill>
                  <a:srgbClr val="000000"/>
                </a:solidFill>
              </a:rPr>
              <a:t>Representam números inteiros na linguagem Java. Podem ser decimais (base 10), octais (base 8) ou hexadecimais (base 16) </a:t>
            </a:r>
            <a:endParaRPr lang="pt-BR" sz="2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</a:rPr>
              <a:t> - </a:t>
            </a:r>
            <a:r>
              <a:rPr lang="en-US" sz="1800" dirty="0" err="1">
                <a:solidFill>
                  <a:srgbClr val="000000"/>
                </a:solidFill>
              </a:rPr>
              <a:t>Exemplo</a:t>
            </a:r>
            <a:r>
              <a:rPr lang="en-US" sz="1800" dirty="0">
                <a:solidFill>
                  <a:srgbClr val="000000"/>
                </a:solidFill>
              </a:rPr>
              <a:t> de </a:t>
            </a:r>
            <a:r>
              <a:rPr lang="en-US" sz="1800" dirty="0" err="1">
                <a:solidFill>
                  <a:srgbClr val="000000"/>
                </a:solidFill>
              </a:rPr>
              <a:t>decimais</a:t>
            </a:r>
            <a:r>
              <a:rPr lang="en-US" sz="1800" dirty="0">
                <a:solidFill>
                  <a:srgbClr val="000000"/>
                </a:solidFill>
              </a:rPr>
              <a:t>: 1,2,4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rgbClr val="000000"/>
                </a:solidFill>
              </a:rPr>
              <a:t> - Exemplos de octais: 06 (=6 decimal), 010 (=8 em decimal)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rgbClr val="000000"/>
                </a:solidFill>
              </a:rPr>
              <a:t> - Exemplos de hexadecimais: 0x0001 (=1 decimal)</a:t>
            </a:r>
          </a:p>
          <a:p>
            <a:pPr algn="just"/>
            <a:r>
              <a:rPr lang="pt-BR" sz="1800" dirty="0">
                <a:solidFill>
                  <a:srgbClr val="000000"/>
                </a:solidFill>
              </a:rPr>
              <a:t>Literais de ponto flutuante: São definidos em Java como </a:t>
            </a:r>
            <a:r>
              <a:rPr lang="pt-BR" sz="1800" b="1" dirty="0">
                <a:solidFill>
                  <a:srgbClr val="0070C0"/>
                </a:solidFill>
              </a:rPr>
              <a:t>double</a:t>
            </a:r>
            <a:r>
              <a:rPr lang="pt-BR" sz="1800" dirty="0">
                <a:solidFill>
                  <a:srgbClr val="000000"/>
                </a:solidFill>
              </a:rPr>
              <a:t>. Apresentam casas decimais </a:t>
            </a:r>
            <a:endParaRPr lang="en-US" sz="1800" dirty="0">
              <a:solidFill>
                <a:srgbClr val="000000"/>
              </a:solidFill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</a:rPr>
              <a:t>Ex: 2.3, 4.5, 67.8 </a:t>
            </a:r>
          </a:p>
        </p:txBody>
      </p:sp>
    </p:spTree>
    <p:extLst>
      <p:ext uri="{BB962C8B-B14F-4D97-AF65-F5344CB8AC3E}">
        <p14:creationId xmlns:p14="http://schemas.microsoft.com/office/powerpoint/2010/main" val="205333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Atribuições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 err="1">
                <a:solidFill>
                  <a:srgbClr val="000000"/>
                </a:solidFill>
              </a:rPr>
              <a:t>Utilizam</a:t>
            </a:r>
            <a:r>
              <a:rPr lang="en-US" sz="1800" dirty="0">
                <a:solidFill>
                  <a:srgbClr val="000000"/>
                </a:solidFill>
              </a:rPr>
              <a:t> o </a:t>
            </a:r>
            <a:r>
              <a:rPr lang="en-US" sz="1800" dirty="0" err="1">
                <a:solidFill>
                  <a:srgbClr val="000000"/>
                </a:solidFill>
              </a:rPr>
              <a:t>operador</a:t>
            </a:r>
            <a:r>
              <a:rPr lang="en-US" sz="1800" dirty="0">
                <a:solidFill>
                  <a:srgbClr val="000000"/>
                </a:solidFill>
              </a:rPr>
              <a:t> = 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pt-BR" sz="1800" b="1" dirty="0">
                <a:solidFill>
                  <a:srgbClr val="0070C0"/>
                </a:solidFill>
              </a:rPr>
              <a:t>Atribuições Primitivas: </a:t>
            </a:r>
            <a:r>
              <a:rPr lang="pt-BR" sz="1800" dirty="0">
                <a:solidFill>
                  <a:srgbClr val="000000"/>
                </a:solidFill>
              </a:rPr>
              <a:t>Valores literais podem ser atribuídos à variáveis primitivas. </a:t>
            </a:r>
          </a:p>
          <a:p>
            <a:pPr marL="0" indent="0">
              <a:buNone/>
            </a:pPr>
            <a:endParaRPr lang="pt-BR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	Ex: int x= 7; int y = x + 2; byte b = 27; </a:t>
            </a:r>
          </a:p>
        </p:txBody>
      </p:sp>
    </p:spTree>
    <p:extLst>
      <p:ext uri="{BB962C8B-B14F-4D97-AF65-F5344CB8AC3E}">
        <p14:creationId xmlns:p14="http://schemas.microsoft.com/office/powerpoint/2010/main" val="32669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Conversões de Tipos de Primitivos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</a:rPr>
              <a:t>Conversões possibilitam transformar valores primitivos de um tipo em outro. Elas podem ser implícitas ou explícitas </a:t>
            </a:r>
          </a:p>
          <a:p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b="1" dirty="0">
                <a:solidFill>
                  <a:srgbClr val="0070C0"/>
                </a:solidFill>
              </a:rPr>
              <a:t>Implícitas:</a:t>
            </a:r>
            <a:r>
              <a:rPr lang="pt-BR" sz="1800" dirty="0">
                <a:solidFill>
                  <a:srgbClr val="000000"/>
                </a:solidFill>
              </a:rPr>
              <a:t> A conversão ocorre automaticamente. Se um tipo menor for atribuído a um tipo maior, a conversão é implícita.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	</a:t>
            </a:r>
            <a:r>
              <a:rPr lang="pt-BR" sz="1800" b="1" dirty="0">
                <a:solidFill>
                  <a:srgbClr val="0070C0"/>
                </a:solidFill>
              </a:rPr>
              <a:t>Ex:</a:t>
            </a:r>
            <a:r>
              <a:rPr lang="pt-BR" sz="1800" dirty="0">
                <a:solidFill>
                  <a:srgbClr val="000000"/>
                </a:solidFill>
              </a:rPr>
              <a:t> int x = 2; long y = x; //inteiro é menor do que </a:t>
            </a:r>
            <a:r>
              <a:rPr lang="pt-BR" sz="1800" dirty="0" err="1">
                <a:solidFill>
                  <a:srgbClr val="000000"/>
                </a:solidFill>
              </a:rPr>
              <a:t>long</a:t>
            </a:r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Conversões de Tipos de Primitivos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0070C0"/>
                </a:solidFill>
              </a:rPr>
              <a:t>Explícitas: </a:t>
            </a:r>
            <a:r>
              <a:rPr lang="pt-BR" sz="1800" dirty="0">
                <a:solidFill>
                  <a:srgbClr val="000000"/>
                </a:solidFill>
              </a:rPr>
              <a:t>A conversão deve ser indicada pelo programador. Se um tipo maior for atribuído a um tipo menor, a conversão deve ser explícita. 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</a:rPr>
              <a:t>	</a:t>
            </a:r>
            <a:r>
              <a:rPr lang="pt-BR" sz="1800" b="1" dirty="0">
                <a:solidFill>
                  <a:srgbClr val="0070C0"/>
                </a:solidFill>
              </a:rPr>
              <a:t>Ex:</a:t>
            </a:r>
            <a:r>
              <a:rPr lang="pt-BR" sz="1800" dirty="0">
                <a:solidFill>
                  <a:srgbClr val="000000"/>
                </a:solidFill>
              </a:rPr>
              <a:t> float a = 150.30; int b = (int)a; //perda de precisão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	</a:t>
            </a:r>
            <a:r>
              <a:rPr lang="pt-BR" sz="1800" b="1" dirty="0">
                <a:solidFill>
                  <a:srgbClr val="0070C0"/>
                </a:solidFill>
              </a:rPr>
              <a:t>Ex2:</a:t>
            </a:r>
            <a:r>
              <a:rPr lang="pt-BR" sz="1800" dirty="0">
                <a:solidFill>
                  <a:srgbClr val="000000"/>
                </a:solidFill>
              </a:rPr>
              <a:t> byte d = (byte) (b + c); </a:t>
            </a:r>
          </a:p>
        </p:txBody>
      </p:sp>
    </p:spTree>
    <p:extLst>
      <p:ext uri="{BB962C8B-B14F-4D97-AF65-F5344CB8AC3E}">
        <p14:creationId xmlns:p14="http://schemas.microsoft.com/office/powerpoint/2010/main" val="242900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Conversões de Tipos de Primitivos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</a:rPr>
              <a:t>Atribuições entre pontos flutuantes exigem atenção </a:t>
            </a:r>
          </a:p>
          <a:p>
            <a:r>
              <a:rPr lang="pt-BR" sz="1800" dirty="0">
                <a:solidFill>
                  <a:srgbClr val="000000"/>
                </a:solidFill>
              </a:rPr>
              <a:t>Valores como 32.4, 67.4, etc., são tratados pelo compilador como de tipo double, que é de 64 bits. </a:t>
            </a:r>
          </a:p>
          <a:p>
            <a:r>
              <a:rPr lang="pt-BR" sz="1800" dirty="0">
                <a:solidFill>
                  <a:srgbClr val="000000"/>
                </a:solidFill>
              </a:rPr>
              <a:t>Contudo, tipos float possuem 32 bits. Assim, o que acontece com a atribuição a seguir?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54" y="3140592"/>
            <a:ext cx="3776792" cy="959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7033" y="3225556"/>
            <a:ext cx="264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Erro de compilação</a:t>
            </a:r>
            <a:endParaRPr lang="en-US" sz="1600" dirty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5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Escopo de uma variável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Se uma </a:t>
            </a:r>
            <a:r>
              <a:rPr lang="pt-BR" sz="1800" b="1" dirty="0">
                <a:solidFill>
                  <a:srgbClr val="0070C0"/>
                </a:solidFill>
              </a:rPr>
              <a:t>variável é estática</a:t>
            </a:r>
            <a:r>
              <a:rPr lang="pt-BR" sz="1800" dirty="0"/>
              <a:t>, então ela tem um escopo mais amplo. Ela é criada quando a classe é carregada e dura por todo o tempo em que a classe permanecer carregada na JVM </a:t>
            </a:r>
          </a:p>
          <a:p>
            <a:pPr algn="just"/>
            <a:r>
              <a:rPr lang="pt-BR" sz="1800" dirty="0"/>
              <a:t>Se uma </a:t>
            </a:r>
            <a:r>
              <a:rPr lang="pt-BR" sz="1800" b="1" dirty="0">
                <a:solidFill>
                  <a:srgbClr val="0070C0"/>
                </a:solidFill>
              </a:rPr>
              <a:t>variável é de instância</a:t>
            </a:r>
            <a:r>
              <a:rPr lang="pt-BR" sz="1800" dirty="0"/>
              <a:t>, ela é criada quando uma nova instância (um objeto) é criada e existe até que a instância seja removida</a:t>
            </a:r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67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Escopo de uma variável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Atribuições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Se uma </a:t>
            </a:r>
            <a:r>
              <a:rPr lang="pt-BR" sz="1800" b="1" dirty="0">
                <a:solidFill>
                  <a:srgbClr val="0070C0"/>
                </a:solidFill>
              </a:rPr>
              <a:t>variável é local</a:t>
            </a:r>
            <a:r>
              <a:rPr lang="pt-BR" sz="1800" dirty="0"/>
              <a:t>, ela existe durante todo o tempo em que seu método permanecer na pilha. Contudo, há meios de manter uma variável local “viva” mesmo fora de seu escopo </a:t>
            </a:r>
          </a:p>
          <a:p>
            <a:pPr algn="just"/>
            <a:r>
              <a:rPr lang="pt-BR" sz="1800" dirty="0"/>
              <a:t>Se uma </a:t>
            </a:r>
            <a:r>
              <a:rPr lang="pt-BR" sz="1800" b="1" dirty="0">
                <a:solidFill>
                  <a:srgbClr val="0070C0"/>
                </a:solidFill>
              </a:rPr>
              <a:t>variável é de bloco</a:t>
            </a:r>
            <a:r>
              <a:rPr lang="pt-BR" sz="1800" dirty="0"/>
              <a:t>, ela existe durante o tempo em que o bloco está sendo executado. </a:t>
            </a:r>
          </a:p>
          <a:p>
            <a:endParaRPr lang="pt-BR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75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D45A2B52-530A-4C74-8D29-A2BA42677A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B0767-39FF-4703-8569-098DFE2881AB}">
  <ds:schemaRefs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5A61B6-B873-4E35-B757-4D59F4210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ISH2.0_16x9_EN</Template>
  <TotalTime>0</TotalTime>
  <Words>1101</Words>
  <Application>Microsoft Office PowerPoint</Application>
  <PresentationFormat>On-screen Show (16:9)</PresentationFormat>
  <Paragraphs>197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Gill Sans MT</vt:lpstr>
      <vt:lpstr>HP Simplified</vt:lpstr>
      <vt:lpstr>Wingdings</vt:lpstr>
      <vt:lpstr>Title with content</vt:lpstr>
      <vt:lpstr>Gallery</vt:lpstr>
      <vt:lpstr>PowerPoint Presentation</vt:lpstr>
      <vt:lpstr>Agenda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1. Atribuições</vt:lpstr>
      <vt:lpstr>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2014-07-25T19:57:56Z</dcterms:created>
  <dcterms:modified xsi:type="dcterms:W3CDTF">2020-01-05T21:37:05Z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0x010100628ECC96C0E4BC48AF4F099E0CE18302</vt:lpwstr>
  </property>
</Properties>
</file>