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04" r:id="rId4"/>
    <p:sldMasterId id="2147483861" r:id="rId5"/>
  </p:sldMasterIdLst>
  <p:notesMasterIdLst>
    <p:notesMasterId r:id="rId29"/>
  </p:notesMasterIdLst>
  <p:handoutMasterIdLst>
    <p:handoutMasterId r:id="rId30"/>
  </p:handoutMasterIdLst>
  <p:sldIdLst>
    <p:sldId id="568" r:id="rId6"/>
    <p:sldId id="611" r:id="rId7"/>
    <p:sldId id="630" r:id="rId8"/>
    <p:sldId id="631" r:id="rId9"/>
    <p:sldId id="632" r:id="rId10"/>
    <p:sldId id="633" r:id="rId11"/>
    <p:sldId id="634" r:id="rId12"/>
    <p:sldId id="635" r:id="rId13"/>
    <p:sldId id="636" r:id="rId14"/>
    <p:sldId id="638" r:id="rId15"/>
    <p:sldId id="639" r:id="rId16"/>
    <p:sldId id="640" r:id="rId17"/>
    <p:sldId id="641" r:id="rId18"/>
    <p:sldId id="642" r:id="rId19"/>
    <p:sldId id="643" r:id="rId20"/>
    <p:sldId id="644" r:id="rId21"/>
    <p:sldId id="645" r:id="rId22"/>
    <p:sldId id="646" r:id="rId23"/>
    <p:sldId id="647" r:id="rId24"/>
    <p:sldId id="648" r:id="rId25"/>
    <p:sldId id="649" r:id="rId26"/>
    <p:sldId id="650" r:id="rId27"/>
    <p:sldId id="566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83">
          <p15:clr>
            <a:srgbClr val="A4A3A4"/>
          </p15:clr>
        </p15:guide>
        <p15:guide id="2" orient="horz" pos="743">
          <p15:clr>
            <a:srgbClr val="A4A3A4"/>
          </p15:clr>
        </p15:guide>
        <p15:guide id="3" orient="horz" pos="893">
          <p15:clr>
            <a:srgbClr val="A4A3A4"/>
          </p15:clr>
        </p15:guide>
        <p15:guide id="4" orient="horz" pos="438">
          <p15:clr>
            <a:srgbClr val="A4A3A4"/>
          </p15:clr>
        </p15:guide>
        <p15:guide id="5" orient="horz" pos="1671">
          <p15:clr>
            <a:srgbClr val="A4A3A4"/>
          </p15:clr>
        </p15:guide>
        <p15:guide id="6" orient="horz" pos="2236">
          <p15:clr>
            <a:srgbClr val="A4A3A4"/>
          </p15:clr>
        </p15:guide>
        <p15:guide id="7" orient="horz" pos="146">
          <p15:clr>
            <a:srgbClr val="A4A3A4"/>
          </p15:clr>
        </p15:guide>
        <p15:guide id="8" orient="horz" pos="2443">
          <p15:clr>
            <a:srgbClr val="A4A3A4"/>
          </p15:clr>
        </p15:guide>
        <p15:guide id="9" pos="1794">
          <p15:clr>
            <a:srgbClr val="A4A3A4"/>
          </p15:clr>
        </p15:guide>
        <p15:guide id="10" pos="2736">
          <p15:clr>
            <a:srgbClr val="A4A3A4"/>
          </p15:clr>
        </p15:guide>
        <p15:guide id="11" pos="202">
          <p15:clr>
            <a:srgbClr val="A4A3A4"/>
          </p15:clr>
        </p15:guide>
        <p15:guide id="12" pos="5322">
          <p15:clr>
            <a:srgbClr val="A4A3A4"/>
          </p15:clr>
        </p15:guide>
        <p15:guide id="13" pos="5625">
          <p15:clr>
            <a:srgbClr val="A4A3A4"/>
          </p15:clr>
        </p15:guide>
        <p15:guide id="14" pos="2878">
          <p15:clr>
            <a:srgbClr val="A4A3A4"/>
          </p15:clr>
        </p15:guide>
        <p15:guide id="15" pos="3555">
          <p15:clr>
            <a:srgbClr val="A4A3A4"/>
          </p15:clr>
        </p15:guide>
        <p15:guide id="16" pos="1965">
          <p15:clr>
            <a:srgbClr val="A4A3A4"/>
          </p15:clr>
        </p15:guide>
        <p15:guide id="17" pos="3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8E8"/>
    <a:srgbClr val="B9B8BB"/>
    <a:srgbClr val="822980"/>
    <a:srgbClr val="B9B9BB"/>
    <a:srgbClr val="B6B8BB"/>
    <a:srgbClr val="87898B"/>
    <a:srgbClr val="CCCCCC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88727" autoAdjust="0"/>
  </p:normalViewPr>
  <p:slideViewPr>
    <p:cSldViewPr snapToGrid="0">
      <p:cViewPr varScale="1">
        <p:scale>
          <a:sx n="153" d="100"/>
          <a:sy n="153" d="100"/>
        </p:scale>
        <p:origin x="162" y="450"/>
      </p:cViewPr>
      <p:guideLst>
        <p:guide orient="horz" pos="3083"/>
        <p:guide orient="horz" pos="743"/>
        <p:guide orient="horz" pos="893"/>
        <p:guide orient="horz" pos="438"/>
        <p:guide orient="horz" pos="1671"/>
        <p:guide orient="horz" pos="2236"/>
        <p:guide orient="horz" pos="146"/>
        <p:guide orient="horz" pos="2443"/>
        <p:guide pos="1794"/>
        <p:guide pos="2736"/>
        <p:guide pos="202"/>
        <p:guide pos="5322"/>
        <p:guide pos="5625"/>
        <p:guide pos="2878"/>
        <p:guide pos="3555"/>
        <p:guide pos="1965"/>
        <p:guide pos="3723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HP Simplified"/>
                <a:cs typeface="HP Simplified"/>
              </a:rPr>
              <a:pPr/>
              <a:t>1/5/2020</a:t>
            </a:fld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HP Simplified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HP Simplified"/>
                <a:cs typeface="HP Simplified"/>
              </a:rPr>
              <a:pPr/>
              <a:t>‹#›</a:t>
            </a:fld>
            <a:endParaRPr lang="en-GB" dirty="0"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D9CAF8C-0805-8440-B43D-DCCAAA4D80CE}" type="datetimeFigureOut">
              <a:rPr lang="en-US" smtClean="0"/>
              <a:pPr/>
              <a:t>1/5/2020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P Simplified"/>
                <a:cs typeface="HP Simplified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P Simplified"/>
                <a:cs typeface="HP Simplified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HP Simplified"/>
        <a:ea typeface="+mn-ea"/>
        <a:cs typeface="HP Simplified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50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7" y="1186047"/>
            <a:ext cx="3878263" cy="3222441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69" y="235063"/>
            <a:ext cx="8458200" cy="429768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0"/>
            <a:ext cx="4011612" cy="3219768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051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2" y="235063"/>
            <a:ext cx="8460105" cy="42976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189039"/>
            <a:ext cx="252374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189039"/>
            <a:ext cx="2523744" cy="32226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189039"/>
            <a:ext cx="2527300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351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876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5224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872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93921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6591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70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2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9517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24065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0032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6049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7695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036820"/>
            <a:ext cx="6858000" cy="1206484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3316628"/>
            <a:ext cx="6858000" cy="914400"/>
          </a:xfrm>
        </p:spPr>
        <p:txBody>
          <a:bodyPr/>
          <a:lstStyle>
            <a:lvl1pPr marL="0" indent="0" algn="l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 descr="HP_Blue_RGB_150_L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365760"/>
            <a:ext cx="1883664" cy="188366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231646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2733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109041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8328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232033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37744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accent5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accent5"/>
              </a:solidFill>
              <a:latin typeface="HP Simplified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57479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40919"/>
            <a:ext cx="7222352" cy="2006703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4535424"/>
            <a:ext cx="365736" cy="36573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4" y="4758803"/>
            <a:ext cx="8012545" cy="2286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chemeClr val="bg1"/>
              </a:solidFill>
              <a:latin typeface="HP Simplified"/>
              <a:cs typeface="HP Simplified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3305361"/>
            <a:ext cx="51480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5884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itle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751390"/>
            <a:ext cx="8117206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31470" y="235064"/>
            <a:ext cx="8117206" cy="430887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188721"/>
            <a:ext cx="8119872" cy="3228975"/>
          </a:xfrm>
        </p:spPr>
        <p:txBody>
          <a:bodyPr wrap="square">
            <a:noAutofit/>
          </a:bodyPr>
          <a:lstStyle>
            <a:lvl1pPr marL="171450" indent="-171450">
              <a:buFont typeface="HP Simplified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342900" indent="-171450">
              <a:buSzPct val="80000"/>
              <a:buFont typeface="HP Simplified" pitchFamily="34" charset="0"/>
              <a:buChar char="–"/>
              <a:defRPr sz="1400">
                <a:solidFill>
                  <a:srgbClr val="000000"/>
                </a:solidFill>
              </a:defRPr>
            </a:lvl2pPr>
            <a:lvl3pPr marL="512763" indent="-169863">
              <a:defRPr sz="1400">
                <a:solidFill>
                  <a:srgbClr val="000000"/>
                </a:solidFill>
              </a:defRPr>
            </a:lvl3pPr>
            <a:lvl4pPr marL="690563" indent="-180975">
              <a:defRPr sz="1400">
                <a:solidFill>
                  <a:srgbClr val="000000"/>
                </a:solidFill>
              </a:defRPr>
            </a:lvl4pPr>
            <a:lvl5pPr marL="833438" indent="-150813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099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31471" y="235063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32330" y="1188720"/>
            <a:ext cx="4030662" cy="3219769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5" y="1185864"/>
            <a:ext cx="3878264" cy="32226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1" y="751390"/>
            <a:ext cx="8460105" cy="276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470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5.jp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8614" y="235064"/>
            <a:ext cx="8123236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30200" y="1188720"/>
            <a:ext cx="8119872" cy="32197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1" y="4758803"/>
            <a:ext cx="8012545" cy="228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B9B8BB"/>
                </a:solidFill>
                <a:latin typeface="+mn-lt"/>
                <a:cs typeface="HP Simplified"/>
              </a:rPr>
              <a:t>© Copyright 2014 Hewlett-Packard Development Company, L.P.  The information contained herein is subject to change without notice.</a:t>
            </a:r>
            <a:endParaRPr lang="en-US" sz="700" b="0" i="0" dirty="0">
              <a:solidFill>
                <a:srgbClr val="B9B8BB"/>
              </a:solidFill>
              <a:latin typeface="HP Simplified"/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4" y="4788485"/>
            <a:ext cx="323009" cy="149332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pPr marL="0" algn="l" defTabSz="914400" rtl="0" eaLnBrk="1" latinLnBrk="0" hangingPunct="1"/>
            <a:fld id="{6C5AF65D-6854-49AF-ABC5-48B5BA0EA842}" type="slidenum">
              <a:rPr lang="en-US" sz="700" b="0" i="0" kern="1200" smtClean="0">
                <a:solidFill>
                  <a:srgbClr val="B9B8BB"/>
                </a:solidFill>
                <a:latin typeface="HP Simplified"/>
                <a:ea typeface="+mn-ea"/>
                <a:cs typeface="HP Simplified"/>
              </a:rPr>
              <a:pPr marL="0" algn="l" defTabSz="914400" rtl="0" eaLnBrk="1" latinLnBrk="0" hangingPunct="1"/>
              <a:t>‹#›</a:t>
            </a:fld>
            <a:endParaRPr lang="en-US" sz="700" b="0" i="0" kern="1200" dirty="0">
              <a:solidFill>
                <a:srgbClr val="B9B8BB"/>
              </a:solidFill>
              <a:latin typeface="HP Simplified"/>
              <a:ea typeface="+mn-ea"/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20" y="453542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30" r:id="rId2"/>
    <p:sldLayoutId id="2147483819" r:id="rId3"/>
    <p:sldLayoutId id="2147483834" r:id="rId4"/>
    <p:sldLayoutId id="2147483833" r:id="rId5"/>
    <p:sldLayoutId id="2147483837" r:id="rId6"/>
    <p:sldLayoutId id="2147483809" r:id="rId7"/>
    <p:sldLayoutId id="2147483839" r:id="rId8"/>
    <p:sldLayoutId id="2147483823" r:id="rId9"/>
    <p:sldLayoutId id="2147483824" r:id="rId10"/>
    <p:sldLayoutId id="2147483825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accent1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68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57" r:id="rId13"/>
    <p:sldLayoutId id="2147483858" r:id="rId14"/>
    <p:sldLayoutId id="2147483860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>
            <a:extLst>
              <a:ext uri="{FF2B5EF4-FFF2-40B4-BE49-F238E27FC236}">
                <a16:creationId xmlns:a16="http://schemas.microsoft.com/office/drawing/2014/main" id="{C7A35576-8DD7-4323-8FC9-1CE3CD35F74E}"/>
              </a:ext>
            </a:extLst>
          </p:cNvPr>
          <p:cNvSpPr txBox="1">
            <a:spLocks/>
          </p:cNvSpPr>
          <p:nvPr/>
        </p:nvSpPr>
        <p:spPr>
          <a:xfrm>
            <a:off x="3300608" y="797312"/>
            <a:ext cx="2542784" cy="1399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Java</a:t>
            </a:r>
          </a:p>
        </p:txBody>
      </p:sp>
      <p:sp>
        <p:nvSpPr>
          <p:cNvPr id="13" name="Subtitle 5">
            <a:extLst>
              <a:ext uri="{FF2B5EF4-FFF2-40B4-BE49-F238E27FC236}">
                <a16:creationId xmlns:a16="http://schemas.microsoft.com/office/drawing/2014/main" id="{A484E3DC-03DF-40EE-A53A-3C8666EDE809}"/>
              </a:ext>
            </a:extLst>
          </p:cNvPr>
          <p:cNvSpPr txBox="1">
            <a:spLocks/>
          </p:cNvSpPr>
          <p:nvPr/>
        </p:nvSpPr>
        <p:spPr>
          <a:xfrm>
            <a:off x="0" y="2470150"/>
            <a:ext cx="6858000" cy="36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0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 JANEIRO 2020</a:t>
            </a:r>
            <a:endParaRPr lang="en-US" dirty="0"/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id="{1E101B62-9B8A-4F2F-BC82-690CE027A829}"/>
              </a:ext>
            </a:extLst>
          </p:cNvPr>
          <p:cNvSpPr txBox="1">
            <a:spLocks/>
          </p:cNvSpPr>
          <p:nvPr/>
        </p:nvSpPr>
        <p:spPr bwMode="black">
          <a:xfrm>
            <a:off x="329183" y="3110701"/>
            <a:ext cx="7066227" cy="12620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457200" indent="0" algn="ctr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None/>
              <a:defRPr lang="en-US"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tabLst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ctr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Contatos/Dúvidas</a:t>
            </a:r>
          </a:p>
          <a:p>
            <a:r>
              <a:rPr lang="pt-BR" dirty="0"/>
              <a:t>E-mail: victorluiz_soares@yahoo.com.br</a:t>
            </a:r>
          </a:p>
          <a:p>
            <a:r>
              <a:rPr lang="en-US" dirty="0"/>
              <a:t>       /</a:t>
            </a:r>
            <a:r>
              <a:rPr lang="en-US" dirty="0" err="1"/>
              <a:t>victorluiz.gramolini</a:t>
            </a:r>
            <a:endParaRPr lang="en-US" dirty="0"/>
          </a:p>
          <a:p>
            <a:r>
              <a:rPr lang="en-US" dirty="0"/>
              <a:t>       /</a:t>
            </a:r>
            <a:r>
              <a:rPr lang="en-US" dirty="0" err="1"/>
              <a:t>victorgramolini</a:t>
            </a:r>
            <a:endParaRPr lang="en-US" dirty="0"/>
          </a:p>
        </p:txBody>
      </p:sp>
      <p:pic>
        <p:nvPicPr>
          <p:cNvPr id="15" name="Picture 6" descr="Imagem relacionada">
            <a:extLst>
              <a:ext uri="{FF2B5EF4-FFF2-40B4-BE49-F238E27FC236}">
                <a16:creationId xmlns:a16="http://schemas.microsoft.com/office/drawing/2014/main" id="{C5F42050-085E-4F07-B852-04C657798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3" y="3818934"/>
            <a:ext cx="282553" cy="1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Resultado de imagem para imagem facebook">
            <a:extLst>
              <a:ext uri="{FF2B5EF4-FFF2-40B4-BE49-F238E27FC236}">
                <a16:creationId xmlns:a16="http://schemas.microsoft.com/office/drawing/2014/main" id="{70874367-0F25-40B2-810C-EA40D421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3" y="4090230"/>
            <a:ext cx="282553" cy="28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Operadores de Igualdade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/>
              <a:t>Quais serão as saídas no código a seguir?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07" y="1528672"/>
            <a:ext cx="5019675" cy="981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290" y="2437204"/>
            <a:ext cx="4095750" cy="1190625"/>
          </a:xfrm>
          <a:prstGeom prst="rect">
            <a:avLst/>
          </a:prstGeom>
        </p:spPr>
      </p:pic>
      <p:cxnSp>
        <p:nvCxnSpPr>
          <p:cNvPr id="13" name="Curved Connector 12"/>
          <p:cNvCxnSpPr/>
          <p:nvPr/>
        </p:nvCxnSpPr>
        <p:spPr>
          <a:xfrm>
            <a:off x="701552" y="2257010"/>
            <a:ext cx="760497" cy="535828"/>
          </a:xfrm>
          <a:prstGeom prst="curvedConnector3">
            <a:avLst>
              <a:gd name="adj1" fmla="val -49640"/>
            </a:avLst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9185" y="3761874"/>
            <a:ext cx="8269383" cy="63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30213">
              <a:spcAft>
                <a:spcPts val="400"/>
              </a:spcAft>
              <a:buSzPct val="100000"/>
            </a:pPr>
            <a:r>
              <a:rPr lang="pt-BR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As variáveis </a:t>
            </a:r>
            <a:r>
              <a:rPr lang="pt-BR" sz="1600" b="1" dirty="0">
                <a:solidFill>
                  <a:srgbClr val="0070C0"/>
                </a:solidFill>
                <a:latin typeface="HP Simplified" pitchFamily="34" charset="0"/>
                <a:cs typeface="HP Simplified" pitchFamily="34" charset="0"/>
              </a:rPr>
              <a:t>data</a:t>
            </a:r>
            <a:r>
              <a:rPr lang="pt-BR" sz="1600" dirty="0">
                <a:solidFill>
                  <a:srgbClr val="0070C0"/>
                </a:solidFill>
                <a:latin typeface="HP Simplified" pitchFamily="34" charset="0"/>
                <a:cs typeface="HP Simplified" pitchFamily="34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e </a:t>
            </a:r>
            <a:r>
              <a:rPr lang="pt-BR" sz="1600" b="1" dirty="0">
                <a:solidFill>
                  <a:srgbClr val="0070C0"/>
                </a:solidFill>
                <a:latin typeface="HP Simplified" pitchFamily="34" charset="0"/>
                <a:cs typeface="HP Simplified" pitchFamily="34" charset="0"/>
              </a:rPr>
              <a:t>data2</a:t>
            </a:r>
            <a:r>
              <a:rPr lang="pt-BR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são objetos Date diferentes, que por acaso tem a mesma data. </a:t>
            </a:r>
          </a:p>
          <a:p>
            <a:pPr algn="ctr" defTabSz="430213">
              <a:spcAft>
                <a:spcPts val="400"/>
              </a:spcAft>
              <a:buSzPct val="100000"/>
            </a:pPr>
            <a:r>
              <a:rPr lang="pt-BR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A variável </a:t>
            </a:r>
            <a:r>
              <a:rPr lang="pt-BR" sz="1600" b="1" dirty="0">
                <a:solidFill>
                  <a:srgbClr val="0070C0"/>
                </a:solidFill>
                <a:latin typeface="HP Simplified" pitchFamily="34" charset="0"/>
                <a:cs typeface="HP Simplified" pitchFamily="34" charset="0"/>
              </a:rPr>
              <a:t>data3</a:t>
            </a:r>
            <a:r>
              <a:rPr lang="pt-BR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é inicializada para receber o mesmo objeto que </a:t>
            </a:r>
            <a:r>
              <a:rPr lang="pt-BR" sz="1600" b="1" dirty="0">
                <a:solidFill>
                  <a:srgbClr val="0070C0"/>
                </a:solidFill>
                <a:latin typeface="HP Simplified" pitchFamily="34" charset="0"/>
                <a:cs typeface="HP Simplified" pitchFamily="34" charset="0"/>
              </a:rPr>
              <a:t>data</a:t>
            </a:r>
            <a:r>
              <a:rPr lang="pt-BR" sz="1600" dirty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rPr>
              <a:t> está referenciando.</a:t>
            </a:r>
            <a:endParaRPr lang="en-US" sz="1600" b="1" dirty="0">
              <a:solidFill>
                <a:srgbClr val="0070C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33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 de comparação instanceof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O operador instanceof é usado somente com variáveis de referência de objeto e pode ser empregado para verificar se um objeto é de um tipo (interface ou classe) específico.</a:t>
            </a:r>
          </a:p>
          <a:p>
            <a:pPr algn="just"/>
            <a:r>
              <a:rPr lang="pt-BR" sz="1800" dirty="0"/>
              <a:t>O operador instanceof está intimamente ligado há herança, já que pode ser usado para identificar os “tipos” de um objeto em uma hierarquia </a:t>
            </a:r>
          </a:p>
          <a:p>
            <a:pPr algn="just"/>
            <a:r>
              <a:rPr lang="pt-BR" sz="1800" dirty="0"/>
              <a:t>Qual a saída no código a seguir? 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4323184" y="3671636"/>
            <a:ext cx="852196" cy="317240"/>
          </a:xfrm>
          <a:prstGeom prst="bentConnector3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380" y="3184227"/>
            <a:ext cx="2862456" cy="9591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" y="3025645"/>
            <a:ext cx="4038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Operadores Aritiméticos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Os operadores aritméticos básicos de Java são: + (soma), - (subtração), * (multiplicação) e / (divisão). </a:t>
            </a:r>
          </a:p>
          <a:p>
            <a:pPr marL="341313" lvl="2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Ex: </a:t>
            </a:r>
            <a:r>
              <a:rPr lang="en-US" sz="1800" b="1" dirty="0" err="1">
                <a:solidFill>
                  <a:srgbClr val="0070C0"/>
                </a:solidFill>
              </a:rPr>
              <a:t>int</a:t>
            </a:r>
            <a:r>
              <a:rPr lang="en-US" sz="1800" b="1" dirty="0">
                <a:solidFill>
                  <a:srgbClr val="0070C0"/>
                </a:solidFill>
              </a:rPr>
              <a:t> z = 1 + 5; </a:t>
            </a:r>
          </a:p>
          <a:p>
            <a:pPr marL="341313" lvl="2" indent="0" algn="just">
              <a:buNone/>
            </a:pPr>
            <a:r>
              <a:rPr lang="es-ES" sz="1800" b="1" dirty="0">
                <a:solidFill>
                  <a:srgbClr val="0070C0"/>
                </a:solidFill>
              </a:rPr>
              <a:t>Ex: </a:t>
            </a:r>
            <a:r>
              <a:rPr lang="es-ES" sz="1800" b="1" dirty="0" err="1">
                <a:solidFill>
                  <a:srgbClr val="0070C0"/>
                </a:solidFill>
              </a:rPr>
              <a:t>int</a:t>
            </a:r>
            <a:r>
              <a:rPr lang="es-ES" sz="1800" b="1" dirty="0">
                <a:solidFill>
                  <a:srgbClr val="0070C0"/>
                </a:solidFill>
              </a:rPr>
              <a:t> y = x -4; </a:t>
            </a:r>
          </a:p>
          <a:p>
            <a:pPr marL="341313" lvl="2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Ex: </a:t>
            </a:r>
            <a:r>
              <a:rPr lang="en-US" sz="1800" b="1" dirty="0" err="1">
                <a:solidFill>
                  <a:srgbClr val="0070C0"/>
                </a:solidFill>
              </a:rPr>
              <a:t>int</a:t>
            </a:r>
            <a:r>
              <a:rPr lang="en-US" sz="1800" b="1" dirty="0">
                <a:solidFill>
                  <a:srgbClr val="0070C0"/>
                </a:solidFill>
              </a:rPr>
              <a:t> x = 5*4; </a:t>
            </a:r>
          </a:p>
          <a:p>
            <a:pPr marL="341313" lvl="2" indent="0" algn="just">
              <a:buNone/>
            </a:pPr>
            <a:r>
              <a:rPr lang="en-US" sz="1800" b="1" dirty="0">
                <a:solidFill>
                  <a:srgbClr val="0070C0"/>
                </a:solidFill>
              </a:rPr>
              <a:t>Ex: </a:t>
            </a:r>
            <a:r>
              <a:rPr lang="en-US" sz="1800" b="1" dirty="0" err="1">
                <a:solidFill>
                  <a:srgbClr val="0070C0"/>
                </a:solidFill>
              </a:rPr>
              <a:t>int</a:t>
            </a:r>
            <a:r>
              <a:rPr lang="en-US" sz="1800" b="1" dirty="0">
                <a:solidFill>
                  <a:srgbClr val="0070C0"/>
                </a:solidFill>
              </a:rPr>
              <a:t> w = 4/3; </a:t>
            </a:r>
          </a:p>
          <a:p>
            <a:pPr algn="just"/>
            <a:r>
              <a:rPr lang="pt-BR" sz="1800" dirty="0"/>
              <a:t>Há ainda o operador módulo </a:t>
            </a:r>
            <a:r>
              <a:rPr lang="pt-BR" sz="1800" b="1" dirty="0">
                <a:solidFill>
                  <a:srgbClr val="0070C0"/>
                </a:solidFill>
              </a:rPr>
              <a:t>%</a:t>
            </a:r>
            <a:r>
              <a:rPr lang="pt-BR" sz="1800" dirty="0"/>
              <a:t>, que retorna o resto de uma divisão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56" y="1978234"/>
            <a:ext cx="3874342" cy="11870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7228753" y="2866879"/>
            <a:ext cx="485192" cy="1866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70900" y="266638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pt-BR" sz="1600" dirty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3</a:t>
            </a:r>
            <a:endParaRPr lang="en-US" sz="1600" dirty="0">
              <a:solidFill>
                <a:srgbClr val="FF0000"/>
              </a:solidFill>
              <a:latin typeface="HP Simplified" pitchFamily="34" charset="0"/>
              <a:cs typeface="HP Simplifi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9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 de Concatenação de Strings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O operador + também pode ser usado para a concatenação de strings. </a:t>
            </a:r>
          </a:p>
          <a:p>
            <a:pPr marL="0" indent="0" algn="just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0070C0"/>
                </a:solidFill>
              </a:rPr>
              <a:t>Ex: String a = “</a:t>
            </a:r>
            <a:r>
              <a:rPr lang="en-US" sz="1800" b="1" dirty="0" err="1">
                <a:solidFill>
                  <a:srgbClr val="0070C0"/>
                </a:solidFill>
              </a:rPr>
              <a:t>Elefante</a:t>
            </a:r>
            <a:r>
              <a:rPr lang="en-US" sz="1800" b="1" dirty="0">
                <a:solidFill>
                  <a:srgbClr val="0070C0"/>
                </a:solidFill>
              </a:rPr>
              <a:t> ” + “ </a:t>
            </a:r>
            <a:r>
              <a:rPr lang="en-US" sz="1800" b="1" dirty="0" err="1">
                <a:solidFill>
                  <a:srgbClr val="0070C0"/>
                </a:solidFill>
              </a:rPr>
              <a:t>branco</a:t>
            </a:r>
            <a:r>
              <a:rPr lang="en-US" sz="1800" b="1" dirty="0">
                <a:solidFill>
                  <a:srgbClr val="0070C0"/>
                </a:solidFill>
              </a:rPr>
              <a:t>”; </a:t>
            </a:r>
          </a:p>
          <a:p>
            <a:pPr algn="just"/>
            <a:r>
              <a:rPr lang="pt-BR" sz="1800" dirty="0"/>
              <a:t>A concatenação de strings também pode ser feita em conjunto com números. </a:t>
            </a:r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500" dirty="0"/>
          </a:p>
          <a:p>
            <a:pPr marL="0" indent="0" algn="just">
              <a:buNone/>
            </a:pPr>
            <a:endParaRPr lang="pt-BR" sz="500" dirty="0"/>
          </a:p>
          <a:p>
            <a:pPr marL="0" indent="0" algn="just">
              <a:buNone/>
            </a:pPr>
            <a:endParaRPr lang="pt-BR" sz="500" dirty="0"/>
          </a:p>
          <a:p>
            <a:r>
              <a:rPr lang="pt-BR" sz="1800" dirty="0"/>
              <a:t>Qual a saída do exemplo a seguir? </a:t>
            </a:r>
          </a:p>
          <a:p>
            <a:pPr algn="just"/>
            <a:endParaRPr lang="pt-BR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2420797"/>
            <a:ext cx="2980073" cy="1151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" y="3895088"/>
            <a:ext cx="3135583" cy="6829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295" y="2558955"/>
            <a:ext cx="2641826" cy="7974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295" y="3665169"/>
            <a:ext cx="2712292" cy="83269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202024" y="2957656"/>
            <a:ext cx="2786743" cy="34592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78629" y="4037045"/>
            <a:ext cx="1828800" cy="287855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 de Concatenação de Strings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b="1" dirty="0">
                <a:solidFill>
                  <a:srgbClr val="0070C0"/>
                </a:solidFill>
              </a:rPr>
              <a:t>Regra: </a:t>
            </a:r>
            <a:r>
              <a:rPr lang="pt-BR" sz="1800" dirty="0"/>
              <a:t>Se um dos </a:t>
            </a:r>
            <a:r>
              <a:rPr lang="pt-BR" sz="1800" u="sng" dirty="0"/>
              <a:t>operandos for do tipo String</a:t>
            </a:r>
            <a:r>
              <a:rPr lang="pt-BR" sz="1800" dirty="0"/>
              <a:t>, o operador + atuará como </a:t>
            </a:r>
            <a:r>
              <a:rPr lang="pt-BR" sz="1800" u="sng" dirty="0"/>
              <a:t>concatenador de String</a:t>
            </a:r>
            <a:r>
              <a:rPr lang="pt-BR" sz="1800" dirty="0"/>
              <a:t>. Se ambos os operandos forem números, o operador + fará a soma deles </a:t>
            </a:r>
          </a:p>
          <a:p>
            <a:pPr algn="just"/>
            <a:r>
              <a:rPr lang="pt-BR" sz="1800" dirty="0"/>
              <a:t>É possível usar o operador de atribuição composto += para concatenar strings. </a:t>
            </a:r>
          </a:p>
          <a:p>
            <a:pPr algn="just"/>
            <a:endParaRPr lang="pt-BR" sz="1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75" y="2783609"/>
            <a:ext cx="3361450" cy="126548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139" y="3008380"/>
            <a:ext cx="2781300" cy="815943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898710" y="3334139"/>
            <a:ext cx="1897225" cy="4229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9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 de Incremento e Decremento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A linguagem Java possui operadores de incremento (</a:t>
            </a:r>
            <a:r>
              <a:rPr lang="pt-BR" sz="1800" b="1" dirty="0">
                <a:solidFill>
                  <a:srgbClr val="0070C0"/>
                </a:solidFill>
              </a:rPr>
              <a:t>++</a:t>
            </a:r>
            <a:r>
              <a:rPr lang="pt-BR" sz="1800" dirty="0"/>
              <a:t>) e decremento (</a:t>
            </a:r>
            <a:r>
              <a:rPr lang="pt-BR" sz="1800" b="1" dirty="0">
                <a:solidFill>
                  <a:srgbClr val="0070C0"/>
                </a:solidFill>
              </a:rPr>
              <a:t>--</a:t>
            </a:r>
            <a:r>
              <a:rPr lang="pt-BR" sz="1800" dirty="0"/>
              <a:t>). </a:t>
            </a:r>
          </a:p>
          <a:p>
            <a:pPr algn="just"/>
            <a:r>
              <a:rPr lang="pt-BR" sz="1800" dirty="0"/>
              <a:t>O operador de incremento soma uma unidade a uma variável numérica ou caractere. </a:t>
            </a:r>
          </a:p>
          <a:p>
            <a:pPr algn="just"/>
            <a:r>
              <a:rPr lang="pt-BR" sz="1800" dirty="0"/>
              <a:t>O operador de decremento subtrai uma unidade de uma variável numérica ou caractere. </a:t>
            </a:r>
          </a:p>
          <a:p>
            <a:pPr algn="just"/>
            <a:r>
              <a:rPr lang="pt-BR" sz="1800" dirty="0"/>
              <a:t>Os operadores podem ser usados como operadores de pré-incremento e pré-decremento (operam sobre a variável e depois retornam o valor) ou de pós-incremento e pós-decremento (retornam o valor da variável e depois operam sobre ela). </a:t>
            </a:r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275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 de Incremento e Decremento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/>
              <a:t>Operadores de pré-incremento e pré-decremento: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0070C0"/>
                </a:solidFill>
              </a:rPr>
              <a:t>Ex: </a:t>
            </a:r>
            <a:r>
              <a:rPr lang="en-US" sz="1800" b="1" dirty="0" err="1">
                <a:solidFill>
                  <a:srgbClr val="0070C0"/>
                </a:solidFill>
              </a:rPr>
              <a:t>int</a:t>
            </a:r>
            <a:r>
              <a:rPr lang="en-US" sz="1800" b="1" dirty="0">
                <a:solidFill>
                  <a:srgbClr val="0070C0"/>
                </a:solidFill>
              </a:rPr>
              <a:t> x = 1; </a:t>
            </a:r>
            <a:r>
              <a:rPr lang="en-US" sz="1800" b="1" dirty="0" err="1">
                <a:solidFill>
                  <a:srgbClr val="0070C0"/>
                </a:solidFill>
              </a:rPr>
              <a:t>int</a:t>
            </a:r>
            <a:r>
              <a:rPr lang="en-US" sz="1800" b="1" dirty="0">
                <a:solidFill>
                  <a:srgbClr val="0070C0"/>
                </a:solidFill>
              </a:rPr>
              <a:t> y = ++x; //</a:t>
            </a:r>
            <a:r>
              <a:rPr lang="en-US" sz="1800" b="1" dirty="0" err="1">
                <a:solidFill>
                  <a:srgbClr val="0070C0"/>
                </a:solidFill>
              </a:rPr>
              <a:t>pré-incremento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Ex: int x = 2; int y = --x; //</a:t>
            </a:r>
            <a:r>
              <a:rPr lang="en-US" sz="1800" b="1" dirty="0" err="1">
                <a:solidFill>
                  <a:srgbClr val="0070C0"/>
                </a:solidFill>
              </a:rPr>
              <a:t>pré-decremento</a:t>
            </a:r>
            <a:r>
              <a:rPr lang="en-US" sz="1800" dirty="0"/>
              <a:t> </a:t>
            </a:r>
            <a:endParaRPr lang="pt-BR" sz="1800" dirty="0"/>
          </a:p>
          <a:p>
            <a:r>
              <a:rPr lang="pt-BR" sz="1800" dirty="0"/>
              <a:t>Operadores de pós-incremento e pós-decremento: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0070C0"/>
                </a:solidFill>
              </a:rPr>
              <a:t>Ex: </a:t>
            </a:r>
            <a:r>
              <a:rPr lang="en-US" sz="1800" b="1" dirty="0" err="1">
                <a:solidFill>
                  <a:srgbClr val="0070C0"/>
                </a:solidFill>
              </a:rPr>
              <a:t>int</a:t>
            </a:r>
            <a:r>
              <a:rPr lang="en-US" sz="1800" b="1" dirty="0">
                <a:solidFill>
                  <a:srgbClr val="0070C0"/>
                </a:solidFill>
              </a:rPr>
              <a:t> x = 1; </a:t>
            </a:r>
            <a:r>
              <a:rPr lang="en-US" sz="1800" b="1" dirty="0" err="1">
                <a:solidFill>
                  <a:srgbClr val="0070C0"/>
                </a:solidFill>
              </a:rPr>
              <a:t>int</a:t>
            </a:r>
            <a:r>
              <a:rPr lang="en-US" sz="1800" b="1" dirty="0">
                <a:solidFill>
                  <a:srgbClr val="0070C0"/>
                </a:solidFill>
              </a:rPr>
              <a:t> y = x++; //</a:t>
            </a:r>
            <a:r>
              <a:rPr lang="en-US" sz="1800" b="1" dirty="0" err="1">
                <a:solidFill>
                  <a:srgbClr val="0070C0"/>
                </a:solidFill>
              </a:rPr>
              <a:t>pós-incremento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Ex: </a:t>
            </a:r>
            <a:r>
              <a:rPr lang="en-US" sz="1800" b="1" dirty="0" err="1">
                <a:solidFill>
                  <a:srgbClr val="0070C0"/>
                </a:solidFill>
              </a:rPr>
              <a:t>int</a:t>
            </a:r>
            <a:r>
              <a:rPr lang="en-US" sz="1800" b="1" dirty="0">
                <a:solidFill>
                  <a:srgbClr val="0070C0"/>
                </a:solidFill>
              </a:rPr>
              <a:t> x = 2; </a:t>
            </a:r>
            <a:r>
              <a:rPr lang="en-US" sz="1800" b="1" dirty="0" err="1">
                <a:solidFill>
                  <a:srgbClr val="0070C0"/>
                </a:solidFill>
              </a:rPr>
              <a:t>int</a:t>
            </a:r>
            <a:r>
              <a:rPr lang="en-US" sz="1800" b="1" dirty="0">
                <a:solidFill>
                  <a:srgbClr val="0070C0"/>
                </a:solidFill>
              </a:rPr>
              <a:t> y = x--; //</a:t>
            </a:r>
            <a:r>
              <a:rPr lang="en-US" sz="1800" b="1" dirty="0" err="1">
                <a:solidFill>
                  <a:srgbClr val="0070C0"/>
                </a:solidFill>
              </a:rPr>
              <a:t>pós-decremento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endParaRPr lang="pt-BR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5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 Ternário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O operador ternário é utilizado para avaliar expressões booleanas de modo semelhante à instrução if, exceto por, em vez de executar um bloco de código se o resultado do teste for true, atribuir um valor à variável. 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A estrutura geral do operador ternário é: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</a:rPr>
              <a:t>	Ex: x = (</a:t>
            </a:r>
            <a:r>
              <a:rPr lang="pt-BR" sz="1800" dirty="0"/>
              <a:t>expressão booleana</a:t>
            </a:r>
            <a:r>
              <a:rPr lang="pt-BR" sz="1800" b="1" dirty="0">
                <a:solidFill>
                  <a:srgbClr val="0070C0"/>
                </a:solidFill>
              </a:rPr>
              <a:t>) ? </a:t>
            </a:r>
            <a:r>
              <a:rPr lang="pt-BR" sz="1800" dirty="0"/>
              <a:t>valor a atribuir se true : valor a atribuir se false</a:t>
            </a:r>
          </a:p>
        </p:txBody>
      </p:sp>
    </p:spTree>
    <p:extLst>
      <p:ext uri="{BB962C8B-B14F-4D97-AF65-F5344CB8AC3E}">
        <p14:creationId xmlns:p14="http://schemas.microsoft.com/office/powerpoint/2010/main" val="1382852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 Ternário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/>
              <a:t>Quais serão as saídas no código a seguir? </a:t>
            </a:r>
          </a:p>
          <a:p>
            <a:pPr algn="just"/>
            <a:endParaRPr lang="pt-BR" sz="1800" b="1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86" y="1551159"/>
            <a:ext cx="5335002" cy="17435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896" y="3198496"/>
            <a:ext cx="3724275" cy="1219200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>
            <a:off x="1845468" y="3140595"/>
            <a:ext cx="1867301" cy="779646"/>
          </a:xfrm>
          <a:prstGeom prst="bentConnector3">
            <a:avLst>
              <a:gd name="adj1" fmla="val 516"/>
            </a:avLst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789272" y="2310063"/>
            <a:ext cx="2993456" cy="1905802"/>
          </a:xfrm>
          <a:prstGeom prst="bentConnector3">
            <a:avLst>
              <a:gd name="adj1" fmla="val -9486"/>
            </a:avLst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03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Operadores Lógico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Em Java existem basicamente 6 operadores lógicos: </a:t>
            </a:r>
            <a:r>
              <a:rPr lang="pt-BR" sz="1800" b="1" dirty="0">
                <a:solidFill>
                  <a:srgbClr val="0070C0"/>
                </a:solidFill>
              </a:rPr>
              <a:t>&amp;&amp;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0070C0"/>
                </a:solidFill>
              </a:rPr>
              <a:t>| |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0070C0"/>
                </a:solidFill>
              </a:rPr>
              <a:t>&amp;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0070C0"/>
                </a:solidFill>
              </a:rPr>
              <a:t>|</a:t>
            </a:r>
            <a:r>
              <a:rPr lang="pt-BR" sz="1800" dirty="0"/>
              <a:t>, </a:t>
            </a:r>
            <a:r>
              <a:rPr lang="pt-BR" sz="1800" b="1" dirty="0">
                <a:solidFill>
                  <a:srgbClr val="0070C0"/>
                </a:solidFill>
              </a:rPr>
              <a:t>! </a:t>
            </a:r>
            <a:r>
              <a:rPr lang="pt-BR" sz="1800" dirty="0"/>
              <a:t>e </a:t>
            </a:r>
            <a:r>
              <a:rPr lang="pt-BR" sz="1800" b="1" dirty="0">
                <a:solidFill>
                  <a:srgbClr val="0070C0"/>
                </a:solidFill>
              </a:rPr>
              <a:t>^</a:t>
            </a:r>
            <a:r>
              <a:rPr lang="pt-BR" sz="1800" dirty="0"/>
              <a:t> </a:t>
            </a:r>
          </a:p>
          <a:p>
            <a:pPr algn="just"/>
            <a:r>
              <a:rPr lang="pt-BR" sz="1800" dirty="0"/>
              <a:t>Os operadores &amp;&amp; (and) e | | (or) são usados para juntar pequenas expressão booleanas a fim de formar expressões booleanas maiores. Eles somente podem ser usados para avaliar valores booleanos. </a:t>
            </a:r>
          </a:p>
          <a:p>
            <a:pPr algn="just"/>
            <a:r>
              <a:rPr lang="pt-BR" sz="1800" dirty="0"/>
              <a:t>Uma expressão com &amp;&amp; será verdadeira se ambos os operandos forem verdadeiros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</a:rPr>
              <a:t>	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</a:rPr>
              <a:t>	Ex: if((2 &lt; 3) &amp;&amp; (3 &lt; 4) ) { //algum código } </a:t>
            </a:r>
          </a:p>
        </p:txBody>
      </p:sp>
    </p:spTree>
    <p:extLst>
      <p:ext uri="{BB962C8B-B14F-4D97-AF65-F5344CB8AC3E}">
        <p14:creationId xmlns:p14="http://schemas.microsoft.com/office/powerpoint/2010/main" val="212660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/>
        </p:nvSpPr>
        <p:spPr bwMode="black">
          <a:xfrm>
            <a:off x="340126" y="1390316"/>
            <a:ext cx="8119872" cy="3072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1" i="0" kern="1200">
                <a:solidFill>
                  <a:schemeClr val="accent1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1pPr>
            <a:lvl2pPr marL="0" indent="0" algn="l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6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169863" indent="-1698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341313" indent="-1809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Char char="–"/>
              <a:defRPr lang="en-US"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469900" indent="-1508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Char char="•"/>
              <a:tabLst/>
              <a:defRPr sz="1400" b="0" i="0" kern="1200">
                <a:solidFill>
                  <a:srgbClr val="000000"/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lvl="2" indent="-342900">
              <a:buFont typeface="+mj-lt"/>
              <a:buAutoNum type="arabicPeriod"/>
            </a:pPr>
            <a:endParaRPr lang="en-US" b="1" dirty="0"/>
          </a:p>
          <a:p>
            <a:pPr marL="512763" lvl="2" indent="-342900">
              <a:buFont typeface="+mj-lt"/>
              <a:buAutoNum type="arabicPeriod"/>
            </a:pPr>
            <a:r>
              <a:rPr lang="pt-BR" sz="1800" dirty="0"/>
              <a:t>Operadores</a:t>
            </a:r>
          </a:p>
          <a:p>
            <a:pPr marL="512763" lvl="2" indent="-342900">
              <a:buFont typeface="+mj-lt"/>
              <a:buAutoNum type="arabicPeriod"/>
            </a:pPr>
            <a:r>
              <a:rPr lang="pt-BR" sz="1800" dirty="0"/>
              <a:t>Exercícios</a:t>
            </a:r>
            <a:endParaRPr lang="en-US" sz="1800" dirty="0"/>
          </a:p>
          <a:p>
            <a:pPr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15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Operadores Lógico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Uma expressão com | | será verdadeira se pelo menos 1 dos operandos for verdadeiro</a:t>
            </a:r>
          </a:p>
          <a:p>
            <a:pPr algn="just"/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	</a:t>
            </a:r>
            <a:r>
              <a:rPr lang="pt-BR" sz="1800" b="1" dirty="0">
                <a:solidFill>
                  <a:srgbClr val="0070C0"/>
                </a:solidFill>
              </a:rPr>
              <a:t>Ex: if((2 &lt; 3) | | (5 &lt; 4)) { //algum código } </a:t>
            </a:r>
          </a:p>
          <a:p>
            <a:pPr marL="0" indent="0" algn="just">
              <a:buNone/>
            </a:pPr>
            <a:endParaRPr lang="pt-BR" sz="1800" dirty="0"/>
          </a:p>
          <a:p>
            <a:pPr algn="just"/>
            <a:r>
              <a:rPr lang="pt-BR" sz="1800" dirty="0"/>
              <a:t> Tanto o operador &amp;&amp; como o operador | | trabalham em um esquema de avaliação curto-circuito. No caso do operador &amp;&amp;, se uma das expressões avaliadas já for falsa, as outras expressões não são avaliadas. No caso do operador | |, se uma das expressões avaliadas já for verdadeira, as outras expressões não são avaliadas. </a:t>
            </a:r>
          </a:p>
        </p:txBody>
      </p:sp>
    </p:spTree>
    <p:extLst>
      <p:ext uri="{BB962C8B-B14F-4D97-AF65-F5344CB8AC3E}">
        <p14:creationId xmlns:p14="http://schemas.microsoft.com/office/powerpoint/2010/main" val="2322206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Operadores Lógico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/>
              <a:t>Os operadores </a:t>
            </a:r>
            <a:r>
              <a:rPr lang="pt-BR" sz="1800" b="1" dirty="0">
                <a:solidFill>
                  <a:srgbClr val="0070C0"/>
                </a:solidFill>
              </a:rPr>
              <a:t>&amp;</a:t>
            </a:r>
            <a:r>
              <a:rPr lang="pt-BR" sz="1800" dirty="0"/>
              <a:t> e</a:t>
            </a:r>
            <a:r>
              <a:rPr lang="pt-BR" sz="1800" b="1" dirty="0">
                <a:solidFill>
                  <a:srgbClr val="0070C0"/>
                </a:solidFill>
              </a:rPr>
              <a:t> | </a:t>
            </a:r>
            <a:r>
              <a:rPr lang="pt-BR" sz="1800" dirty="0"/>
              <a:t>funcionam da mesma forma que os operadores </a:t>
            </a:r>
            <a:r>
              <a:rPr lang="pt-BR" sz="1800" b="1" dirty="0">
                <a:solidFill>
                  <a:srgbClr val="0070C0"/>
                </a:solidFill>
              </a:rPr>
              <a:t>&amp;&amp;</a:t>
            </a:r>
            <a:r>
              <a:rPr lang="pt-BR" sz="1800" dirty="0"/>
              <a:t> e </a:t>
            </a:r>
            <a:r>
              <a:rPr lang="pt-BR" sz="1800" b="1" dirty="0">
                <a:solidFill>
                  <a:srgbClr val="0070C0"/>
                </a:solidFill>
              </a:rPr>
              <a:t>| |</a:t>
            </a:r>
            <a:r>
              <a:rPr lang="pt-BR" sz="1800" dirty="0"/>
              <a:t> mas não realizam avaliação em curto-circuito, ou seja, esses operadores avaliam todas as expressões para depois resultarem em true ou false. </a:t>
            </a:r>
          </a:p>
          <a:p>
            <a:endParaRPr lang="pt-BR" sz="1800" dirty="0"/>
          </a:p>
          <a:p>
            <a:r>
              <a:rPr lang="pt-BR" sz="1800" dirty="0"/>
              <a:t>O operadores </a:t>
            </a:r>
            <a:r>
              <a:rPr lang="pt-BR" sz="1800" b="1" dirty="0">
                <a:solidFill>
                  <a:srgbClr val="0070C0"/>
                </a:solidFill>
              </a:rPr>
              <a:t>^</a:t>
            </a:r>
            <a:r>
              <a:rPr lang="pt-BR" sz="1800" dirty="0"/>
              <a:t> (ou exclusivo) também avalia todos os operandos antes de resultar em true ou false. Quando ele é aplicado, somente produz true se o número de expressões booleanas verdadeiras for ímpar. Do contrário, produz false. </a:t>
            </a:r>
          </a:p>
        </p:txBody>
      </p:sp>
    </p:spTree>
    <p:extLst>
      <p:ext uri="{BB962C8B-B14F-4D97-AF65-F5344CB8AC3E}">
        <p14:creationId xmlns:p14="http://schemas.microsoft.com/office/powerpoint/2010/main" val="91066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Operadores Lógicos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</a:t>
            </a:r>
            <a:r>
              <a:rPr lang="pt-BR"/>
              <a:t>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29184" y="1113828"/>
            <a:ext cx="8119872" cy="3228975"/>
          </a:xfrm>
        </p:spPr>
        <p:txBody>
          <a:bodyPr/>
          <a:lstStyle/>
          <a:p>
            <a:r>
              <a:rPr lang="pt-BR" sz="1800" dirty="0"/>
              <a:t>Exemplos:</a:t>
            </a:r>
          </a:p>
          <a:p>
            <a:pPr marL="0" indent="0">
              <a:buNone/>
            </a:pPr>
            <a:r>
              <a:rPr lang="pt-BR" sz="1800" dirty="0"/>
              <a:t>    ^ (ou exclusivo) 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en-US" sz="200" dirty="0"/>
          </a:p>
          <a:p>
            <a:pPr marL="0" indent="0">
              <a:buNone/>
            </a:pPr>
            <a:r>
              <a:rPr lang="pt-BR" sz="200" dirty="0"/>
              <a:t>  </a:t>
            </a:r>
          </a:p>
          <a:p>
            <a:pPr marL="0" indent="0">
              <a:buNone/>
            </a:pPr>
            <a:r>
              <a:rPr lang="pt-BR" sz="1800" dirty="0"/>
              <a:t> ! (negação) retorna o oposto do valor atual de uma expressão booleana </a:t>
            </a:r>
          </a:p>
          <a:p>
            <a:pPr marL="0" indent="0">
              <a:buNone/>
            </a:pPr>
            <a:endParaRPr lang="pt-BR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66" y="1908424"/>
            <a:ext cx="4396740" cy="11277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733" y="1215039"/>
            <a:ext cx="3714750" cy="13239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321743" y="1877027"/>
            <a:ext cx="519764" cy="4041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648707" y="2163120"/>
            <a:ext cx="798897" cy="709450"/>
          </a:xfrm>
          <a:prstGeom prst="arc">
            <a:avLst>
              <a:gd name="adj1" fmla="val 16200000"/>
              <a:gd name="adj2" fmla="val 638954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3" y="3495135"/>
            <a:ext cx="4060056" cy="150099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435472" y="3643897"/>
            <a:ext cx="519764" cy="4041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3762436" y="3929990"/>
            <a:ext cx="798897" cy="709450"/>
          </a:xfrm>
          <a:prstGeom prst="arc">
            <a:avLst>
              <a:gd name="adj1" fmla="val 16200000"/>
              <a:gd name="adj2" fmla="val 638954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833" y="3439842"/>
            <a:ext cx="36385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920875" y="1746250"/>
            <a:ext cx="7223125" cy="2006600"/>
          </a:xfrm>
        </p:spPr>
        <p:txBody>
          <a:bodyPr/>
          <a:lstStyle/>
          <a:p>
            <a:r>
              <a:rPr lang="en-US" sz="1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539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Operadores Java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>
                <a:solidFill>
                  <a:srgbClr val="000000"/>
                </a:solidFill>
              </a:rPr>
              <a:t>Operadores em Java produzem novos valores a partir de um ou mais operandos</a:t>
            </a:r>
          </a:p>
          <a:p>
            <a:pPr algn="just"/>
            <a:r>
              <a:rPr lang="pt-BR" sz="1800" dirty="0">
                <a:solidFill>
                  <a:srgbClr val="000000"/>
                </a:solidFill>
              </a:rPr>
              <a:t>O resultado da maioria das operações é um valor booleano ou numérico</a:t>
            </a:r>
          </a:p>
          <a:p>
            <a:pPr algn="just"/>
            <a:r>
              <a:rPr lang="pt-BR" sz="1800" dirty="0">
                <a:solidFill>
                  <a:srgbClr val="000000"/>
                </a:solidFill>
              </a:rPr>
              <a:t>Java não permite aos programadores sobrecarregarem operadores </a:t>
            </a:r>
          </a:p>
          <a:p>
            <a:pPr algn="just"/>
            <a:r>
              <a:rPr lang="pt-BR" sz="1800" dirty="0">
                <a:solidFill>
                  <a:srgbClr val="000000"/>
                </a:solidFill>
              </a:rPr>
              <a:t>Contudo, alguns operadores já vem sobrecarregados: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rgbClr val="000000"/>
                </a:solidFill>
              </a:rPr>
              <a:t>	- O operador </a:t>
            </a:r>
            <a:r>
              <a:rPr lang="pt-BR" sz="1800" b="1" dirty="0">
                <a:solidFill>
                  <a:srgbClr val="0070C0"/>
                </a:solidFill>
              </a:rPr>
              <a:t>+</a:t>
            </a:r>
            <a:r>
              <a:rPr lang="pt-BR" sz="1800" dirty="0">
                <a:solidFill>
                  <a:srgbClr val="000000"/>
                </a:solidFill>
              </a:rPr>
              <a:t> pode ser usado para adicionar um primitivo numérico a outro ou para concatenar strings a outra </a:t>
            </a:r>
            <a:r>
              <a:rPr lang="pt-BR" sz="1800" dirty="0" err="1">
                <a:solidFill>
                  <a:srgbClr val="000000"/>
                </a:solidFill>
              </a:rPr>
              <a:t>string</a:t>
            </a:r>
            <a:r>
              <a:rPr lang="pt-BR" sz="1800" dirty="0">
                <a:solidFill>
                  <a:srgbClr val="00000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rgbClr val="000000"/>
                </a:solidFill>
              </a:rPr>
              <a:t>	- Os operadores </a:t>
            </a:r>
            <a:r>
              <a:rPr lang="pt-BR" sz="1800" b="1" dirty="0">
                <a:solidFill>
                  <a:srgbClr val="0070C0"/>
                </a:solidFill>
              </a:rPr>
              <a:t>&amp;</a:t>
            </a:r>
            <a:r>
              <a:rPr lang="pt-BR" sz="1800" dirty="0">
                <a:solidFill>
                  <a:srgbClr val="000000"/>
                </a:solidFill>
              </a:rPr>
              <a:t>,</a:t>
            </a:r>
            <a:r>
              <a:rPr lang="pt-BR" sz="1800" b="1" dirty="0">
                <a:solidFill>
                  <a:srgbClr val="0070C0"/>
                </a:solidFill>
              </a:rPr>
              <a:t> | </a:t>
            </a:r>
            <a:r>
              <a:rPr lang="pt-BR" sz="1800" dirty="0">
                <a:solidFill>
                  <a:srgbClr val="000000"/>
                </a:solidFill>
              </a:rPr>
              <a:t>e </a:t>
            </a:r>
            <a:r>
              <a:rPr lang="pt-BR" sz="1800" b="1" dirty="0">
                <a:solidFill>
                  <a:srgbClr val="0070C0"/>
                </a:solidFill>
              </a:rPr>
              <a:t>^</a:t>
            </a:r>
            <a:r>
              <a:rPr lang="pt-BR" sz="1800" dirty="0">
                <a:solidFill>
                  <a:srgbClr val="000000"/>
                </a:solidFill>
              </a:rPr>
              <a:t> podem ser usados em comparações ou para operações com bits </a:t>
            </a:r>
          </a:p>
        </p:txBody>
      </p:sp>
    </p:spTree>
    <p:extLst>
      <p:ext uri="{BB962C8B-B14F-4D97-AF65-F5344CB8AC3E}">
        <p14:creationId xmlns:p14="http://schemas.microsoft.com/office/powerpoint/2010/main" val="205333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Operadores de Atribuição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00"/>
                </a:solidFill>
              </a:rPr>
              <a:t>O principal operador de atribuição utilizado é o 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dirty="0">
                <a:solidFill>
                  <a:srgbClr val="000000"/>
                </a:solidFill>
              </a:rPr>
              <a:t> </a:t>
            </a:r>
          </a:p>
          <a:p>
            <a:r>
              <a:rPr lang="pt-BR" sz="1800" dirty="0">
                <a:solidFill>
                  <a:srgbClr val="000000"/>
                </a:solidFill>
              </a:rPr>
              <a:t>O operador </a:t>
            </a:r>
            <a:r>
              <a:rPr lang="pt-BR" sz="1800" b="1" dirty="0">
                <a:solidFill>
                  <a:srgbClr val="0070C0"/>
                </a:solidFill>
              </a:rPr>
              <a:t>=</a:t>
            </a:r>
            <a:r>
              <a:rPr lang="pt-BR" sz="1800" dirty="0">
                <a:solidFill>
                  <a:srgbClr val="000000"/>
                </a:solidFill>
              </a:rPr>
              <a:t> é usado para: 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</a:rPr>
              <a:t>	- Atribuir um valor a um primitivo (cuidado com casts implícitos, explícitos) 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</a:rPr>
              <a:t>	- Atribuir um objeto a uma variável de referência (cuidado com os tipos das variáveis e os objetos atribuídos a elas) </a:t>
            </a:r>
          </a:p>
        </p:txBody>
      </p:sp>
    </p:spTree>
    <p:extLst>
      <p:ext uri="{BB962C8B-B14F-4D97-AF65-F5344CB8AC3E}">
        <p14:creationId xmlns:p14="http://schemas.microsoft.com/office/powerpoint/2010/main" val="70367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Operadores de Atribuição Compostos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>
                <a:solidFill>
                  <a:srgbClr val="000000"/>
                </a:solidFill>
              </a:rPr>
              <a:t>Os operadores de atribuição compostos visam reduzir o tamanho de expressões de atribuição</a:t>
            </a:r>
          </a:p>
          <a:p>
            <a:pPr algn="just"/>
            <a:endParaRPr lang="pt-BR" sz="1800" dirty="0">
              <a:solidFill>
                <a:srgbClr val="000000"/>
              </a:solidFill>
            </a:endParaRPr>
          </a:p>
          <a:p>
            <a:pPr algn="just"/>
            <a:r>
              <a:rPr lang="pt-BR" sz="1800" dirty="0">
                <a:solidFill>
                  <a:srgbClr val="000000"/>
                </a:solidFill>
              </a:rPr>
              <a:t>Existem cerca de 11 operadores de atribuição compostos em Java, mas apenas 4 deles são os mais usados.</a:t>
            </a:r>
          </a:p>
          <a:p>
            <a:pPr algn="just"/>
            <a:endParaRPr lang="pt-BR" sz="1800" dirty="0">
              <a:solidFill>
                <a:srgbClr val="000000"/>
              </a:solidFill>
            </a:endParaRPr>
          </a:p>
          <a:p>
            <a:pPr algn="just"/>
            <a:r>
              <a:rPr lang="pt-BR" sz="1800" dirty="0">
                <a:solidFill>
                  <a:srgbClr val="000000"/>
                </a:solidFill>
              </a:rPr>
              <a:t>Os 4 operadores de atribuição compostos mais utilizados são: </a:t>
            </a:r>
            <a:r>
              <a:rPr lang="pt-BR" sz="1800" b="1" dirty="0">
                <a:solidFill>
                  <a:srgbClr val="0070C0"/>
                </a:solidFill>
              </a:rPr>
              <a:t>+=</a:t>
            </a:r>
            <a:r>
              <a:rPr lang="pt-BR" sz="1800" dirty="0">
                <a:solidFill>
                  <a:srgbClr val="000000"/>
                </a:solidFill>
              </a:rPr>
              <a:t>, </a:t>
            </a:r>
            <a:r>
              <a:rPr lang="pt-BR" sz="1800" b="1" dirty="0">
                <a:solidFill>
                  <a:srgbClr val="0070C0"/>
                </a:solidFill>
              </a:rPr>
              <a:t>-=</a:t>
            </a:r>
            <a:r>
              <a:rPr lang="pt-BR" sz="1800" dirty="0">
                <a:solidFill>
                  <a:srgbClr val="000000"/>
                </a:solidFill>
              </a:rPr>
              <a:t>, </a:t>
            </a:r>
            <a:r>
              <a:rPr lang="pt-BR" sz="1800" b="1" dirty="0">
                <a:solidFill>
                  <a:srgbClr val="0070C0"/>
                </a:solidFill>
              </a:rPr>
              <a:t>*=</a:t>
            </a:r>
            <a:r>
              <a:rPr lang="pt-BR" sz="1800" dirty="0">
                <a:solidFill>
                  <a:srgbClr val="000000"/>
                </a:solidFill>
              </a:rPr>
              <a:t> e </a:t>
            </a:r>
            <a:r>
              <a:rPr lang="pt-BR" sz="1800" b="1" dirty="0">
                <a:solidFill>
                  <a:srgbClr val="0070C0"/>
                </a:solidFill>
              </a:rPr>
              <a:t>/=</a:t>
            </a:r>
          </a:p>
        </p:txBody>
      </p:sp>
    </p:spTree>
    <p:extLst>
      <p:ext uri="{BB962C8B-B14F-4D97-AF65-F5344CB8AC3E}">
        <p14:creationId xmlns:p14="http://schemas.microsoft.com/office/powerpoint/2010/main" val="36333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Operadores de Atribuição Compostos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1800" dirty="0"/>
          </a:p>
          <a:p>
            <a:endParaRPr lang="pt-BR" sz="1800" dirty="0"/>
          </a:p>
          <a:p>
            <a:endParaRPr lang="pt-BR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pt-BR" sz="1800" dirty="0">
                <a:solidFill>
                  <a:srgbClr val="000000"/>
                </a:solidFill>
              </a:rPr>
              <a:t>Cuidado com a precedência de operadores! </a:t>
            </a:r>
          </a:p>
          <a:p>
            <a:r>
              <a:rPr lang="pt-BR" sz="1800" dirty="0">
                <a:solidFill>
                  <a:srgbClr val="000000"/>
                </a:solidFill>
              </a:rPr>
              <a:t>Qual será o valor de x? </a:t>
            </a:r>
          </a:p>
          <a:p>
            <a:r>
              <a:rPr lang="en-US" sz="1800" dirty="0" err="1">
                <a:solidFill>
                  <a:srgbClr val="000000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x = 2;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x *= 2 + 5; </a:t>
            </a:r>
            <a:endParaRPr lang="pt-BR" sz="1800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26092"/>
              </p:ext>
            </p:extLst>
          </p:nvPr>
        </p:nvGraphicFramePr>
        <p:xfrm>
          <a:off x="1343608" y="1188721"/>
          <a:ext cx="5666792" cy="17602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33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031">
                <a:tc>
                  <a:txBody>
                    <a:bodyPr/>
                    <a:lstStyle/>
                    <a:p>
                      <a:r>
                        <a:rPr lang="pt-BR" dirty="0"/>
                        <a:t>Expressão Original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Expressão</a:t>
                      </a:r>
                      <a:r>
                        <a:rPr lang="pt-BR" baseline="0" dirty="0"/>
                        <a:t> Equivalente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y = y – 6;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y -= 6;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r>
                        <a:rPr lang="pl-PL" sz="1800" u="none" strike="noStrike" kern="1200" baseline="0" dirty="0"/>
                        <a:t>z = z + 2;</a:t>
                      </a:r>
                      <a:endParaRPr lang="pl-PL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u="none" strike="noStrike" kern="1200" baseline="0" dirty="0"/>
                        <a:t>z += 2;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x = x * 2 * 5;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/>
                        <a:t>x *= 2*5;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031"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/>
                        <a:t>h = h / 5;</a:t>
                      </a:r>
                      <a:endParaRPr lang="pt-BR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/>
                        <a:t>h /= 5;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25960" y="4041939"/>
            <a:ext cx="1556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defTabSz="430213">
              <a:spcAft>
                <a:spcPts val="400"/>
              </a:spcAft>
              <a:buSzPct val="100000"/>
            </a:pPr>
            <a:r>
              <a:rPr lang="pt-BR" sz="1600" dirty="0">
                <a:solidFill>
                  <a:srgbClr val="FF0000"/>
                </a:solidFill>
                <a:latin typeface="HP Simplified" pitchFamily="34" charset="0"/>
                <a:cs typeface="HP Simplified" pitchFamily="34" charset="0"/>
              </a:rPr>
              <a:t>x = 2 * 2 * 5 = 20</a:t>
            </a:r>
            <a:endParaRPr lang="en-US" sz="1600" dirty="0">
              <a:solidFill>
                <a:srgbClr val="FF0000"/>
              </a:solidFill>
              <a:latin typeface="HP Simplified" pitchFamily="34" charset="0"/>
              <a:cs typeface="HP Simplified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36441" y="4211216"/>
            <a:ext cx="777551" cy="12441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6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Operadores de Comparação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1800" dirty="0">
                <a:solidFill>
                  <a:srgbClr val="000000"/>
                </a:solidFill>
              </a:rPr>
              <a:t>Os principais operadores de comparação existentes são: </a:t>
            </a:r>
          </a:p>
          <a:p>
            <a:endParaRPr lang="pt-BR" sz="1800" dirty="0">
              <a:solidFill>
                <a:srgbClr val="000000"/>
              </a:solidFill>
            </a:endParaRPr>
          </a:p>
          <a:p>
            <a:pPr marL="171450" lvl="1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==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dirty="0" err="1">
                <a:solidFill>
                  <a:srgbClr val="000000"/>
                </a:solidFill>
              </a:rPr>
              <a:t>igualdade</a:t>
            </a:r>
            <a:r>
              <a:rPr lang="en-US" sz="1800" dirty="0">
                <a:solidFill>
                  <a:srgbClr val="000000"/>
                </a:solidFill>
              </a:rPr>
              <a:t>) </a:t>
            </a:r>
          </a:p>
          <a:p>
            <a:pPr marL="171450" lvl="1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!=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dirty="0" err="1">
                <a:solidFill>
                  <a:srgbClr val="000000"/>
                </a:solidFill>
              </a:rPr>
              <a:t>diferença</a:t>
            </a:r>
            <a:r>
              <a:rPr lang="en-US" sz="1800" dirty="0">
                <a:solidFill>
                  <a:srgbClr val="000000"/>
                </a:solidFill>
              </a:rPr>
              <a:t>) </a:t>
            </a:r>
          </a:p>
          <a:p>
            <a:pPr marL="171450" lvl="1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&lt;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dirty="0" err="1">
                <a:solidFill>
                  <a:srgbClr val="000000"/>
                </a:solidFill>
              </a:rPr>
              <a:t>menor</a:t>
            </a:r>
            <a:r>
              <a:rPr lang="en-US" sz="1800" dirty="0">
                <a:solidFill>
                  <a:srgbClr val="000000"/>
                </a:solidFill>
              </a:rPr>
              <a:t>) </a:t>
            </a:r>
          </a:p>
          <a:p>
            <a:pPr marL="171450" lvl="1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&gt;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dirty="0" err="1">
                <a:solidFill>
                  <a:srgbClr val="000000"/>
                </a:solidFill>
              </a:rPr>
              <a:t>maior</a:t>
            </a:r>
            <a:r>
              <a:rPr lang="en-US" sz="1800" dirty="0">
                <a:solidFill>
                  <a:srgbClr val="000000"/>
                </a:solidFill>
              </a:rPr>
              <a:t>) </a:t>
            </a:r>
          </a:p>
          <a:p>
            <a:pPr marL="171450" lvl="1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&lt;=</a:t>
            </a:r>
            <a:r>
              <a:rPr lang="en-US" sz="1800" dirty="0">
                <a:solidFill>
                  <a:srgbClr val="000000"/>
                </a:solidFill>
              </a:rPr>
              <a:t> (</a:t>
            </a:r>
            <a:r>
              <a:rPr lang="en-US" sz="1800" dirty="0" err="1">
                <a:solidFill>
                  <a:srgbClr val="000000"/>
                </a:solidFill>
              </a:rPr>
              <a:t>menor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ou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igual</a:t>
            </a:r>
            <a:r>
              <a:rPr lang="en-US" sz="1800" dirty="0">
                <a:solidFill>
                  <a:srgbClr val="000000"/>
                </a:solidFill>
              </a:rPr>
              <a:t> a) </a:t>
            </a:r>
          </a:p>
          <a:p>
            <a:pPr marL="171450" lvl="1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&gt;= 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 err="1">
                <a:solidFill>
                  <a:srgbClr val="000000"/>
                </a:solidFill>
              </a:rPr>
              <a:t>maior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ou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igual</a:t>
            </a:r>
            <a:r>
              <a:rPr lang="en-US" sz="1800" dirty="0">
                <a:solidFill>
                  <a:srgbClr val="000000"/>
                </a:solidFill>
              </a:rPr>
              <a:t> a) </a:t>
            </a:r>
            <a:r>
              <a:rPr lang="pt-BR" sz="18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368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Operadores de Comparação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Os operadores &lt;, &lt;=, &gt; e &gt;= podem ser utilizados para comparar qualquer combinação de inteiros, números de ponto flutuante ou caracteres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87" y="1910219"/>
            <a:ext cx="4112554" cy="266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Operadores de Igualdade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Operadores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just"/>
            <a:r>
              <a:rPr lang="pt-BR" sz="1800" dirty="0"/>
              <a:t>Java tem dois operadores de igualdade: == e != </a:t>
            </a:r>
          </a:p>
          <a:p>
            <a:pPr algn="just"/>
            <a:endParaRPr lang="pt-BR" sz="200" dirty="0"/>
          </a:p>
          <a:p>
            <a:pPr algn="just"/>
            <a:r>
              <a:rPr lang="pt-BR" sz="1800" dirty="0"/>
              <a:t>Cada comparação com esses operadores pode envolver dois números (incluindo o tipo char com sua representação em Unicode), dois valores booleanos ou duas variáveis de referência a objeto. </a:t>
            </a:r>
          </a:p>
          <a:p>
            <a:pPr algn="just"/>
            <a:endParaRPr lang="pt-BR" sz="200" dirty="0"/>
          </a:p>
          <a:p>
            <a:pPr algn="just"/>
            <a:r>
              <a:rPr lang="pt-BR" sz="1800" dirty="0"/>
              <a:t>Não é possível comparar tipos incompatíveis, ou seja, não se pode comparar char com boolean, String com array, etc. </a:t>
            </a:r>
          </a:p>
          <a:p>
            <a:pPr algn="just"/>
            <a:endParaRPr lang="pt-BR" sz="200" dirty="0"/>
          </a:p>
          <a:p>
            <a:pPr algn="just"/>
            <a:r>
              <a:rPr lang="pt-BR" sz="1800" dirty="0"/>
              <a:t>Há 4 tipos que podem ser testados com operadores de igualdade: </a:t>
            </a:r>
            <a:r>
              <a:rPr lang="pt-BR" sz="1800" u="sng" dirty="0"/>
              <a:t>números</a:t>
            </a:r>
            <a:r>
              <a:rPr lang="pt-BR" sz="1800" dirty="0"/>
              <a:t>, </a:t>
            </a:r>
            <a:r>
              <a:rPr lang="pt-BR" sz="1800" u="sng" dirty="0"/>
              <a:t>caracteres</a:t>
            </a:r>
            <a:r>
              <a:rPr lang="pt-BR" sz="1800" dirty="0"/>
              <a:t>, tipos </a:t>
            </a:r>
            <a:r>
              <a:rPr lang="pt-BR" sz="1800" u="sng" dirty="0"/>
              <a:t>booleano primitivos </a:t>
            </a:r>
            <a:r>
              <a:rPr lang="pt-BR" sz="1800" dirty="0"/>
              <a:t>e </a:t>
            </a:r>
            <a:r>
              <a:rPr lang="pt-BR" sz="1800" u="sng" dirty="0"/>
              <a:t>variáveis de referência a objetos </a:t>
            </a:r>
          </a:p>
        </p:txBody>
      </p:sp>
    </p:spTree>
    <p:extLst>
      <p:ext uri="{BB962C8B-B14F-4D97-AF65-F5344CB8AC3E}">
        <p14:creationId xmlns:p14="http://schemas.microsoft.com/office/powerpoint/2010/main" val="392045730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with content">
  <a:themeElements>
    <a:clrScheme name="HP PowerPoint 2014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ECC96C0E4BC48AF4F099E0CE18302" ma:contentTypeVersion="1" ma:contentTypeDescription="Create a new document." ma:contentTypeScope="" ma:versionID="122955005f89001378a60e857f05481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5A61B6-B873-4E35-B757-4D59F42105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B0B0767-39FF-4703-8569-098DFE2881AB}">
  <ds:schemaRefs>
    <ds:schemaRef ds:uri="http://schemas.microsoft.com/sharepoint/v3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45A2B52-530A-4C74-8D29-A2BA42677A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ISH2.0_16x9_EN</Template>
  <TotalTime>0</TotalTime>
  <Words>1058</Words>
  <Application>Microsoft Office PowerPoint</Application>
  <PresentationFormat>On-screen Show (16:9)</PresentationFormat>
  <Paragraphs>160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Gill Sans MT</vt:lpstr>
      <vt:lpstr>HP Simplified</vt:lpstr>
      <vt:lpstr>Wingdings</vt:lpstr>
      <vt:lpstr>Title with content</vt:lpstr>
      <vt:lpstr>Gallery</vt:lpstr>
      <vt:lpstr>PowerPoint Presentation</vt:lpstr>
      <vt:lpstr>Agenda</vt:lpstr>
      <vt:lpstr>1. Operadores</vt:lpstr>
      <vt:lpstr>1. Operadores</vt:lpstr>
      <vt:lpstr>1. Operadores</vt:lpstr>
      <vt:lpstr>1. Operadores</vt:lpstr>
      <vt:lpstr>1. Operadores</vt:lpstr>
      <vt:lpstr>1. Operadores</vt:lpstr>
      <vt:lpstr>1. Operadores</vt:lpstr>
      <vt:lpstr>1. Operadores</vt:lpstr>
      <vt:lpstr>1. Operadores</vt:lpstr>
      <vt:lpstr>1. Operadores</vt:lpstr>
      <vt:lpstr>1. Operadores</vt:lpstr>
      <vt:lpstr>1. Operadores</vt:lpstr>
      <vt:lpstr>1. Operadores</vt:lpstr>
      <vt:lpstr>1. Operadores</vt:lpstr>
      <vt:lpstr>1. Operadores</vt:lpstr>
      <vt:lpstr>1. Operadores</vt:lpstr>
      <vt:lpstr>1. Operadores</vt:lpstr>
      <vt:lpstr>1. Operadores</vt:lpstr>
      <vt:lpstr>1. Operadores</vt:lpstr>
      <vt:lpstr>1. Operadores</vt:lpstr>
      <vt:lpstr>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2014-07-25T19:57:56Z</dcterms:created>
  <dcterms:modified xsi:type="dcterms:W3CDTF">2020-01-05T21:57:17Z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0x010100628ECC96C0E4BC48AF4F099E0CE18302</vt:lpwstr>
  </property>
</Properties>
</file>