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4" r:id="rId4"/>
    <p:sldMasterId id="2147483862" r:id="rId5"/>
  </p:sldMasterIdLst>
  <p:notesMasterIdLst>
    <p:notesMasterId r:id="rId26"/>
  </p:notesMasterIdLst>
  <p:handoutMasterIdLst>
    <p:handoutMasterId r:id="rId27"/>
  </p:handoutMasterIdLst>
  <p:sldIdLst>
    <p:sldId id="568" r:id="rId6"/>
    <p:sldId id="611" r:id="rId7"/>
    <p:sldId id="613" r:id="rId8"/>
    <p:sldId id="614" r:id="rId9"/>
    <p:sldId id="615" r:id="rId10"/>
    <p:sldId id="616" r:id="rId11"/>
    <p:sldId id="617" r:id="rId12"/>
    <p:sldId id="618" r:id="rId13"/>
    <p:sldId id="619" r:id="rId14"/>
    <p:sldId id="620" r:id="rId15"/>
    <p:sldId id="623" r:id="rId16"/>
    <p:sldId id="624" r:id="rId17"/>
    <p:sldId id="631" r:id="rId18"/>
    <p:sldId id="625" r:id="rId19"/>
    <p:sldId id="626" r:id="rId20"/>
    <p:sldId id="627" r:id="rId21"/>
    <p:sldId id="628" r:id="rId22"/>
    <p:sldId id="629" r:id="rId23"/>
    <p:sldId id="630" r:id="rId24"/>
    <p:sldId id="566"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438">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8E8"/>
    <a:srgbClr val="B9B8BB"/>
    <a:srgbClr val="822980"/>
    <a:srgbClr val="B9B9BB"/>
    <a:srgbClr val="B6B8BB"/>
    <a:srgbClr val="87898B"/>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88727" autoAdjust="0"/>
  </p:normalViewPr>
  <p:slideViewPr>
    <p:cSldViewPr snapToGrid="0">
      <p:cViewPr varScale="1">
        <p:scale>
          <a:sx n="153" d="100"/>
          <a:sy n="153" d="100"/>
        </p:scale>
        <p:origin x="162" y="450"/>
      </p:cViewPr>
      <p:guideLst>
        <p:guide orient="horz" pos="3083"/>
        <p:guide orient="horz" pos="743"/>
        <p:guide orient="horz" pos="893"/>
        <p:guide orient="horz" pos="438"/>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1/4/2020</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1/4/2020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782509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a:t>Click to edit master </a:t>
            </a:r>
            <a:br>
              <a:rPr lang="en-US" dirty="0"/>
            </a:br>
            <a:r>
              <a:rPr lang="en-US" dirty="0"/>
              <a:t>title style</a:t>
            </a:r>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rgbClr val="B9B8BB"/>
                </a:solidFill>
                <a:latin typeface="+mn-lt"/>
                <a:cs typeface="HP Simplified"/>
              </a:rPr>
              <a:t>© Copyright 2014 Hewlett-Packard Development Company, L.P.  The information contained herein is subject to change without notice.</a:t>
            </a:r>
            <a:endParaRPr lang="en-US" sz="700" b="0" i="0" dirty="0">
              <a:solidFill>
                <a:srgbClr val="B9B8BB"/>
              </a:solidFill>
              <a:latin typeface="HP Simplified"/>
              <a:cs typeface="HP Simplifie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650519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a:t>Click to edit master title style</a:t>
            </a:r>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287351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36940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309024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95946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4282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56347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45759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32211"/>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347899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mn-lt"/>
                <a:cs typeface="HP Simplified"/>
              </a:rPr>
              <a:t>© Copyright 2014 Hewlett-Packard Development Company, L.P.  The information contained herein is subject to change without notice.</a:t>
            </a:r>
            <a:endParaRPr lang="en-US" sz="700" b="0" i="0" dirty="0">
              <a:solidFill>
                <a:schemeClr val="bg1"/>
              </a:solidFill>
              <a:latin typeface="HP Simplified"/>
              <a:cs typeface="HP Simplified"/>
            </a:endParaRPr>
          </a:p>
        </p:txBody>
      </p:sp>
    </p:spTree>
    <p:extLst>
      <p:ext uri="{BB962C8B-B14F-4D97-AF65-F5344CB8AC3E}">
        <p14:creationId xmlns:p14="http://schemas.microsoft.com/office/powerpoint/2010/main" val="2276755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1/4/2020</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1067366"/>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1855756"/>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622107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15585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699127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White title slide">
    <p:spTree>
      <p:nvGrpSpPr>
        <p:cNvPr id="1" name=""/>
        <p:cNvGrpSpPr/>
        <p:nvPr/>
      </p:nvGrpSpPr>
      <p:grpSpPr>
        <a:xfrm>
          <a:off x="0" y="0"/>
          <a:ext cx="0" cy="0"/>
          <a:chOff x="0" y="0"/>
          <a:chExt cx="0" cy="0"/>
        </a:xfrm>
      </p:grpSpPr>
      <p:sp>
        <p:nvSpPr>
          <p:cNvPr id="8"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rgbClr val="000000"/>
                </a:solidFill>
              </a:defRPr>
            </a:lvl1pPr>
          </a:lstStyle>
          <a:p>
            <a:r>
              <a:rPr lang="en-US" dirty="0"/>
              <a:t>Click to edit master </a:t>
            </a:r>
            <a:br>
              <a:rPr lang="en-US" dirty="0"/>
            </a:br>
            <a:r>
              <a:rPr lang="en-US" dirty="0"/>
              <a:t>title style</a:t>
            </a:r>
          </a:p>
        </p:txBody>
      </p:sp>
      <p:sp>
        <p:nvSpPr>
          <p:cNvPr id="9" name="Subtitle 2"/>
          <p:cNvSpPr>
            <a:spLocks noGrp="1"/>
          </p:cNvSpPr>
          <p:nvPr>
            <p:ph type="subTitle" idx="1" hasCustomPrompt="1"/>
          </p:nvPr>
        </p:nvSpPr>
        <p:spPr bwMode="black">
          <a:xfrm>
            <a:off x="329184" y="3316628"/>
            <a:ext cx="6858000" cy="914400"/>
          </a:xfrm>
        </p:spPr>
        <p:txBody>
          <a:bodyPr/>
          <a:lstStyle>
            <a:lvl1pPr marL="0" indent="0" algn="l">
              <a:buNone/>
              <a:defRPr b="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2" name="Picture 1" descr="HP_Blu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rgbClr val="B9B8BB"/>
                </a:solidFill>
                <a:latin typeface="+mn-lt"/>
                <a:cs typeface="HP Simplified"/>
              </a:rPr>
              <a:t>© Copyright 2014 Hewlett-Packard Development Company, L.P.  The information contained herein is subject to change without notice.</a:t>
            </a:r>
            <a:endParaRPr lang="en-US" sz="700" b="0" i="0" dirty="0">
              <a:solidFill>
                <a:srgbClr val="B9B8BB"/>
              </a:solidFill>
              <a:latin typeface="HP Simplified"/>
              <a:cs typeface="HP Simplified"/>
            </a:endParaRPr>
          </a:p>
        </p:txBody>
      </p:sp>
    </p:spTree>
    <p:extLst>
      <p:ext uri="{BB962C8B-B14F-4D97-AF65-F5344CB8AC3E}">
        <p14:creationId xmlns:p14="http://schemas.microsoft.com/office/powerpoint/2010/main" val="2820869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Tree>
    <p:extLst>
      <p:ext uri="{BB962C8B-B14F-4D97-AF65-F5344CB8AC3E}">
        <p14:creationId xmlns:p14="http://schemas.microsoft.com/office/powerpoint/2010/main" val="11245662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mn-lt"/>
                <a:cs typeface="HP Simplified"/>
              </a:rPr>
              <a:t>© Copyright 2014 Hewlett-Packard Development Company, L.P.  The information contained herein is subject to change without notice.</a:t>
            </a:r>
            <a:endParaRPr lang="en-US" sz="700" b="0" i="0" dirty="0">
              <a:solidFill>
                <a:schemeClr val="bg1"/>
              </a:solidFill>
              <a:latin typeface="HP Simplified"/>
              <a:cs typeface="HP Simplified"/>
            </a:endParaRPr>
          </a:p>
        </p:txBody>
      </p:sp>
    </p:spTree>
    <p:extLst>
      <p:ext uri="{BB962C8B-B14F-4D97-AF65-F5344CB8AC3E}">
        <p14:creationId xmlns:p14="http://schemas.microsoft.com/office/powerpoint/2010/main" val="362965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ue divider slid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38328"/>
            <a:ext cx="7222352" cy="2006703"/>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mn-lt"/>
                <a:cs typeface="HP Simplified"/>
              </a:rPr>
              <a:t>© Copyright 2014 Hewlett-Packard Development Company, L.P.  The information contained herein is subject to change without notice.</a:t>
            </a:r>
            <a:endParaRPr lang="en-US" sz="700" b="0" i="0" dirty="0">
              <a:solidFill>
                <a:schemeClr val="bg1"/>
              </a:solidFill>
              <a:latin typeface="HP Simplified"/>
              <a:cs typeface="HP Simplified"/>
            </a:endParaRPr>
          </a:p>
        </p:txBody>
      </p:sp>
    </p:spTree>
    <p:extLst>
      <p:ext uri="{BB962C8B-B14F-4D97-AF65-F5344CB8AC3E}">
        <p14:creationId xmlns:p14="http://schemas.microsoft.com/office/powerpoint/2010/main" val="232033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accent5"/>
                </a:solidFill>
                <a:latin typeface="+mn-lt"/>
                <a:cs typeface="HP Simplified"/>
              </a:rPr>
              <a:t>© Copyright 2014 Hewlett-Packard Development Company, L.P.  The information contained herein is subject to change without notice.</a:t>
            </a:r>
            <a:endParaRPr lang="en-US" sz="700" b="0" i="0" dirty="0">
              <a:solidFill>
                <a:schemeClr val="accent5"/>
              </a:solidFill>
              <a:latin typeface="HP Simplified"/>
              <a:cs typeface="HP Simplified"/>
            </a:endParaRPr>
          </a:p>
        </p:txBody>
      </p:sp>
    </p:spTree>
    <p:extLst>
      <p:ext uri="{BB962C8B-B14F-4D97-AF65-F5344CB8AC3E}">
        <p14:creationId xmlns:p14="http://schemas.microsoft.com/office/powerpoint/2010/main" val="357479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accent1"/>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a:t>Click to edit </a:t>
            </a:r>
            <a:br>
              <a:rPr lang="en-US" noProof="0" dirty="0"/>
            </a:br>
            <a:r>
              <a:rPr lang="en-US" noProof="0" dirty="0"/>
              <a:t>master </a:t>
            </a:r>
            <a:br>
              <a:rPr lang="en-US" noProof="0" dirty="0"/>
            </a:br>
            <a:r>
              <a:rPr lang="en-US" noProof="0" dirty="0"/>
              <a:t>title style</a:t>
            </a:r>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chemeClr val="bg1"/>
                </a:solidFill>
                <a:latin typeface="+mn-lt"/>
                <a:cs typeface="HP Simplified"/>
              </a:rPr>
              <a:t>© Copyright 2014 Hewlett-Packard Development Company, L.P.  The information contained herein is subject to change without notice.</a:t>
            </a:r>
            <a:endParaRPr lang="en-US" sz="700" b="0" i="0" dirty="0">
              <a:solidFill>
                <a:schemeClr val="bg1"/>
              </a:solidFill>
              <a:latin typeface="HP Simplified"/>
              <a:cs typeface="HP Simplified"/>
            </a:endParaRP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15884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Tree>
    <p:extLst>
      <p:ext uri="{BB962C8B-B14F-4D97-AF65-F5344CB8AC3E}">
        <p14:creationId xmlns:p14="http://schemas.microsoft.com/office/powerpoint/2010/main" val="625252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970999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a:t>Click to edit master title style</a:t>
            </a:r>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97099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a:t>Click to edit master title style</a:t>
            </a:r>
          </a:p>
        </p:txBody>
      </p:sp>
      <p:sp>
        <p:nvSpPr>
          <p:cNvPr id="8" name="Content Placeholder 7"/>
          <p:cNvSpPr>
            <a:spLocks noGrp="1"/>
          </p:cNvSpPr>
          <p:nvPr>
            <p:ph sz="quarter" idx="16"/>
          </p:nvPr>
        </p:nvSpPr>
        <p:spPr>
          <a:xfrm>
            <a:off x="332330"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a:t>Click to edit master subtitle style</a:t>
            </a:r>
          </a:p>
        </p:txBody>
      </p:sp>
    </p:spTree>
    <p:extLst>
      <p:ext uri="{BB962C8B-B14F-4D97-AF65-F5344CB8AC3E}">
        <p14:creationId xmlns:p14="http://schemas.microsoft.com/office/powerpoint/2010/main" val="328470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5.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a:solidFill>
                  <a:srgbClr val="B9B8BB"/>
                </a:solidFill>
                <a:latin typeface="+mn-lt"/>
                <a:cs typeface="HP Simplified"/>
              </a:rPr>
              <a:t>© Copyright 2014 Hewlett-Packard Development Company, L.P.  The information contained herein is subject to change without notice.</a:t>
            </a:r>
            <a:endParaRPr lang="en-US" sz="700" b="0" i="0" dirty="0">
              <a:solidFill>
                <a:srgbClr val="B9B8BB"/>
              </a:solidFill>
              <a:latin typeface="HP Simplified"/>
              <a:cs typeface="HP Simplified"/>
            </a:endParaRP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a:solidFill>
                <a:srgbClr val="B9B8BB"/>
              </a:solidFill>
              <a:latin typeface="HP Simplified"/>
              <a:ea typeface="+mn-ea"/>
              <a:cs typeface="HP Simplified"/>
            </a:endParaRPr>
          </a:p>
        </p:txBody>
      </p:sp>
      <p:pic>
        <p:nvPicPr>
          <p:cNvPr id="4" name="Picture 3" descr="HP_Blue_RGB_150_S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16" r:id="rId1"/>
    <p:sldLayoutId id="2147483830" r:id="rId2"/>
    <p:sldLayoutId id="2147483819" r:id="rId3"/>
    <p:sldLayoutId id="2147483834" r:id="rId4"/>
    <p:sldLayoutId id="2147483833" r:id="rId5"/>
    <p:sldLayoutId id="2147483837" r:id="rId6"/>
    <p:sldLayoutId id="2147483809" r:id="rId7"/>
    <p:sldLayoutId id="2147483839" r:id="rId8"/>
    <p:sldLayoutId id="2147483823" r:id="rId9"/>
    <p:sldLayoutId id="2147483824" r:id="rId10"/>
    <p:sldLayoutId id="2147483825" r:id="rId11"/>
  </p:sldLayoutIdLst>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Arial"/>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8">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1/4/2020</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483067"/>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57" r:id="rId14"/>
    <p:sldLayoutId id="2147483858" r:id="rId15"/>
    <p:sldLayoutId id="2147483861" r:id="rId16"/>
  </p:sldLayoutIdLst>
  <p:hf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4.xml"/><Relationship Id="rId5" Type="http://schemas.openxmlformats.org/officeDocument/2006/relationships/image" Target="../media/image23.emf"/><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4">
            <a:extLst>
              <a:ext uri="{FF2B5EF4-FFF2-40B4-BE49-F238E27FC236}">
                <a16:creationId xmlns:a16="http://schemas.microsoft.com/office/drawing/2014/main" id="{206962DC-3F95-4160-94C2-70B31181324E}"/>
              </a:ext>
            </a:extLst>
          </p:cNvPr>
          <p:cNvSpPr txBox="1">
            <a:spLocks/>
          </p:cNvSpPr>
          <p:nvPr/>
        </p:nvSpPr>
        <p:spPr>
          <a:xfrm>
            <a:off x="3300608" y="797312"/>
            <a:ext cx="2542784" cy="1399000"/>
          </a:xfrm>
          <a:prstGeom prst="rect">
            <a:avLst/>
          </a:prstGeom>
        </p:spPr>
        <p:txBody>
          <a:bodyPr vert="horz" lIns="91440" tIns="45720" rIns="91440" bIns="45720" rtlCol="0" anchor="t">
            <a:no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r>
              <a:rPr lang="en-US" sz="8000" dirty="0"/>
              <a:t>Java</a:t>
            </a:r>
          </a:p>
        </p:txBody>
      </p:sp>
      <p:sp>
        <p:nvSpPr>
          <p:cNvPr id="13" name="Subtitle 5">
            <a:extLst>
              <a:ext uri="{FF2B5EF4-FFF2-40B4-BE49-F238E27FC236}">
                <a16:creationId xmlns:a16="http://schemas.microsoft.com/office/drawing/2014/main" id="{536FC735-DAA3-4ACD-9220-9B6AE4D3E7F5}"/>
              </a:ext>
            </a:extLst>
          </p:cNvPr>
          <p:cNvSpPr txBox="1">
            <a:spLocks/>
          </p:cNvSpPr>
          <p:nvPr/>
        </p:nvSpPr>
        <p:spPr>
          <a:xfrm>
            <a:off x="0" y="2470150"/>
            <a:ext cx="6858000" cy="366713"/>
          </a:xfrm>
          <a:prstGeom prst="rect">
            <a:avLst/>
          </a:prstGeom>
        </p:spPr>
        <p:txBody>
          <a:bodyPr vert="horz" lIns="91440" tIns="45720" rIns="91440" bIns="45720" rtlCol="0">
            <a:normAutofit/>
          </a:bodyPr>
          <a:lst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a:lstStyle>
          <a:p>
            <a:r>
              <a:rPr lang="pt-BR"/>
              <a:t> JANEIRO 2020</a:t>
            </a:r>
            <a:endParaRPr lang="en-US" dirty="0"/>
          </a:p>
        </p:txBody>
      </p:sp>
      <p:sp>
        <p:nvSpPr>
          <p:cNvPr id="14" name="Subtitle 5">
            <a:extLst>
              <a:ext uri="{FF2B5EF4-FFF2-40B4-BE49-F238E27FC236}">
                <a16:creationId xmlns:a16="http://schemas.microsoft.com/office/drawing/2014/main" id="{01FB90BB-5275-49A6-BB58-2BE90DDE0624}"/>
              </a:ext>
            </a:extLst>
          </p:cNvPr>
          <p:cNvSpPr txBox="1">
            <a:spLocks/>
          </p:cNvSpPr>
          <p:nvPr/>
        </p:nvSpPr>
        <p:spPr bwMode="black">
          <a:xfrm>
            <a:off x="329183" y="3110701"/>
            <a:ext cx="7066227" cy="1262082"/>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0" i="0" kern="1200">
                <a:solidFill>
                  <a:srgbClr val="000000"/>
                </a:solidFill>
                <a:latin typeface="HP Simplified" pitchFamily="34" charset="0"/>
                <a:ea typeface="+mn-ea"/>
                <a:cs typeface="HP Simplified" pitchFamily="34" charset="0"/>
              </a:defRPr>
            </a:lvl1pPr>
            <a:lvl2pPr marL="457200" indent="0" algn="ctr" defTabSz="430213" rtl="0" eaLnBrk="1" latinLnBrk="0" hangingPunct="1">
              <a:lnSpc>
                <a:spcPct val="100000"/>
              </a:lnSpc>
              <a:spcBef>
                <a:spcPts val="0"/>
              </a:spcBef>
              <a:spcAft>
                <a:spcPts val="400"/>
              </a:spcAft>
              <a:buSzPct val="100000"/>
              <a:buFont typeface="Arial"/>
              <a:buNone/>
              <a:defRPr sz="1600" b="0" i="0" kern="1200">
                <a:solidFill>
                  <a:schemeClr val="tx1">
                    <a:tint val="75000"/>
                  </a:schemeClr>
                </a:solidFill>
                <a:latin typeface="HP Simplified" pitchFamily="34" charset="0"/>
                <a:ea typeface="+mn-ea"/>
                <a:cs typeface="HP Simplified" pitchFamily="34" charset="0"/>
              </a:defRPr>
            </a:lvl2pPr>
            <a:lvl3pPr marL="914400" indent="0" algn="ctr" defTabSz="457200" rtl="0" eaLnBrk="1" latinLnBrk="0" hangingPunct="1">
              <a:lnSpc>
                <a:spcPct val="100000"/>
              </a:lnSpc>
              <a:spcBef>
                <a:spcPts val="0"/>
              </a:spcBef>
              <a:spcAft>
                <a:spcPts val="400"/>
              </a:spcAft>
              <a:buFont typeface="HP Simplified" pitchFamily="34" charset="0"/>
              <a:buNone/>
              <a:defRPr sz="1400" b="0" i="0" kern="1200">
                <a:solidFill>
                  <a:schemeClr val="tx1">
                    <a:tint val="75000"/>
                  </a:schemeClr>
                </a:solidFill>
                <a:latin typeface="HP Simplified" pitchFamily="34" charset="0"/>
                <a:ea typeface="+mn-ea"/>
                <a:cs typeface="HP Simplified" pitchFamily="34" charset="0"/>
              </a:defRPr>
            </a:lvl3pPr>
            <a:lvl4pPr marL="1371600" indent="0" algn="ctr" defTabSz="457200" rtl="0" eaLnBrk="1" latinLnBrk="0" hangingPunct="1">
              <a:lnSpc>
                <a:spcPct val="100000"/>
              </a:lnSpc>
              <a:spcBef>
                <a:spcPts val="0"/>
              </a:spcBef>
              <a:spcAft>
                <a:spcPts val="400"/>
              </a:spcAft>
              <a:buSzPct val="80000"/>
              <a:buFont typeface="HP Simplified" pitchFamily="34" charset="0"/>
              <a:buNone/>
              <a:defRPr lang="en-US" sz="1400" b="0" i="0" kern="1200">
                <a:solidFill>
                  <a:schemeClr val="tx1">
                    <a:tint val="75000"/>
                  </a:schemeClr>
                </a:solidFill>
                <a:latin typeface="HP Simplified" pitchFamily="34" charset="0"/>
                <a:ea typeface="+mn-ea"/>
                <a:cs typeface="HP Simplified" pitchFamily="34" charset="0"/>
              </a:defRPr>
            </a:lvl4pPr>
            <a:lvl5pPr marL="1828800" indent="0" algn="ctr" defTabSz="457200" rtl="0" eaLnBrk="1" latinLnBrk="0" hangingPunct="1">
              <a:lnSpc>
                <a:spcPct val="100000"/>
              </a:lnSpc>
              <a:spcBef>
                <a:spcPts val="0"/>
              </a:spcBef>
              <a:spcAft>
                <a:spcPts val="400"/>
              </a:spcAft>
              <a:buFont typeface="HP Simplified" pitchFamily="34" charset="0"/>
              <a:buNone/>
              <a:tabLst/>
              <a:defRPr sz="1400" b="0" i="0" kern="1200">
                <a:solidFill>
                  <a:schemeClr val="tx1">
                    <a:tint val="75000"/>
                  </a:schemeClr>
                </a:solidFill>
                <a:latin typeface="HP Simplified" pitchFamily="34" charset="0"/>
                <a:ea typeface="+mn-ea"/>
                <a:cs typeface="HP Simplified" pitchFamily="34" charset="0"/>
              </a:defRPr>
            </a:lvl5pPr>
            <a:lvl6pPr marL="2286000" indent="0" algn="ctr" defTabSz="457200" rtl="0" eaLnBrk="1" latinLnBrk="0" hangingPunct="1">
              <a:lnSpc>
                <a:spcPts val="2500"/>
              </a:lnSpc>
              <a:spcBef>
                <a:spcPct val="20000"/>
              </a:spcBef>
              <a:buFont typeface="Arial"/>
              <a:buNone/>
              <a:defRPr sz="18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pt-BR" dirty="0"/>
              <a:t>Contatos/Dúvidas</a:t>
            </a:r>
          </a:p>
          <a:p>
            <a:r>
              <a:rPr lang="pt-BR" dirty="0"/>
              <a:t>E-mail: victorluiz_soares@yahoo.com.br</a:t>
            </a:r>
          </a:p>
          <a:p>
            <a:r>
              <a:rPr lang="en-US" dirty="0"/>
              <a:t>       /</a:t>
            </a:r>
            <a:r>
              <a:rPr lang="en-US" dirty="0" err="1"/>
              <a:t>victorluiz.gramolini</a:t>
            </a:r>
            <a:endParaRPr lang="en-US" dirty="0"/>
          </a:p>
          <a:p>
            <a:r>
              <a:rPr lang="en-US" dirty="0"/>
              <a:t>       /</a:t>
            </a:r>
            <a:r>
              <a:rPr lang="en-US" dirty="0" err="1"/>
              <a:t>victorgramolini</a:t>
            </a:r>
            <a:endParaRPr lang="en-US" dirty="0"/>
          </a:p>
        </p:txBody>
      </p:sp>
      <p:pic>
        <p:nvPicPr>
          <p:cNvPr id="15" name="Picture 6" descr="Imagem relacionada">
            <a:extLst>
              <a:ext uri="{FF2B5EF4-FFF2-40B4-BE49-F238E27FC236}">
                <a16:creationId xmlns:a16="http://schemas.microsoft.com/office/drawing/2014/main" id="{7A9565E1-ED12-4C8C-82C7-6F71D9AAD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183" y="3818934"/>
            <a:ext cx="282553" cy="1880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Resultado de imagem para imagem facebook">
            <a:extLst>
              <a:ext uri="{FF2B5EF4-FFF2-40B4-BE49-F238E27FC236}">
                <a16:creationId xmlns:a16="http://schemas.microsoft.com/office/drawing/2014/main" id="{335153CA-EB0D-4210-BC11-ACCCDA7D7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183" y="4090230"/>
            <a:ext cx="282553" cy="2825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en-US" dirty="0" err="1"/>
              <a:t>Polimorfismo</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r>
              <a:rPr lang="pt-BR" sz="1800" dirty="0">
                <a:solidFill>
                  <a:srgbClr val="000000"/>
                </a:solidFill>
              </a:rPr>
              <a:t>O Polimorfismo possibilita um nível de programação mais genérico, onde objetos de classes diferentes podem se comportar de maneira semelhante desde que tenham um ancestral em comum. </a:t>
            </a:r>
          </a:p>
          <a:p>
            <a:pPr algn="just"/>
            <a:r>
              <a:rPr lang="pt-BR" sz="1800" dirty="0">
                <a:solidFill>
                  <a:srgbClr val="000000"/>
                </a:solidFill>
              </a:rPr>
              <a:t>Todo objeto em Java (exceto um Object) é polimórfico, ou seja, pode se comportar pelo menos como um Object e como um objeto da classe a qual pertence, chamando métodos de ambas as classes. </a:t>
            </a:r>
          </a:p>
          <a:p>
            <a:pPr algn="just"/>
            <a:r>
              <a:rPr lang="pt-BR" sz="1800" dirty="0">
                <a:solidFill>
                  <a:srgbClr val="000000"/>
                </a:solidFill>
              </a:rPr>
              <a:t>As chamadas a métodos polimórficos se aplicam somente a métodos de instâncias, de modo que métodos estáticos não apresentam comportamento polimórfico </a:t>
            </a:r>
          </a:p>
          <a:p>
            <a:pPr algn="just"/>
            <a:r>
              <a:rPr lang="pt-BR" sz="1800" dirty="0">
                <a:solidFill>
                  <a:srgbClr val="FF0000"/>
                </a:solidFill>
              </a:rPr>
              <a:t>Java não aceita herança múltipla</a:t>
            </a:r>
          </a:p>
          <a:p>
            <a:endParaRPr lang="en-US" dirty="0"/>
          </a:p>
        </p:txBody>
      </p:sp>
    </p:spTree>
    <p:extLst>
      <p:ext uri="{BB962C8B-B14F-4D97-AF65-F5344CB8AC3E}">
        <p14:creationId xmlns:p14="http://schemas.microsoft.com/office/powerpoint/2010/main" val="257899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en-US" dirty="0" err="1"/>
              <a:t>Polimorfismo</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r>
              <a:rPr lang="pt-BR" sz="1800" dirty="0">
                <a:solidFill>
                  <a:srgbClr val="000000"/>
                </a:solidFill>
              </a:rPr>
              <a:t>Uma variável de referência só pode ser de um tipo e, uma vez declarado, esse tipo nunca pode ser modificado. </a:t>
            </a:r>
          </a:p>
          <a:p>
            <a:pPr algn="just"/>
            <a:r>
              <a:rPr lang="pt-BR" sz="1800" dirty="0">
                <a:solidFill>
                  <a:srgbClr val="000000"/>
                </a:solidFill>
              </a:rPr>
              <a:t>Uma referência é uma variável, de modo que ela pode ser reatribuída para outros objetos do mesmo tipo </a:t>
            </a:r>
          </a:p>
          <a:p>
            <a:pPr algn="just"/>
            <a:r>
              <a:rPr lang="pt-BR" sz="1800" dirty="0">
                <a:solidFill>
                  <a:srgbClr val="FF0000"/>
                </a:solidFill>
              </a:rPr>
              <a:t>O tipo de uma variável de referência determina os métodos que ela pode acessar</a:t>
            </a:r>
            <a:r>
              <a:rPr lang="pt-BR" sz="1800" dirty="0">
                <a:solidFill>
                  <a:srgbClr val="000000"/>
                </a:solidFill>
              </a:rPr>
              <a:t> </a:t>
            </a:r>
          </a:p>
          <a:p>
            <a:pPr algn="just"/>
            <a:r>
              <a:rPr lang="pt-BR" sz="1800" dirty="0">
                <a:solidFill>
                  <a:srgbClr val="000000"/>
                </a:solidFill>
              </a:rPr>
              <a:t>Uma variável de referência pode ser declarada como um tipo de classe ou um tipo de interface. Se ela for do tipo interface, poderá referenciar qualquer objeto de qualquer classe que implemente a interface </a:t>
            </a:r>
          </a:p>
        </p:txBody>
      </p:sp>
    </p:spTree>
    <p:extLst>
      <p:ext uri="{BB962C8B-B14F-4D97-AF65-F5344CB8AC3E}">
        <p14:creationId xmlns:p14="http://schemas.microsoft.com/office/powerpoint/2010/main" val="427627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en-US" dirty="0" err="1"/>
              <a:t>Sobrescrita</a:t>
            </a:r>
            <a:r>
              <a:rPr lang="en-US" dirty="0"/>
              <a:t> e </a:t>
            </a:r>
            <a:r>
              <a:rPr lang="en-US" dirty="0" err="1"/>
              <a:t>Sobrecarga</a:t>
            </a:r>
            <a:r>
              <a:rPr lang="en-US" dirty="0"/>
              <a:t> de </a:t>
            </a:r>
            <a:r>
              <a:rPr lang="en-US" dirty="0" err="1"/>
              <a:t>Métodos</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buFont typeface="Wingdings" panose="05000000000000000000" pitchFamily="2" charset="2"/>
              <a:buChar char="ü"/>
            </a:pPr>
            <a:r>
              <a:rPr lang="pt-BR" sz="1800" dirty="0">
                <a:solidFill>
                  <a:srgbClr val="000000"/>
                </a:solidFill>
              </a:rPr>
              <a:t>Regras para </a:t>
            </a:r>
            <a:r>
              <a:rPr lang="pt-BR" sz="1800" b="1" dirty="0">
                <a:solidFill>
                  <a:srgbClr val="0070C0"/>
                </a:solidFill>
              </a:rPr>
              <a:t>Sobrescrita</a:t>
            </a:r>
            <a:r>
              <a:rPr lang="pt-BR" sz="1800" dirty="0">
                <a:solidFill>
                  <a:srgbClr val="000000"/>
                </a:solidFill>
              </a:rPr>
              <a:t> de Métodos</a:t>
            </a:r>
          </a:p>
          <a:p>
            <a:pPr algn="just"/>
            <a:r>
              <a:rPr lang="pt-BR" sz="1800" dirty="0">
                <a:solidFill>
                  <a:srgbClr val="000000"/>
                </a:solidFill>
              </a:rPr>
              <a:t>A </a:t>
            </a:r>
            <a:r>
              <a:rPr lang="pt-BR" sz="1800" b="1" dirty="0">
                <a:solidFill>
                  <a:srgbClr val="0070C0"/>
                </a:solidFill>
              </a:rPr>
              <a:t>lista de argumentos deve ser a mesma</a:t>
            </a:r>
            <a:r>
              <a:rPr lang="pt-BR" sz="1800" dirty="0">
                <a:solidFill>
                  <a:srgbClr val="000000"/>
                </a:solidFill>
              </a:rPr>
              <a:t> do método sobrescrito, na mesma ordem</a:t>
            </a:r>
          </a:p>
          <a:p>
            <a:pPr algn="just"/>
            <a:r>
              <a:rPr lang="pt-BR" sz="1800" dirty="0">
                <a:solidFill>
                  <a:srgbClr val="000000"/>
                </a:solidFill>
              </a:rPr>
              <a:t>O </a:t>
            </a:r>
            <a:r>
              <a:rPr lang="pt-BR" sz="1800" b="1" dirty="0">
                <a:solidFill>
                  <a:srgbClr val="0070C0"/>
                </a:solidFill>
              </a:rPr>
              <a:t>tipo de retorno deve ser o mesmo</a:t>
            </a:r>
          </a:p>
          <a:p>
            <a:pPr algn="just"/>
            <a:r>
              <a:rPr lang="pt-BR" sz="1800" dirty="0">
                <a:solidFill>
                  <a:srgbClr val="000000"/>
                </a:solidFill>
              </a:rPr>
              <a:t>O </a:t>
            </a:r>
            <a:r>
              <a:rPr lang="pt-BR" sz="1800" b="1" dirty="0">
                <a:solidFill>
                  <a:srgbClr val="0070C0"/>
                </a:solidFill>
              </a:rPr>
              <a:t>nível de acesso não pode ser mais restritivo</a:t>
            </a:r>
            <a:r>
              <a:rPr lang="pt-BR" sz="1800" dirty="0">
                <a:solidFill>
                  <a:srgbClr val="000000"/>
                </a:solidFill>
              </a:rPr>
              <a:t>. Ex: o método original é public e o sobrescrito é </a:t>
            </a:r>
            <a:r>
              <a:rPr lang="pt-BR" sz="1800" dirty="0" err="1">
                <a:solidFill>
                  <a:srgbClr val="000000"/>
                </a:solidFill>
              </a:rPr>
              <a:t>private</a:t>
            </a:r>
            <a:r>
              <a:rPr lang="pt-BR" sz="1800" dirty="0">
                <a:solidFill>
                  <a:srgbClr val="000000"/>
                </a:solidFill>
              </a:rPr>
              <a:t>.</a:t>
            </a:r>
          </a:p>
        </p:txBody>
      </p:sp>
    </p:spTree>
    <p:extLst>
      <p:ext uri="{BB962C8B-B14F-4D97-AF65-F5344CB8AC3E}">
        <p14:creationId xmlns:p14="http://schemas.microsoft.com/office/powerpoint/2010/main" val="368882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en-US" dirty="0" err="1"/>
              <a:t>Sobrescrita</a:t>
            </a:r>
            <a:r>
              <a:rPr lang="en-US" dirty="0"/>
              <a:t> e </a:t>
            </a:r>
            <a:r>
              <a:rPr lang="en-US" dirty="0" err="1"/>
              <a:t>Sobrecarga</a:t>
            </a:r>
            <a:r>
              <a:rPr lang="en-US" dirty="0"/>
              <a:t> de </a:t>
            </a:r>
            <a:r>
              <a:rPr lang="en-US" dirty="0" err="1"/>
              <a:t>Métodos</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buFont typeface="Wingdings" panose="05000000000000000000" pitchFamily="2" charset="2"/>
              <a:buChar char="ü"/>
            </a:pPr>
            <a:r>
              <a:rPr lang="pt-BR" sz="1800" dirty="0">
                <a:solidFill>
                  <a:srgbClr val="000000"/>
                </a:solidFill>
              </a:rPr>
              <a:t>Regras para </a:t>
            </a:r>
            <a:r>
              <a:rPr lang="pt-BR" sz="1800" b="1" dirty="0">
                <a:solidFill>
                  <a:srgbClr val="0070C0"/>
                </a:solidFill>
              </a:rPr>
              <a:t>Sobrescrita</a:t>
            </a:r>
            <a:r>
              <a:rPr lang="pt-BR" sz="1800" dirty="0">
                <a:solidFill>
                  <a:srgbClr val="000000"/>
                </a:solidFill>
              </a:rPr>
              <a:t> de Métodos</a:t>
            </a:r>
          </a:p>
          <a:p>
            <a:pPr algn="just"/>
            <a:r>
              <a:rPr lang="pt-BR" sz="1800" dirty="0">
                <a:solidFill>
                  <a:srgbClr val="000000"/>
                </a:solidFill>
              </a:rPr>
              <a:t>O </a:t>
            </a:r>
            <a:r>
              <a:rPr lang="pt-BR" sz="1800" b="1" dirty="0">
                <a:solidFill>
                  <a:srgbClr val="0070C0"/>
                </a:solidFill>
              </a:rPr>
              <a:t>nível de acesso pode ser menos restritivo</a:t>
            </a:r>
            <a:r>
              <a:rPr lang="pt-BR" sz="1800" dirty="0">
                <a:solidFill>
                  <a:srgbClr val="000000"/>
                </a:solidFill>
              </a:rPr>
              <a:t>. Ex: o método original é default e o sobrescrito é public.</a:t>
            </a:r>
          </a:p>
          <a:p>
            <a:pPr algn="just"/>
            <a:r>
              <a:rPr lang="pt-BR" sz="1800" dirty="0">
                <a:solidFill>
                  <a:srgbClr val="000000"/>
                </a:solidFill>
              </a:rPr>
              <a:t>A </a:t>
            </a:r>
            <a:r>
              <a:rPr lang="pt-BR" sz="1800" b="1" dirty="0">
                <a:solidFill>
                  <a:srgbClr val="0070C0"/>
                </a:solidFill>
              </a:rPr>
              <a:t>sobrescrita de métodos ocorre somente sobre métodos herdados</a:t>
            </a:r>
            <a:r>
              <a:rPr lang="pt-BR" sz="1800" dirty="0">
                <a:solidFill>
                  <a:srgbClr val="000000"/>
                </a:solidFill>
              </a:rPr>
              <a:t> de uma superclasse</a:t>
            </a:r>
          </a:p>
        </p:txBody>
      </p:sp>
    </p:spTree>
    <p:extLst>
      <p:ext uri="{BB962C8B-B14F-4D97-AF65-F5344CB8AC3E}">
        <p14:creationId xmlns:p14="http://schemas.microsoft.com/office/powerpoint/2010/main" val="4272440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en-US" dirty="0" err="1"/>
              <a:t>Sobrescrita</a:t>
            </a:r>
            <a:r>
              <a:rPr lang="en-US" dirty="0"/>
              <a:t> e </a:t>
            </a:r>
            <a:r>
              <a:rPr lang="en-US" dirty="0" err="1"/>
              <a:t>Sobrecarga</a:t>
            </a:r>
            <a:r>
              <a:rPr lang="en-US" dirty="0"/>
              <a:t> de </a:t>
            </a:r>
            <a:r>
              <a:rPr lang="en-US" dirty="0" err="1"/>
              <a:t>Métodos</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buFont typeface="Wingdings" panose="05000000000000000000" pitchFamily="2" charset="2"/>
              <a:buChar char="ü"/>
            </a:pPr>
            <a:r>
              <a:rPr lang="pt-BR" sz="1800" dirty="0">
                <a:solidFill>
                  <a:srgbClr val="000000"/>
                </a:solidFill>
              </a:rPr>
              <a:t>Regras para </a:t>
            </a:r>
            <a:r>
              <a:rPr lang="pt-BR" sz="1800" b="1" dirty="0">
                <a:solidFill>
                  <a:srgbClr val="0070C0"/>
                </a:solidFill>
              </a:rPr>
              <a:t>Sobrescrita</a:t>
            </a:r>
            <a:r>
              <a:rPr lang="pt-BR" sz="1800" dirty="0">
                <a:solidFill>
                  <a:srgbClr val="000000"/>
                </a:solidFill>
              </a:rPr>
              <a:t> de Métodos</a:t>
            </a:r>
            <a:endParaRPr lang="en-US" sz="1800" dirty="0"/>
          </a:p>
          <a:p>
            <a:pPr algn="just"/>
            <a:r>
              <a:rPr lang="pt-BR" sz="1800" dirty="0">
                <a:solidFill>
                  <a:srgbClr val="000000"/>
                </a:solidFill>
              </a:rPr>
              <a:t>O método que sobrescreve </a:t>
            </a:r>
            <a:r>
              <a:rPr lang="pt-BR" sz="1800" b="1" dirty="0">
                <a:solidFill>
                  <a:srgbClr val="0070C0"/>
                </a:solidFill>
              </a:rPr>
              <a:t>pode lançar qualquer exceção</a:t>
            </a:r>
            <a:r>
              <a:rPr lang="pt-BR" sz="1800" dirty="0">
                <a:solidFill>
                  <a:srgbClr val="000000"/>
                </a:solidFill>
              </a:rPr>
              <a:t>, mesmo que o método original não lance. </a:t>
            </a:r>
          </a:p>
          <a:p>
            <a:pPr algn="just"/>
            <a:r>
              <a:rPr lang="pt-BR" sz="1800" dirty="0">
                <a:solidFill>
                  <a:srgbClr val="000000"/>
                </a:solidFill>
              </a:rPr>
              <a:t>Não é possível sobrescrever um método marcado como final </a:t>
            </a:r>
          </a:p>
          <a:p>
            <a:pPr algn="just"/>
            <a:r>
              <a:rPr lang="pt-BR" sz="1800" dirty="0">
                <a:solidFill>
                  <a:srgbClr val="000000"/>
                </a:solidFill>
              </a:rPr>
              <a:t>Não é possível sobrescrever métodos estáticos </a:t>
            </a:r>
          </a:p>
        </p:txBody>
      </p:sp>
    </p:spTree>
    <p:extLst>
      <p:ext uri="{BB962C8B-B14F-4D97-AF65-F5344CB8AC3E}">
        <p14:creationId xmlns:p14="http://schemas.microsoft.com/office/powerpoint/2010/main" val="126413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en-US" dirty="0" err="1"/>
              <a:t>Sobrescrita</a:t>
            </a:r>
            <a:r>
              <a:rPr lang="en-US" dirty="0"/>
              <a:t> e </a:t>
            </a:r>
            <a:r>
              <a:rPr lang="en-US" dirty="0" err="1"/>
              <a:t>Sobrecarga</a:t>
            </a:r>
            <a:r>
              <a:rPr lang="en-US" dirty="0"/>
              <a:t> de </a:t>
            </a:r>
            <a:r>
              <a:rPr lang="en-US" dirty="0" err="1"/>
              <a:t>Métodos</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buFont typeface="Wingdings" panose="05000000000000000000" pitchFamily="2" charset="2"/>
              <a:buChar char="ü"/>
            </a:pPr>
            <a:r>
              <a:rPr lang="pt-BR" sz="1800" dirty="0">
                <a:solidFill>
                  <a:srgbClr val="000000"/>
                </a:solidFill>
              </a:rPr>
              <a:t>Regras para </a:t>
            </a:r>
            <a:r>
              <a:rPr lang="pt-BR" sz="1800" b="1" dirty="0">
                <a:solidFill>
                  <a:srgbClr val="0070C0"/>
                </a:solidFill>
              </a:rPr>
              <a:t>Sobrecarga</a:t>
            </a:r>
            <a:r>
              <a:rPr lang="pt-BR" sz="1800" dirty="0">
                <a:solidFill>
                  <a:srgbClr val="000000"/>
                </a:solidFill>
              </a:rPr>
              <a:t> de Métodos</a:t>
            </a:r>
          </a:p>
          <a:p>
            <a:pPr algn="just"/>
            <a:r>
              <a:rPr lang="pt-BR" sz="1800" dirty="0">
                <a:solidFill>
                  <a:srgbClr val="000000"/>
                </a:solidFill>
              </a:rPr>
              <a:t>Métodos sobrecarregados permitem a reutilização de um mesmo nome de método </a:t>
            </a:r>
            <a:r>
              <a:rPr lang="pt-BR" sz="1800" b="1" u="sng" dirty="0">
                <a:solidFill>
                  <a:srgbClr val="000000"/>
                </a:solidFill>
              </a:rPr>
              <a:t>em uma classe</a:t>
            </a:r>
            <a:r>
              <a:rPr lang="pt-BR" sz="1800" dirty="0">
                <a:solidFill>
                  <a:srgbClr val="000000"/>
                </a:solidFill>
              </a:rPr>
              <a:t>, mas com parâmetros diferentes</a:t>
            </a:r>
          </a:p>
          <a:p>
            <a:pPr algn="just"/>
            <a:r>
              <a:rPr lang="pt-BR" sz="1800" dirty="0">
                <a:solidFill>
                  <a:srgbClr val="000000"/>
                </a:solidFill>
              </a:rPr>
              <a:t>Os métodos sobrecarregados </a:t>
            </a:r>
            <a:r>
              <a:rPr lang="pt-BR" sz="1800" b="1" dirty="0">
                <a:solidFill>
                  <a:srgbClr val="0070C0"/>
                </a:solidFill>
              </a:rPr>
              <a:t>devem alterar a lista de argumentos</a:t>
            </a:r>
          </a:p>
          <a:p>
            <a:pPr algn="just"/>
            <a:r>
              <a:rPr lang="pt-BR" sz="1800" dirty="0">
                <a:solidFill>
                  <a:srgbClr val="000000"/>
                </a:solidFill>
              </a:rPr>
              <a:t>Os métodos sobrecarregados </a:t>
            </a:r>
            <a:r>
              <a:rPr lang="pt-BR" sz="1800" b="1" dirty="0">
                <a:solidFill>
                  <a:srgbClr val="0070C0"/>
                </a:solidFill>
              </a:rPr>
              <a:t>podem alterar o tipo de retorno</a:t>
            </a:r>
          </a:p>
          <a:p>
            <a:pPr algn="just"/>
            <a:r>
              <a:rPr lang="pt-BR" sz="1800" dirty="0">
                <a:solidFill>
                  <a:srgbClr val="000000"/>
                </a:solidFill>
              </a:rPr>
              <a:t>Os métodos sobrecarregados </a:t>
            </a:r>
            <a:r>
              <a:rPr lang="pt-BR" sz="1800" b="1" dirty="0">
                <a:solidFill>
                  <a:srgbClr val="0070C0"/>
                </a:solidFill>
              </a:rPr>
              <a:t>podem alterar os modificadores de acesso</a:t>
            </a:r>
          </a:p>
          <a:p>
            <a:pPr algn="just"/>
            <a:r>
              <a:rPr lang="pt-BR" sz="1800" dirty="0">
                <a:solidFill>
                  <a:srgbClr val="000000"/>
                </a:solidFill>
              </a:rPr>
              <a:t>Os métodos sobrecarregados </a:t>
            </a:r>
            <a:r>
              <a:rPr lang="pt-BR" sz="1800" b="1" dirty="0">
                <a:solidFill>
                  <a:srgbClr val="0070C0"/>
                </a:solidFill>
              </a:rPr>
              <a:t>podem ser declarados na mesma classe ou subclasse</a:t>
            </a:r>
            <a:r>
              <a:rPr lang="pt-BR" sz="1800" dirty="0">
                <a:solidFill>
                  <a:srgbClr val="000000"/>
                </a:solidFill>
              </a:rPr>
              <a:t>.</a:t>
            </a:r>
            <a:endParaRPr lang="en-US" sz="1800" dirty="0">
              <a:solidFill>
                <a:srgbClr val="000000"/>
              </a:solidFill>
            </a:endParaRPr>
          </a:p>
        </p:txBody>
      </p:sp>
    </p:spTree>
    <p:extLst>
      <p:ext uri="{BB962C8B-B14F-4D97-AF65-F5344CB8AC3E}">
        <p14:creationId xmlns:p14="http://schemas.microsoft.com/office/powerpoint/2010/main" val="2417199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Implementação de Interfaces</a:t>
            </a:r>
            <a:endParaRPr lang="en-US" dirty="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r>
              <a:rPr lang="pt-BR" sz="1800" dirty="0">
                <a:solidFill>
                  <a:srgbClr val="000000"/>
                </a:solidFill>
              </a:rPr>
              <a:t>Quando uma classe implementa uma interface, esta deve definir todos os métodos descritos na interface </a:t>
            </a:r>
          </a:p>
          <a:p>
            <a:r>
              <a:rPr lang="pt-BR" sz="1800" dirty="0">
                <a:solidFill>
                  <a:srgbClr val="000000"/>
                </a:solidFill>
              </a:rPr>
              <a:t>Os métodos definidos devem ter a mesma assinatura e o mesmo tipo de retorno. </a:t>
            </a:r>
          </a:p>
          <a:p>
            <a:endParaRPr lang="en-US" dirty="0"/>
          </a:p>
        </p:txBody>
      </p:sp>
      <p:pic>
        <p:nvPicPr>
          <p:cNvPr id="5" name="Picture 4"/>
          <p:cNvPicPr>
            <a:picLocks noChangeAspect="1"/>
          </p:cNvPicPr>
          <p:nvPr/>
        </p:nvPicPr>
        <p:blipFill>
          <a:blip r:embed="rId2"/>
          <a:stretch>
            <a:fillRect/>
          </a:stretch>
        </p:blipFill>
        <p:spPr>
          <a:xfrm>
            <a:off x="594568" y="2410037"/>
            <a:ext cx="2034712" cy="596168"/>
          </a:xfrm>
          <a:prstGeom prst="rect">
            <a:avLst/>
          </a:prstGeom>
        </p:spPr>
      </p:pic>
      <p:pic>
        <p:nvPicPr>
          <p:cNvPr id="7" name="Picture 6"/>
          <p:cNvPicPr>
            <a:picLocks noChangeAspect="1"/>
          </p:cNvPicPr>
          <p:nvPr/>
        </p:nvPicPr>
        <p:blipFill>
          <a:blip r:embed="rId3"/>
          <a:stretch>
            <a:fillRect/>
          </a:stretch>
        </p:blipFill>
        <p:spPr>
          <a:xfrm>
            <a:off x="594568" y="3166537"/>
            <a:ext cx="3545740" cy="918397"/>
          </a:xfrm>
          <a:prstGeom prst="rect">
            <a:avLst/>
          </a:prstGeom>
        </p:spPr>
      </p:pic>
      <p:pic>
        <p:nvPicPr>
          <p:cNvPr id="8" name="Picture 7"/>
          <p:cNvPicPr>
            <a:picLocks noChangeAspect="1"/>
          </p:cNvPicPr>
          <p:nvPr/>
        </p:nvPicPr>
        <p:blipFill>
          <a:blip r:embed="rId4"/>
          <a:stretch>
            <a:fillRect/>
          </a:stretch>
        </p:blipFill>
        <p:spPr>
          <a:xfrm>
            <a:off x="5043087" y="2571750"/>
            <a:ext cx="3405589" cy="1309333"/>
          </a:xfrm>
          <a:prstGeom prst="rect">
            <a:avLst/>
          </a:prstGeom>
        </p:spPr>
      </p:pic>
    </p:spTree>
    <p:extLst>
      <p:ext uri="{BB962C8B-B14F-4D97-AF65-F5344CB8AC3E}">
        <p14:creationId xmlns:p14="http://schemas.microsoft.com/office/powerpoint/2010/main" val="2567836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Implementação de Interfaces</a:t>
            </a:r>
            <a:endParaRPr lang="en-US" dirty="0"/>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r>
              <a:rPr lang="pt-BR" sz="1800" dirty="0"/>
              <a:t>Uma classe que não definir todos os métodos de uma interface que implementa deve ser declarada como abstract</a:t>
            </a:r>
            <a:endParaRPr lang="en-US" dirty="0"/>
          </a:p>
        </p:txBody>
      </p:sp>
      <p:pic>
        <p:nvPicPr>
          <p:cNvPr id="6" name="Picture 5"/>
          <p:cNvPicPr>
            <a:picLocks noChangeAspect="1"/>
          </p:cNvPicPr>
          <p:nvPr/>
        </p:nvPicPr>
        <p:blipFill>
          <a:blip r:embed="rId2"/>
          <a:stretch>
            <a:fillRect/>
          </a:stretch>
        </p:blipFill>
        <p:spPr>
          <a:xfrm>
            <a:off x="329184" y="1978587"/>
            <a:ext cx="1952003" cy="569651"/>
          </a:xfrm>
          <a:prstGeom prst="rect">
            <a:avLst/>
          </a:prstGeom>
        </p:spPr>
      </p:pic>
      <p:pic>
        <p:nvPicPr>
          <p:cNvPr id="9" name="Picture 8"/>
          <p:cNvPicPr>
            <a:picLocks noChangeAspect="1"/>
          </p:cNvPicPr>
          <p:nvPr/>
        </p:nvPicPr>
        <p:blipFill>
          <a:blip r:embed="rId3"/>
          <a:stretch>
            <a:fillRect/>
          </a:stretch>
        </p:blipFill>
        <p:spPr>
          <a:xfrm>
            <a:off x="329184" y="2780287"/>
            <a:ext cx="4182394" cy="458182"/>
          </a:xfrm>
          <a:prstGeom prst="rect">
            <a:avLst/>
          </a:prstGeom>
        </p:spPr>
      </p:pic>
      <p:pic>
        <p:nvPicPr>
          <p:cNvPr id="11" name="Picture 10"/>
          <p:cNvPicPr>
            <a:picLocks noChangeAspect="1"/>
          </p:cNvPicPr>
          <p:nvPr/>
        </p:nvPicPr>
        <p:blipFill>
          <a:blip r:embed="rId4"/>
          <a:stretch>
            <a:fillRect/>
          </a:stretch>
        </p:blipFill>
        <p:spPr>
          <a:xfrm>
            <a:off x="329184" y="3470518"/>
            <a:ext cx="3434294" cy="734340"/>
          </a:xfrm>
          <a:prstGeom prst="rect">
            <a:avLst/>
          </a:prstGeom>
        </p:spPr>
      </p:pic>
      <p:pic>
        <p:nvPicPr>
          <p:cNvPr id="13" name="Picture 12"/>
          <p:cNvPicPr>
            <a:picLocks noChangeAspect="1"/>
          </p:cNvPicPr>
          <p:nvPr/>
        </p:nvPicPr>
        <p:blipFill>
          <a:blip r:embed="rId5"/>
          <a:stretch>
            <a:fillRect/>
          </a:stretch>
        </p:blipFill>
        <p:spPr>
          <a:xfrm>
            <a:off x="4706111" y="2543566"/>
            <a:ext cx="4182394" cy="1190989"/>
          </a:xfrm>
          <a:prstGeom prst="rect">
            <a:avLst/>
          </a:prstGeom>
        </p:spPr>
      </p:pic>
    </p:spTree>
    <p:extLst>
      <p:ext uri="{BB962C8B-B14F-4D97-AF65-F5344CB8AC3E}">
        <p14:creationId xmlns:p14="http://schemas.microsoft.com/office/powerpoint/2010/main" val="332348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Acoplamento e Coesão</a:t>
            </a:r>
            <a:endParaRPr lang="en-US" dirty="0"/>
          </a:p>
          <a:p>
            <a:pPr marL="285750" indent="-28575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r>
              <a:rPr lang="pt-BR" sz="1800" dirty="0"/>
              <a:t>Um bom design OO apresenta baixo acoplamento e alta coesão, a fim de facilitar a criação da aplicação, a manutenção e a implantação de melhorias.</a:t>
            </a:r>
          </a:p>
          <a:p>
            <a:pPr algn="just"/>
            <a:endParaRPr lang="pt-BR" sz="1800" dirty="0"/>
          </a:p>
          <a:p>
            <a:pPr algn="just"/>
            <a:r>
              <a:rPr lang="pt-BR" sz="1800" b="1" dirty="0">
                <a:solidFill>
                  <a:srgbClr val="0070C0"/>
                </a:solidFill>
              </a:rPr>
              <a:t>Acoplamento</a:t>
            </a:r>
            <a:r>
              <a:rPr lang="pt-BR" sz="1800" dirty="0"/>
              <a:t> está relacionado ao grau de conhecimento de uma classe em relação a outra. Quando uma classe conhece outra apenas pelos métodos que ela expõe, então temos um baixo acoplamento, o que é desejável. Por outro lado, se uma classe acessa, por exemplo, atributos de outra classe diretamente, tem-se um alto acoplamento, o que é ruim. </a:t>
            </a:r>
          </a:p>
          <a:p>
            <a:endParaRPr lang="en-US" dirty="0"/>
          </a:p>
        </p:txBody>
      </p:sp>
    </p:spTree>
    <p:extLst>
      <p:ext uri="{BB962C8B-B14F-4D97-AF65-F5344CB8AC3E}">
        <p14:creationId xmlns:p14="http://schemas.microsoft.com/office/powerpoint/2010/main" val="1658922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Acoplamento e Coesão</a:t>
            </a:r>
            <a:endParaRPr lang="en-US" dirty="0"/>
          </a:p>
          <a:p>
            <a:pPr marL="285750" indent="-285750">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r>
              <a:rPr lang="pt-BR" sz="1800" b="1" dirty="0">
                <a:solidFill>
                  <a:srgbClr val="0070C0"/>
                </a:solidFill>
              </a:rPr>
              <a:t>Coesão</a:t>
            </a:r>
            <a:r>
              <a:rPr lang="pt-BR" sz="1800" dirty="0"/>
              <a:t> está relacionada com a forma como uma classe foi elaborada. Classes elaboradas com um único propósito apresentam alta coesão, o que é desejável. Por outro lado, classes que apresentam funcionalidades que deveriam estar em outras classes, apresentam baixa coesão, o que é ruim. </a:t>
            </a:r>
          </a:p>
          <a:p>
            <a:pPr algn="just"/>
            <a:r>
              <a:rPr lang="pt-BR" sz="1800" dirty="0"/>
              <a:t>Classes com alta coesão são mais fáceis de manter e sofrem um menor número de modificações. </a:t>
            </a:r>
          </a:p>
          <a:p>
            <a:pPr algn="just"/>
            <a:r>
              <a:rPr lang="pt-BR" sz="1800" dirty="0"/>
              <a:t>Classes com alta coesão são mais fáceis de serem reutilizadas. Lembrar dos JavaBeans! </a:t>
            </a:r>
          </a:p>
          <a:p>
            <a:endParaRPr lang="en-US" dirty="0"/>
          </a:p>
        </p:txBody>
      </p:sp>
    </p:spTree>
    <p:extLst>
      <p:ext uri="{BB962C8B-B14F-4D97-AF65-F5344CB8AC3E}">
        <p14:creationId xmlns:p14="http://schemas.microsoft.com/office/powerpoint/2010/main" val="205333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Agenda</a:t>
            </a:r>
            <a:endParaRPr lang="en-US" dirty="0"/>
          </a:p>
        </p:txBody>
      </p:sp>
      <p:sp>
        <p:nvSpPr>
          <p:cNvPr id="4" name="Content Placeholder 3"/>
          <p:cNvSpPr>
            <a:spLocks noGrp="1"/>
          </p:cNvSpPr>
          <p:nvPr/>
        </p:nvSpPr>
        <p:spPr bwMode="black">
          <a:xfrm>
            <a:off x="340126" y="1390316"/>
            <a:ext cx="8119872" cy="3072269"/>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accent1"/>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Arial"/>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2763" lvl="2" indent="-342900">
              <a:buFont typeface="+mj-lt"/>
              <a:buAutoNum type="arabicPeriod"/>
            </a:pPr>
            <a:endParaRPr lang="en-US" b="1" dirty="0"/>
          </a:p>
          <a:p>
            <a:pPr marL="512763" lvl="2" indent="-342900">
              <a:buFont typeface="+mj-lt"/>
              <a:buAutoNum type="arabicPeriod"/>
            </a:pPr>
            <a:r>
              <a:rPr lang="pt-BR" sz="1800" dirty="0"/>
              <a:t>Orientação a Objetos</a:t>
            </a:r>
          </a:p>
          <a:p>
            <a:pPr marL="512763" lvl="2" indent="-342900">
              <a:buFont typeface="+mj-lt"/>
              <a:buAutoNum type="arabicPeriod"/>
            </a:pPr>
            <a:r>
              <a:rPr lang="pt-BR" sz="1800" dirty="0"/>
              <a:t>Exercícios</a:t>
            </a:r>
            <a:endParaRPr lang="en-US" sz="1800" dirty="0"/>
          </a:p>
          <a:p>
            <a:pPr lvl="2" indent="0">
              <a:buNone/>
            </a:pPr>
            <a:endParaRPr lang="en-US" dirty="0"/>
          </a:p>
        </p:txBody>
      </p:sp>
    </p:spTree>
    <p:extLst>
      <p:ext uri="{BB962C8B-B14F-4D97-AF65-F5344CB8AC3E}">
        <p14:creationId xmlns:p14="http://schemas.microsoft.com/office/powerpoint/2010/main" val="3903815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920875" y="1852613"/>
            <a:ext cx="7223125" cy="2006600"/>
          </a:xfrm>
        </p:spPr>
        <p:txBody>
          <a:bodyPr/>
          <a:lstStyle/>
          <a:p>
            <a:r>
              <a:rPr lang="en-US" sz="12000" dirty="0"/>
              <a:t>?</a:t>
            </a:r>
          </a:p>
        </p:txBody>
      </p:sp>
    </p:spTree>
    <p:extLst>
      <p:ext uri="{BB962C8B-B14F-4D97-AF65-F5344CB8AC3E}">
        <p14:creationId xmlns:p14="http://schemas.microsoft.com/office/powerpoint/2010/main" val="89539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a:t>Encapsulamento</a:t>
            </a:r>
          </a:p>
        </p:txBody>
      </p:sp>
      <p:sp>
        <p:nvSpPr>
          <p:cNvPr id="3" name="Title 2"/>
          <p:cNvSpPr>
            <a:spLocks noGrp="1"/>
          </p:cNvSpPr>
          <p:nvPr>
            <p:ph type="title"/>
          </p:nvPr>
        </p:nvSpPr>
        <p:spPr/>
        <p:txBody>
          <a:bodyPr/>
          <a:lstStyle/>
          <a:p>
            <a:r>
              <a:rPr lang="pt-BR"/>
              <a:t>1 - Orientação a Objetos.</a:t>
            </a:r>
          </a:p>
        </p:txBody>
      </p:sp>
      <p:sp>
        <p:nvSpPr>
          <p:cNvPr id="4" name="Content Placeholder 3"/>
          <p:cNvSpPr>
            <a:spLocks noGrp="1"/>
          </p:cNvSpPr>
          <p:nvPr>
            <p:ph sz="quarter" idx="10"/>
          </p:nvPr>
        </p:nvSpPr>
        <p:spPr>
          <a:xfrm>
            <a:off x="328804" y="1113828"/>
            <a:ext cx="8119872" cy="3287026"/>
          </a:xfrm>
        </p:spPr>
        <p:txBody>
          <a:bodyPr/>
          <a:lstStyle/>
          <a:p>
            <a:pPr marL="285750" indent="-285750" algn="just">
              <a:buClr>
                <a:schemeClr val="tx1"/>
              </a:buClr>
              <a:buFont typeface="Arial" panose="020B0604020202020204" pitchFamily="34" charset="0"/>
              <a:buChar char="•"/>
            </a:pPr>
            <a:r>
              <a:rPr lang="pt-BR" b="0" dirty="0">
                <a:solidFill>
                  <a:srgbClr val="000000"/>
                </a:solidFill>
              </a:rPr>
              <a:t>Encapsulamento consiste em um dos princípios da OO.</a:t>
            </a:r>
          </a:p>
          <a:p>
            <a:pPr marL="285750" indent="-285750" algn="just">
              <a:buClr>
                <a:schemeClr val="tx1"/>
              </a:buClr>
              <a:buFont typeface="Arial" panose="020B0604020202020204" pitchFamily="34" charset="0"/>
              <a:buChar char="•"/>
            </a:pPr>
            <a:r>
              <a:rPr lang="pt-BR" b="0" dirty="0">
                <a:solidFill>
                  <a:srgbClr val="000000"/>
                </a:solidFill>
              </a:rPr>
              <a:t>Qual o problema no código a seguir?</a:t>
            </a:r>
          </a:p>
          <a:p>
            <a:endParaRPr lang="pt-BR" b="0" dirty="0">
              <a:solidFill>
                <a:schemeClr val="tx1"/>
              </a:solidFill>
            </a:endParaRPr>
          </a:p>
          <a:p>
            <a:endParaRPr lang="pt-BR" dirty="0"/>
          </a:p>
        </p:txBody>
      </p:sp>
      <p:pic>
        <p:nvPicPr>
          <p:cNvPr id="5" name="Picture 4"/>
          <p:cNvPicPr>
            <a:picLocks noChangeAspect="1"/>
          </p:cNvPicPr>
          <p:nvPr/>
        </p:nvPicPr>
        <p:blipFill>
          <a:blip r:embed="rId2"/>
          <a:stretch>
            <a:fillRect/>
          </a:stretch>
        </p:blipFill>
        <p:spPr>
          <a:xfrm>
            <a:off x="3690040" y="1528241"/>
            <a:ext cx="4337538" cy="2958052"/>
          </a:xfrm>
          <a:prstGeom prst="rect">
            <a:avLst/>
          </a:prstGeom>
        </p:spPr>
      </p:pic>
    </p:spTree>
    <p:extLst>
      <p:ext uri="{BB962C8B-B14F-4D97-AF65-F5344CB8AC3E}">
        <p14:creationId xmlns:p14="http://schemas.microsoft.com/office/powerpoint/2010/main" val="346310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Encapsulamento</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r>
              <a:rPr lang="pt-BR" sz="1800" dirty="0">
                <a:solidFill>
                  <a:srgbClr val="000000"/>
                </a:solidFill>
              </a:rPr>
              <a:t>O Encapsulamento possibilita a um programador ocultar detalhes de implementação por trás de uma interface (conjunto de métodos disponíveis na classe) de programação public.</a:t>
            </a:r>
          </a:p>
          <a:p>
            <a:pPr algn="just"/>
            <a:endParaRPr lang="pt-BR" sz="1800" dirty="0">
              <a:solidFill>
                <a:srgbClr val="000000"/>
              </a:solidFill>
            </a:endParaRPr>
          </a:p>
          <a:p>
            <a:pPr algn="just"/>
            <a:r>
              <a:rPr lang="pt-BR" sz="1800" dirty="0">
                <a:solidFill>
                  <a:srgbClr val="000000"/>
                </a:solidFill>
              </a:rPr>
              <a:t>O Encapsulamento </a:t>
            </a:r>
            <a:r>
              <a:rPr lang="pt-BR" sz="1800" b="1" dirty="0">
                <a:solidFill>
                  <a:srgbClr val="0070C0"/>
                </a:solidFill>
              </a:rPr>
              <a:t>facilita a tarefa de manutenção</a:t>
            </a:r>
            <a:r>
              <a:rPr lang="pt-BR" sz="1800" dirty="0">
                <a:solidFill>
                  <a:srgbClr val="000000"/>
                </a:solidFill>
              </a:rPr>
              <a:t>, além de prover </a:t>
            </a:r>
            <a:r>
              <a:rPr lang="pt-BR" sz="1800" b="1" dirty="0">
                <a:solidFill>
                  <a:srgbClr val="0070C0"/>
                </a:solidFill>
              </a:rPr>
              <a:t>maior flexibilidade e extensibilidade (capacidade que o sistema tem em crescer pela adição de novos componentes)</a:t>
            </a:r>
          </a:p>
          <a:p>
            <a:pPr algn="just"/>
            <a:endParaRPr lang="pt-BR" sz="1800" b="1" dirty="0">
              <a:solidFill>
                <a:srgbClr val="0070C0"/>
              </a:solidFill>
            </a:endParaRPr>
          </a:p>
        </p:txBody>
      </p:sp>
    </p:spTree>
    <p:extLst>
      <p:ext uri="{BB962C8B-B14F-4D97-AF65-F5344CB8AC3E}">
        <p14:creationId xmlns:p14="http://schemas.microsoft.com/office/powerpoint/2010/main" val="239275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Encapsulamento</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endParaRPr lang="pt-BR" sz="1800" dirty="0">
              <a:solidFill>
                <a:srgbClr val="000000"/>
              </a:solidFill>
            </a:endParaRPr>
          </a:p>
          <a:p>
            <a:pPr algn="just"/>
            <a:r>
              <a:rPr lang="pt-BR" sz="1800" dirty="0">
                <a:solidFill>
                  <a:srgbClr val="000000"/>
                </a:solidFill>
              </a:rPr>
              <a:t>Proteger as variáveis de instância da classe (tornando-as normalmente private)</a:t>
            </a:r>
          </a:p>
          <a:p>
            <a:pPr marL="0" indent="0" algn="just">
              <a:buNone/>
            </a:pPr>
            <a:r>
              <a:rPr lang="pt-BR" sz="1800" dirty="0">
                <a:solidFill>
                  <a:srgbClr val="000000"/>
                </a:solidFill>
              </a:rPr>
              <a:t> </a:t>
            </a:r>
          </a:p>
          <a:p>
            <a:pPr algn="just"/>
            <a:r>
              <a:rPr lang="pt-BR" sz="1800" dirty="0">
                <a:solidFill>
                  <a:srgbClr val="000000"/>
                </a:solidFill>
              </a:rPr>
              <a:t>Criar métodos de acesso public e exigir que o código usuário da sua classe chame tais métodos ao invés de acessar as variáveis de instância diretamente. </a:t>
            </a:r>
          </a:p>
          <a:p>
            <a:pPr algn="just"/>
            <a:endParaRPr lang="pt-BR" sz="1800" dirty="0">
              <a:solidFill>
                <a:srgbClr val="000000"/>
              </a:solidFill>
            </a:endParaRPr>
          </a:p>
          <a:p>
            <a:pPr algn="just"/>
            <a:r>
              <a:rPr lang="pt-BR" sz="1800" dirty="0">
                <a:solidFill>
                  <a:srgbClr val="000000"/>
                </a:solidFill>
              </a:rPr>
              <a:t>Utilizar a convenção JavaBeans para os métodos </a:t>
            </a:r>
            <a:r>
              <a:rPr lang="pt-BR" sz="1800" b="1" dirty="0">
                <a:solidFill>
                  <a:srgbClr val="0070C0"/>
                </a:solidFill>
              </a:rPr>
              <a:t>set</a:t>
            </a:r>
            <a:r>
              <a:rPr lang="pt-BR" sz="1800" dirty="0">
                <a:solidFill>
                  <a:srgbClr val="000000"/>
                </a:solidFill>
              </a:rPr>
              <a:t> e </a:t>
            </a:r>
            <a:r>
              <a:rPr lang="pt-BR" sz="1800" b="1" dirty="0">
                <a:solidFill>
                  <a:srgbClr val="0070C0"/>
                </a:solidFill>
              </a:rPr>
              <a:t>get</a:t>
            </a:r>
            <a:r>
              <a:rPr lang="pt-BR" sz="1800" dirty="0">
                <a:solidFill>
                  <a:srgbClr val="000000"/>
                </a:solidFill>
              </a:rPr>
              <a:t>. </a:t>
            </a:r>
          </a:p>
          <a:p>
            <a:endParaRPr lang="en-US" dirty="0"/>
          </a:p>
        </p:txBody>
      </p:sp>
    </p:spTree>
    <p:extLst>
      <p:ext uri="{BB962C8B-B14F-4D97-AF65-F5344CB8AC3E}">
        <p14:creationId xmlns:p14="http://schemas.microsoft.com/office/powerpoint/2010/main" val="184460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Encapsulamento</a:t>
            </a:r>
            <a:endParaRPr lang="en-US" dirty="0"/>
          </a:p>
          <a:p>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pic>
        <p:nvPicPr>
          <p:cNvPr id="5" name="Content Placeholder 4"/>
          <p:cNvPicPr>
            <a:picLocks noGrp="1" noChangeAspect="1"/>
          </p:cNvPicPr>
          <p:nvPr>
            <p:ph sz="quarter" idx="10"/>
          </p:nvPr>
        </p:nvPicPr>
        <p:blipFill>
          <a:blip r:embed="rId2"/>
          <a:stretch>
            <a:fillRect/>
          </a:stretch>
        </p:blipFill>
        <p:spPr>
          <a:xfrm>
            <a:off x="695324" y="1172549"/>
            <a:ext cx="2883893" cy="3381117"/>
          </a:xfrm>
          <a:prstGeom prst="rect">
            <a:avLst/>
          </a:prstGeom>
        </p:spPr>
      </p:pic>
      <p:pic>
        <p:nvPicPr>
          <p:cNvPr id="6" name="Picture 5"/>
          <p:cNvPicPr>
            <a:picLocks noChangeAspect="1"/>
          </p:cNvPicPr>
          <p:nvPr/>
        </p:nvPicPr>
        <p:blipFill>
          <a:blip r:embed="rId3"/>
          <a:stretch>
            <a:fillRect/>
          </a:stretch>
        </p:blipFill>
        <p:spPr>
          <a:xfrm>
            <a:off x="4632160" y="1172549"/>
            <a:ext cx="3816516" cy="1793207"/>
          </a:xfrm>
          <a:prstGeom prst="rect">
            <a:avLst/>
          </a:prstGeom>
        </p:spPr>
      </p:pic>
      <p:cxnSp>
        <p:nvCxnSpPr>
          <p:cNvPr id="8" name="Straight Connector 7"/>
          <p:cNvCxnSpPr/>
          <p:nvPr/>
        </p:nvCxnSpPr>
        <p:spPr>
          <a:xfrm flipV="1">
            <a:off x="4146884" y="1122948"/>
            <a:ext cx="24063" cy="3296652"/>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7343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Herança</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r>
              <a:rPr lang="pt-BR" sz="1800" dirty="0">
                <a:solidFill>
                  <a:srgbClr val="000000"/>
                </a:solidFill>
              </a:rPr>
              <a:t>A Herança pode ser utilizada para reutilização de código</a:t>
            </a:r>
            <a:endParaRPr lang="en-US" sz="1800" dirty="0">
              <a:solidFill>
                <a:srgbClr val="000000"/>
              </a:solidFill>
            </a:endParaRPr>
          </a:p>
        </p:txBody>
      </p:sp>
      <p:pic>
        <p:nvPicPr>
          <p:cNvPr id="9" name="Picture 8"/>
          <p:cNvPicPr>
            <a:picLocks noChangeAspect="1"/>
          </p:cNvPicPr>
          <p:nvPr/>
        </p:nvPicPr>
        <p:blipFill>
          <a:blip r:embed="rId2"/>
          <a:stretch>
            <a:fillRect/>
          </a:stretch>
        </p:blipFill>
        <p:spPr>
          <a:xfrm>
            <a:off x="764246" y="1540938"/>
            <a:ext cx="2685562" cy="1665312"/>
          </a:xfrm>
          <a:prstGeom prst="rect">
            <a:avLst/>
          </a:prstGeom>
        </p:spPr>
      </p:pic>
      <p:pic>
        <p:nvPicPr>
          <p:cNvPr id="10" name="Picture 9"/>
          <p:cNvPicPr>
            <a:picLocks noChangeAspect="1"/>
          </p:cNvPicPr>
          <p:nvPr/>
        </p:nvPicPr>
        <p:blipFill>
          <a:blip r:embed="rId3"/>
          <a:stretch>
            <a:fillRect/>
          </a:stretch>
        </p:blipFill>
        <p:spPr>
          <a:xfrm>
            <a:off x="2107027" y="3286416"/>
            <a:ext cx="4564186" cy="1735800"/>
          </a:xfrm>
          <a:prstGeom prst="rect">
            <a:avLst/>
          </a:prstGeom>
        </p:spPr>
      </p:pic>
      <p:pic>
        <p:nvPicPr>
          <p:cNvPr id="11" name="Picture 10"/>
          <p:cNvPicPr>
            <a:picLocks noChangeAspect="1"/>
          </p:cNvPicPr>
          <p:nvPr/>
        </p:nvPicPr>
        <p:blipFill>
          <a:blip r:embed="rId4"/>
          <a:stretch>
            <a:fillRect/>
          </a:stretch>
        </p:blipFill>
        <p:spPr>
          <a:xfrm>
            <a:off x="5133353" y="1568199"/>
            <a:ext cx="3075720" cy="1610789"/>
          </a:xfrm>
          <a:prstGeom prst="rect">
            <a:avLst/>
          </a:prstGeom>
        </p:spPr>
      </p:pic>
    </p:spTree>
    <p:extLst>
      <p:ext uri="{BB962C8B-B14F-4D97-AF65-F5344CB8AC3E}">
        <p14:creationId xmlns:p14="http://schemas.microsoft.com/office/powerpoint/2010/main" val="69439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pt-BR" dirty="0"/>
              <a:t>Herança</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r>
              <a:rPr lang="pt-BR" sz="1800" dirty="0">
                <a:solidFill>
                  <a:srgbClr val="000000"/>
                </a:solidFill>
              </a:rPr>
              <a:t>A Herança pode ser utilizada para Polimorfismo </a:t>
            </a:r>
          </a:p>
          <a:p>
            <a:endParaRPr lang="en-US" dirty="0"/>
          </a:p>
        </p:txBody>
      </p:sp>
      <p:pic>
        <p:nvPicPr>
          <p:cNvPr id="5" name="Picture 4"/>
          <p:cNvPicPr>
            <a:picLocks noChangeAspect="1"/>
          </p:cNvPicPr>
          <p:nvPr/>
        </p:nvPicPr>
        <p:blipFill>
          <a:blip r:embed="rId2"/>
          <a:stretch>
            <a:fillRect/>
          </a:stretch>
        </p:blipFill>
        <p:spPr>
          <a:xfrm>
            <a:off x="329184" y="2000154"/>
            <a:ext cx="3829538" cy="1973361"/>
          </a:xfrm>
          <a:prstGeom prst="rect">
            <a:avLst/>
          </a:prstGeom>
        </p:spPr>
      </p:pic>
      <p:pic>
        <p:nvPicPr>
          <p:cNvPr id="6" name="Picture 5"/>
          <p:cNvPicPr>
            <a:picLocks noChangeAspect="1"/>
          </p:cNvPicPr>
          <p:nvPr/>
        </p:nvPicPr>
        <p:blipFill>
          <a:blip r:embed="rId3"/>
          <a:stretch>
            <a:fillRect/>
          </a:stretch>
        </p:blipFill>
        <p:spPr>
          <a:xfrm>
            <a:off x="4486032" y="1649947"/>
            <a:ext cx="4212492" cy="921803"/>
          </a:xfrm>
          <a:prstGeom prst="rect">
            <a:avLst/>
          </a:prstGeom>
        </p:spPr>
      </p:pic>
      <p:pic>
        <p:nvPicPr>
          <p:cNvPr id="7" name="Picture 6"/>
          <p:cNvPicPr>
            <a:picLocks noChangeAspect="1"/>
          </p:cNvPicPr>
          <p:nvPr/>
        </p:nvPicPr>
        <p:blipFill>
          <a:blip r:embed="rId4"/>
          <a:stretch>
            <a:fillRect/>
          </a:stretch>
        </p:blipFill>
        <p:spPr>
          <a:xfrm>
            <a:off x="4486032" y="3009787"/>
            <a:ext cx="3476747" cy="1485446"/>
          </a:xfrm>
          <a:prstGeom prst="rect">
            <a:avLst/>
          </a:prstGeom>
        </p:spPr>
      </p:pic>
      <p:cxnSp>
        <p:nvCxnSpPr>
          <p:cNvPr id="9" name="Straight Connector 8"/>
          <p:cNvCxnSpPr/>
          <p:nvPr/>
        </p:nvCxnSpPr>
        <p:spPr>
          <a:xfrm>
            <a:off x="4236564" y="1641231"/>
            <a:ext cx="0" cy="116197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232659" y="3333256"/>
            <a:ext cx="0" cy="1161977"/>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4389120" y="2986834"/>
            <a:ext cx="379358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8239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pPr marL="285750" indent="-285750">
              <a:buFont typeface="Wingdings" panose="05000000000000000000" pitchFamily="2" charset="2"/>
              <a:buChar char="Ø"/>
            </a:pPr>
            <a:r>
              <a:rPr lang="en-US" dirty="0" err="1"/>
              <a:t>Herança</a:t>
            </a:r>
            <a:r>
              <a:rPr lang="en-US" dirty="0"/>
              <a:t> x </a:t>
            </a:r>
            <a:r>
              <a:rPr lang="en-US" dirty="0" err="1"/>
              <a:t>Composição</a:t>
            </a:r>
            <a:endParaRPr lang="en-US" dirty="0"/>
          </a:p>
        </p:txBody>
      </p:sp>
      <p:sp>
        <p:nvSpPr>
          <p:cNvPr id="3" name="Title 2"/>
          <p:cNvSpPr>
            <a:spLocks noGrp="1"/>
          </p:cNvSpPr>
          <p:nvPr>
            <p:ph type="title"/>
          </p:nvPr>
        </p:nvSpPr>
        <p:spPr/>
        <p:txBody>
          <a:bodyPr/>
          <a:lstStyle/>
          <a:p>
            <a:r>
              <a:rPr lang="pt-BR" dirty="0"/>
              <a:t>1 - Orientação a Objetos</a:t>
            </a:r>
            <a:endParaRPr lang="en-US" dirty="0"/>
          </a:p>
        </p:txBody>
      </p:sp>
      <p:sp>
        <p:nvSpPr>
          <p:cNvPr id="4" name="Content Placeholder 3"/>
          <p:cNvSpPr>
            <a:spLocks noGrp="1"/>
          </p:cNvSpPr>
          <p:nvPr>
            <p:ph sz="quarter" idx="10"/>
          </p:nvPr>
        </p:nvSpPr>
        <p:spPr/>
        <p:txBody>
          <a:bodyPr/>
          <a:lstStyle/>
          <a:p>
            <a:pPr algn="just"/>
            <a:r>
              <a:rPr lang="pt-BR" sz="1800" dirty="0">
                <a:solidFill>
                  <a:srgbClr val="000000"/>
                </a:solidFill>
              </a:rPr>
              <a:t>Diz-se que herança gera um relacionamento do tipo “É-UM” entre duas classes. Já uma Composição, gera um relacionamento do tipo “TEM-UM” entre duas classes .</a:t>
            </a:r>
          </a:p>
          <a:p>
            <a:pPr algn="just"/>
            <a:endParaRPr lang="pt-BR" sz="1800" dirty="0">
              <a:solidFill>
                <a:srgbClr val="000000"/>
              </a:solidFill>
            </a:endParaRPr>
          </a:p>
          <a:p>
            <a:pPr algn="just">
              <a:buClr>
                <a:schemeClr val="tx1"/>
              </a:buClr>
            </a:pPr>
            <a:r>
              <a:rPr lang="pt-BR" sz="1800" b="1" dirty="0">
                <a:solidFill>
                  <a:srgbClr val="0070C0"/>
                </a:solidFill>
              </a:rPr>
              <a:t>É-UM </a:t>
            </a:r>
            <a:r>
              <a:rPr lang="pt-BR" sz="1800" dirty="0">
                <a:solidFill>
                  <a:srgbClr val="000000"/>
                </a:solidFill>
              </a:rPr>
              <a:t>é expresso em Java por meio das palavras-chave </a:t>
            </a:r>
            <a:r>
              <a:rPr lang="pt-BR" sz="1800" b="1" dirty="0">
                <a:solidFill>
                  <a:srgbClr val="0070C0"/>
                </a:solidFill>
              </a:rPr>
              <a:t>extends</a:t>
            </a:r>
            <a:r>
              <a:rPr lang="pt-BR" sz="1800" dirty="0">
                <a:solidFill>
                  <a:srgbClr val="000000"/>
                </a:solidFill>
              </a:rPr>
              <a:t> (para herança de classes) e </a:t>
            </a:r>
            <a:r>
              <a:rPr lang="pt-BR" sz="1800" b="1" dirty="0">
                <a:solidFill>
                  <a:srgbClr val="0070C0"/>
                </a:solidFill>
              </a:rPr>
              <a:t>implements</a:t>
            </a:r>
            <a:r>
              <a:rPr lang="pt-BR" sz="1800" dirty="0">
                <a:solidFill>
                  <a:srgbClr val="000000"/>
                </a:solidFill>
              </a:rPr>
              <a:t> (para implementação de interfaces)</a:t>
            </a:r>
          </a:p>
          <a:p>
            <a:pPr algn="just"/>
            <a:endParaRPr lang="pt-BR" sz="1800" dirty="0">
              <a:solidFill>
                <a:srgbClr val="000000"/>
              </a:solidFill>
            </a:endParaRPr>
          </a:p>
          <a:p>
            <a:pPr algn="just"/>
            <a:r>
              <a:rPr lang="pt-BR" sz="1800" dirty="0">
                <a:solidFill>
                  <a:srgbClr val="000000"/>
                </a:solidFill>
              </a:rPr>
              <a:t>Os relacionamentos </a:t>
            </a:r>
            <a:r>
              <a:rPr lang="pt-BR" sz="1800" b="1" dirty="0">
                <a:solidFill>
                  <a:srgbClr val="0070C0"/>
                </a:solidFill>
              </a:rPr>
              <a:t>TEM-UM</a:t>
            </a:r>
            <a:r>
              <a:rPr lang="pt-BR" sz="1800" dirty="0">
                <a:solidFill>
                  <a:srgbClr val="000000"/>
                </a:solidFill>
              </a:rPr>
              <a:t> são baseados na </a:t>
            </a:r>
            <a:r>
              <a:rPr lang="pt-BR" sz="1800" b="1" dirty="0">
                <a:solidFill>
                  <a:srgbClr val="0070C0"/>
                </a:solidFill>
              </a:rPr>
              <a:t>utilização</a:t>
            </a:r>
            <a:r>
              <a:rPr lang="pt-BR" sz="1800" dirty="0">
                <a:solidFill>
                  <a:srgbClr val="000000"/>
                </a:solidFill>
              </a:rPr>
              <a:t>, em vez de herança. Em outras palavras, Classe A TEM-UM B, se o código de A apresentar uma referência de uma instância da Classe B.</a:t>
            </a:r>
          </a:p>
          <a:p>
            <a:endParaRPr lang="en-US" dirty="0"/>
          </a:p>
        </p:txBody>
      </p:sp>
    </p:spTree>
    <p:extLst>
      <p:ext uri="{BB962C8B-B14F-4D97-AF65-F5344CB8AC3E}">
        <p14:creationId xmlns:p14="http://schemas.microsoft.com/office/powerpoint/2010/main" val="3206340705"/>
      </p:ext>
    </p:extLst>
  </p:cSld>
  <p:clrMapOvr>
    <a:masterClrMapping/>
  </p:clrMapOvr>
</p:sld>
</file>

<file path=ppt/theme/theme1.xml><?xml version="1.0" encoding="utf-8"?>
<a:theme xmlns:a="http://schemas.openxmlformats.org/drawingml/2006/main" name="Title with content">
  <a:themeElements>
    <a:clrScheme name="HP PowerPoint 20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8ECC96C0E4BC48AF4F099E0CE18302" ma:contentTypeVersion="1" ma:contentTypeDescription="Create a new document." ma:contentTypeScope="" ma:versionID="122955005f89001378a60e857f054811">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0B0767-39FF-4703-8569-098DFE2881AB}">
  <ds:schemaRefs>
    <ds:schemaRef ds:uri="http://schemas.microsoft.com/sharepoint/v3"/>
    <ds:schemaRef ds:uri="http://purl.org/dc/dcmitype/"/>
    <ds:schemaRef ds:uri="http://schemas.openxmlformats.org/package/2006/metadata/core-properties"/>
    <ds:schemaRef ds:uri="http://schemas.microsoft.com/office/2006/metadata/properties"/>
    <ds:schemaRef ds:uri="http://purl.org/dc/elements/1.1/"/>
    <ds:schemaRef ds:uri="http://www.w3.org/XML/1998/namespace"/>
    <ds:schemaRef ds:uri="http://schemas.microsoft.com/office/2006/documentManagement/types"/>
    <ds:schemaRef ds:uri="http://purl.org/dc/terms/"/>
  </ds:schemaRefs>
</ds:datastoreItem>
</file>

<file path=customXml/itemProps2.xml><?xml version="1.0" encoding="utf-8"?>
<ds:datastoreItem xmlns:ds="http://schemas.openxmlformats.org/officeDocument/2006/customXml" ds:itemID="{145A61B6-B873-4E35-B757-4D59F42105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45A2B52-530A-4C74-8D29-A2BA42677A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ISH2.0_16x9_EN</Template>
  <TotalTime>0</TotalTime>
  <Words>1001</Words>
  <Application>Microsoft Office PowerPoint</Application>
  <PresentationFormat>On-screen Show (16:9)</PresentationFormat>
  <Paragraphs>98</Paragraphs>
  <Slides>20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Gill Sans MT</vt:lpstr>
      <vt:lpstr>HP Simplified</vt:lpstr>
      <vt:lpstr>Wingdings</vt:lpstr>
      <vt:lpstr>Title with content</vt:lpstr>
      <vt:lpstr>Gallery</vt:lpstr>
      <vt:lpstr>PowerPoint Presentation</vt:lpstr>
      <vt:lpstr>Agenda</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1 - Orientação a Objetos</vt:lpstr>
      <vt:lpst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2014-07-25T19:57:56Z</dcterms:created>
  <dcterms:modified xsi:type="dcterms:W3CDTF">2020-01-05T19:40:24Z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0x010100628ECC96C0E4BC48AF4F099E0CE18302</vt:lpwstr>
  </property>
</Properties>
</file>