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4"/>
    <p:sldMasterId id="2147483861" r:id="rId5"/>
  </p:sldMasterIdLst>
  <p:notesMasterIdLst>
    <p:notesMasterId r:id="rId38"/>
  </p:notesMasterIdLst>
  <p:handoutMasterIdLst>
    <p:handoutMasterId r:id="rId39"/>
  </p:handoutMasterIdLst>
  <p:sldIdLst>
    <p:sldId id="568" r:id="rId6"/>
    <p:sldId id="611" r:id="rId7"/>
    <p:sldId id="630" r:id="rId8"/>
    <p:sldId id="631" r:id="rId9"/>
    <p:sldId id="656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57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48" r:id="rId28"/>
    <p:sldId id="649" r:id="rId29"/>
    <p:sldId id="658" r:id="rId30"/>
    <p:sldId id="650" r:id="rId31"/>
    <p:sldId id="651" r:id="rId32"/>
    <p:sldId id="659" r:id="rId33"/>
    <p:sldId id="652" r:id="rId34"/>
    <p:sldId id="653" r:id="rId35"/>
    <p:sldId id="654" r:id="rId36"/>
    <p:sldId id="566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8E8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88727" autoAdjust="0"/>
  </p:normalViewPr>
  <p:slideViewPr>
    <p:cSldViewPr snapToGrid="0">
      <p:cViewPr varScale="1">
        <p:scale>
          <a:sx n="153" d="100"/>
          <a:sy n="153" d="100"/>
        </p:scale>
        <p:origin x="162" y="450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1/5/2020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2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555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670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559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705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3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050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603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739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8220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6611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408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94271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826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642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09" r:id="rId7"/>
    <p:sldLayoutId id="2147483839" r:id="rId8"/>
    <p:sldLayoutId id="2147483823" r:id="rId9"/>
    <p:sldLayoutId id="2147483824" r:id="rId10"/>
    <p:sldLayoutId id="2147483825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57" r:id="rId13"/>
    <p:sldLayoutId id="2147483858" r:id="rId14"/>
    <p:sldLayoutId id="2147483860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>
            <a:extLst>
              <a:ext uri="{FF2B5EF4-FFF2-40B4-BE49-F238E27FC236}">
                <a16:creationId xmlns:a16="http://schemas.microsoft.com/office/drawing/2014/main" id="{74047A80-A50B-4355-81FD-3ECC01787282}"/>
              </a:ext>
            </a:extLst>
          </p:cNvPr>
          <p:cNvSpPr txBox="1">
            <a:spLocks/>
          </p:cNvSpPr>
          <p:nvPr/>
        </p:nvSpPr>
        <p:spPr>
          <a:xfrm>
            <a:off x="3300608" y="797312"/>
            <a:ext cx="2542784" cy="1399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Java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318A0736-3BC1-4E1B-810A-E7D18C58884C}"/>
              </a:ext>
            </a:extLst>
          </p:cNvPr>
          <p:cNvSpPr txBox="1">
            <a:spLocks/>
          </p:cNvSpPr>
          <p:nvPr/>
        </p:nvSpPr>
        <p:spPr>
          <a:xfrm>
            <a:off x="0" y="2470150"/>
            <a:ext cx="6858000" cy="36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 JANEIRO 2020</a:t>
            </a:r>
            <a:endParaRPr lang="en-US" dirty="0"/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BB450A61-B2CC-4B4A-BB4D-F2144CC0B2C5}"/>
              </a:ext>
            </a:extLst>
          </p:cNvPr>
          <p:cNvSpPr txBox="1">
            <a:spLocks/>
          </p:cNvSpPr>
          <p:nvPr/>
        </p:nvSpPr>
        <p:spPr bwMode="black">
          <a:xfrm>
            <a:off x="329183" y="3110701"/>
            <a:ext cx="7066227" cy="12620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Contatos/Dúvidas</a:t>
            </a:r>
          </a:p>
          <a:p>
            <a:r>
              <a:rPr lang="pt-BR" dirty="0"/>
              <a:t>E-mail: victorluiz_soares@yahoo.com.br</a:t>
            </a:r>
          </a:p>
          <a:p>
            <a:r>
              <a:rPr lang="en-US" dirty="0"/>
              <a:t>       /</a:t>
            </a:r>
            <a:r>
              <a:rPr lang="en-US" dirty="0" err="1"/>
              <a:t>victorluiz.gramolini</a:t>
            </a:r>
            <a:endParaRPr lang="en-US" dirty="0"/>
          </a:p>
          <a:p>
            <a:r>
              <a:rPr lang="en-US" dirty="0"/>
              <a:t>       /</a:t>
            </a:r>
            <a:r>
              <a:rPr lang="en-US" dirty="0" err="1"/>
              <a:t>victorgramolini</a:t>
            </a:r>
            <a:endParaRPr lang="en-US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E7E8333E-ACBC-4E2C-AF1A-9404A5E0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3818934"/>
            <a:ext cx="282553" cy="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m para imagem facebook">
            <a:extLst>
              <a:ext uri="{FF2B5EF4-FFF2-40B4-BE49-F238E27FC236}">
                <a16:creationId xmlns:a16="http://schemas.microsoft.com/office/drawing/2014/main" id="{A37E3FA0-468E-4EE1-9676-DE8230AC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4090230"/>
            <a:ext cx="282553" cy="2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 Exceções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8804" y="1092129"/>
            <a:ext cx="8119872" cy="3228975"/>
          </a:xfrm>
        </p:spPr>
        <p:txBody>
          <a:bodyPr/>
          <a:lstStyle/>
          <a:p>
            <a:r>
              <a:rPr lang="pt-BR" sz="1800" dirty="0"/>
              <a:t>Atenção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86" y="1249691"/>
            <a:ext cx="2427718" cy="2318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5" y="3519456"/>
            <a:ext cx="3288199" cy="1063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083" y="1407253"/>
            <a:ext cx="255270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076" y="3478385"/>
            <a:ext cx="3657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A linguagem Java apresenta 3 tipos de loop diferentes: </a:t>
            </a:r>
            <a:r>
              <a:rPr lang="pt-BR" sz="1800" b="1" dirty="0">
                <a:solidFill>
                  <a:srgbClr val="0070C0"/>
                </a:solidFill>
              </a:rPr>
              <a:t>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do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0070C0"/>
                </a:solidFill>
              </a:rPr>
              <a:t>for</a:t>
            </a:r>
            <a:r>
              <a:rPr lang="pt-BR" sz="1800" dirty="0"/>
              <a:t>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Todos eles permitem que um bloco de código seja executado várias vezes até que uma dada condição seja satisfeita ou até que seja alcançado um número de repetições desejado.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Os loops de Java são semelhantes aos vistos em C e C++. Contudo, Java apresenta 2 versões do loop for, sendo uma delas utilizada para arrays e coleções. </a:t>
            </a:r>
          </a:p>
        </p:txBody>
      </p:sp>
    </p:spTree>
    <p:extLst>
      <p:ext uri="{BB962C8B-B14F-4D97-AF65-F5344CB8AC3E}">
        <p14:creationId xmlns:p14="http://schemas.microsoft.com/office/powerpoint/2010/main" val="22956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 loop while </a:t>
            </a:r>
          </a:p>
          <a:p>
            <a:pPr marL="0" indent="0" algn="just">
              <a:buNone/>
            </a:pPr>
            <a:r>
              <a:rPr lang="pt-BR" sz="1800" dirty="0"/>
              <a:t>- Utilizado quando não se sabe ao certo o número de iterações (repetições) que ocorrerão. </a:t>
            </a:r>
          </a:p>
          <a:p>
            <a:pPr marL="0" indent="0" algn="just">
              <a:buNone/>
            </a:pPr>
            <a:r>
              <a:rPr lang="pt-BR" sz="1800" dirty="0"/>
              <a:t>- Sua execução continua até que uma condição seja verdadeira. </a:t>
            </a:r>
          </a:p>
          <a:p>
            <a:pPr marL="0" indent="0" algn="just">
              <a:buNone/>
            </a:pPr>
            <a:r>
              <a:rPr lang="pt-BR" sz="1800" dirty="0"/>
              <a:t>- Não é possível declarar uma variável como parte da expressão booleana.</a:t>
            </a:r>
            <a:endParaRPr lang="pt-BR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</a:rPr>
              <a:t>	while (expressãoBooleana) {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</a:rPr>
              <a:t>           	//Conjunto de instruções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</a:rPr>
              <a:t>	}</a:t>
            </a:r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21" y="3393426"/>
            <a:ext cx="1730805" cy="8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1800" dirty="0"/>
              <a:t>O loop </a:t>
            </a:r>
            <a:r>
              <a:rPr lang="en-US" sz="1800" b="1" dirty="0">
                <a:solidFill>
                  <a:srgbClr val="0070C0"/>
                </a:solidFill>
              </a:rPr>
              <a:t>do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r>
              <a:rPr lang="pt-BR" sz="1800" dirty="0"/>
              <a:t>- O loop </a:t>
            </a:r>
            <a:r>
              <a:rPr lang="pt-BR" sz="1800" b="1" dirty="0">
                <a:solidFill>
                  <a:srgbClr val="0070C0"/>
                </a:solidFill>
              </a:rPr>
              <a:t>do</a:t>
            </a:r>
            <a:r>
              <a:rPr lang="pt-BR" sz="1800" dirty="0"/>
              <a:t> é semelhante ao while, exceto pelo fato de que a expressão não é avaliada até que a primeira iteração ocorra. Ou seja, o loop </a:t>
            </a:r>
            <a:r>
              <a:rPr lang="pt-BR" sz="1800" b="1" dirty="0">
                <a:solidFill>
                  <a:srgbClr val="0070C0"/>
                </a:solidFill>
              </a:rPr>
              <a:t>do</a:t>
            </a:r>
            <a:r>
              <a:rPr lang="pt-BR" sz="1800" dirty="0"/>
              <a:t> sempre executa seu conjunto de instruções pelo menos uma vez.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7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1800" dirty="0" err="1"/>
              <a:t>Estrutura</a:t>
            </a:r>
            <a:r>
              <a:rPr lang="en-US" sz="1800" dirty="0"/>
              <a:t> </a:t>
            </a:r>
            <a:r>
              <a:rPr lang="en-US" sz="1800" dirty="0" err="1"/>
              <a:t>geral</a:t>
            </a:r>
            <a:r>
              <a:rPr lang="en-US" sz="1800" dirty="0"/>
              <a:t>: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do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{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//Conjunto de </a:t>
            </a:r>
            <a:r>
              <a:rPr lang="en-US" sz="1800" b="1" dirty="0" err="1">
                <a:solidFill>
                  <a:srgbClr val="0070C0"/>
                </a:solidFill>
              </a:rPr>
              <a:t>Instruções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} while(</a:t>
            </a:r>
            <a:r>
              <a:rPr lang="en-US" sz="1800" b="1" dirty="0" err="1">
                <a:solidFill>
                  <a:srgbClr val="0070C0"/>
                </a:solidFill>
              </a:rPr>
              <a:t>expressãoBooleana</a:t>
            </a:r>
            <a:r>
              <a:rPr lang="en-US" sz="1800" b="1" dirty="0">
                <a:solidFill>
                  <a:srgbClr val="0070C0"/>
                </a:solidFill>
              </a:rPr>
              <a:t>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6B3E-F9A0-41A7-B55F-31AC1E23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8" y="3176523"/>
            <a:ext cx="3171825" cy="857250"/>
          </a:xfrm>
          <a:prstGeom prst="rect">
            <a:avLst/>
          </a:prstGeom>
        </p:spPr>
      </p:pic>
      <p:cxnSp>
        <p:nvCxnSpPr>
          <p:cNvPr id="6" name="Elbow Connector 9">
            <a:extLst>
              <a:ext uri="{FF2B5EF4-FFF2-40B4-BE49-F238E27FC236}">
                <a16:creationId xmlns:a16="http://schemas.microsoft.com/office/drawing/2014/main" id="{18BCF4E3-5C5F-45BF-B989-878AD168223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90493" y="3554180"/>
            <a:ext cx="852196" cy="5096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525F81F-2134-4ED2-BFA9-A66D75BB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49" y="3268430"/>
            <a:ext cx="2990850" cy="571500"/>
          </a:xfrm>
          <a:prstGeom prst="rect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</p:pic>
    </p:spTree>
    <p:extLst>
      <p:ext uri="{BB962C8B-B14F-4D97-AF65-F5344CB8AC3E}">
        <p14:creationId xmlns:p14="http://schemas.microsoft.com/office/powerpoint/2010/main" val="26811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1800" dirty="0"/>
              <a:t>O loop for </a:t>
            </a:r>
          </a:p>
          <a:p>
            <a:pPr algn="just"/>
            <a:endParaRPr lang="en-US" sz="1800" dirty="0"/>
          </a:p>
          <a:p>
            <a:pPr algn="just">
              <a:buFontTx/>
              <a:buChar char="-"/>
            </a:pPr>
            <a:r>
              <a:rPr lang="pt-BR" sz="1800" dirty="0"/>
              <a:t>O loop for apresenta duas versões: uma </a:t>
            </a:r>
            <a:r>
              <a:rPr lang="pt-BR" sz="1800" b="1" dirty="0">
                <a:solidFill>
                  <a:srgbClr val="0070C0"/>
                </a:solidFill>
              </a:rPr>
              <a:t>básica</a:t>
            </a:r>
            <a:r>
              <a:rPr lang="pt-BR" sz="1800" dirty="0"/>
              <a:t> e uma “</a:t>
            </a:r>
            <a:r>
              <a:rPr lang="pt-BR" sz="1800" b="1" dirty="0">
                <a:solidFill>
                  <a:srgbClr val="0070C0"/>
                </a:solidFill>
              </a:rPr>
              <a:t>aprimorada</a:t>
            </a:r>
            <a:r>
              <a:rPr lang="pt-BR" sz="1800" dirty="0"/>
              <a:t>”. </a:t>
            </a:r>
          </a:p>
          <a:p>
            <a:pPr algn="just">
              <a:buFontTx/>
              <a:buChar char="-"/>
            </a:pPr>
            <a:endParaRPr lang="pt-BR" sz="1800" dirty="0"/>
          </a:p>
          <a:p>
            <a:pPr algn="just">
              <a:buFontTx/>
              <a:buChar char="-"/>
            </a:pPr>
            <a:r>
              <a:rPr lang="pt-BR" sz="1800" dirty="0"/>
              <a:t>A versão básica é mais flexível, mas a versão aprimorada facilita a iteração sobre arrays e coleções. </a:t>
            </a:r>
          </a:p>
          <a:p>
            <a:pPr algn="just">
              <a:buFontTx/>
              <a:buChar char="-"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- O for aprimorado também pode ser chamado de for-in ou for-each </a:t>
            </a: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9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1800" dirty="0"/>
              <a:t>O loop </a:t>
            </a:r>
            <a:r>
              <a:rPr lang="en-US" sz="1800" b="1" dirty="0">
                <a:solidFill>
                  <a:srgbClr val="0070C0"/>
                </a:solidFill>
              </a:rPr>
              <a:t>for </a:t>
            </a:r>
            <a:r>
              <a:rPr lang="en-US" sz="1800" b="1" dirty="0" err="1">
                <a:solidFill>
                  <a:srgbClr val="0070C0"/>
                </a:solidFill>
              </a:rPr>
              <a:t>básico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algn="just">
              <a:buFontTx/>
              <a:buChar char="-"/>
            </a:pPr>
            <a:r>
              <a:rPr lang="pt-BR" sz="1800" dirty="0"/>
              <a:t>O loop </a:t>
            </a:r>
            <a:r>
              <a:rPr lang="pt-BR" sz="1800" b="1" dirty="0">
                <a:solidFill>
                  <a:srgbClr val="0070C0"/>
                </a:solidFill>
              </a:rPr>
              <a:t>for básico </a:t>
            </a:r>
            <a:r>
              <a:rPr lang="pt-BR" sz="1800" dirty="0"/>
              <a:t>é bastante útil quando se sabe previamente o número de iterações que deverão ser realizadas. </a:t>
            </a:r>
          </a:p>
          <a:p>
            <a:pPr algn="just">
              <a:buFontTx/>
              <a:buChar char="-"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- Sua declaração possui 3 partes principais, além do corpo do loop: </a:t>
            </a:r>
          </a:p>
          <a:p>
            <a:pPr marL="341313" lvl="2" indent="0" algn="just">
              <a:buNone/>
            </a:pPr>
            <a:r>
              <a:rPr lang="pt-BR" sz="1800" dirty="0"/>
              <a:t>- Declaração e inicialização de variáveis </a:t>
            </a:r>
          </a:p>
          <a:p>
            <a:pPr marL="341313" lvl="2" indent="0" algn="just">
              <a:buNone/>
            </a:pPr>
            <a:r>
              <a:rPr lang="pt-BR" sz="1800" dirty="0"/>
              <a:t>- A expressão booleana a ser analisada </a:t>
            </a:r>
          </a:p>
          <a:p>
            <a:pPr marL="341313" lvl="2" indent="0" algn="just">
              <a:buNone/>
            </a:pPr>
            <a:r>
              <a:rPr lang="pt-BR" sz="1800" dirty="0"/>
              <a:t>- A expressão de iteração do loop </a:t>
            </a: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8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A declaração e inicialização das variáveis em um loop for ocorre apenas 1 vez e pode ser composta pela declaração de nenhuma, uma ou várias variáveis do mesmo tipo, separadas por vírgula. </a:t>
            </a:r>
          </a:p>
          <a:p>
            <a:pPr marL="341313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Ex: </a:t>
            </a:r>
            <a:r>
              <a:rPr lang="nn-NO" sz="1800" b="1" dirty="0">
                <a:solidFill>
                  <a:srgbClr val="0070C0"/>
                </a:solidFill>
              </a:rPr>
              <a:t>for(int i=0, j=1 ; (i &lt; 3 &amp;&amp; j &lt; 7) ; i++, j++ ){ </a:t>
            </a:r>
          </a:p>
          <a:p>
            <a:pPr marL="341313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		</a:t>
            </a:r>
            <a:r>
              <a:rPr lang="en-US" sz="1800" b="1" dirty="0" err="1">
                <a:solidFill>
                  <a:srgbClr val="0070C0"/>
                </a:solidFill>
              </a:rPr>
              <a:t>System.out.println</a:t>
            </a:r>
            <a:r>
              <a:rPr lang="en-US" sz="1800" b="1" dirty="0">
                <a:solidFill>
                  <a:srgbClr val="0070C0"/>
                </a:solidFill>
              </a:rPr>
              <a:t>("</a:t>
            </a:r>
            <a:r>
              <a:rPr lang="en-US" sz="1800" b="1" dirty="0" err="1">
                <a:solidFill>
                  <a:srgbClr val="0070C0"/>
                </a:solidFill>
              </a:rPr>
              <a:t>Veio</a:t>
            </a:r>
            <a:r>
              <a:rPr lang="en-US" sz="1800" b="1" dirty="0">
                <a:solidFill>
                  <a:srgbClr val="0070C0"/>
                </a:solidFill>
              </a:rPr>
              <a:t>"); </a:t>
            </a:r>
          </a:p>
          <a:p>
            <a:pPr marL="341313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	}</a:t>
            </a:r>
            <a:endParaRPr lang="pt-BR" sz="18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4622" y="2283297"/>
            <a:ext cx="789272" cy="33688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2198" y="2283296"/>
            <a:ext cx="1384603" cy="33688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75105" y="2283296"/>
            <a:ext cx="789272" cy="33688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7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 loop </a:t>
            </a:r>
            <a:r>
              <a:rPr lang="pt-BR" sz="1800" b="1" dirty="0">
                <a:solidFill>
                  <a:srgbClr val="0070C0"/>
                </a:solidFill>
              </a:rPr>
              <a:t>for aprimorado</a:t>
            </a:r>
            <a:r>
              <a:rPr lang="pt-BR" sz="1800" dirty="0"/>
              <a:t> </a:t>
            </a:r>
          </a:p>
          <a:p>
            <a:pPr marL="0" indent="0" algn="just">
              <a:buNone/>
            </a:pPr>
            <a:r>
              <a:rPr lang="pt-BR" sz="1800" dirty="0"/>
              <a:t>- O loop </a:t>
            </a:r>
            <a:r>
              <a:rPr lang="pt-BR" sz="1800" b="1" dirty="0">
                <a:solidFill>
                  <a:srgbClr val="0070C0"/>
                </a:solidFill>
              </a:rPr>
              <a:t>for aprimorado </a:t>
            </a:r>
            <a:r>
              <a:rPr lang="pt-BR" sz="1800" dirty="0"/>
              <a:t>é um loop especializado que simplifica a tarefa de iteração sobre um </a:t>
            </a:r>
            <a:r>
              <a:rPr lang="pt-BR" sz="1800" dirty="0" err="1"/>
              <a:t>array</a:t>
            </a:r>
            <a:r>
              <a:rPr lang="pt-BR" sz="1800" dirty="0"/>
              <a:t> ou uma coleção. </a:t>
            </a:r>
          </a:p>
          <a:p>
            <a:pPr marL="0" indent="0">
              <a:buNone/>
            </a:pPr>
            <a:r>
              <a:rPr lang="pt-BR" sz="1800" dirty="0" err="1"/>
              <a:t>Ex</a:t>
            </a:r>
            <a:r>
              <a:rPr lang="pt-BR" sz="1800" dirty="0"/>
              <a:t>:          for básico 					for aprimorado</a:t>
            </a:r>
            <a:endParaRPr lang="pt-BR" sz="1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" y="2755622"/>
            <a:ext cx="296227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27" y="2755622"/>
            <a:ext cx="2638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O loop for aprimorado pode ser utilizado para arrays de tipos primitivos, arrays de objetos e arrays de arrays (matrizes) </a:t>
            </a:r>
          </a:p>
          <a:p>
            <a:r>
              <a:rPr lang="en-US" sz="1800" dirty="0"/>
              <a:t>Ex: </a:t>
            </a:r>
            <a:endParaRPr lang="pt-BR" sz="1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65" y="1951290"/>
            <a:ext cx="2904073" cy="1388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852814"/>
            <a:ext cx="3162151" cy="139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83" y="3341563"/>
            <a:ext cx="2651638" cy="1388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819" y="3260510"/>
            <a:ext cx="2752725" cy="1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 bwMode="black">
          <a:xfrm>
            <a:off x="340126" y="1390316"/>
            <a:ext cx="8119872" cy="3072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2" indent="-342900">
              <a:buFont typeface="+mj-lt"/>
              <a:buAutoNum type="arabicPeriod"/>
            </a:pPr>
            <a:endParaRPr lang="en-US" b="1" dirty="0"/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Instruções de Decisão e Exceções</a:t>
            </a:r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Exercícios</a:t>
            </a:r>
            <a:endParaRPr lang="en-US" sz="1800" dirty="0"/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1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Loops e Iteradores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Instruções </a:t>
            </a:r>
            <a:r>
              <a:rPr lang="pt-BR" sz="1800" b="1" dirty="0">
                <a:solidFill>
                  <a:srgbClr val="0070C0"/>
                </a:solidFill>
              </a:rPr>
              <a:t>break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0070C0"/>
                </a:solidFill>
              </a:rPr>
              <a:t>continue</a:t>
            </a:r>
            <a:r>
              <a:rPr lang="pt-BR" sz="1800" dirty="0"/>
              <a:t> </a:t>
            </a:r>
          </a:p>
          <a:p>
            <a:pPr algn="just">
              <a:buFontTx/>
              <a:buChar char="-"/>
            </a:pPr>
            <a:r>
              <a:rPr lang="pt-BR" sz="1800" dirty="0"/>
              <a:t>As instruções break e continue são usadas para encerrar um loop por completo (</a:t>
            </a:r>
            <a:r>
              <a:rPr lang="pt-BR" sz="1800" b="1" dirty="0">
                <a:solidFill>
                  <a:srgbClr val="0070C0"/>
                </a:solidFill>
              </a:rPr>
              <a:t>break</a:t>
            </a:r>
            <a:r>
              <a:rPr lang="pt-BR" sz="1800" dirty="0"/>
              <a:t>) ou apenas a iteração atual (</a:t>
            </a:r>
            <a:r>
              <a:rPr lang="pt-BR" sz="1800" b="1" dirty="0">
                <a:solidFill>
                  <a:srgbClr val="0070C0"/>
                </a:solidFill>
              </a:rPr>
              <a:t>continue</a:t>
            </a:r>
            <a:r>
              <a:rPr lang="pt-BR" sz="1800" dirty="0"/>
              <a:t>) </a:t>
            </a:r>
          </a:p>
          <a:p>
            <a:pPr algn="just">
              <a:buFontTx/>
              <a:buChar char="-"/>
            </a:pPr>
            <a:r>
              <a:rPr lang="pt-BR" sz="1800" dirty="0"/>
              <a:t>Elas podem ser utilizadas em loops </a:t>
            </a:r>
            <a:r>
              <a:rPr lang="pt-BR" sz="1800" b="1" dirty="0" err="1">
                <a:solidFill>
                  <a:srgbClr val="0070C0"/>
                </a:solidFill>
              </a:rPr>
              <a:t>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do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0070C0"/>
                </a:solidFill>
              </a:rPr>
              <a:t>for</a:t>
            </a:r>
          </a:p>
          <a:p>
            <a:pPr algn="just">
              <a:buFontTx/>
              <a:buChar char="-"/>
            </a:pPr>
            <a:r>
              <a:rPr lang="pt-BR" sz="1800" dirty="0"/>
              <a:t>A principal diferença entre a instrução </a:t>
            </a:r>
            <a:r>
              <a:rPr lang="pt-BR" sz="1800" b="1" dirty="0">
                <a:solidFill>
                  <a:srgbClr val="0070C0"/>
                </a:solidFill>
              </a:rPr>
              <a:t>break</a:t>
            </a:r>
            <a:r>
              <a:rPr lang="pt-BR" sz="1800" dirty="0"/>
              <a:t> e a instrução </a:t>
            </a:r>
            <a:r>
              <a:rPr lang="pt-BR" sz="1800" b="1" dirty="0">
                <a:solidFill>
                  <a:srgbClr val="0070C0"/>
                </a:solidFill>
              </a:rPr>
              <a:t>continue</a:t>
            </a:r>
            <a:r>
              <a:rPr lang="pt-BR" sz="1800" dirty="0"/>
              <a:t> é que na break a execução do programa continua a partir da primeira instrução colocada após o loop. Já na continue, as instruções do loop podem continuar a executar em outras iterações. </a:t>
            </a: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3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 tratamento de exceções em Java permite que os programadores detectem erros facilmente sem escrever um código especial para testar valores retornados. </a:t>
            </a:r>
          </a:p>
          <a:p>
            <a:pPr algn="just"/>
            <a:r>
              <a:rPr lang="pt-BR" sz="1800" dirty="0"/>
              <a:t>Uma exceção consiste numa “condição excepcional” que altera o fluxo normal de um programa. </a:t>
            </a:r>
          </a:p>
          <a:p>
            <a:pPr algn="just"/>
            <a:r>
              <a:rPr lang="pt-BR" sz="1800" dirty="0"/>
              <a:t>Várias coisas podem levar a exceções em um programa, incluindo falha no hardware, falha na comunicação em rede, escassez de recursos e os famosos bugs </a:t>
            </a:r>
          </a:p>
        </p:txBody>
      </p:sp>
    </p:spTree>
    <p:extLst>
      <p:ext uri="{BB962C8B-B14F-4D97-AF65-F5344CB8AC3E}">
        <p14:creationId xmlns:p14="http://schemas.microsoft.com/office/powerpoint/2010/main" val="408584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Em Java, o tratamento de exceções é feito mantendo-se o código de tratamento nitidamente separado do código que gerará a exceção. Além disso, um mesmo código de tratamento pode ser utilizado para tratar exceções diferentes. </a:t>
            </a:r>
          </a:p>
          <a:p>
            <a:pPr algn="just"/>
            <a:r>
              <a:rPr lang="pt-BR" sz="1800" dirty="0"/>
              <a:t>Quando um evento excepcional ocorre em Java, diz-se que “</a:t>
            </a:r>
            <a:r>
              <a:rPr lang="pt-BR" sz="1800" b="1" dirty="0">
                <a:solidFill>
                  <a:srgbClr val="0070C0"/>
                </a:solidFill>
              </a:rPr>
              <a:t>uma exceção foi lançada</a:t>
            </a:r>
            <a:r>
              <a:rPr lang="pt-BR" sz="1800" dirty="0"/>
              <a:t>” </a:t>
            </a:r>
          </a:p>
          <a:p>
            <a:pPr algn="just"/>
            <a:r>
              <a:rPr lang="pt-BR" sz="1800" dirty="0"/>
              <a:t>O código responsável por fazer algo com a exceção é chamado de </a:t>
            </a:r>
            <a:r>
              <a:rPr lang="pt-BR" sz="1800" b="1" dirty="0">
                <a:solidFill>
                  <a:srgbClr val="0070C0"/>
                </a:solidFill>
              </a:rPr>
              <a:t>testador de exceção</a:t>
            </a:r>
            <a:r>
              <a:rPr lang="pt-BR" sz="1800" dirty="0"/>
              <a:t> e diz-se que ele captura a exceção lançada. </a:t>
            </a:r>
          </a:p>
        </p:txBody>
      </p:sp>
    </p:spTree>
    <p:extLst>
      <p:ext uri="{BB962C8B-B14F-4D97-AF65-F5344CB8AC3E}">
        <p14:creationId xmlns:p14="http://schemas.microsoft.com/office/powerpoint/2010/main" val="362040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 teste de exceções funciona pela transferência da execução de um programa para um manipulador de exceções apropriado quando a exceção ocorrer. </a:t>
            </a:r>
          </a:p>
          <a:p>
            <a:pPr algn="just"/>
            <a:r>
              <a:rPr lang="pt-BR" sz="1800" b="1" dirty="0">
                <a:solidFill>
                  <a:srgbClr val="0070C0"/>
                </a:solidFill>
              </a:rPr>
              <a:t>Ex: </a:t>
            </a:r>
            <a:r>
              <a:rPr lang="pt-BR" sz="1800" dirty="0"/>
              <a:t>Um programa tenta acessar por meio de um método um arquivo que não está mais disponível. Após ser verificado que o arquivo não existe, a execução do método é finalizada e uma exceção é lançada para indicar o que houve. </a:t>
            </a:r>
          </a:p>
          <a:p>
            <a:pPr algn="just"/>
            <a:r>
              <a:rPr lang="pt-BR" sz="1800" dirty="0"/>
              <a:t>O manipulador de exceções captura a exceção lançada e executa suas instruções que tratam a exceção.</a:t>
            </a: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5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Em Java a manipulação de exceções é feita a partir de uma estrutura formada por blocos try e catch. </a:t>
            </a:r>
          </a:p>
          <a:p>
            <a:pPr algn="just"/>
            <a:r>
              <a:rPr lang="pt-BR" sz="1800" dirty="0"/>
              <a:t>Dentro de um bloco try (conhecido como região protegida) são colocadas as instruções que podem lançar exceção.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1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Dentro de um ou mais blocos catch são colocadas as instruções que realizam o tratamento das exceções. </a:t>
            </a:r>
            <a:r>
              <a:rPr lang="pt-BR" sz="1800" dirty="0" err="1"/>
              <a:t>Ex</a:t>
            </a:r>
            <a:r>
              <a:rPr lang="pt-BR" sz="1800" dirty="0"/>
              <a:t>:</a:t>
            </a:r>
          </a:p>
          <a:p>
            <a:pPr marL="341313" lvl="2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try { </a:t>
            </a:r>
          </a:p>
          <a:p>
            <a:pPr marL="341313" lvl="2" indent="0">
              <a:buNone/>
            </a:pPr>
            <a:r>
              <a:rPr lang="pt-BR" sz="1800" b="1" dirty="0">
                <a:solidFill>
                  <a:srgbClr val="0070C0"/>
                </a:solidFill>
              </a:rPr>
              <a:t>		//Instruções que podem lançar exceção </a:t>
            </a:r>
          </a:p>
          <a:p>
            <a:pPr marL="341313" lvl="2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 catch(</a:t>
            </a:r>
            <a:r>
              <a:rPr lang="en-US" sz="1800" b="1" dirty="0" err="1">
                <a:solidFill>
                  <a:srgbClr val="0070C0"/>
                </a:solidFill>
              </a:rPr>
              <a:t>NomeClasseExcecao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objeto</a:t>
            </a:r>
            <a:r>
              <a:rPr lang="en-US" sz="1800" b="1" dirty="0">
                <a:solidFill>
                  <a:srgbClr val="0070C0"/>
                </a:solidFill>
              </a:rPr>
              <a:t>) { </a:t>
            </a:r>
          </a:p>
          <a:p>
            <a:pPr marL="341313" lvl="2" indent="0">
              <a:buNone/>
            </a:pPr>
            <a:r>
              <a:rPr lang="pt-BR" sz="1800" b="1" dirty="0">
                <a:solidFill>
                  <a:srgbClr val="0070C0"/>
                </a:solidFill>
              </a:rPr>
              <a:t>		//Código de tratamento da exceção </a:t>
            </a:r>
          </a:p>
          <a:p>
            <a:pPr marL="341313" lvl="2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4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Quando uma exceção é lançada a partir de uma instrução em um bloco try, todas as instruções subsequentes não são executadas. Esta característica evita que instruções dependentes da instrução que lançou a exceção não sejam executadas.</a:t>
            </a:r>
          </a:p>
          <a:p>
            <a:pPr algn="just"/>
            <a:r>
              <a:rPr lang="en-US" sz="1800" dirty="0"/>
              <a:t>Ex: </a:t>
            </a:r>
            <a:r>
              <a:rPr lang="en-US" sz="1800" b="1" dirty="0">
                <a:solidFill>
                  <a:srgbClr val="0070C0"/>
                </a:solidFill>
              </a:rPr>
              <a:t>try { </a:t>
            </a:r>
          </a:p>
          <a:p>
            <a:pPr marL="661988" lvl="4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</a:t>
            </a:r>
            <a:r>
              <a:rPr lang="en-US" sz="1800" b="1" dirty="0" err="1">
                <a:solidFill>
                  <a:srgbClr val="0070C0"/>
                </a:solidFill>
              </a:rPr>
              <a:t>baixarArquivoDaRede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661988" lvl="4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</a:t>
            </a:r>
            <a:r>
              <a:rPr lang="en-US" sz="1800" b="1" dirty="0" err="1">
                <a:solidFill>
                  <a:srgbClr val="0070C0"/>
                </a:solidFill>
              </a:rPr>
              <a:t>lerArquivo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519113" lvl="3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} catch(</a:t>
            </a:r>
            <a:r>
              <a:rPr lang="en-US" sz="1800" b="1" dirty="0" err="1">
                <a:solidFill>
                  <a:srgbClr val="0070C0"/>
                </a:solidFill>
              </a:rPr>
              <a:t>ArquivoNaoEncontrado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ane</a:t>
            </a:r>
            <a:r>
              <a:rPr lang="en-US" sz="1800" b="1" dirty="0">
                <a:solidFill>
                  <a:srgbClr val="0070C0"/>
                </a:solidFill>
              </a:rPr>
              <a:t>) { </a:t>
            </a:r>
          </a:p>
          <a:p>
            <a:pPr marL="519113" lvl="3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useArquivoLocal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519113" lvl="3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}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9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O bloco </a:t>
            </a:r>
            <a:r>
              <a:rPr lang="pt-BR" sz="1800" b="1" dirty="0"/>
              <a:t>finally</a:t>
            </a:r>
            <a:r>
              <a:rPr lang="pt-BR" sz="1800" dirty="0"/>
              <a:t> deve conter um conjunto de instruções que </a:t>
            </a:r>
            <a:r>
              <a:rPr lang="pt-BR" sz="1800" b="1" dirty="0">
                <a:solidFill>
                  <a:srgbClr val="0070C0"/>
                </a:solidFill>
              </a:rPr>
              <a:t>sempre deverá ser executado, independentemente se ocorrer exceção ou não</a:t>
            </a:r>
            <a:r>
              <a:rPr lang="pt-BR" sz="1800" dirty="0"/>
              <a:t>. </a:t>
            </a:r>
          </a:p>
          <a:p>
            <a:r>
              <a:rPr lang="pt-BR" sz="1800" dirty="0"/>
              <a:t>Dentro desse bloco, devem ser colocadas instruções que fecham conexões com bancos de dados, instruções que fecham arquivos abertos, instruções que fecham conexões de rede, etc.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1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Ex: </a:t>
            </a:r>
            <a:r>
              <a:rPr lang="en-US" sz="1800" b="1" dirty="0">
                <a:solidFill>
                  <a:srgbClr val="0070C0"/>
                </a:solidFill>
              </a:rPr>
              <a:t>try {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</a:t>
            </a:r>
            <a:r>
              <a:rPr lang="en-US" sz="1800" b="1" dirty="0" err="1">
                <a:solidFill>
                  <a:srgbClr val="0070C0"/>
                </a:solidFill>
              </a:rPr>
              <a:t>baixarArquivoDaRede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</a:t>
            </a:r>
            <a:r>
              <a:rPr lang="en-US" sz="1800" b="1" dirty="0" err="1">
                <a:solidFill>
                  <a:srgbClr val="0070C0"/>
                </a:solidFill>
              </a:rPr>
              <a:t>lerArquivo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 catch(</a:t>
            </a:r>
            <a:r>
              <a:rPr lang="en-US" sz="1800" b="1" dirty="0" err="1">
                <a:solidFill>
                  <a:srgbClr val="0070C0"/>
                </a:solidFill>
              </a:rPr>
              <a:t>ArquivoNaoEncontrado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ane</a:t>
            </a:r>
            <a:r>
              <a:rPr lang="en-US" sz="1800" b="1" dirty="0">
                <a:solidFill>
                  <a:srgbClr val="0070C0"/>
                </a:solidFill>
              </a:rPr>
              <a:t>) {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useArquivoLocal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 finally {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fecharArquivoAberto</a:t>
            </a:r>
            <a:r>
              <a:rPr lang="en-US" sz="1800" b="1" dirty="0">
                <a:solidFill>
                  <a:srgbClr val="0070C0"/>
                </a:solidFill>
              </a:rPr>
              <a:t>();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40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É importante lembrar que um bloco finally é opcional e é usado com o objetivo de liberar recursos. </a:t>
            </a:r>
          </a:p>
          <a:p>
            <a:pPr algn="just"/>
            <a:r>
              <a:rPr lang="pt-BR" sz="1800" dirty="0"/>
              <a:t>É possível construir um bloco try seguido de um bloco finally sem a existência de um bloco catch antes. Contudo, não é possível haver apenas um bloco try sem um bloco catch ou finally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46" y="2956418"/>
            <a:ext cx="3174379" cy="162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91" y="2816127"/>
            <a:ext cx="2644518" cy="1344593"/>
          </a:xfrm>
          <a:prstGeom prst="rect">
            <a:avLst/>
          </a:prstGeom>
        </p:spPr>
      </p:pic>
      <p:pic>
        <p:nvPicPr>
          <p:cNvPr id="1026" name="Picture 2" descr="http://images.clipartlogo.com/files/images/15/156530/red-green-ok-not-ok-icons_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66" y="3099958"/>
            <a:ext cx="776930" cy="77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clipartlogo.com/files/images/29/293321/red-not-ok-failure-symbol_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40" y="3647342"/>
            <a:ext cx="538538" cy="6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04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em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linguagem Java apresenta as instruções if e switch, que são conhecidas como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de decisão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partir dessas instruções, é permitido a um programa seguir cursos diferentes de execução. </a:t>
            </a:r>
          </a:p>
          <a:p>
            <a:pPr algn="just"/>
            <a:endParaRPr lang="pt-B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tomada de decisão do programa se baseia na análise de uma expressão específica. </a:t>
            </a:r>
          </a:p>
          <a:p>
            <a:pPr algn="just"/>
            <a:endParaRPr lang="pt-B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acordo com o resultado da expressão, o programa pode executar um dado conjunto de instruções ou outro conjunto.</a:t>
            </a:r>
          </a:p>
        </p:txBody>
      </p:sp>
    </p:spTree>
    <p:extLst>
      <p:ext uri="{BB962C8B-B14F-4D97-AF65-F5344CB8AC3E}">
        <p14:creationId xmlns:p14="http://schemas.microsoft.com/office/powerpoint/2010/main" val="205333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Caso seja desejável que uma exceção seja tratada em outro trecho de um programa, é possível repassar a exceção entre os métodos chamadores. </a:t>
            </a:r>
          </a:p>
          <a:p>
            <a:pPr algn="just"/>
            <a:r>
              <a:rPr lang="en-US" sz="1800" dirty="0"/>
              <a:t>Ex: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2" y="2275535"/>
            <a:ext cx="2752826" cy="2587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4366" y="2114870"/>
            <a:ext cx="408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 se não houvesse try..catch em main?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46" y="2542894"/>
            <a:ext cx="5679789" cy="17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Exceções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Para lançar uma exceção explicitamente, pode-se utilizar a palavra-chave </a:t>
            </a:r>
            <a:r>
              <a:rPr lang="pt-BR" sz="1800" b="1" dirty="0">
                <a:solidFill>
                  <a:srgbClr val="0070C0"/>
                </a:solidFill>
              </a:rPr>
              <a:t>throw</a:t>
            </a:r>
            <a:r>
              <a:rPr lang="pt-BR" sz="1800" dirty="0"/>
              <a:t> dentro do corpo do método que lançará a exceção. A palavra-chave </a:t>
            </a:r>
            <a:r>
              <a:rPr lang="pt-BR" sz="1800" b="1" dirty="0">
                <a:solidFill>
                  <a:srgbClr val="0070C0"/>
                </a:solidFill>
              </a:rPr>
              <a:t>throws</a:t>
            </a:r>
            <a:r>
              <a:rPr lang="pt-BR" sz="1800" dirty="0"/>
              <a:t> também deverá ser usada nesse caso.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0" y="2211353"/>
            <a:ext cx="4387008" cy="23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20875" y="1746250"/>
            <a:ext cx="7223125" cy="2006600"/>
          </a:xfrm>
        </p:spPr>
        <p:txBody>
          <a:bodyPr/>
          <a:lstStyle/>
          <a:p>
            <a:r>
              <a:rPr lang="en-US" sz="1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em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instrução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- Uma instrução if em Java apresenta o seguinte formato: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 err="1">
                <a:solidFill>
                  <a:srgbClr val="0070C0"/>
                </a:solidFill>
              </a:rPr>
              <a:t>expressaoBooleana</a:t>
            </a:r>
            <a:r>
              <a:rPr lang="en-US" sz="1800" b="1" dirty="0">
                <a:solidFill>
                  <a:srgbClr val="0070C0"/>
                </a:solidFill>
              </a:rPr>
              <a:t>) {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bloco</a:t>
            </a:r>
            <a:r>
              <a:rPr lang="en-US" sz="1800" b="1" dirty="0">
                <a:solidFill>
                  <a:srgbClr val="0070C0"/>
                </a:solidFill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</a:rPr>
              <a:t>código</a:t>
            </a:r>
            <a:endParaRPr lang="en-US" sz="1800" b="1" dirty="0">
              <a:solidFill>
                <a:srgbClr val="0070C0"/>
              </a:solidFill>
            </a:endParaRP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em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 chaves são opcionais se o bloco da instrução if possuir apenas 1 instrução dentro. </a:t>
            </a:r>
          </a:p>
          <a:p>
            <a:pPr marL="519113" lvl="3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Ex: if (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== 1</a:t>
            </a:r>
            <a:r>
              <a:rPr lang="en-US" sz="1800" b="1" dirty="0">
                <a:solidFill>
                  <a:srgbClr val="0070C0"/>
                </a:solidFill>
              </a:rPr>
              <a:t>) {                                         if(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== 1</a:t>
            </a:r>
            <a:r>
              <a:rPr lang="en-US" sz="1800" b="1" dirty="0">
                <a:solidFill>
                  <a:srgbClr val="0070C0"/>
                </a:solidFill>
              </a:rPr>
              <a:t>) </a:t>
            </a:r>
          </a:p>
          <a:p>
            <a:pPr marL="661988" lvl="4" indent="0">
              <a:buNone/>
            </a:pPr>
            <a:r>
              <a:rPr lang="en-US" sz="1800" dirty="0"/>
              <a:t>            </a:t>
            </a:r>
            <a:r>
              <a:rPr lang="en-US" sz="1800" b="1" dirty="0">
                <a:solidFill>
                  <a:srgbClr val="0070C0"/>
                </a:solidFill>
              </a:rPr>
              <a:t>x++;  </a:t>
            </a:r>
            <a:r>
              <a:rPr lang="en-US" sz="1800" dirty="0"/>
              <a:t>                      </a:t>
            </a:r>
            <a:r>
              <a:rPr lang="en-US" sz="1800" dirty="0" err="1"/>
              <a:t>ou</a:t>
            </a:r>
            <a:r>
              <a:rPr lang="en-US" sz="1800" dirty="0"/>
              <a:t>                       </a:t>
            </a:r>
            <a:r>
              <a:rPr lang="en-US" sz="1800" b="1" dirty="0">
                <a:solidFill>
                  <a:srgbClr val="0070C0"/>
                </a:solidFill>
              </a:rPr>
              <a:t>x++;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 Exceções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A </a:t>
            </a:r>
            <a:r>
              <a:rPr lang="en-US" sz="1800" dirty="0" err="1"/>
              <a:t>ramificação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if-else</a:t>
            </a:r>
            <a:r>
              <a:rPr lang="en-US" sz="1800" dirty="0"/>
              <a:t> </a:t>
            </a:r>
          </a:p>
          <a:p>
            <a:pPr algn="just">
              <a:buFontTx/>
              <a:buChar char="-"/>
            </a:pPr>
            <a:r>
              <a:rPr lang="pt-BR" sz="1800" dirty="0"/>
              <a:t>A ramificação if-else é utilizada quando se deseja que um conjunto de instruções seja executado caso a expressão booleana de if seja verdadeira e outro conjunto de instruções seja executado caso a expressão seja falsa.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Ex: if(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&gt; 2</a:t>
            </a:r>
            <a:r>
              <a:rPr lang="en-US" sz="1600" b="1" dirty="0">
                <a:solidFill>
                  <a:srgbClr val="0070C0"/>
                </a:solidFill>
              </a:rPr>
              <a:t>) { 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0070C0"/>
                </a:solidFill>
              </a:rPr>
              <a:t>	    System.out.println(“Não vai executar isso”);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    } else 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</a:rPr>
              <a:t>System.out.println</a:t>
            </a:r>
            <a:r>
              <a:rPr lang="en-US" sz="1600" b="1" dirty="0">
                <a:solidFill>
                  <a:srgbClr val="0070C0"/>
                </a:solidFill>
              </a:rPr>
              <a:t>(“</a:t>
            </a:r>
            <a:r>
              <a:rPr lang="en-US" sz="1600" b="1" dirty="0" err="1">
                <a:solidFill>
                  <a:srgbClr val="0070C0"/>
                </a:solidFill>
              </a:rPr>
              <a:t>Vai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executar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isso</a:t>
            </a:r>
            <a:r>
              <a:rPr lang="en-US" sz="1600" b="1" dirty="0">
                <a:solidFill>
                  <a:srgbClr val="0070C0"/>
                </a:solidFill>
              </a:rPr>
              <a:t>”);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         } </a:t>
            </a:r>
            <a:endParaRPr lang="pt-B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 Exceções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Algumas instruções if não são válidas em Java, embora em outras linguagens sejam. </a:t>
            </a:r>
            <a:endParaRPr lang="pt-BR" sz="200" dirty="0"/>
          </a:p>
          <a:p>
            <a:pPr marL="661988" lvl="4" indent="0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trueInt</a:t>
            </a:r>
            <a:r>
              <a:rPr lang="en-US" sz="1800" b="1" dirty="0">
                <a:solidFill>
                  <a:srgbClr val="0070C0"/>
                </a:solidFill>
              </a:rPr>
              <a:t> = 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;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falseInt</a:t>
            </a:r>
            <a:r>
              <a:rPr lang="en-US" sz="1800" b="1" dirty="0">
                <a:solidFill>
                  <a:srgbClr val="0070C0"/>
                </a:solidFill>
              </a:rPr>
              <a:t> = 0;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 err="1">
                <a:solidFill>
                  <a:srgbClr val="0070C0"/>
                </a:solidFill>
              </a:rPr>
              <a:t>trueInt</a:t>
            </a:r>
            <a:r>
              <a:rPr lang="en-US" sz="1800" b="1" dirty="0">
                <a:solidFill>
                  <a:srgbClr val="0070C0"/>
                </a:solidFill>
              </a:rPr>
              <a:t>)                     //</a:t>
            </a:r>
            <a:r>
              <a:rPr lang="en-US" sz="1800" b="1" dirty="0" err="1">
                <a:solidFill>
                  <a:srgbClr val="0070C0"/>
                </a:solidFill>
              </a:rPr>
              <a:t>Inválido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 err="1">
                <a:solidFill>
                  <a:srgbClr val="0070C0"/>
                </a:solidFill>
              </a:rPr>
              <a:t>trueInt</a:t>
            </a:r>
            <a:r>
              <a:rPr lang="en-US" sz="1800" b="1" dirty="0">
                <a:solidFill>
                  <a:srgbClr val="0070C0"/>
                </a:solidFill>
              </a:rPr>
              <a:t> == true)    //</a:t>
            </a:r>
            <a:r>
              <a:rPr lang="en-US" sz="1800" b="1" dirty="0" err="1">
                <a:solidFill>
                  <a:srgbClr val="0070C0"/>
                </a:solidFill>
              </a:rPr>
              <a:t>Inválido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)                                   //</a:t>
            </a:r>
            <a:r>
              <a:rPr lang="en-US" sz="1800" b="1" dirty="0" err="1">
                <a:solidFill>
                  <a:srgbClr val="0070C0"/>
                </a:solidFill>
              </a:rPr>
              <a:t>Inválido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 err="1">
                <a:solidFill>
                  <a:srgbClr val="0070C0"/>
                </a:solidFill>
              </a:rPr>
              <a:t>falseInt</a:t>
            </a:r>
            <a:r>
              <a:rPr lang="en-US" sz="1800" b="1" dirty="0">
                <a:solidFill>
                  <a:srgbClr val="0070C0"/>
                </a:solidFill>
              </a:rPr>
              <a:t> == false) //</a:t>
            </a:r>
            <a:r>
              <a:rPr lang="en-US" sz="1800" b="1" dirty="0" err="1">
                <a:solidFill>
                  <a:srgbClr val="0070C0"/>
                </a:solidFill>
              </a:rPr>
              <a:t>Inválido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 err="1">
                <a:solidFill>
                  <a:srgbClr val="0070C0"/>
                </a:solidFill>
              </a:rPr>
              <a:t>trueInt</a:t>
            </a:r>
            <a:r>
              <a:rPr lang="en-US" sz="1800" b="1" dirty="0">
                <a:solidFill>
                  <a:srgbClr val="0070C0"/>
                </a:solidFill>
              </a:rPr>
              <a:t> == 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)            //</a:t>
            </a:r>
            <a:r>
              <a:rPr lang="en-US" sz="1800" b="1" dirty="0" err="1">
                <a:solidFill>
                  <a:srgbClr val="0070C0"/>
                </a:solidFill>
              </a:rPr>
              <a:t>Válido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661988" lvl="4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</a:t>
            </a:r>
            <a:r>
              <a:rPr lang="en-US" sz="1800" b="1" dirty="0" err="1">
                <a:solidFill>
                  <a:srgbClr val="0070C0"/>
                </a:solidFill>
              </a:rPr>
              <a:t>falseInt</a:t>
            </a:r>
            <a:r>
              <a:rPr lang="en-US" sz="1800" b="1" dirty="0">
                <a:solidFill>
                  <a:srgbClr val="0070C0"/>
                </a:solidFill>
              </a:rPr>
              <a:t> == 0)          //</a:t>
            </a:r>
            <a:r>
              <a:rPr lang="en-US" sz="1800" b="1" dirty="0" err="1">
                <a:solidFill>
                  <a:srgbClr val="0070C0"/>
                </a:solidFill>
              </a:rPr>
              <a:t>Válido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 Exceções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A </a:t>
            </a:r>
            <a:r>
              <a:rPr lang="pt-BR" sz="1800" dirty="0">
                <a:solidFill>
                  <a:srgbClr val="000000"/>
                </a:solidFill>
              </a:rPr>
              <a:t>instrução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switch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 - Uma instrução switch em Java é capaz de substituir um conjunto de ifs aninhados. 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44" y="2210351"/>
            <a:ext cx="3061310" cy="1813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98" y="2116404"/>
            <a:ext cx="3627801" cy="23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4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Instruções de Decisão e Exceções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Instruções de Decisão e Exceções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</a:rPr>
              <a:t>As instruções switch permitem a execução de um bloco de instruções com base na avaliação de uma variável de controle. De acordo com o valor assumido por essa variável, será executado um bloco específico. </a:t>
            </a:r>
          </a:p>
          <a:p>
            <a:pPr algn="just"/>
            <a:endParaRPr lang="pt-BR" sz="1800" dirty="0">
              <a:solidFill>
                <a:srgbClr val="000000"/>
              </a:solidFill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O uso das instruções </a:t>
            </a:r>
            <a:r>
              <a:rPr lang="pt-BR" sz="1800" b="1" dirty="0">
                <a:solidFill>
                  <a:srgbClr val="0070C0"/>
                </a:solidFill>
              </a:rPr>
              <a:t>break</a:t>
            </a:r>
            <a:r>
              <a:rPr lang="pt-BR" sz="1800" dirty="0">
                <a:solidFill>
                  <a:srgbClr val="000000"/>
                </a:solidFill>
              </a:rPr>
              <a:t> é necessário para garantir que apenas o bloco selecionado seja executado e não os blocos que o sucedem. </a:t>
            </a:r>
          </a:p>
        </p:txBody>
      </p:sp>
    </p:spTree>
    <p:extLst>
      <p:ext uri="{BB962C8B-B14F-4D97-AF65-F5344CB8AC3E}">
        <p14:creationId xmlns:p14="http://schemas.microsoft.com/office/powerpoint/2010/main" val="368963437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45A2B52-530A-4C74-8D29-A2BA42677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B0767-39FF-4703-8569-098DFE2881AB}">
  <ds:schemaRefs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5A61B6-B873-4E35-B757-4D59F4210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ISH2.0_16x9_EN</Template>
  <TotalTime>0</TotalTime>
  <Words>1681</Words>
  <Application>Microsoft Office PowerPoint</Application>
  <PresentationFormat>On-screen Show (16:9)</PresentationFormat>
  <Paragraphs>191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Gill Sans MT</vt:lpstr>
      <vt:lpstr>HP Simplified</vt:lpstr>
      <vt:lpstr>Wingdings</vt:lpstr>
      <vt:lpstr>Title with content</vt:lpstr>
      <vt:lpstr>Gallery</vt:lpstr>
      <vt:lpstr>PowerPoint Presentation</vt:lpstr>
      <vt:lpstr>Agenda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1. Instruções de Decisão e Exceções</vt:lpstr>
      <vt:lpstr>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2014-07-25T19:57:56Z</dcterms:created>
  <dcterms:modified xsi:type="dcterms:W3CDTF">2020-01-05T23:32:57Z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0x010100628ECC96C0E4BC48AF4F099E0CE18302</vt:lpwstr>
  </property>
</Properties>
</file>