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59" r:id="rId7"/>
    <p:sldId id="258"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3" d="100"/>
          <a:sy n="73" d="100"/>
        </p:scale>
        <p:origin x="67"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40F02-3840-424B-B7BA-F9D0D5119D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B4FDD02-6F6F-42E7-AD4E-8D781ED2E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AF9BF7A-5F4D-4009-AE09-1513B4BC1038}"/>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5" name="Marcador de pie de página 4">
            <a:extLst>
              <a:ext uri="{FF2B5EF4-FFF2-40B4-BE49-F238E27FC236}">
                <a16:creationId xmlns:a16="http://schemas.microsoft.com/office/drawing/2014/main" id="{5422A404-F222-40AD-AE66-96EF771CFA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390A5A5-25CB-4E8D-8D1B-2D61B4C76BE6}"/>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269958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75BE2-F213-48DF-89B3-FD7AA3DECE4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251B207-3511-46EE-B550-A49901C652E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C9688B0-03FB-4C99-8257-8A431A987A2A}"/>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5" name="Marcador de pie de página 4">
            <a:extLst>
              <a:ext uri="{FF2B5EF4-FFF2-40B4-BE49-F238E27FC236}">
                <a16:creationId xmlns:a16="http://schemas.microsoft.com/office/drawing/2014/main" id="{00F7BB7C-7B4F-4F8D-BDE3-7CFFE1C1A4F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B492E5B-1A2F-4EA2-991B-6E02971FA1F7}"/>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5696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E506DD-5FD8-43AD-AD1E-482802BF2E6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AAC3986-D867-4039-A89F-63F8D1F41E2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1193BE8-359E-40F0-9C48-4144FA5DC54E}"/>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5" name="Marcador de pie de página 4">
            <a:extLst>
              <a:ext uri="{FF2B5EF4-FFF2-40B4-BE49-F238E27FC236}">
                <a16:creationId xmlns:a16="http://schemas.microsoft.com/office/drawing/2014/main" id="{8AA3128C-A53E-40E7-84B1-AEC888F3277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B2292E5-1FB1-494F-8FA1-C2BCC558D7EE}"/>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51250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43BF9-BA74-4FA2-A21F-9EE58BAA66A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477012F-2168-415F-B6F7-F70E1658EE4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573A59E-CC0E-43B6-9AD7-D215532759EA}"/>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5" name="Marcador de pie de página 4">
            <a:extLst>
              <a:ext uri="{FF2B5EF4-FFF2-40B4-BE49-F238E27FC236}">
                <a16:creationId xmlns:a16="http://schemas.microsoft.com/office/drawing/2014/main" id="{4AD60C2B-9028-4DF7-8D36-9627EE31010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8D99B6F-91A3-4289-AE39-2D9E23D3771A}"/>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258524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B3BB2-6ED9-42AA-B698-C4F3A2C84EA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7F7D90D-01BF-4097-AAC5-37B8777C6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6E75671-8903-43BF-A983-19090606AF72}"/>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5" name="Marcador de pie de página 4">
            <a:extLst>
              <a:ext uri="{FF2B5EF4-FFF2-40B4-BE49-F238E27FC236}">
                <a16:creationId xmlns:a16="http://schemas.microsoft.com/office/drawing/2014/main" id="{5D35FA95-C9AD-4B15-A3E6-AB3CD91568E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62E5C48-CAD2-461D-BC6B-B9C9E8E1DEF4}"/>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7264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690B1-EE76-4690-9E07-0579B503844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1538161-D4B4-4129-A0A4-80EE9265BD7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5FC6C62-03EB-49A0-806A-9A4AE93F85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43883F0-DAF2-4A5B-BDC4-22D5B436469B}"/>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6" name="Marcador de pie de página 5">
            <a:extLst>
              <a:ext uri="{FF2B5EF4-FFF2-40B4-BE49-F238E27FC236}">
                <a16:creationId xmlns:a16="http://schemas.microsoft.com/office/drawing/2014/main" id="{D931FD0A-0A2A-4D1A-9ADE-0FCB152C38A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E2453F0-884F-439C-953C-572521226243}"/>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365809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5401C-DAF8-4A50-B256-31A0AA7B89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9E05BFC-EB91-4C0B-BC87-9BB4B97E6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6187AB-65C7-45A5-B170-4851123BC0F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62CB9D1-4F36-4B3D-B270-0961A6C85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64EAD02-8ED1-4EDA-9120-7F8E13F5F9C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3356B7E-4146-4D1A-B148-043FE11EB866}"/>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8" name="Marcador de pie de página 7">
            <a:extLst>
              <a:ext uri="{FF2B5EF4-FFF2-40B4-BE49-F238E27FC236}">
                <a16:creationId xmlns:a16="http://schemas.microsoft.com/office/drawing/2014/main" id="{B4E51C45-6720-43D3-B8F5-C43D55A5F8D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F851A071-986B-4135-84D2-A19C1F35EFE6}"/>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105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2856D-FB13-495A-BFCF-0C67D396902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0973CEC-9328-4995-985C-15EAC6A5FFA1}"/>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4" name="Marcador de pie de página 3">
            <a:extLst>
              <a:ext uri="{FF2B5EF4-FFF2-40B4-BE49-F238E27FC236}">
                <a16:creationId xmlns:a16="http://schemas.microsoft.com/office/drawing/2014/main" id="{3C736382-F0F6-48D1-AB47-EA9B4233827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50407166-52EB-4E4F-BD25-74C232709727}"/>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08397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2A1D40-1110-4A5C-B580-7EB6B87D3E0D}"/>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3" name="Marcador de pie de página 2">
            <a:extLst>
              <a:ext uri="{FF2B5EF4-FFF2-40B4-BE49-F238E27FC236}">
                <a16:creationId xmlns:a16="http://schemas.microsoft.com/office/drawing/2014/main" id="{30D1B387-A614-452D-90D2-DC89BE3FB846}"/>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D8EDD89-343B-472A-BD9D-32EDA083F21D}"/>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72922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2883D-A556-4E72-A045-5D28BC10576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47FF966-0079-4F55-8201-8FC2E595F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F5DC5957-E88C-4E39-8AB6-61EBB143F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E15340-9970-4FA0-A15C-90C65FC3C7D7}"/>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6" name="Marcador de pie de página 5">
            <a:extLst>
              <a:ext uri="{FF2B5EF4-FFF2-40B4-BE49-F238E27FC236}">
                <a16:creationId xmlns:a16="http://schemas.microsoft.com/office/drawing/2014/main" id="{D9FFBDC2-8B4C-48CF-B037-3BD5E44C766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E7EBF50-DBA4-4F64-995B-6E454E0CCC77}"/>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34263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0FD63-0838-4150-B8C0-25FC9F5D7C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428C89D-A010-4124-BDC3-4B3939C35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09054F4D-E887-496F-A486-88112F7B0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225EC0-9AD1-4B08-BEB1-D2A9DCD53F22}"/>
              </a:ext>
            </a:extLst>
          </p:cNvPr>
          <p:cNvSpPr>
            <a:spLocks noGrp="1"/>
          </p:cNvSpPr>
          <p:nvPr>
            <p:ph type="dt" sz="half" idx="10"/>
          </p:nvPr>
        </p:nvSpPr>
        <p:spPr/>
        <p:txBody>
          <a:bodyPr/>
          <a:lstStyle/>
          <a:p>
            <a:fld id="{3025B9EB-2494-4C8C-95E4-FF1F52470F16}" type="datetimeFigureOut">
              <a:rPr lang="es-AR" smtClean="0"/>
              <a:t>27/4/2022</a:t>
            </a:fld>
            <a:endParaRPr lang="es-AR"/>
          </a:p>
        </p:txBody>
      </p:sp>
      <p:sp>
        <p:nvSpPr>
          <p:cNvPr id="6" name="Marcador de pie de página 5">
            <a:extLst>
              <a:ext uri="{FF2B5EF4-FFF2-40B4-BE49-F238E27FC236}">
                <a16:creationId xmlns:a16="http://schemas.microsoft.com/office/drawing/2014/main" id="{F840D5BE-1B8B-4CF6-97AD-15C8C9D2D5E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642F80F-7BD4-4020-8CFA-511AABED5218}"/>
              </a:ext>
            </a:extLst>
          </p:cNvPr>
          <p:cNvSpPr>
            <a:spLocks noGrp="1"/>
          </p:cNvSpPr>
          <p:nvPr>
            <p:ph type="sldNum" sz="quarter" idx="12"/>
          </p:nvPr>
        </p:nvSpPr>
        <p:spPr/>
        <p:txBody>
          <a:bodyPr/>
          <a:lstStyle/>
          <a:p>
            <a:fld id="{FB0EFE49-EABB-486E-9E88-B3FE9F9B113A}" type="slidenum">
              <a:rPr lang="es-AR" smtClean="0"/>
              <a:t>‹Nº›</a:t>
            </a:fld>
            <a:endParaRPr lang="es-AR"/>
          </a:p>
        </p:txBody>
      </p:sp>
    </p:spTree>
    <p:extLst>
      <p:ext uri="{BB962C8B-B14F-4D97-AF65-F5344CB8AC3E}">
        <p14:creationId xmlns:p14="http://schemas.microsoft.com/office/powerpoint/2010/main" val="183338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0532F6-C1A1-4EFC-B795-AE742B759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8315655-C6A2-4FC6-804D-02878EE8C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A8A90CA-C48B-4D1E-A5AD-B2481C6CF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5B9EB-2494-4C8C-95E4-FF1F52470F16}" type="datetimeFigureOut">
              <a:rPr lang="es-AR" smtClean="0"/>
              <a:t>27/4/2022</a:t>
            </a:fld>
            <a:endParaRPr lang="es-AR"/>
          </a:p>
        </p:txBody>
      </p:sp>
      <p:sp>
        <p:nvSpPr>
          <p:cNvPr id="5" name="Marcador de pie de página 4">
            <a:extLst>
              <a:ext uri="{FF2B5EF4-FFF2-40B4-BE49-F238E27FC236}">
                <a16:creationId xmlns:a16="http://schemas.microsoft.com/office/drawing/2014/main" id="{5FFDB7F3-CAF9-44F4-8677-840FFA5FD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807E35E-DA72-44C8-A53F-5AABAD15C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EFE49-EABB-486E-9E88-B3FE9F9B113A}" type="slidenum">
              <a:rPr lang="es-AR" smtClean="0"/>
              <a:t>‹Nº›</a:t>
            </a:fld>
            <a:endParaRPr lang="es-AR"/>
          </a:p>
        </p:txBody>
      </p:sp>
    </p:spTree>
    <p:extLst>
      <p:ext uri="{BB962C8B-B14F-4D97-AF65-F5344CB8AC3E}">
        <p14:creationId xmlns:p14="http://schemas.microsoft.com/office/powerpoint/2010/main" val="95584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560FB-DDD2-4B29-9D52-FDEFD4D80861}"/>
              </a:ext>
            </a:extLst>
          </p:cNvPr>
          <p:cNvSpPr>
            <a:spLocks noGrp="1"/>
          </p:cNvSpPr>
          <p:nvPr>
            <p:ph type="ctrTitle"/>
          </p:nvPr>
        </p:nvSpPr>
        <p:spPr/>
        <p:txBody>
          <a:bodyPr/>
          <a:lstStyle/>
          <a:p>
            <a:r>
              <a:rPr lang="es-AR" dirty="0"/>
              <a:t>Contador controlado </a:t>
            </a:r>
            <a:br>
              <a:rPr lang="es-AR" dirty="0"/>
            </a:br>
            <a:r>
              <a:rPr lang="es-AR" dirty="0"/>
              <a:t>por UART</a:t>
            </a:r>
          </a:p>
        </p:txBody>
      </p:sp>
      <p:sp>
        <p:nvSpPr>
          <p:cNvPr id="3" name="Subtítulo 2">
            <a:extLst>
              <a:ext uri="{FF2B5EF4-FFF2-40B4-BE49-F238E27FC236}">
                <a16:creationId xmlns:a16="http://schemas.microsoft.com/office/drawing/2014/main" id="{FFE5C290-A32C-4456-BE12-3790EAD0C70A}"/>
              </a:ext>
            </a:extLst>
          </p:cNvPr>
          <p:cNvSpPr>
            <a:spLocks noGrp="1"/>
          </p:cNvSpPr>
          <p:nvPr>
            <p:ph type="subTitle" idx="1"/>
          </p:nvPr>
        </p:nvSpPr>
        <p:spPr/>
        <p:txBody>
          <a:bodyPr/>
          <a:lstStyle/>
          <a:p>
            <a:r>
              <a:rPr lang="es-AR" dirty="0"/>
              <a:t>Autor: Gustavo Ramoscelli</a:t>
            </a:r>
          </a:p>
        </p:txBody>
      </p:sp>
    </p:spTree>
    <p:extLst>
      <p:ext uri="{BB962C8B-B14F-4D97-AF65-F5344CB8AC3E}">
        <p14:creationId xmlns:p14="http://schemas.microsoft.com/office/powerpoint/2010/main" val="245851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7DD6-54A6-45BF-B0B6-F4BFF6F8FF6D}"/>
              </a:ext>
            </a:extLst>
          </p:cNvPr>
          <p:cNvSpPr>
            <a:spLocks noGrp="1"/>
          </p:cNvSpPr>
          <p:nvPr>
            <p:ph type="title"/>
          </p:nvPr>
        </p:nvSpPr>
        <p:spPr/>
        <p:txBody>
          <a:bodyPr/>
          <a:lstStyle/>
          <a:p>
            <a:r>
              <a:rPr lang="es-AR" dirty="0"/>
              <a:t>IMPLEMENTATION</a:t>
            </a:r>
          </a:p>
        </p:txBody>
      </p:sp>
      <p:sp>
        <p:nvSpPr>
          <p:cNvPr id="8" name="CuadroTexto 7">
            <a:extLst>
              <a:ext uri="{FF2B5EF4-FFF2-40B4-BE49-F238E27FC236}">
                <a16:creationId xmlns:a16="http://schemas.microsoft.com/office/drawing/2014/main" id="{458E107A-CAB7-4865-89D7-939B7ADA6D94}"/>
              </a:ext>
            </a:extLst>
          </p:cNvPr>
          <p:cNvSpPr txBox="1"/>
          <p:nvPr/>
        </p:nvSpPr>
        <p:spPr>
          <a:xfrm>
            <a:off x="838200" y="1587136"/>
            <a:ext cx="9157790" cy="646331"/>
          </a:xfrm>
          <a:prstGeom prst="rect">
            <a:avLst/>
          </a:prstGeom>
          <a:noFill/>
        </p:spPr>
        <p:txBody>
          <a:bodyPr wrap="square" rtlCol="0">
            <a:spAutoFit/>
          </a:bodyPr>
          <a:lstStyle/>
          <a:p>
            <a:r>
              <a:rPr lang="es-AR" dirty="0"/>
              <a:t>Se usaron los fuentes aportados por la materia los cuales se analizaron y modificaron convenientemente. El diagrama en bloques implementado es el siguiente:</a:t>
            </a:r>
          </a:p>
        </p:txBody>
      </p:sp>
      <p:pic>
        <p:nvPicPr>
          <p:cNvPr id="10" name="Imagen 9">
            <a:extLst>
              <a:ext uri="{FF2B5EF4-FFF2-40B4-BE49-F238E27FC236}">
                <a16:creationId xmlns:a16="http://schemas.microsoft.com/office/drawing/2014/main" id="{52E94E2C-EF61-4B7A-9A87-1071EA6895C5}"/>
              </a:ext>
            </a:extLst>
          </p:cNvPr>
          <p:cNvPicPr>
            <a:picLocks noChangeAspect="1"/>
          </p:cNvPicPr>
          <p:nvPr/>
        </p:nvPicPr>
        <p:blipFill rotWithShape="1">
          <a:blip r:embed="rId2"/>
          <a:srcRect t="49906"/>
          <a:stretch/>
        </p:blipFill>
        <p:spPr>
          <a:xfrm>
            <a:off x="838200" y="2466318"/>
            <a:ext cx="10680279" cy="1925364"/>
          </a:xfrm>
          <a:prstGeom prst="rect">
            <a:avLst/>
          </a:prstGeom>
        </p:spPr>
      </p:pic>
    </p:spTree>
    <p:extLst>
      <p:ext uri="{BB962C8B-B14F-4D97-AF65-F5344CB8AC3E}">
        <p14:creationId xmlns:p14="http://schemas.microsoft.com/office/powerpoint/2010/main" val="302469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7DD6-54A6-45BF-B0B6-F4BFF6F8FF6D}"/>
              </a:ext>
            </a:extLst>
          </p:cNvPr>
          <p:cNvSpPr>
            <a:spLocks noGrp="1"/>
          </p:cNvSpPr>
          <p:nvPr>
            <p:ph type="title"/>
          </p:nvPr>
        </p:nvSpPr>
        <p:spPr/>
        <p:txBody>
          <a:bodyPr/>
          <a:lstStyle/>
          <a:p>
            <a:r>
              <a:rPr lang="es-AR" dirty="0"/>
              <a:t>IMPLEMENTATION</a:t>
            </a:r>
          </a:p>
        </p:txBody>
      </p:sp>
      <p:sp>
        <p:nvSpPr>
          <p:cNvPr id="8" name="CuadroTexto 7">
            <a:extLst>
              <a:ext uri="{FF2B5EF4-FFF2-40B4-BE49-F238E27FC236}">
                <a16:creationId xmlns:a16="http://schemas.microsoft.com/office/drawing/2014/main" id="{458E107A-CAB7-4865-89D7-939B7ADA6D94}"/>
              </a:ext>
            </a:extLst>
          </p:cNvPr>
          <p:cNvSpPr txBox="1"/>
          <p:nvPr/>
        </p:nvSpPr>
        <p:spPr>
          <a:xfrm>
            <a:off x="838200" y="1587136"/>
            <a:ext cx="9157790" cy="646331"/>
          </a:xfrm>
          <a:prstGeom prst="rect">
            <a:avLst/>
          </a:prstGeom>
          <a:noFill/>
        </p:spPr>
        <p:txBody>
          <a:bodyPr wrap="square" rtlCol="0">
            <a:spAutoFit/>
          </a:bodyPr>
          <a:lstStyle/>
          <a:p>
            <a:r>
              <a:rPr lang="es-AR" dirty="0"/>
              <a:t>Algunas partes del código modificado:</a:t>
            </a:r>
          </a:p>
          <a:p>
            <a:r>
              <a:rPr lang="es-AR" dirty="0" err="1"/>
              <a:t>counter.vhd</a:t>
            </a:r>
            <a:endParaRPr lang="es-AR" dirty="0"/>
          </a:p>
        </p:txBody>
      </p:sp>
      <p:pic>
        <p:nvPicPr>
          <p:cNvPr id="9" name="Imagen 8">
            <a:extLst>
              <a:ext uri="{FF2B5EF4-FFF2-40B4-BE49-F238E27FC236}">
                <a16:creationId xmlns:a16="http://schemas.microsoft.com/office/drawing/2014/main" id="{F02A97FF-376B-4773-B35D-600C5129795F}"/>
              </a:ext>
            </a:extLst>
          </p:cNvPr>
          <p:cNvPicPr>
            <a:picLocks noChangeAspect="1"/>
          </p:cNvPicPr>
          <p:nvPr/>
        </p:nvPicPr>
        <p:blipFill>
          <a:blip r:embed="rId2"/>
          <a:stretch>
            <a:fillRect/>
          </a:stretch>
        </p:blipFill>
        <p:spPr>
          <a:xfrm>
            <a:off x="4528007" y="1485066"/>
            <a:ext cx="7003429" cy="5083900"/>
          </a:xfrm>
          <a:prstGeom prst="rect">
            <a:avLst/>
          </a:prstGeom>
        </p:spPr>
      </p:pic>
    </p:spTree>
    <p:extLst>
      <p:ext uri="{BB962C8B-B14F-4D97-AF65-F5344CB8AC3E}">
        <p14:creationId xmlns:p14="http://schemas.microsoft.com/office/powerpoint/2010/main" val="164674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7DD6-54A6-45BF-B0B6-F4BFF6F8FF6D}"/>
              </a:ext>
            </a:extLst>
          </p:cNvPr>
          <p:cNvSpPr>
            <a:spLocks noGrp="1"/>
          </p:cNvSpPr>
          <p:nvPr>
            <p:ph type="title"/>
          </p:nvPr>
        </p:nvSpPr>
        <p:spPr/>
        <p:txBody>
          <a:bodyPr/>
          <a:lstStyle/>
          <a:p>
            <a:r>
              <a:rPr lang="es-AR" dirty="0"/>
              <a:t>IMPLEMENTATION</a:t>
            </a:r>
          </a:p>
        </p:txBody>
      </p:sp>
      <p:sp>
        <p:nvSpPr>
          <p:cNvPr id="8" name="CuadroTexto 7">
            <a:extLst>
              <a:ext uri="{FF2B5EF4-FFF2-40B4-BE49-F238E27FC236}">
                <a16:creationId xmlns:a16="http://schemas.microsoft.com/office/drawing/2014/main" id="{458E107A-CAB7-4865-89D7-939B7ADA6D94}"/>
              </a:ext>
            </a:extLst>
          </p:cNvPr>
          <p:cNvSpPr txBox="1"/>
          <p:nvPr/>
        </p:nvSpPr>
        <p:spPr>
          <a:xfrm>
            <a:off x="838200" y="1587136"/>
            <a:ext cx="9157790" cy="646331"/>
          </a:xfrm>
          <a:prstGeom prst="rect">
            <a:avLst/>
          </a:prstGeom>
          <a:noFill/>
        </p:spPr>
        <p:txBody>
          <a:bodyPr wrap="square" rtlCol="0">
            <a:spAutoFit/>
          </a:bodyPr>
          <a:lstStyle/>
          <a:p>
            <a:r>
              <a:rPr lang="es-AR" dirty="0"/>
              <a:t>Algunas partes del código modificado:</a:t>
            </a:r>
          </a:p>
          <a:p>
            <a:r>
              <a:rPr lang="es-AR" dirty="0" err="1"/>
              <a:t>recpt_stm.vhd</a:t>
            </a:r>
            <a:endParaRPr lang="es-AR" dirty="0"/>
          </a:p>
        </p:txBody>
      </p:sp>
      <p:pic>
        <p:nvPicPr>
          <p:cNvPr id="6" name="Imagen 5">
            <a:extLst>
              <a:ext uri="{FF2B5EF4-FFF2-40B4-BE49-F238E27FC236}">
                <a16:creationId xmlns:a16="http://schemas.microsoft.com/office/drawing/2014/main" id="{0A18FFEB-6BC9-4862-8EF8-2006B9505479}"/>
              </a:ext>
            </a:extLst>
          </p:cNvPr>
          <p:cNvPicPr>
            <a:picLocks noChangeAspect="1"/>
          </p:cNvPicPr>
          <p:nvPr/>
        </p:nvPicPr>
        <p:blipFill>
          <a:blip r:embed="rId2"/>
          <a:stretch>
            <a:fillRect/>
          </a:stretch>
        </p:blipFill>
        <p:spPr>
          <a:xfrm>
            <a:off x="4597179" y="1400676"/>
            <a:ext cx="7290022" cy="5252874"/>
          </a:xfrm>
          <a:prstGeom prst="rect">
            <a:avLst/>
          </a:prstGeom>
        </p:spPr>
      </p:pic>
    </p:spTree>
    <p:extLst>
      <p:ext uri="{BB962C8B-B14F-4D97-AF65-F5344CB8AC3E}">
        <p14:creationId xmlns:p14="http://schemas.microsoft.com/office/powerpoint/2010/main" val="322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7DD6-54A6-45BF-B0B6-F4BFF6F8FF6D}"/>
              </a:ext>
            </a:extLst>
          </p:cNvPr>
          <p:cNvSpPr>
            <a:spLocks noGrp="1"/>
          </p:cNvSpPr>
          <p:nvPr>
            <p:ph type="title"/>
          </p:nvPr>
        </p:nvSpPr>
        <p:spPr/>
        <p:txBody>
          <a:bodyPr/>
          <a:lstStyle/>
          <a:p>
            <a:r>
              <a:rPr lang="es-AR" dirty="0"/>
              <a:t>IMPLEMENTATION</a:t>
            </a:r>
          </a:p>
        </p:txBody>
      </p:sp>
      <p:sp>
        <p:nvSpPr>
          <p:cNvPr id="8" name="CuadroTexto 7">
            <a:extLst>
              <a:ext uri="{FF2B5EF4-FFF2-40B4-BE49-F238E27FC236}">
                <a16:creationId xmlns:a16="http://schemas.microsoft.com/office/drawing/2014/main" id="{458E107A-CAB7-4865-89D7-939B7ADA6D94}"/>
              </a:ext>
            </a:extLst>
          </p:cNvPr>
          <p:cNvSpPr txBox="1"/>
          <p:nvPr/>
        </p:nvSpPr>
        <p:spPr>
          <a:xfrm>
            <a:off x="838200" y="1587136"/>
            <a:ext cx="9157790" cy="369332"/>
          </a:xfrm>
          <a:prstGeom prst="rect">
            <a:avLst/>
          </a:prstGeom>
          <a:noFill/>
        </p:spPr>
        <p:txBody>
          <a:bodyPr wrap="square" rtlCol="0">
            <a:spAutoFit/>
          </a:bodyPr>
          <a:lstStyle/>
          <a:p>
            <a:r>
              <a:rPr lang="es-AR" dirty="0"/>
              <a:t>Algunas partes del código modificado: </a:t>
            </a:r>
            <a:r>
              <a:rPr lang="es-AR" dirty="0" err="1"/>
              <a:t>uart_top.vhd</a:t>
            </a:r>
            <a:endParaRPr lang="es-AR" dirty="0"/>
          </a:p>
        </p:txBody>
      </p:sp>
      <p:pic>
        <p:nvPicPr>
          <p:cNvPr id="5" name="Imagen 4">
            <a:extLst>
              <a:ext uri="{FF2B5EF4-FFF2-40B4-BE49-F238E27FC236}">
                <a16:creationId xmlns:a16="http://schemas.microsoft.com/office/drawing/2014/main" id="{8CC5D656-F3D4-4977-B13B-F221CCD4E415}"/>
              </a:ext>
            </a:extLst>
          </p:cNvPr>
          <p:cNvPicPr>
            <a:picLocks noChangeAspect="1"/>
          </p:cNvPicPr>
          <p:nvPr/>
        </p:nvPicPr>
        <p:blipFill>
          <a:blip r:embed="rId2"/>
          <a:stretch>
            <a:fillRect/>
          </a:stretch>
        </p:blipFill>
        <p:spPr>
          <a:xfrm>
            <a:off x="451553" y="2384021"/>
            <a:ext cx="6012701" cy="2095682"/>
          </a:xfrm>
          <a:prstGeom prst="rect">
            <a:avLst/>
          </a:prstGeom>
        </p:spPr>
      </p:pic>
      <p:pic>
        <p:nvPicPr>
          <p:cNvPr id="7" name="Imagen 6">
            <a:extLst>
              <a:ext uri="{FF2B5EF4-FFF2-40B4-BE49-F238E27FC236}">
                <a16:creationId xmlns:a16="http://schemas.microsoft.com/office/drawing/2014/main" id="{80CDB7F3-3ED9-4F56-AC14-DD40A2EEFDE4}"/>
              </a:ext>
            </a:extLst>
          </p:cNvPr>
          <p:cNvPicPr>
            <a:picLocks noChangeAspect="1"/>
          </p:cNvPicPr>
          <p:nvPr/>
        </p:nvPicPr>
        <p:blipFill>
          <a:blip r:embed="rId3"/>
          <a:stretch>
            <a:fillRect/>
          </a:stretch>
        </p:blipFill>
        <p:spPr>
          <a:xfrm>
            <a:off x="6373890" y="1166033"/>
            <a:ext cx="5540220" cy="5326842"/>
          </a:xfrm>
          <a:prstGeom prst="rect">
            <a:avLst/>
          </a:prstGeom>
        </p:spPr>
      </p:pic>
    </p:spTree>
    <p:extLst>
      <p:ext uri="{BB962C8B-B14F-4D97-AF65-F5344CB8AC3E}">
        <p14:creationId xmlns:p14="http://schemas.microsoft.com/office/powerpoint/2010/main" val="205377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7DD6-54A6-45BF-B0B6-F4BFF6F8FF6D}"/>
              </a:ext>
            </a:extLst>
          </p:cNvPr>
          <p:cNvSpPr>
            <a:spLocks noGrp="1"/>
          </p:cNvSpPr>
          <p:nvPr>
            <p:ph type="title"/>
          </p:nvPr>
        </p:nvSpPr>
        <p:spPr/>
        <p:txBody>
          <a:bodyPr/>
          <a:lstStyle/>
          <a:p>
            <a:r>
              <a:rPr lang="es-AR" dirty="0"/>
              <a:t>IMPLEMENTATION</a:t>
            </a:r>
          </a:p>
        </p:txBody>
      </p:sp>
      <p:pic>
        <p:nvPicPr>
          <p:cNvPr id="5" name="Marcador de contenido 4">
            <a:extLst>
              <a:ext uri="{FF2B5EF4-FFF2-40B4-BE49-F238E27FC236}">
                <a16:creationId xmlns:a16="http://schemas.microsoft.com/office/drawing/2014/main" id="{08FCD249-EEA8-4705-B8A6-3A49831F34C1}"/>
              </a:ext>
            </a:extLst>
          </p:cNvPr>
          <p:cNvPicPr>
            <a:picLocks noGrp="1" noChangeAspect="1"/>
          </p:cNvPicPr>
          <p:nvPr>
            <p:ph idx="1"/>
          </p:nvPr>
        </p:nvPicPr>
        <p:blipFill>
          <a:blip r:embed="rId2"/>
          <a:stretch>
            <a:fillRect/>
          </a:stretch>
        </p:blipFill>
        <p:spPr>
          <a:xfrm>
            <a:off x="1091110" y="2774392"/>
            <a:ext cx="10486029" cy="617273"/>
          </a:xfrm>
        </p:spPr>
      </p:pic>
      <p:pic>
        <p:nvPicPr>
          <p:cNvPr id="7" name="Imagen 6">
            <a:extLst>
              <a:ext uri="{FF2B5EF4-FFF2-40B4-BE49-F238E27FC236}">
                <a16:creationId xmlns:a16="http://schemas.microsoft.com/office/drawing/2014/main" id="{782B5CE3-4886-4C38-BB69-3C00E7619D4F}"/>
              </a:ext>
            </a:extLst>
          </p:cNvPr>
          <p:cNvPicPr>
            <a:picLocks noChangeAspect="1"/>
          </p:cNvPicPr>
          <p:nvPr/>
        </p:nvPicPr>
        <p:blipFill>
          <a:blip r:embed="rId3"/>
          <a:stretch>
            <a:fillRect/>
          </a:stretch>
        </p:blipFill>
        <p:spPr>
          <a:xfrm>
            <a:off x="2097282" y="4867219"/>
            <a:ext cx="2834886" cy="1295512"/>
          </a:xfrm>
          <a:prstGeom prst="rect">
            <a:avLst/>
          </a:prstGeom>
        </p:spPr>
      </p:pic>
      <p:sp>
        <p:nvSpPr>
          <p:cNvPr id="8" name="CuadroTexto 7">
            <a:extLst>
              <a:ext uri="{FF2B5EF4-FFF2-40B4-BE49-F238E27FC236}">
                <a16:creationId xmlns:a16="http://schemas.microsoft.com/office/drawing/2014/main" id="{458E107A-CAB7-4865-89D7-939B7ADA6D94}"/>
              </a:ext>
            </a:extLst>
          </p:cNvPr>
          <p:cNvSpPr txBox="1"/>
          <p:nvPr/>
        </p:nvSpPr>
        <p:spPr>
          <a:xfrm>
            <a:off x="852985" y="2047874"/>
            <a:ext cx="9157790" cy="369332"/>
          </a:xfrm>
          <a:prstGeom prst="rect">
            <a:avLst/>
          </a:prstGeom>
          <a:noFill/>
        </p:spPr>
        <p:txBody>
          <a:bodyPr wrap="square" rtlCol="0">
            <a:spAutoFit/>
          </a:bodyPr>
          <a:lstStyle/>
          <a:p>
            <a:r>
              <a:rPr lang="es-AR" dirty="0"/>
              <a:t>Problema: al generar el </a:t>
            </a:r>
            <a:r>
              <a:rPr lang="es-AR" dirty="0" err="1"/>
              <a:t>bitstream</a:t>
            </a:r>
            <a:r>
              <a:rPr lang="es-AR" dirty="0"/>
              <a:t> aparece un problema:</a:t>
            </a:r>
          </a:p>
        </p:txBody>
      </p:sp>
      <p:sp>
        <p:nvSpPr>
          <p:cNvPr id="9" name="CuadroTexto 8">
            <a:extLst>
              <a:ext uri="{FF2B5EF4-FFF2-40B4-BE49-F238E27FC236}">
                <a16:creationId xmlns:a16="http://schemas.microsoft.com/office/drawing/2014/main" id="{8DDC8AB8-3098-493A-AE21-77A2A649EF43}"/>
              </a:ext>
            </a:extLst>
          </p:cNvPr>
          <p:cNvSpPr txBox="1"/>
          <p:nvPr/>
        </p:nvSpPr>
        <p:spPr>
          <a:xfrm>
            <a:off x="990600" y="3724275"/>
            <a:ext cx="10134600" cy="923330"/>
          </a:xfrm>
          <a:prstGeom prst="rect">
            <a:avLst/>
          </a:prstGeom>
          <a:noFill/>
        </p:spPr>
        <p:txBody>
          <a:bodyPr wrap="square" rtlCol="0">
            <a:spAutoFit/>
          </a:bodyPr>
          <a:lstStyle/>
          <a:p>
            <a:r>
              <a:rPr lang="es-AR" dirty="0"/>
              <a:t>Se recorrió el circuito para ver donde era la colisión (dos salidas conectadas entre sí…), pero no era necesario. En la definición de más alto nivel todavía había una línea que debía eliminarse, porque ahora la salida </a:t>
            </a:r>
            <a:r>
              <a:rPr lang="es-AR" dirty="0" err="1"/>
              <a:t>rx_data_rdy_out</a:t>
            </a:r>
            <a:r>
              <a:rPr lang="es-AR" dirty="0"/>
              <a:t> se conecta a la salida del componente </a:t>
            </a:r>
            <a:r>
              <a:rPr lang="es-AR" dirty="0" err="1"/>
              <a:t>counter</a:t>
            </a:r>
            <a:endParaRPr lang="es-AR" dirty="0"/>
          </a:p>
        </p:txBody>
      </p:sp>
    </p:spTree>
    <p:extLst>
      <p:ext uri="{BB962C8B-B14F-4D97-AF65-F5344CB8AC3E}">
        <p14:creationId xmlns:p14="http://schemas.microsoft.com/office/powerpoint/2010/main" val="250552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2A336-9909-4248-83A1-C2DC6134CE9B}"/>
              </a:ext>
            </a:extLst>
          </p:cNvPr>
          <p:cNvSpPr>
            <a:spLocks noGrp="1"/>
          </p:cNvSpPr>
          <p:nvPr>
            <p:ph type="title"/>
          </p:nvPr>
        </p:nvSpPr>
        <p:spPr/>
        <p:txBody>
          <a:bodyPr/>
          <a:lstStyle/>
          <a:p>
            <a:r>
              <a:rPr lang="es-AR" dirty="0"/>
              <a:t>Resultados y </a:t>
            </a:r>
            <a:r>
              <a:rPr lang="es-AR" dirty="0" err="1"/>
              <a:t>debug</a:t>
            </a:r>
            <a:r>
              <a:rPr lang="es-AR" dirty="0"/>
              <a:t> final</a:t>
            </a:r>
          </a:p>
        </p:txBody>
      </p:sp>
      <p:sp>
        <p:nvSpPr>
          <p:cNvPr id="3" name="Marcador de contenido 2">
            <a:extLst>
              <a:ext uri="{FF2B5EF4-FFF2-40B4-BE49-F238E27FC236}">
                <a16:creationId xmlns:a16="http://schemas.microsoft.com/office/drawing/2014/main" id="{7981BED5-8A43-4B50-A6A0-27EB90F6524E}"/>
              </a:ext>
            </a:extLst>
          </p:cNvPr>
          <p:cNvSpPr>
            <a:spLocks noGrp="1"/>
          </p:cNvSpPr>
          <p:nvPr>
            <p:ph idx="1"/>
          </p:nvPr>
        </p:nvSpPr>
        <p:spPr/>
        <p:txBody>
          <a:bodyPr/>
          <a:lstStyle/>
          <a:p>
            <a:r>
              <a:rPr lang="es-AR" dirty="0"/>
              <a:t>Primeras corridas. </a:t>
            </a:r>
          </a:p>
          <a:p>
            <a:pPr lvl="1"/>
            <a:r>
              <a:rPr lang="es-AR" dirty="0"/>
              <a:t>Presionando la tecla U varias veces sube de a un valor en forma correcta, pero en la secuencia U-&gt;D  salta muchos valores hacia abajo. Lo mismo con la secuencia D-&gt;U</a:t>
            </a:r>
          </a:p>
          <a:p>
            <a:pPr lvl="1"/>
            <a:r>
              <a:rPr lang="es-AR" dirty="0"/>
              <a:t>Analizando el problema, se supone que el pulso de sincronización que se genera en el cambio de estado del puerto serie, dura más de un ciclo. Se solucionó tocando el código del código fuente </a:t>
            </a:r>
            <a:r>
              <a:rPr lang="es-AR" dirty="0" err="1"/>
              <a:t>counter.vhd</a:t>
            </a:r>
            <a:endParaRPr lang="es-AR" dirty="0"/>
          </a:p>
        </p:txBody>
      </p:sp>
    </p:spTree>
    <p:extLst>
      <p:ext uri="{BB962C8B-B14F-4D97-AF65-F5344CB8AC3E}">
        <p14:creationId xmlns:p14="http://schemas.microsoft.com/office/powerpoint/2010/main" val="33745482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219</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Contador controlado  por UART</vt:lpstr>
      <vt:lpstr>IMPLEMENTATION</vt:lpstr>
      <vt:lpstr>IMPLEMENTATION</vt:lpstr>
      <vt:lpstr>IMPLEMENTATION</vt:lpstr>
      <vt:lpstr>IMPLEMENTATION</vt:lpstr>
      <vt:lpstr>IMPLEMENTATION</vt:lpstr>
      <vt:lpstr>Resultados y debug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Contador controlado  por UART</dc:title>
  <dc:creator>Gustavo Ramoscelli</dc:creator>
  <cp:lastModifiedBy>Gustavo Ramoscelli</cp:lastModifiedBy>
  <cp:revision>2</cp:revision>
  <dcterms:created xsi:type="dcterms:W3CDTF">2022-04-27T07:50:09Z</dcterms:created>
  <dcterms:modified xsi:type="dcterms:W3CDTF">2022-04-27T17:59:45Z</dcterms:modified>
</cp:coreProperties>
</file>