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0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58" r:id="rId11"/>
    <p:sldId id="268" r:id="rId12"/>
    <p:sldId id="272" r:id="rId13"/>
    <p:sldId id="269" r:id="rId14"/>
    <p:sldId id="270" r:id="rId15"/>
    <p:sldId id="271" r:id="rId16"/>
    <p:sldId id="273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4" r:id="rId25"/>
    <p:sldId id="283" r:id="rId26"/>
    <p:sldId id="285" r:id="rId27"/>
    <p:sldId id="297" r:id="rId28"/>
    <p:sldId id="298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3" r:id="rId37"/>
    <p:sldId id="296" r:id="rId38"/>
    <p:sldId id="302" r:id="rId39"/>
    <p:sldId id="295" r:id="rId40"/>
    <p:sldId id="275" r:id="rId41"/>
    <p:sldId id="274" r:id="rId42"/>
    <p:sldId id="300" r:id="rId43"/>
    <p:sldId id="301" r:id="rId44"/>
    <p:sldId id="299" r:id="rId45"/>
  </p:sldIdLst>
  <p:sldSz cx="12192000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3140" autoAdjust="0"/>
  </p:normalViewPr>
  <p:slideViewPr>
    <p:cSldViewPr snapToGrid="0">
      <p:cViewPr varScale="1">
        <p:scale>
          <a:sx n="107" d="100"/>
          <a:sy n="107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7A1E-C70D-470C-8980-F4393258158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6465-81AD-4D5C-97C7-E4F93371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https://docs.microsoft.com/en-us/azure/aks/use-pod-security-policies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https://docs.microsoft.com/en-us/azure/aks/use-network-policies</a:t>
            </a:r>
          </a:p>
          <a:p>
            <a:r>
              <a:rPr lang="en-US" baseline="0" dirty="0" smtClean="0"/>
              <a:t>Source </a:t>
            </a:r>
            <a:r>
              <a:rPr lang="en-US" baseline="0" dirty="0" err="1" smtClean="0"/>
              <a:t>netpol</a:t>
            </a:r>
            <a:r>
              <a:rPr lang="en-US" baseline="0" smtClean="0"/>
              <a:t>: https://github.com/ahmetb/kubernetes-network-policy-recipes/blob/master/04-deny-traffic-from-other-namespaces.md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29FE-3067-425C-BB62-250DE2A431F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ks/configure-azure-cni#configure-networking---port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 OCP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projects</a:t>
            </a:r>
            <a:endParaRPr lang="en-US" dirty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</a:t>
            </a:r>
            <a:r>
              <a:rPr lang="en-US" dirty="0"/>
              <a:t>(look for user-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 + </a:t>
            </a:r>
            <a:r>
              <a:rPr lang="en-US" dirty="0" err="1" smtClean="0"/>
              <a:t>scc’s</a:t>
            </a:r>
            <a:r>
              <a:rPr lang="en-US" dirty="0" smtClean="0"/>
              <a:t> needed for it: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rsh</a:t>
            </a:r>
            <a:r>
              <a:rPr lang="en-US" dirty="0"/>
              <a:t> </a:t>
            </a:r>
            <a:r>
              <a:rPr lang="en-US" dirty="0" smtClean="0"/>
              <a:t>network-</a:t>
            </a:r>
            <a:r>
              <a:rPr lang="en-US" dirty="0" err="1" smtClean="0"/>
              <a:t>utils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1 – set stage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058085"/>
              </p:ext>
            </p:extLst>
          </p:nvPr>
        </p:nvGraphicFramePr>
        <p:xfrm>
          <a:off x="9596438" y="1228725"/>
          <a:ext cx="787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Packager Shell Object" showAsIcon="1" r:id="rId4" imgW="788040" imgH="311400" progId="Package">
                  <p:embed/>
                </p:oleObj>
              </mc:Choice>
              <mc:Fallback>
                <p:oleObj name="Packager Shell Object" showAsIcon="1" r:id="rId4" imgW="78804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96438" y="1228725"/>
                        <a:ext cx="7874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8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172.30.2.17 -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--resolve fastdl.mongodb.org:80:52.222.167.194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/>
              <a:t>()</a:t>
            </a:r>
          </a:p>
          <a:p>
            <a:r>
              <a:rPr lang="en-US" dirty="0"/>
              <a:t>Mitigate (as </a:t>
            </a:r>
            <a:r>
              <a:rPr lang="en-US" dirty="0" err="1"/>
              <a:t>ocp</a:t>
            </a:r>
            <a:r>
              <a:rPr lang="en-US" dirty="0"/>
              <a:t> </a:t>
            </a:r>
            <a:r>
              <a:rPr lang="en-US" dirty="0" err="1"/>
              <a:t>system:admin</a:t>
            </a:r>
            <a:r>
              <a:rPr lang="en-US" dirty="0"/>
              <a:t>, needs </a:t>
            </a:r>
            <a:r>
              <a:rPr lang="en-US" dirty="0" err="1"/>
              <a:t>openshift</a:t>
            </a:r>
            <a:r>
              <a:rPr lang="en-US" dirty="0"/>
              <a:t>-</a:t>
            </a:r>
            <a:r>
              <a:rPr lang="en-US" dirty="0" err="1"/>
              <a:t>ovs</a:t>
            </a:r>
            <a:r>
              <a:rPr lang="en-US" dirty="0"/>
              <a:t>-multitenant SDN plugin!):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pod-network isolate-projects sock-shop</a:t>
            </a:r>
          </a:p>
        </p:txBody>
      </p:sp>
    </p:spTree>
    <p:extLst>
      <p:ext uri="{BB962C8B-B14F-4D97-AF65-F5344CB8AC3E}">
        <p14:creationId xmlns:p14="http://schemas.microsoft.com/office/powerpoint/2010/main" val="222155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text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35114"/>
              </p:ext>
            </p:extLst>
          </p:nvPr>
        </p:nvGraphicFramePr>
        <p:xfrm>
          <a:off x="3711575" y="3940175"/>
          <a:ext cx="139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Packager Shell Object" showAsIcon="1" r:id="rId3" imgW="1396800" imgH="527400" progId="Package">
                  <p:embed/>
                </p:oleObj>
              </mc:Choice>
              <mc:Fallback>
                <p:oleObj name="Packager Shell Object" showAsIcon="1" r:id="rId3" imgW="13968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1575" y="3940175"/>
                        <a:ext cx="1397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7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OCP remediation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84228"/>
              </p:ext>
            </p:extLst>
          </p:nvPr>
        </p:nvGraphicFramePr>
        <p:xfrm>
          <a:off x="8936038" y="1025525"/>
          <a:ext cx="17684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Packager Shell Object" showAsIcon="1" r:id="rId4" imgW="1768320" imgH="527400" progId="Package">
                  <p:embed/>
                </p:oleObj>
              </mc:Choice>
              <mc:Fallback>
                <p:oleObj name="Packager Shell Object" showAsIcon="1" r:id="rId4" imgW="1768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6038" y="1025525"/>
                        <a:ext cx="17684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32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 – node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CLUSTER_RESOURCE_GROUP=$(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--resource-group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</a:t>
            </a:r>
            <a:r>
              <a:rPr lang="en-US" dirty="0"/>
              <a:t>--name </a:t>
            </a:r>
            <a:r>
              <a:rPr lang="en-US" dirty="0" smtClean="0"/>
              <a:t>demo-cluster-LGR </a:t>
            </a:r>
            <a:r>
              <a:rPr lang="en-US" dirty="0"/>
              <a:t>--query </a:t>
            </a:r>
            <a:r>
              <a:rPr lang="en-US" dirty="0" err="1"/>
              <a:t>nodeResourceGroup</a:t>
            </a:r>
            <a:r>
              <a:rPr lang="en-US" dirty="0"/>
              <a:t> -o </a:t>
            </a:r>
            <a:r>
              <a:rPr lang="en-US" dirty="0" err="1"/>
              <a:t>tsv</a:t>
            </a:r>
            <a:r>
              <a:rPr lang="en-US" dirty="0" smtClean="0"/>
              <a:t>)</a:t>
            </a:r>
          </a:p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list-</a:t>
            </a:r>
            <a:r>
              <a:rPr lang="en-US" dirty="0" err="1"/>
              <a:t>ip</a:t>
            </a:r>
            <a:r>
              <a:rPr lang="en-US" dirty="0"/>
              <a:t>-addresses --resource-group $CLUSTER_RESOURCE_GROUP -o table</a:t>
            </a:r>
            <a:endParaRPr lang="en-US" dirty="0" smtClean="0"/>
          </a:p>
          <a:p>
            <a:r>
              <a:rPr lang="en-US" dirty="0" err="1"/>
              <a:t>kubectl</a:t>
            </a:r>
            <a:r>
              <a:rPr lang="en-US" dirty="0"/>
              <a:t> run -it --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aks-ssh</a:t>
            </a:r>
            <a:r>
              <a:rPr lang="en-US" dirty="0"/>
              <a:t> --</a:t>
            </a:r>
            <a:r>
              <a:rPr lang="en-US" dirty="0" smtClean="0"/>
              <a:t>image=</a:t>
            </a:r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/>
              <a:t>apt-get update &amp;&amp; apt-get install </a:t>
            </a:r>
            <a:r>
              <a:rPr lang="en-US" dirty="0" err="1"/>
              <a:t>openssh</a:t>
            </a:r>
            <a:r>
              <a:rPr lang="en-US" dirty="0"/>
              <a:t>-client </a:t>
            </a:r>
            <a:r>
              <a:rPr lang="en-US" dirty="0" smtClean="0"/>
              <a:t>–y</a:t>
            </a:r>
          </a:p>
          <a:p>
            <a:pPr lvl="1"/>
            <a:r>
              <a:rPr lang="en-US" dirty="0" smtClean="0"/>
              <a:t>(other shell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</a:t>
            </a:r>
            <a:r>
              <a:rPr lang="en-US" dirty="0" smtClean="0"/>
              <a:t>pods</a:t>
            </a:r>
          </a:p>
          <a:p>
            <a:pPr lvl="2"/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cp</a:t>
            </a:r>
            <a:r>
              <a:rPr lang="en-US" dirty="0"/>
              <a:t>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smtClean="0"/>
              <a:t>[POD_NAME_HERE]:/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chmod</a:t>
            </a:r>
            <a:r>
              <a:rPr lang="en-US" dirty="0"/>
              <a:t> 0600 </a:t>
            </a:r>
            <a:r>
              <a:rPr lang="en-US" dirty="0" err="1" smtClean="0"/>
              <a:t>id_rsa</a:t>
            </a:r>
            <a:endParaRPr lang="en-US" dirty="0" smtClean="0"/>
          </a:p>
          <a:p>
            <a:pPr lvl="1"/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id_rsa</a:t>
            </a:r>
            <a:r>
              <a:rPr lang="en-US" dirty="0"/>
              <a:t> </a:t>
            </a:r>
            <a:r>
              <a:rPr lang="en-US" dirty="0" err="1"/>
              <a:t>azureuser</a:t>
            </a:r>
            <a:r>
              <a:rPr lang="en-US" dirty="0" smtClean="0"/>
              <a:t>@[NODE_IP_HERE]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AKS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logs </a:t>
            </a:r>
            <a:r>
              <a:rPr lang="en-US" dirty="0" smtClean="0"/>
              <a:t>breakout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oc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adm</a:t>
            </a:r>
            <a:r>
              <a:rPr lang="en-US" dirty="0" smtClean="0">
                <a:solidFill>
                  <a:srgbClr val="FF0000"/>
                </a:solidFill>
              </a:rPr>
              <a:t> policy </a:t>
            </a:r>
            <a:r>
              <a:rPr lang="en-US" dirty="0" err="1" smtClean="0">
                <a:solidFill>
                  <a:srgbClr val="FF0000"/>
                </a:solidFill>
              </a:rPr>
              <a:t>scc</a:t>
            </a:r>
            <a:r>
              <a:rPr lang="en-US" dirty="0" smtClean="0">
                <a:solidFill>
                  <a:srgbClr val="FF0000"/>
                </a:solidFill>
              </a:rPr>
              <a:t>-review -z default -f </a:t>
            </a:r>
            <a:r>
              <a:rPr lang="en-US" dirty="0" err="1" smtClean="0">
                <a:solidFill>
                  <a:srgbClr val="FF0000"/>
                </a:solidFill>
              </a:rPr>
              <a:t>container_breakout.yaml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oc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adm</a:t>
            </a:r>
            <a:r>
              <a:rPr lang="en-US" dirty="0">
                <a:solidFill>
                  <a:srgbClr val="FF0000"/>
                </a:solidFill>
              </a:rPr>
              <a:t> policy remove-</a:t>
            </a:r>
            <a:r>
              <a:rPr lang="en-US" dirty="0" err="1">
                <a:solidFill>
                  <a:srgbClr val="FF0000"/>
                </a:solidFill>
              </a:rPr>
              <a:t>scc</a:t>
            </a:r>
            <a:r>
              <a:rPr lang="en-US" dirty="0">
                <a:solidFill>
                  <a:srgbClr val="FF0000"/>
                </a:solidFill>
              </a:rPr>
              <a:t>-from-user privileged -z </a:t>
            </a:r>
            <a:r>
              <a:rPr lang="en-US" dirty="0" smtClean="0">
                <a:solidFill>
                  <a:srgbClr val="FF0000"/>
                </a:solidFill>
              </a:rPr>
              <a:t>default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oc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adm</a:t>
            </a:r>
            <a:r>
              <a:rPr lang="en-US" dirty="0">
                <a:solidFill>
                  <a:srgbClr val="FF0000"/>
                </a:solidFill>
              </a:rPr>
              <a:t> policy </a:t>
            </a:r>
            <a:r>
              <a:rPr lang="en-US" dirty="0" err="1">
                <a:solidFill>
                  <a:srgbClr val="FF0000"/>
                </a:solidFill>
              </a:rPr>
              <a:t>scc</a:t>
            </a:r>
            <a:r>
              <a:rPr lang="en-US" dirty="0">
                <a:solidFill>
                  <a:srgbClr val="FF0000"/>
                </a:solidFill>
              </a:rPr>
              <a:t>-review -z default -f </a:t>
            </a:r>
            <a:r>
              <a:rPr lang="en-US" dirty="0" err="1">
                <a:solidFill>
                  <a:srgbClr val="FF0000"/>
                </a:solidFill>
              </a:rPr>
              <a:t>container_breakout.yaml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(to add again: 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adm</a:t>
            </a:r>
            <a:r>
              <a:rPr lang="en-US" dirty="0">
                <a:solidFill>
                  <a:srgbClr val="FF0000"/>
                </a:solidFill>
              </a:rPr>
              <a:t> policy add-</a:t>
            </a:r>
            <a:r>
              <a:rPr lang="en-US" dirty="0" err="1">
                <a:solidFill>
                  <a:srgbClr val="FF0000"/>
                </a:solidFill>
              </a:rPr>
              <a:t>scc</a:t>
            </a:r>
            <a:r>
              <a:rPr lang="en-US" dirty="0">
                <a:solidFill>
                  <a:srgbClr val="FF0000"/>
                </a:solidFill>
              </a:rPr>
              <a:t>-to-user privileged -z default</a:t>
            </a:r>
          </a:p>
        </p:txBody>
      </p:sp>
    </p:spTree>
    <p:extLst>
      <p:ext uri="{BB962C8B-B14F-4D97-AF65-F5344CB8AC3E}">
        <p14:creationId xmlns:p14="http://schemas.microsoft.com/office/powerpoint/2010/main" val="40461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OCP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logs </a:t>
            </a:r>
            <a:r>
              <a:rPr lang="en-US" dirty="0" smtClean="0"/>
              <a:t>breakout</a:t>
            </a:r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 smtClean="0"/>
              <a:t>adm</a:t>
            </a:r>
            <a:r>
              <a:rPr lang="en-US" dirty="0" smtClean="0"/>
              <a:t> policy </a:t>
            </a:r>
            <a:r>
              <a:rPr lang="en-US" dirty="0" err="1" smtClean="0"/>
              <a:t>scc</a:t>
            </a:r>
            <a:r>
              <a:rPr lang="en-US" dirty="0" smtClean="0"/>
              <a:t>-review -z default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remove-</a:t>
            </a:r>
            <a:r>
              <a:rPr lang="en-US" dirty="0" err="1"/>
              <a:t>scc</a:t>
            </a:r>
            <a:r>
              <a:rPr lang="en-US" dirty="0"/>
              <a:t>-from-user privileged -z </a:t>
            </a:r>
            <a:r>
              <a:rPr lang="en-US" dirty="0" smtClean="0"/>
              <a:t>default</a:t>
            </a:r>
          </a:p>
          <a:p>
            <a:endParaRPr lang="en-US" dirty="0" smtClean="0"/>
          </a:p>
          <a:p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err="1"/>
              <a:t>container_breakout.yaml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(to add again: )</a:t>
            </a:r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add-</a:t>
            </a:r>
            <a:r>
              <a:rPr lang="en-US" dirty="0" err="1"/>
              <a:t>scc</a:t>
            </a:r>
            <a:r>
              <a:rPr lang="en-US" dirty="0"/>
              <a:t>-to-user privileged -z default</a:t>
            </a:r>
          </a:p>
        </p:txBody>
      </p:sp>
    </p:spTree>
    <p:extLst>
      <p:ext uri="{BB962C8B-B14F-4D97-AF65-F5344CB8AC3E}">
        <p14:creationId xmlns:p14="http://schemas.microsoft.com/office/powerpoint/2010/main" val="376753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</a:t>
            </a:r>
            <a:r>
              <a:rPr lang="en-US" dirty="0"/>
              <a:t>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8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8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breakout </a:t>
            </a:r>
            <a:r>
              <a:rPr lang="en-US" dirty="0" smtClean="0"/>
              <a:t>AKS 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11986"/>
              </p:ext>
            </p:extLst>
          </p:nvPr>
        </p:nvGraphicFramePr>
        <p:xfrm>
          <a:off x="5131550" y="3155933"/>
          <a:ext cx="1524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Packager Shell Object" showAsIcon="1" r:id="rId3" imgW="1523880" imgH="527400" progId="Package">
                  <p:embed/>
                </p:oleObj>
              </mc:Choice>
              <mc:Fallback>
                <p:oleObj name="Packager Shell Object" showAsIcon="1" r:id="rId3" imgW="1523880" imgH="52740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1550" y="3155933"/>
                        <a:ext cx="1524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175705"/>
              </p:ext>
            </p:extLst>
          </p:nvPr>
        </p:nvGraphicFramePr>
        <p:xfrm>
          <a:off x="7697300" y="3155933"/>
          <a:ext cx="1933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Packager Shell Object" showAsIcon="1" r:id="rId5" imgW="1934280" imgH="527400" progId="Package">
                  <p:embed/>
                </p:oleObj>
              </mc:Choice>
              <mc:Fallback>
                <p:oleObj name="Packager Shell Object" showAsIcon="1" r:id="rId5" imgW="1934280" imgH="527400" progId="Packag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300" y="3155933"/>
                        <a:ext cx="1933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77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Enable PSP on the cluster:</a:t>
            </a:r>
          </a:p>
          <a:p>
            <a:pPr lvl="1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smtClean="0"/>
              <a:t>update --</a:t>
            </a:r>
            <a:r>
              <a:rPr lang="en-US" dirty="0"/>
              <a:t>resource-group </a:t>
            </a:r>
            <a:r>
              <a:rPr lang="en-US" dirty="0" err="1" smtClean="0"/>
              <a:t>kubernetes</a:t>
            </a:r>
            <a:r>
              <a:rPr lang="en-US" dirty="0" smtClean="0"/>
              <a:t>-</a:t>
            </a:r>
            <a:r>
              <a:rPr lang="en-US" dirty="0" err="1" smtClean="0"/>
              <a:t>ba</a:t>
            </a:r>
            <a:r>
              <a:rPr lang="en-US" dirty="0" smtClean="0"/>
              <a:t>-test --name </a:t>
            </a:r>
            <a:r>
              <a:rPr lang="en-US" dirty="0"/>
              <a:t>demo-cluster-LGR --</a:t>
            </a:r>
            <a:r>
              <a:rPr lang="en-US" dirty="0" smtClean="0"/>
              <a:t>enable-pod-security-policy</a:t>
            </a:r>
          </a:p>
          <a:p>
            <a:r>
              <a:rPr lang="en-US" dirty="0" smtClean="0"/>
              <a:t>Create (non-admin) account: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serviceaccount</a:t>
            </a:r>
            <a:r>
              <a:rPr lang="en-US" dirty="0"/>
              <a:t> --namespace </a:t>
            </a:r>
            <a:r>
              <a:rPr lang="en-US" dirty="0" err="1"/>
              <a:t>testuser</a:t>
            </a:r>
            <a:r>
              <a:rPr lang="en-US" dirty="0"/>
              <a:t> </a:t>
            </a:r>
            <a:r>
              <a:rPr lang="en-US" dirty="0" err="1" smtClean="0"/>
              <a:t>nonadmin</a:t>
            </a:r>
            <a:r>
              <a:rPr lang="en-US" dirty="0" smtClean="0"/>
              <a:t>-user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</a:t>
            </a:r>
            <a:r>
              <a:rPr lang="en-US" dirty="0" err="1"/>
              <a:t>rolebinding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/>
              <a:t>namespace </a:t>
            </a:r>
            <a:r>
              <a:rPr lang="en-US" dirty="0" err="1"/>
              <a:t>testuser</a:t>
            </a:r>
            <a:r>
              <a:rPr lang="en-US" dirty="0" smtClean="0"/>
              <a:t> </a:t>
            </a:r>
            <a:r>
              <a:rPr lang="en-US" dirty="0" err="1" smtClean="0"/>
              <a:t>nonadmin-rolebinding</a:t>
            </a:r>
            <a:r>
              <a:rPr lang="en-US" dirty="0" smtClean="0"/>
              <a:t> --</a:t>
            </a:r>
            <a:r>
              <a:rPr lang="en-US" dirty="0" err="1"/>
              <a:t>clusterrole</a:t>
            </a:r>
            <a:r>
              <a:rPr lang="en-US" dirty="0"/>
              <a:t>=edit </a:t>
            </a:r>
            <a:r>
              <a:rPr lang="en-US" dirty="0" smtClean="0"/>
              <a:t>--</a:t>
            </a:r>
            <a:r>
              <a:rPr lang="en-US" dirty="0" err="1" smtClean="0"/>
              <a:t>serviceaccount</a:t>
            </a:r>
            <a:r>
              <a:rPr lang="en-US" dirty="0" smtClean="0"/>
              <a:t>=</a:t>
            </a:r>
            <a:r>
              <a:rPr lang="en-US" dirty="0" err="1" smtClean="0"/>
              <a:t>testuser:nonadmin-user</a:t>
            </a:r>
            <a:endParaRPr lang="en-US" dirty="0" smtClean="0"/>
          </a:p>
          <a:p>
            <a:r>
              <a:rPr lang="en-US" dirty="0" smtClean="0"/>
              <a:t>Delete &amp; (try) redeploy breakout container (as non-admin):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delete pod </a:t>
            </a:r>
            <a:r>
              <a:rPr lang="en-US" dirty="0" smtClean="0"/>
              <a:t>breakout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--as=</a:t>
            </a:r>
            <a:r>
              <a:rPr lang="en-US" dirty="0" err="1"/>
              <a:t>system:serviceaccount:testuser:nonadmin-user</a:t>
            </a:r>
            <a:r>
              <a:rPr lang="en-US" dirty="0"/>
              <a:t> </a:t>
            </a:r>
            <a:r>
              <a:rPr lang="en-US" dirty="0" smtClean="0"/>
              <a:t>apply </a:t>
            </a:r>
            <a:r>
              <a:rPr lang="en-US" dirty="0"/>
              <a:t>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r>
              <a:rPr lang="en-US" dirty="0" smtClean="0"/>
              <a:t>Check why: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get </a:t>
            </a:r>
            <a:r>
              <a:rPr lang="en-US" dirty="0" err="1" smtClean="0"/>
              <a:t>psp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79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30543"/>
              </p:ext>
            </p:extLst>
          </p:nvPr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Packager Shell Object" showAsIcon="1" r:id="rId5" imgW="2569320" imgH="527400" progId="Package">
                  <p:embed/>
                </p:oleObj>
              </mc:Choice>
              <mc:Fallback>
                <p:oleObj name="Packager Shell Object" showAsIcon="1" r:id="rId5" imgW="256932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16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AKS remediation 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460193" y="692150"/>
          <a:ext cx="2568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Packager Shell Object" showAsIcon="1" r:id="rId4" imgW="2569320" imgH="527400" progId="Package">
                  <p:embed/>
                </p:oleObj>
              </mc:Choice>
              <mc:Fallback>
                <p:oleObj name="Packager Shell Object" showAsIcon="1" r:id="rId4" imgW="2569320" imgH="52740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60193" y="692150"/>
                        <a:ext cx="2568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29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3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AKS commands </a:t>
            </a:r>
            <a:br>
              <a:rPr lang="en-US" dirty="0" smtClean="0"/>
            </a:br>
            <a:r>
              <a:rPr lang="en-US" dirty="0" smtClean="0"/>
              <a:t>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namespace</a:t>
            </a:r>
            <a:endParaRPr lang="en-US" dirty="0" smtClean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(look for user-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used: 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</a:t>
            </a:r>
            <a:r>
              <a:rPr lang="en-US" dirty="0"/>
              <a:t>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/bin/bash</a:t>
            </a:r>
          </a:p>
        </p:txBody>
      </p:sp>
    </p:spTree>
    <p:extLst>
      <p:ext uri="{BB962C8B-B14F-4D97-AF65-F5344CB8AC3E}">
        <p14:creationId xmlns:p14="http://schemas.microsoft.com/office/powerpoint/2010/main" val="268906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1 – set stage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18819"/>
              </p:ext>
            </p:extLst>
          </p:nvPr>
        </p:nvGraphicFramePr>
        <p:xfrm>
          <a:off x="8856906" y="764381"/>
          <a:ext cx="2511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Packager Shell Object" showAsIcon="1" r:id="rId4" imgW="2510640" imgH="527400" progId="Package">
                  <p:embed/>
                </p:oleObj>
              </mc:Choice>
              <mc:Fallback>
                <p:oleObj name="Packager Shell Object" showAsIcon="1" r:id="rId4" imgW="25106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6906" y="764381"/>
                        <a:ext cx="25114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50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  <a:r>
              <a:rPr lang="en-US" dirty="0"/>
              <a:t>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</a:t>
            </a:r>
            <a:r>
              <a:rPr lang="en-US" dirty="0">
                <a:solidFill>
                  <a:srgbClr val="FF0000"/>
                </a:solidFill>
              </a:rPr>
              <a:t>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41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7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35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AKS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94999"/>
              </p:ext>
            </p:extLst>
          </p:nvPr>
        </p:nvGraphicFramePr>
        <p:xfrm>
          <a:off x="6259513" y="3390900"/>
          <a:ext cx="2354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Packager Shell Object" showAsIcon="1" r:id="rId3" imgW="2354400" imgH="527400" progId="Package">
                  <p:embed/>
                </p:oleObj>
              </mc:Choice>
              <mc:Fallback>
                <p:oleObj name="Packager Shell Object" showAsIcon="1" r:id="rId3" imgW="23544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9513" y="3390900"/>
                        <a:ext cx="2354262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982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CMDs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Mitigation needs CLUSTER REBUILD (needs advanced network </a:t>
            </a:r>
            <a:r>
              <a:rPr lang="en-US" dirty="0" err="1"/>
              <a:t>config</a:t>
            </a:r>
            <a:r>
              <a:rPr lang="en-US" dirty="0" smtClean="0"/>
              <a:t>):</a:t>
            </a:r>
          </a:p>
          <a:p>
            <a:pPr lvl="1"/>
            <a:r>
              <a:rPr lang="en-US" dirty="0">
                <a:hlinkClick r:id="rId3"/>
              </a:rPr>
              <a:t>https://docs.microsoft.com/en-us/azure/aks/configure-azure-cni#configure-networking---</a:t>
            </a:r>
            <a:r>
              <a:rPr lang="en-US" dirty="0" smtClean="0">
                <a:hlinkClick r:id="rId3"/>
              </a:rPr>
              <a:t>portal</a:t>
            </a:r>
            <a:endParaRPr lang="en-US" dirty="0" smtClean="0"/>
          </a:p>
          <a:p>
            <a:r>
              <a:rPr lang="en-US" dirty="0" smtClean="0"/>
              <a:t>Create &amp; apply </a:t>
            </a:r>
            <a:r>
              <a:rPr lang="en-US" dirty="0" err="1" smtClean="0"/>
              <a:t>netpol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cat </a:t>
            </a:r>
            <a:r>
              <a:rPr lang="en-US" dirty="0" smtClean="0"/>
              <a:t>sock-shop-ingress-</a:t>
            </a:r>
            <a:r>
              <a:rPr lang="en-US" dirty="0" err="1" smtClean="0"/>
              <a:t>netpol.yaml</a:t>
            </a:r>
            <a:endParaRPr lang="en-US" dirty="0" smtClean="0"/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apply -f sock-shop-ingress-</a:t>
            </a:r>
            <a:r>
              <a:rPr lang="en-US" dirty="0" err="1" smtClean="0"/>
              <a:t>netpol.yaml</a:t>
            </a:r>
            <a:r>
              <a:rPr lang="en-US" dirty="0" smtClean="0"/>
              <a:t> -n 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describe </a:t>
            </a:r>
            <a:r>
              <a:rPr lang="en-US" dirty="0" err="1"/>
              <a:t>netpol</a:t>
            </a:r>
            <a:r>
              <a:rPr lang="en-US" dirty="0"/>
              <a:t>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Try again: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service -n </a:t>
            </a:r>
            <a:r>
              <a:rPr lang="en-US" dirty="0" smtClean="0"/>
              <a:t>sock-shop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exec -it network-</a:t>
            </a:r>
            <a:r>
              <a:rPr lang="en-US" dirty="0" err="1"/>
              <a:t>utils</a:t>
            </a:r>
            <a:r>
              <a:rPr lang="en-US" dirty="0"/>
              <a:t> -- 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/>
              <a:t>./</a:t>
            </a:r>
            <a:r>
              <a:rPr lang="en-US" dirty="0" smtClean="0"/>
              <a:t>mongodb-linux-x86_64-4.0.10/bin/mongo 10.0.81.32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34693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656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AKS remediation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15725"/>
              </p:ext>
            </p:extLst>
          </p:nvPr>
        </p:nvGraphicFramePr>
        <p:xfrm>
          <a:off x="8618537" y="764381"/>
          <a:ext cx="27352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Packager Shell Object" showAsIcon="1" r:id="rId4" imgW="2735280" imgH="527400" progId="Package">
                  <p:embed/>
                </p:oleObj>
              </mc:Choice>
              <mc:Fallback>
                <p:oleObj name="Packager Shell Object" showAsIcon="1" r:id="rId4" imgW="2735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18537" y="764381"/>
                        <a:ext cx="273526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55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k8s versions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36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i="1" dirty="0" smtClean="0"/>
              <a:t>default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0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creation networking tooltip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i="1" dirty="0" smtClean="0"/>
              <a:t>for working </a:t>
            </a:r>
            <a:r>
              <a:rPr lang="en-US" i="1" dirty="0" err="1" smtClean="0"/>
              <a:t>netpols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6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cluster </a:t>
            </a:r>
            <a:r>
              <a:rPr lang="en-US" i="1" dirty="0" err="1" smtClean="0"/>
              <a:t>netpol</a:t>
            </a:r>
            <a:r>
              <a:rPr lang="en-US" i="1" dirty="0" smtClean="0"/>
              <a:t>-working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5618"/>
              </p:ext>
            </p:extLst>
          </p:nvPr>
        </p:nvGraphicFramePr>
        <p:xfrm>
          <a:off x="5131550" y="3155933"/>
          <a:ext cx="1524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Packager Shell Object" showAsIcon="1" r:id="rId3" imgW="1523880" imgH="527400" progId="Package">
                  <p:embed/>
                </p:oleObj>
              </mc:Choice>
              <mc:Fallback>
                <p:oleObj name="Packager Shell Object" showAsIcon="1" r:id="rId3" imgW="15238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1550" y="3155933"/>
                        <a:ext cx="1524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57220"/>
              </p:ext>
            </p:extLst>
          </p:nvPr>
        </p:nvGraphicFramePr>
        <p:xfrm>
          <a:off x="7697300" y="3155933"/>
          <a:ext cx="1933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Packager Shell Object" showAsIcon="1" r:id="rId5" imgW="1934280" imgH="527400" progId="Package">
                  <p:embed/>
                </p:oleObj>
              </mc:Choice>
              <mc:Fallback>
                <p:oleObj name="Packager Shell Object" showAsIcon="1" r:id="rId5" imgW="1934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300" y="3155933"/>
                        <a:ext cx="1933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9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OCP remediation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45623"/>
              </p:ext>
            </p:extLst>
          </p:nvPr>
        </p:nvGraphicFramePr>
        <p:xfrm>
          <a:off x="9155356" y="764381"/>
          <a:ext cx="1914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Packager Shell Object" showAsIcon="1" r:id="rId4" imgW="1914840" imgH="527400" progId="Package">
                  <p:embed/>
                </p:oleObj>
              </mc:Choice>
              <mc:Fallback>
                <p:oleObj name="Packager Shell Object" showAsIcon="1" r:id="rId4" imgW="19148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5356" y="764381"/>
                        <a:ext cx="19145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0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5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5-03T09:19:29;;HvS|"/>
  <p:tag name="A71660D270C64F5BBB8F27F5E85BE630" val="1"/>
  <p:tag name="ISFOXLABELINGONTITLEPAGESET" val="True"/>
  <p:tag name="ISFOXDOCUMENTCLASSIFICATIONVERSION" val="1"/>
  <p:tag name="ISFOXLABELUSERINTERACTION" val="True"/>
  <p:tag name="ISFOXOLDCLASSIFICATIONID" val="00000000-0000-0000-0000-000000000000"/>
  <p:tag name="ISFOXCLASSIFICATIONID" val="7d788e96-5802-48f7-b87f-ef0226e41b7c"/>
  <p:tag name="ISFOXCLASSIFICATIONNAME" val="Public"/>
  <p:tag name="ISFOXPREFIX" val="HvS"/>
  <p:tag name="ISFOXSHOWCLASSIFICATIONREQUESTDIALOG" val="False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Widescreen</PresentationFormat>
  <Paragraphs>161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Packager Shell Object</vt:lpstr>
      <vt:lpstr>Package</vt:lpstr>
      <vt:lpstr>Breakout demo OCP</vt:lpstr>
      <vt:lpstr>Breakout demo OCP commands</vt:lpstr>
      <vt:lpstr>Container breakout OCP 1</vt:lpstr>
      <vt:lpstr>Container breakout OCP 2</vt:lpstr>
      <vt:lpstr>Container breakout OCP 3</vt:lpstr>
      <vt:lpstr>Container breakout OCP result</vt:lpstr>
      <vt:lpstr>Container breakout OCP text</vt:lpstr>
      <vt:lpstr>Container breakout OCP remediation</vt:lpstr>
      <vt:lpstr>Lateral movement demo OCP</vt:lpstr>
      <vt:lpstr>Lateral movement  OCP commands  – set stage</vt:lpstr>
      <vt:lpstr>Movement OCP 1 – set stage</vt:lpstr>
      <vt:lpstr>Lateral movement commands OCP</vt:lpstr>
      <vt:lpstr>Movement OCP 2</vt:lpstr>
      <vt:lpstr>Movement OCP 3</vt:lpstr>
      <vt:lpstr>Movement OCP text</vt:lpstr>
      <vt:lpstr>Movement OCP remediation</vt:lpstr>
      <vt:lpstr>Breakout demo AKS</vt:lpstr>
      <vt:lpstr>Breakout demo AKS commands – node SSH</vt:lpstr>
      <vt:lpstr>Breakout demo AKS commands</vt:lpstr>
      <vt:lpstr>Container breakout AKS 1</vt:lpstr>
      <vt:lpstr>Container breakout AKS 2</vt:lpstr>
      <vt:lpstr>Container breakout AKS 3</vt:lpstr>
      <vt:lpstr>Container breakout AKS 4</vt:lpstr>
      <vt:lpstr>Container breakout AKS result</vt:lpstr>
      <vt:lpstr>Container breakout AKS text</vt:lpstr>
      <vt:lpstr>Container breakout AKS remediation CMDs</vt:lpstr>
      <vt:lpstr>Container breakout AKS remediation 1</vt:lpstr>
      <vt:lpstr>Container breakout AKS remediation 2</vt:lpstr>
      <vt:lpstr>Lateral movement demo AKS</vt:lpstr>
      <vt:lpstr>Lateral movement AKS commands  – set stage</vt:lpstr>
      <vt:lpstr>Movement AKS 1 – set stage</vt:lpstr>
      <vt:lpstr>Lateral movement commands AKS</vt:lpstr>
      <vt:lpstr>Movement AKS 2</vt:lpstr>
      <vt:lpstr>Movement AKS 3</vt:lpstr>
      <vt:lpstr>Movement AKS text</vt:lpstr>
      <vt:lpstr>Movement AKS remediation CMDs</vt:lpstr>
      <vt:lpstr>Movement AKS remediation 1</vt:lpstr>
      <vt:lpstr>Movement AKS remediation 2</vt:lpstr>
      <vt:lpstr> Other screenshots</vt:lpstr>
      <vt:lpstr>AKS k8s versions</vt:lpstr>
      <vt:lpstr>AKS cluster default config</vt:lpstr>
      <vt:lpstr>AKS cluster creation networking tooltip</vt:lpstr>
      <vt:lpstr>AKS cluster config for working netpols</vt:lpstr>
      <vt:lpstr>AKS cluster netpol-working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Grams</dc:creator>
  <cp:keywords>Public;</cp:keywords>
  <cp:lastModifiedBy>Lukas Grams</cp:lastModifiedBy>
  <cp:revision>126</cp:revision>
  <dcterms:created xsi:type="dcterms:W3CDTF">2019-05-03T07:18:53Z</dcterms:created>
  <dcterms:modified xsi:type="dcterms:W3CDTF">2019-06-26T15:17:17Z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