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80" r:id="rId2"/>
    <p:sldId id="269" r:id="rId3"/>
    <p:sldId id="258" r:id="rId4"/>
    <p:sldId id="259" r:id="rId5"/>
    <p:sldId id="260" r:id="rId6"/>
    <p:sldId id="268" r:id="rId7"/>
    <p:sldId id="277" r:id="rId8"/>
    <p:sldId id="266" r:id="rId9"/>
    <p:sldId id="265" r:id="rId10"/>
    <p:sldId id="270" r:id="rId11"/>
    <p:sldId id="272" r:id="rId12"/>
    <p:sldId id="273" r:id="rId13"/>
    <p:sldId id="275" r:id="rId14"/>
    <p:sldId id="276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49" autoAdjust="0"/>
  </p:normalViewPr>
  <p:slideViewPr>
    <p:cSldViewPr snapToGrid="0">
      <p:cViewPr varScale="1">
        <p:scale>
          <a:sx n="87" d="100"/>
          <a:sy n="87" d="100"/>
        </p:scale>
        <p:origin x="1476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98AD5-63E8-406E-B0D0-3CBA27A49C51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7B6AF-8810-4B2F-ADD5-5F91B866FE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3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aw.io/#G1PW9zWLcipewTwEsIq0NilWvQ-aI9OuE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phy.com/gifs/justin-hope-hoping-fingers-crossed-l0NwNrl4BtDD7JCx2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mages/f/fd/Dirk_Wetter_-_Docker_Top10-OWASP_KA.pdf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etecheslock/status/595617204273618944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Saved</a:t>
            </a:r>
            <a:r>
              <a:rPr lang="de-DE" dirty="0" smtClean="0"/>
              <a:t> in:</a:t>
            </a:r>
          </a:p>
          <a:p>
            <a:r>
              <a:rPr lang="de-DE" dirty="0" smtClean="0">
                <a:hlinkClick r:id="rId3"/>
              </a:rPr>
              <a:t>https://www.draw.io/#G1PW9zWLcipewTwEsIq0NilWvQ-aI9OuEY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72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Source: </a:t>
            </a:r>
            <a:r>
              <a:rPr lang="de-DE" dirty="0" err="1" smtClean="0"/>
              <a:t>Giphy</a:t>
            </a:r>
            <a:endParaRPr lang="de-DE" dirty="0" smtClean="0"/>
          </a:p>
          <a:p>
            <a:endParaRPr lang="de-DE" dirty="0" smtClean="0">
              <a:hlinkClick r:id="rId3"/>
            </a:endParaRPr>
          </a:p>
          <a:p>
            <a:r>
              <a:rPr lang="de-DE" dirty="0" smtClean="0">
                <a:hlinkClick r:id="rId3"/>
              </a:rPr>
              <a:t>https://giphy.com/gifs/justin-hope-hoping-fingers-crossed-l0NwNrl4BtDD7JCx2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81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dirty="0" smtClean="0"/>
              <a:t>„At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beginning</a:t>
            </a:r>
            <a:r>
              <a:rPr lang="de-DE" dirty="0" smtClean="0"/>
              <a:t>“ =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,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risk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mgmt</a:t>
            </a:r>
            <a:r>
              <a:rPr lang="de-DE" baseline="0" dirty="0" smtClean="0"/>
              <a:t>.</a:t>
            </a:r>
            <a:endParaRPr lang="de-DE" dirty="0" smtClean="0"/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- 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too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taste</a:t>
            </a:r>
          </a:p>
          <a:p>
            <a:pPr lvl="0"/>
            <a:r>
              <a:rPr lang="de-DE" dirty="0" smtClean="0"/>
              <a:t>- </a:t>
            </a:r>
            <a:r>
              <a:rPr lang="de-DE" dirty="0" err="1" smtClean="0"/>
              <a:t>Struggling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technology</a:t>
            </a:r>
            <a:r>
              <a:rPr lang="de-DE" dirty="0" smtClean="0"/>
              <a:t> &gt; </a:t>
            </a:r>
            <a:r>
              <a:rPr lang="de-DE" dirty="0" err="1" smtClean="0"/>
              <a:t>Struggling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endParaRPr lang="de-DE" dirty="0" smtClean="0"/>
          </a:p>
          <a:p>
            <a:pPr lvl="0"/>
            <a:r>
              <a:rPr lang="de-DE" dirty="0" smtClean="0"/>
              <a:t>- </a:t>
            </a:r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 smtClean="0"/>
              <a:t> -&gt; not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detail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071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MS = Microservice</a:t>
            </a:r>
          </a:p>
          <a:p>
            <a:endParaRPr lang="de-DE" dirty="0" smtClean="0"/>
          </a:p>
          <a:p>
            <a:r>
              <a:rPr lang="de-DE" dirty="0" smtClean="0"/>
              <a:t>Source: Dirk</a:t>
            </a:r>
            <a:r>
              <a:rPr lang="de-DE" baseline="0" dirty="0" smtClean="0"/>
              <a:t> Wetter, OWASP</a:t>
            </a:r>
          </a:p>
          <a:p>
            <a:r>
              <a:rPr lang="de-DE" dirty="0" smtClean="0">
                <a:hlinkClick r:id="rId3"/>
              </a:rPr>
              <a:t>https://www.owasp.org/images/f/fd/Dirk_Wetter_-_Docker_Top10-OWASP_KA.pdf</a:t>
            </a:r>
            <a:r>
              <a:rPr lang="de-DE" dirty="0" smtClean="0"/>
              <a:t> (Slide 7)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279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mtClean="0"/>
          </a:p>
          <a:p>
            <a:r>
              <a:rPr lang="de-DE" smtClean="0"/>
              <a:t>Source</a:t>
            </a:r>
            <a:r>
              <a:rPr lang="de-DE" dirty="0" smtClean="0"/>
              <a:t>:</a:t>
            </a:r>
            <a:r>
              <a:rPr lang="de-DE" baseline="0" dirty="0" smtClean="0"/>
              <a:t> Niko </a:t>
            </a:r>
            <a:r>
              <a:rPr lang="de-DE" baseline="0" dirty="0" err="1" smtClean="0"/>
              <a:t>Meisenzahl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Azure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Meetup</a:t>
            </a:r>
            <a:r>
              <a:rPr lang="de-DE" baseline="0" dirty="0" smtClean="0"/>
              <a:t> RO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051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Source:</a:t>
            </a:r>
            <a:r>
              <a:rPr lang="de-DE" baseline="0" dirty="0" smtClean="0"/>
              <a:t> K8s </a:t>
            </a:r>
            <a:r>
              <a:rPr lang="de-DE" baseline="0" dirty="0" err="1" smtClean="0"/>
              <a:t>Docs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thesis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sources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002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Credit</a:t>
            </a:r>
            <a:r>
              <a:rPr lang="de-DE" dirty="0" smtClean="0"/>
              <a:t>:</a:t>
            </a:r>
            <a:r>
              <a:rPr lang="de-DE" baseline="0" dirty="0" smtClean="0"/>
              <a:t> Pete </a:t>
            </a:r>
            <a:r>
              <a:rPr lang="de-DE" baseline="0" dirty="0" err="1" smtClean="0"/>
              <a:t>Cheslock</a:t>
            </a:r>
            <a:r>
              <a:rPr lang="de-DE" baseline="0" dirty="0" smtClean="0"/>
              <a:t> on Twitter</a:t>
            </a:r>
          </a:p>
          <a:p>
            <a:endParaRPr lang="de-DE" baseline="0" dirty="0" smtClean="0"/>
          </a:p>
          <a:p>
            <a:r>
              <a:rPr lang="de-DE" dirty="0" smtClean="0">
                <a:hlinkClick r:id="rId3"/>
              </a:rPr>
              <a:t>https://twitter.com/petecheslock/status/595617204273618944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94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275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298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92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Slide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10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771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463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Slide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655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Slide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/ 10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199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535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61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457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850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8F98A85-D1CF-4BCB-A54F-582CFA7208A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568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What‘s this?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56" y="1828800"/>
            <a:ext cx="4351338" cy="4351338"/>
          </a:xfrm>
        </p:spPr>
      </p:pic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710" y="1828800"/>
            <a:ext cx="62014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7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32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Bonus </a:t>
            </a:r>
            <a:r>
              <a:rPr lang="de-DE" dirty="0" err="1" smtClean="0"/>
              <a:t>slide</a:t>
            </a:r>
            <a:r>
              <a:rPr lang="de-DE" dirty="0" smtClean="0"/>
              <a:t> - Demo </a:t>
            </a:r>
            <a:r>
              <a:rPr lang="de-DE" dirty="0" err="1" smtClean="0"/>
              <a:t>attack</a:t>
            </a:r>
            <a:r>
              <a:rPr lang="de-DE" dirty="0"/>
              <a:t> </a:t>
            </a:r>
            <a:r>
              <a:rPr lang="de-DE" dirty="0" err="1" smtClean="0"/>
              <a:t>illustrated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1240" y="1828800"/>
            <a:ext cx="68963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 </a:t>
            </a:r>
            <a:r>
              <a:rPr lang="de-DE" dirty="0" err="1"/>
              <a:t>slide</a:t>
            </a:r>
            <a:r>
              <a:rPr lang="de-DE" dirty="0"/>
              <a:t> - </a:t>
            </a:r>
            <a:r>
              <a:rPr lang="de-DE" dirty="0" err="1" smtClean="0"/>
              <a:t>Kubernetes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16" y="1828800"/>
            <a:ext cx="6329218" cy="4351338"/>
          </a:xfrm>
        </p:spPr>
      </p:pic>
    </p:spTree>
    <p:extLst>
      <p:ext uri="{BB962C8B-B14F-4D97-AF65-F5344CB8AC3E}">
        <p14:creationId xmlns:p14="http://schemas.microsoft.com/office/powerpoint/2010/main" val="22679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 </a:t>
            </a:r>
            <a:r>
              <a:rPr lang="de-DE" dirty="0" err="1"/>
              <a:t>slide</a:t>
            </a:r>
            <a:r>
              <a:rPr lang="de-DE" dirty="0"/>
              <a:t> - </a:t>
            </a:r>
            <a:r>
              <a:rPr lang="de-DE" dirty="0" smtClean="0"/>
              <a:t>Container </a:t>
            </a:r>
            <a:r>
              <a:rPr lang="de-DE" dirty="0" err="1" smtClean="0"/>
              <a:t>overview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354749"/>
            <a:ext cx="8594725" cy="3299439"/>
          </a:xfrm>
        </p:spPr>
      </p:pic>
    </p:spTree>
    <p:extLst>
      <p:ext uri="{BB962C8B-B14F-4D97-AF65-F5344CB8AC3E}">
        <p14:creationId xmlns:p14="http://schemas.microsoft.com/office/powerpoint/2010/main" val="17102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 </a:t>
            </a:r>
            <a:r>
              <a:rPr lang="de-DE" dirty="0" err="1"/>
              <a:t>slide</a:t>
            </a:r>
            <a:r>
              <a:rPr lang="de-DE" dirty="0"/>
              <a:t> - </a:t>
            </a:r>
            <a:r>
              <a:rPr lang="de-DE" dirty="0" err="1" smtClean="0"/>
              <a:t>Industry</a:t>
            </a:r>
            <a:r>
              <a:rPr lang="de-DE" dirty="0" smtClean="0"/>
              <a:t> </a:t>
            </a:r>
            <a:r>
              <a:rPr lang="de-DE" dirty="0" err="1" smtClean="0"/>
              <a:t>snapshot</a:t>
            </a:r>
            <a:endParaRPr lang="de-DE" dirty="0"/>
          </a:p>
        </p:txBody>
      </p:sp>
      <p:pic>
        <p:nvPicPr>
          <p:cNvPr id="1026" name="Picture 2" descr="Bil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640" y="1828800"/>
            <a:ext cx="58155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12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Thesis </a:t>
            </a:r>
            <a:r>
              <a:rPr lang="de-DE" smtClean="0"/>
              <a:t>defense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Lukas Grams, 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282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goals</a:t>
            </a:r>
            <a:endParaRPr lang="de-DE" dirty="0" smtClean="0"/>
          </a:p>
          <a:p>
            <a:r>
              <a:rPr lang="de-DE" dirty="0" smtClean="0"/>
              <a:t>Schedule</a:t>
            </a:r>
          </a:p>
          <a:p>
            <a:r>
              <a:rPr lang="de-DE" dirty="0" smtClean="0"/>
              <a:t>Updated </a:t>
            </a:r>
            <a:r>
              <a:rPr lang="de-DE" dirty="0" err="1" smtClean="0"/>
              <a:t>goals</a:t>
            </a:r>
            <a:endParaRPr lang="de-DE" dirty="0" smtClean="0"/>
          </a:p>
          <a:p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thesis</a:t>
            </a:r>
            <a:endParaRPr lang="de-DE" dirty="0" smtClean="0"/>
          </a:p>
          <a:p>
            <a:r>
              <a:rPr lang="de-DE" dirty="0"/>
              <a:t>Demo time</a:t>
            </a:r>
          </a:p>
          <a:p>
            <a:r>
              <a:rPr lang="de-DE" dirty="0" err="1" smtClean="0"/>
              <a:t>Recap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683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goals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Identify</a:t>
            </a:r>
            <a:r>
              <a:rPr lang="de-DE" dirty="0" smtClean="0"/>
              <a:t> </a:t>
            </a:r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security</a:t>
            </a:r>
            <a:r>
              <a:rPr lang="de-DE" dirty="0" smtClean="0"/>
              <a:t> </a:t>
            </a:r>
            <a:r>
              <a:rPr lang="de-DE" dirty="0" err="1" smtClean="0"/>
              <a:t>risks</a:t>
            </a:r>
            <a:endParaRPr lang="de-DE" dirty="0" smtClean="0"/>
          </a:p>
          <a:p>
            <a:r>
              <a:rPr lang="de-DE" dirty="0" smtClean="0"/>
              <a:t>Rate </a:t>
            </a:r>
            <a:r>
              <a:rPr lang="de-DE" dirty="0" err="1" smtClean="0"/>
              <a:t>security</a:t>
            </a:r>
            <a:r>
              <a:rPr lang="de-DE" dirty="0" smtClean="0"/>
              <a:t> </a:t>
            </a:r>
            <a:r>
              <a:rPr lang="de-DE" dirty="0" err="1" smtClean="0"/>
              <a:t>risks</a:t>
            </a:r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mitigate</a:t>
            </a:r>
            <a:r>
              <a:rPr lang="de-DE" dirty="0" smtClean="0"/>
              <a:t> (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practices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Compare</a:t>
            </a:r>
            <a:r>
              <a:rPr lang="de-DE" dirty="0" smtClean="0"/>
              <a:t> on-</a:t>
            </a:r>
            <a:r>
              <a:rPr lang="de-DE" dirty="0" err="1" smtClean="0"/>
              <a:t>prem</a:t>
            </a:r>
            <a:r>
              <a:rPr lang="de-DE" dirty="0" smtClean="0"/>
              <a:t> &amp; </a:t>
            </a: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endParaRPr lang="de-DE" dirty="0" smtClean="0"/>
          </a:p>
          <a:p>
            <a:r>
              <a:rPr lang="de-DE" dirty="0" smtClean="0"/>
              <a:t>Optional:</a:t>
            </a:r>
            <a:br>
              <a:rPr lang="de-DE" dirty="0" smtClean="0"/>
            </a:b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cloud-hosted</a:t>
            </a:r>
            <a:r>
              <a:rPr lang="de-DE" dirty="0" smtClean="0"/>
              <a:t>, </a:t>
            </a:r>
            <a:r>
              <a:rPr lang="de-DE" dirty="0" err="1" smtClean="0"/>
              <a:t>self-managed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5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Schedule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Research, 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pPr marL="274320" lvl="1" indent="0">
              <a:buNone/>
            </a:pPr>
            <a:endParaRPr lang="de-DE" sz="1800" dirty="0" smtClean="0"/>
          </a:p>
          <a:p>
            <a:pPr marL="274320" lvl="1" indent="0">
              <a:buNone/>
            </a:pPr>
            <a:endParaRPr lang="de-DE" sz="1800" dirty="0"/>
          </a:p>
          <a:p>
            <a:pPr marL="274320" lvl="1" indent="0">
              <a:buNone/>
            </a:pPr>
            <a:r>
              <a:rPr lang="de-DE" sz="1800" dirty="0" err="1" smtClean="0"/>
              <a:t>Attack</a:t>
            </a:r>
            <a:r>
              <a:rPr lang="de-DE" sz="1800" dirty="0" smtClean="0"/>
              <a:t> </a:t>
            </a:r>
            <a:r>
              <a:rPr lang="de-DE" sz="1800" dirty="0" err="1" smtClean="0"/>
              <a:t>vectors</a:t>
            </a:r>
            <a:r>
              <a:rPr lang="de-DE" sz="1800" dirty="0" smtClean="0"/>
              <a:t> &amp; </a:t>
            </a:r>
            <a:r>
              <a:rPr lang="de-DE" sz="1800" dirty="0" err="1"/>
              <a:t>m</a:t>
            </a:r>
            <a:r>
              <a:rPr lang="de-DE" sz="1800" dirty="0" err="1" smtClean="0"/>
              <a:t>itigation</a:t>
            </a:r>
            <a:r>
              <a:rPr lang="de-DE" sz="1800" dirty="0" smtClean="0"/>
              <a:t> </a:t>
            </a:r>
            <a:r>
              <a:rPr lang="de-DE" sz="1800" dirty="0" err="1" smtClean="0"/>
              <a:t>pointers</a:t>
            </a:r>
            <a:endParaRPr lang="de-DE" sz="1800" dirty="0" smtClean="0"/>
          </a:p>
          <a:p>
            <a:pPr marL="274320" lvl="1" indent="0">
              <a:buNone/>
            </a:pPr>
            <a:r>
              <a:rPr lang="de-DE" sz="1800" dirty="0" err="1" smtClean="0">
                <a:solidFill>
                  <a:srgbClr val="0070C0"/>
                </a:solidFill>
              </a:rPr>
              <a:t>Built</a:t>
            </a:r>
            <a:r>
              <a:rPr lang="de-DE" sz="1800" dirty="0" smtClean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from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scratch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to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meet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 smtClean="0">
                <a:solidFill>
                  <a:srgbClr val="0070C0"/>
                </a:solidFill>
              </a:rPr>
              <a:t>requirements</a:t>
            </a:r>
            <a:endParaRPr lang="de-DE" sz="1800" dirty="0" smtClean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endParaRPr lang="de-DE" sz="1800" dirty="0">
              <a:solidFill>
                <a:srgbClr val="0070C0"/>
              </a:solidFill>
            </a:endParaRPr>
          </a:p>
          <a:p>
            <a:pPr marL="548640" lvl="2" indent="0">
              <a:buNone/>
            </a:pPr>
            <a:r>
              <a:rPr lang="de-DE" sz="1800" dirty="0" err="1" smtClean="0"/>
              <a:t>Risk</a:t>
            </a:r>
            <a:r>
              <a:rPr lang="de-DE" sz="1800" dirty="0" smtClean="0"/>
              <a:t> </a:t>
            </a:r>
            <a:r>
              <a:rPr lang="de-DE" sz="1800" dirty="0" err="1" smtClean="0"/>
              <a:t>analysis</a:t>
            </a:r>
            <a:r>
              <a:rPr lang="de-DE" sz="1800" dirty="0" smtClean="0"/>
              <a:t> &amp; </a:t>
            </a:r>
            <a:r>
              <a:rPr lang="de-DE" sz="1800" dirty="0" err="1" smtClean="0"/>
              <a:t>comparison</a:t>
            </a:r>
            <a:endParaRPr lang="de-DE" sz="1800" dirty="0" smtClean="0"/>
          </a:p>
          <a:p>
            <a:pPr marL="548640" lvl="2" indent="0">
              <a:buNone/>
            </a:pPr>
            <a:r>
              <a:rPr lang="de-DE" sz="1800" dirty="0" smtClean="0">
                <a:solidFill>
                  <a:srgbClr val="0070C0"/>
                </a:solidFill>
              </a:rPr>
              <a:t>Extensive </a:t>
            </a:r>
            <a:r>
              <a:rPr lang="de-DE" sz="1800" dirty="0" err="1">
                <a:solidFill>
                  <a:srgbClr val="0070C0"/>
                </a:solidFill>
              </a:rPr>
              <a:t>risk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model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tailoring</a:t>
            </a:r>
            <a:r>
              <a:rPr lang="de-DE" sz="1800" dirty="0">
                <a:solidFill>
                  <a:srgbClr val="0070C0"/>
                </a:solidFill>
              </a:rPr>
              <a:t> was </a:t>
            </a:r>
            <a:r>
              <a:rPr lang="de-DE" sz="1800" dirty="0" err="1">
                <a:solidFill>
                  <a:srgbClr val="0070C0"/>
                </a:solidFill>
              </a:rPr>
              <a:t>necessary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</a:p>
          <a:p>
            <a:pPr marL="548640" lvl="2" indent="0">
              <a:buNone/>
            </a:pPr>
            <a:r>
              <a:rPr lang="de-DE" sz="1800" dirty="0" err="1" smtClean="0">
                <a:solidFill>
                  <a:srgbClr val="0070C0"/>
                </a:solidFill>
              </a:rPr>
              <a:t>Highly</a:t>
            </a:r>
            <a:r>
              <a:rPr lang="de-DE" sz="1800" dirty="0" smtClean="0">
                <a:solidFill>
                  <a:srgbClr val="0070C0"/>
                </a:solidFill>
              </a:rPr>
              <a:t> </a:t>
            </a:r>
            <a:r>
              <a:rPr lang="de-DE" sz="1800" dirty="0" err="1" smtClean="0">
                <a:solidFill>
                  <a:srgbClr val="0070C0"/>
                </a:solidFill>
              </a:rPr>
              <a:t>dependent</a:t>
            </a:r>
            <a:r>
              <a:rPr lang="de-DE" sz="1800" dirty="0" smtClean="0">
                <a:solidFill>
                  <a:srgbClr val="0070C0"/>
                </a:solidFill>
              </a:rPr>
              <a:t> </a:t>
            </a:r>
            <a:r>
              <a:rPr lang="de-DE" sz="1800" dirty="0">
                <a:solidFill>
                  <a:srgbClr val="0070C0"/>
                </a:solidFill>
              </a:rPr>
              <a:t>on </a:t>
            </a:r>
            <a:r>
              <a:rPr lang="de-DE" sz="1800" dirty="0" err="1">
                <a:solidFill>
                  <a:srgbClr val="0070C0"/>
                </a:solidFill>
              </a:rPr>
              <a:t>specific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solutions</a:t>
            </a:r>
            <a:endParaRPr lang="de-DE" sz="1800" dirty="0">
              <a:solidFill>
                <a:srgbClr val="0070C0"/>
              </a:solidFill>
            </a:endParaRPr>
          </a:p>
          <a:p>
            <a:pPr marL="822960" lvl="3" indent="0">
              <a:buNone/>
            </a:pPr>
            <a:r>
              <a:rPr lang="de-DE" sz="1800" dirty="0" err="1" smtClean="0"/>
              <a:t>Practical</a:t>
            </a:r>
            <a:r>
              <a:rPr lang="de-DE" sz="1800" dirty="0" smtClean="0"/>
              <a:t> </a:t>
            </a:r>
            <a:r>
              <a:rPr lang="de-DE" sz="1800" dirty="0" err="1" smtClean="0"/>
              <a:t>implementation</a:t>
            </a:r>
            <a:r>
              <a:rPr lang="de-DE" sz="1800" dirty="0" smtClean="0"/>
              <a:t> &amp; </a:t>
            </a:r>
            <a:r>
              <a:rPr lang="de-DE" sz="1800" dirty="0" err="1"/>
              <a:t>best</a:t>
            </a:r>
            <a:r>
              <a:rPr lang="de-DE" sz="1800" dirty="0"/>
              <a:t> </a:t>
            </a:r>
            <a:r>
              <a:rPr lang="de-DE" sz="1800" dirty="0" err="1"/>
              <a:t>practice</a:t>
            </a:r>
            <a:r>
              <a:rPr lang="de-DE" sz="1800" dirty="0"/>
              <a:t> </a:t>
            </a:r>
            <a:r>
              <a:rPr lang="de-DE" sz="1800" dirty="0" err="1" smtClean="0"/>
              <a:t>derivement</a:t>
            </a:r>
            <a:endParaRPr lang="de-DE" sz="1800" dirty="0" smtClean="0"/>
          </a:p>
          <a:p>
            <a:pPr marL="822960" lvl="3" indent="0">
              <a:buNone/>
            </a:pPr>
            <a:r>
              <a:rPr lang="de-DE" sz="1800" dirty="0" err="1" smtClean="0">
                <a:solidFill>
                  <a:srgbClr val="0070C0"/>
                </a:solidFill>
              </a:rPr>
              <a:t>Reduced</a:t>
            </a:r>
            <a:r>
              <a:rPr lang="de-DE" sz="1800" dirty="0" smtClean="0">
                <a:solidFill>
                  <a:srgbClr val="0070C0"/>
                </a:solidFill>
              </a:rPr>
              <a:t> </a:t>
            </a:r>
            <a:r>
              <a:rPr lang="de-DE" sz="1800" dirty="0">
                <a:solidFill>
                  <a:srgbClr val="0070C0"/>
                </a:solidFill>
              </a:rPr>
              <a:t>due </a:t>
            </a:r>
            <a:r>
              <a:rPr lang="de-DE" sz="1800" dirty="0" err="1">
                <a:solidFill>
                  <a:srgbClr val="0070C0"/>
                </a:solidFill>
              </a:rPr>
              <a:t>to</a:t>
            </a:r>
            <a:r>
              <a:rPr lang="de-DE" sz="1800" dirty="0">
                <a:solidFill>
                  <a:srgbClr val="0070C0"/>
                </a:solidFill>
              </a:rPr>
              <a:t> time </a:t>
            </a:r>
            <a:r>
              <a:rPr lang="de-DE" sz="1800" dirty="0" err="1" smtClean="0">
                <a:solidFill>
                  <a:srgbClr val="0070C0"/>
                </a:solidFill>
              </a:rPr>
              <a:t>constraints</a:t>
            </a:r>
            <a:endParaRPr lang="de-DE" sz="1800" dirty="0" smtClean="0">
              <a:solidFill>
                <a:srgbClr val="0070C0"/>
              </a:solidFill>
            </a:endParaRPr>
          </a:p>
          <a:p>
            <a:pPr marL="822960" lvl="3" indent="0">
              <a:buNone/>
            </a:pPr>
            <a:endParaRPr lang="de-DE" sz="1800" dirty="0">
              <a:solidFill>
                <a:srgbClr val="0070C0"/>
              </a:solidFill>
            </a:endParaRPr>
          </a:p>
          <a:p>
            <a:pPr marL="1097280" lvl="4" indent="0">
              <a:buNone/>
            </a:pPr>
            <a:r>
              <a:rPr lang="de-DE" sz="1800" dirty="0" smtClean="0"/>
              <a:t>Write out </a:t>
            </a:r>
            <a:r>
              <a:rPr lang="de-DE" sz="1800" dirty="0" err="1" smtClean="0"/>
              <a:t>notes</a:t>
            </a:r>
            <a:r>
              <a:rPr lang="de-DE" sz="1800" dirty="0" smtClean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 smtClean="0"/>
              <a:t>full</a:t>
            </a:r>
            <a:r>
              <a:rPr lang="de-DE" sz="1800" dirty="0" smtClean="0"/>
              <a:t> </a:t>
            </a:r>
            <a:r>
              <a:rPr lang="de-DE" sz="1800" dirty="0" err="1" smtClean="0"/>
              <a:t>thesis</a:t>
            </a:r>
            <a:endParaRPr lang="de-DE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097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Updated </a:t>
            </a:r>
            <a:r>
              <a:rPr lang="de-DE" dirty="0" err="1" smtClean="0"/>
              <a:t>goals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Initial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2956816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risks</a:t>
            </a:r>
            <a:endParaRPr lang="de-DE" dirty="0"/>
          </a:p>
          <a:p>
            <a:r>
              <a:rPr lang="de-DE" dirty="0" smtClean="0"/>
              <a:t>Rate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risks</a:t>
            </a:r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mitigate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practices</a:t>
            </a:r>
            <a:r>
              <a:rPr lang="de-DE" dirty="0"/>
              <a:t>)</a:t>
            </a:r>
          </a:p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on-</a:t>
            </a:r>
            <a:r>
              <a:rPr lang="de-DE" dirty="0" err="1" smtClean="0"/>
              <a:t>prem</a:t>
            </a:r>
            <a:r>
              <a:rPr lang="de-DE" dirty="0" smtClean="0"/>
              <a:t> </a:t>
            </a:r>
            <a:r>
              <a:rPr lang="de-DE" dirty="0"/>
              <a:t>&amp;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/>
          </a:p>
          <a:p>
            <a:r>
              <a:rPr lang="de-DE" dirty="0" smtClean="0"/>
              <a:t>Optional:</a:t>
            </a:r>
            <a:br>
              <a:rPr lang="de-DE" dirty="0" smtClean="0"/>
            </a:b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cloud-hosted</a:t>
            </a:r>
            <a:r>
              <a:rPr lang="de-DE" dirty="0"/>
              <a:t>,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self-managed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Updated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>
                <a:solidFill>
                  <a:srgbClr val="008000"/>
                </a:solidFill>
              </a:rPr>
              <a:t>Identify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generic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security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risks</a:t>
            </a:r>
            <a:endParaRPr lang="de-DE" dirty="0" smtClean="0">
              <a:solidFill>
                <a:srgbClr val="008000"/>
              </a:solidFill>
            </a:endParaRPr>
          </a:p>
          <a:p>
            <a:r>
              <a:rPr lang="de-DE" dirty="0" smtClean="0">
                <a:solidFill>
                  <a:srgbClr val="008000"/>
                </a:solidFill>
              </a:rPr>
              <a:t>Rate </a:t>
            </a:r>
            <a:r>
              <a:rPr lang="de-DE" dirty="0" err="1" smtClean="0">
                <a:solidFill>
                  <a:srgbClr val="008000"/>
                </a:solidFill>
              </a:rPr>
              <a:t>security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risks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r>
              <a:rPr lang="de-DE" dirty="0" smtClean="0">
                <a:solidFill>
                  <a:srgbClr val="FF9900"/>
                </a:solidFill>
              </a:rPr>
              <a:t>Pointers on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mitigate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FF9900"/>
                </a:solidFill>
              </a:rPr>
              <a:t>some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practices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Compare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>
                <a:solidFill>
                  <a:srgbClr val="FF9900"/>
                </a:solidFill>
              </a:rPr>
              <a:t>OCP </a:t>
            </a:r>
            <a:r>
              <a:rPr lang="de-DE" dirty="0">
                <a:solidFill>
                  <a:srgbClr val="FF9900"/>
                </a:solidFill>
              </a:rPr>
              <a:t>3.11 &amp; AKS </a:t>
            </a:r>
            <a:r>
              <a:rPr lang="de-DE" dirty="0" smtClean="0">
                <a:solidFill>
                  <a:srgbClr val="FF9900"/>
                </a:solidFill>
              </a:rPr>
              <a:t>1.11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strike="sngStrike" dirty="0"/>
              <a:t>Optional:</a:t>
            </a:r>
            <a:br>
              <a:rPr lang="de-DE" strike="sngStrike" dirty="0"/>
            </a:br>
            <a:r>
              <a:rPr lang="de-DE" strike="sngStrike" dirty="0" err="1"/>
              <a:t>Compare</a:t>
            </a:r>
            <a:r>
              <a:rPr lang="de-DE" strike="sngStrike" dirty="0"/>
              <a:t> </a:t>
            </a:r>
            <a:r>
              <a:rPr lang="de-DE" strike="sngStrike" dirty="0" err="1"/>
              <a:t>to</a:t>
            </a:r>
            <a:r>
              <a:rPr lang="de-DE" strike="sngStrike" dirty="0"/>
              <a:t> </a:t>
            </a:r>
            <a:r>
              <a:rPr lang="de-DE" strike="sngStrike" dirty="0" err="1"/>
              <a:t>cloud-hosted</a:t>
            </a:r>
            <a:r>
              <a:rPr lang="de-DE" strike="sngStrike" dirty="0"/>
              <a:t>, </a:t>
            </a:r>
            <a:br>
              <a:rPr lang="de-DE" strike="sngStrike" dirty="0"/>
            </a:br>
            <a:r>
              <a:rPr lang="de-DE" strike="sngStrike" dirty="0" err="1"/>
              <a:t>self-managed</a:t>
            </a:r>
            <a:r>
              <a:rPr lang="de-DE" strike="sngStrike" dirty="0"/>
              <a:t> </a:t>
            </a:r>
            <a:r>
              <a:rPr lang="de-DE" strike="sngStrike" dirty="0" err="1"/>
              <a:t>solutions</a:t>
            </a:r>
            <a:endParaRPr lang="de-DE" strike="sngStrike" dirty="0"/>
          </a:p>
          <a:p>
            <a:r>
              <a:rPr lang="de-DE" dirty="0" smtClean="0">
                <a:solidFill>
                  <a:srgbClr val="008000"/>
                </a:solidFill>
              </a:rPr>
              <a:t>Template </a:t>
            </a:r>
            <a:r>
              <a:rPr lang="de-DE" dirty="0" err="1" smtClean="0">
                <a:solidFill>
                  <a:srgbClr val="008000"/>
                </a:solidFill>
              </a:rPr>
              <a:t>for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risk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comparison</a:t>
            </a:r>
            <a:r>
              <a:rPr lang="de-DE" dirty="0" smtClean="0">
                <a:solidFill>
                  <a:srgbClr val="008000"/>
                </a:solidFill>
              </a:rPr>
              <a:t> &amp; </a:t>
            </a:r>
            <a:r>
              <a:rPr lang="de-DE" dirty="0" err="1" smtClean="0">
                <a:solidFill>
                  <a:srgbClr val="008000"/>
                </a:solidFill>
              </a:rPr>
              <a:t>management</a:t>
            </a:r>
            <a:endParaRPr lang="de-DE" dirty="0">
              <a:solidFill>
                <a:srgbClr val="008000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898" y="0"/>
            <a:ext cx="902286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2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5" y="2438397"/>
            <a:ext cx="10478172" cy="313213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thesis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5" y="2438397"/>
            <a:ext cx="10478172" cy="313213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5" y="2438396"/>
            <a:ext cx="10478172" cy="313213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5" y="2438395"/>
            <a:ext cx="10478172" cy="312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37" y="2751993"/>
            <a:ext cx="4456178" cy="250495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 time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21" y="2751993"/>
            <a:ext cx="4441408" cy="2504952"/>
          </a:xfrm>
        </p:spPr>
      </p:pic>
      <p:sp>
        <p:nvSpPr>
          <p:cNvPr id="8" name="Textfeld 7"/>
          <p:cNvSpPr txBox="1"/>
          <p:nvPr/>
        </p:nvSpPr>
        <p:spPr>
          <a:xfrm>
            <a:off x="3585552" y="5627077"/>
            <a:ext cx="394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(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154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Considerable</a:t>
            </a:r>
            <a:r>
              <a:rPr lang="de-DE" dirty="0" smtClean="0"/>
              <a:t> additional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Resulting</a:t>
            </a:r>
            <a:r>
              <a:rPr lang="de-DE" dirty="0" smtClean="0"/>
              <a:t> </a:t>
            </a:r>
            <a:r>
              <a:rPr lang="de-DE" dirty="0" err="1" smtClean="0"/>
              <a:t>shift</a:t>
            </a:r>
            <a:r>
              <a:rPr lang="de-DE" dirty="0" smtClean="0"/>
              <a:t> in </a:t>
            </a:r>
            <a:r>
              <a:rPr lang="de-DE" dirty="0" err="1" smtClean="0"/>
              <a:t>goals</a:t>
            </a:r>
            <a:endParaRPr lang="de-DE" dirty="0"/>
          </a:p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pPr lvl="1"/>
            <a:r>
              <a:rPr lang="de-DE" dirty="0" smtClean="0"/>
              <a:t>Start 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beginning</a:t>
            </a:r>
            <a:endParaRPr lang="de-DE" dirty="0" smtClean="0"/>
          </a:p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/>
              <a:t>end </a:t>
            </a:r>
            <a:r>
              <a:rPr lang="de-DE" dirty="0" err="1" smtClean="0"/>
              <a:t>result</a:t>
            </a:r>
            <a:endParaRPr lang="de-DE" dirty="0" smtClean="0"/>
          </a:p>
          <a:p>
            <a:pPr lvl="1"/>
            <a:r>
              <a:rPr lang="de-DE" dirty="0" err="1"/>
              <a:t>Viability</a:t>
            </a:r>
            <a:r>
              <a:rPr lang="de-DE" dirty="0"/>
              <a:t> </a:t>
            </a:r>
            <a:r>
              <a:rPr lang="de-DE" dirty="0" err="1"/>
              <a:t>confirmed</a:t>
            </a:r>
            <a:r>
              <a:rPr lang="de-DE" dirty="0"/>
              <a:t> in </a:t>
            </a:r>
            <a:r>
              <a:rPr lang="de-DE" dirty="0" err="1"/>
              <a:t>practice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32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71660D270C64F5BBB8F27F5E85BE6370" val="HVS\grams;7d788e96-5802-48f7-b87f-ef0226e41b7c;Public;2019-08-28T13:28:33;;HvS|"/>
  <p:tag name="A71660D270C64F5BBB8F27F5E85BE630" val="1"/>
  <p:tag name="ISFOXLABELUSERINTERACTION" val="True"/>
  <p:tag name="ISFOXLABELINGONTITLEPAGESET" val="True"/>
  <p:tag name="ISFOXDOCUMENTCLASSIFICATIONVERSION" val="1"/>
  <p:tag name="ISFOXCLASSIFICATIONID" val="7d788e96-5802-48f7-b87f-ef0226e41b7c"/>
  <p:tag name="ISFOXCLASSIFICATIONNAME" val="Public"/>
  <p:tag name="ISFOXPREFIX" val="HvS"/>
  <p:tag name="ISFOXSHOWCLASSIFICATIONREQUESTDIALOG" val="False"/>
  <p:tag name="ISFOXOLDCLASSIFICATIONID" val="7d788e96-5802-48f7-b87f-ef0226e41b7c"/>
  <p:tag name="ISFOXCLASSIFICATIONINKEYWORDS" val="Public"/>
  <p:tag name="ISFOXDOVERSIONINGONSAVE" val="0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2">
            <a:lumMod val="75000"/>
          </a:schemeClr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284</Words>
  <Application>Microsoft Office PowerPoint</Application>
  <PresentationFormat>Breitbild</PresentationFormat>
  <Paragraphs>93</Paragraphs>
  <Slides>14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View</vt:lpstr>
      <vt:lpstr>What‘s this?</vt:lpstr>
      <vt:lpstr>Thesis defense</vt:lpstr>
      <vt:lpstr>Agenda</vt:lpstr>
      <vt:lpstr>Initial goals</vt:lpstr>
      <vt:lpstr>Schedule</vt:lpstr>
      <vt:lpstr>Updated goals</vt:lpstr>
      <vt:lpstr>Representation in thesis</vt:lpstr>
      <vt:lpstr>Demo time</vt:lpstr>
      <vt:lpstr>Recap</vt:lpstr>
      <vt:lpstr>Thanks for your attention!</vt:lpstr>
      <vt:lpstr>Bonus slide - Demo attack illustrated</vt:lpstr>
      <vt:lpstr>Bonus slide - Kubernetes components</vt:lpstr>
      <vt:lpstr>Bonus slide - Container overview</vt:lpstr>
      <vt:lpstr>Bonus slide - Industry snapshot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defendence</dc:title>
  <dc:creator>Lukas</dc:creator>
  <cp:keywords>Public;</cp:keywords>
  <cp:lastModifiedBy>Lukas Grams</cp:lastModifiedBy>
  <cp:revision>157</cp:revision>
  <dcterms:created xsi:type="dcterms:W3CDTF">2019-08-10T18:15:29Z</dcterms:created>
  <dcterms:modified xsi:type="dcterms:W3CDTF">2019-09-14T17:11:19Z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71660d270c64f5bbb8f27ffa23">
    <vt:bool>false</vt:bool>
  </property>
  <property fmtid="{D5CDD505-2E9C-101B-9397-08002B2CF9AE}" pid="3" name="ISFOXClassification">
    <vt:lpwstr>Public</vt:lpwstr>
  </property>
</Properties>
</file>