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82" r:id="rId3"/>
    <p:sldId id="265" r:id="rId4"/>
    <p:sldId id="266" r:id="rId5"/>
    <p:sldId id="264" r:id="rId6"/>
    <p:sldId id="267" r:id="rId7"/>
    <p:sldId id="268" r:id="rId8"/>
    <p:sldId id="269" r:id="rId9"/>
    <p:sldId id="278" r:id="rId10"/>
    <p:sldId id="279" r:id="rId11"/>
    <p:sldId id="280" r:id="rId12"/>
    <p:sldId id="281" r:id="rId13"/>
    <p:sldId id="256" r:id="rId14"/>
    <p:sldId id="257" r:id="rId15"/>
    <p:sldId id="258" r:id="rId16"/>
    <p:sldId id="25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Mapa de situación (Cabo </a:t>
            </a:r>
            <a:r>
              <a:rPr lang="es-ES" sz="2000" dirty="0" err="1" smtClean="0"/>
              <a:t>udra</a:t>
            </a:r>
            <a:r>
              <a:rPr lang="es-ES" sz="2000" dirty="0" smtClean="0"/>
              <a:t>).</a:t>
            </a:r>
            <a:br>
              <a:rPr lang="es-ES" sz="2000" dirty="0" smtClean="0"/>
            </a:br>
            <a:r>
              <a:rPr lang="es-ES" sz="2000" dirty="0" smtClean="0"/>
              <a:t>Modelo </a:t>
            </a:r>
            <a:r>
              <a:rPr lang="es-ES" sz="2000" dirty="0" err="1" smtClean="0"/>
              <a:t>wrf</a:t>
            </a:r>
            <a:r>
              <a:rPr lang="es-ES" sz="2000" dirty="0" smtClean="0"/>
              <a:t> (1km)</a:t>
            </a:r>
            <a:endParaRPr lang="es-ES" sz="2000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4433799"/>
              </p:ext>
            </p:extLst>
          </p:nvPr>
        </p:nvGraphicFramePr>
        <p:xfrm>
          <a:off x="792278" y="947033"/>
          <a:ext cx="4378236" cy="3735277"/>
        </p:xfrm>
        <a:graphic>
          <a:graphicData uri="http://schemas.openxmlformats.org/drawingml/2006/table">
            <a:tbl>
              <a:tblPr/>
              <a:tblGrid>
                <a:gridCol w="729706">
                  <a:extLst>
                    <a:ext uri="{9D8B030D-6E8A-4147-A177-3AD203B41FA5}">
                      <a16:colId xmlns:a16="http://schemas.microsoft.com/office/drawing/2014/main" val="906804932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752157766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3488353523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1408287974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3528107001"/>
                    </a:ext>
                  </a:extLst>
                </a:gridCol>
                <a:gridCol w="729706">
                  <a:extLst>
                    <a:ext uri="{9D8B030D-6E8A-4147-A177-3AD203B41FA5}">
                      <a16:colId xmlns:a16="http://schemas.microsoft.com/office/drawing/2014/main" val="278065210"/>
                    </a:ext>
                  </a:extLst>
                </a:gridCol>
              </a:tblGrid>
              <a:tr h="463097"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Latitud modelo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Longitud modelo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Latitud  estación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smtClean="0">
                          <a:effectLst/>
                        </a:rPr>
                        <a:t>Longitud  estación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b="1" dirty="0" err="1">
                          <a:effectLst/>
                        </a:rPr>
                        <a:t>distance</a:t>
                      </a:r>
                      <a:endParaRPr lang="es-ES" sz="1000" b="1" dirty="0">
                        <a:effectLst/>
                      </a:endParaRP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52898" marR="52898" marT="26449" marB="2644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4922911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42.335400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-8.830873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0.509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37234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42.347363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-8.829857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0.945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20414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42.336150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-8.847057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1.139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4934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42.348114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-8.846044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1.390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94891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42.334650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-8.814690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1.664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04885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42.323437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-8.831889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1.782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061746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42.346610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-8.813670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1.845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77532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42.324190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-8.848070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2.052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766158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42.359325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-8.828840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2.253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7560"/>
                  </a:ext>
                </a:extLst>
              </a:tr>
              <a:tr h="297068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42.322685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-8.815709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42.3394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-8.8339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effectLst/>
                        </a:rPr>
                        <a:t>2.384</a:t>
                      </a:r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52898" marR="52898" marT="26449" marB="26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993404"/>
                  </a:ext>
                </a:extLst>
              </a:tr>
            </a:tbl>
          </a:graphicData>
        </a:graphic>
      </p:graphicFrame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6" y="1147156"/>
            <a:ext cx="5860473" cy="2718262"/>
          </a:xfrm>
        </p:spPr>
      </p:pic>
    </p:spTree>
    <p:extLst>
      <p:ext uri="{BB962C8B-B14F-4D97-AF65-F5344CB8AC3E}">
        <p14:creationId xmlns:p14="http://schemas.microsoft.com/office/powerpoint/2010/main" val="2484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modelo WRF (1Km)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620" y="685800"/>
            <a:ext cx="4710311" cy="3614738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0482" y="685800"/>
            <a:ext cx="471031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(m/s). Pronóstico </a:t>
            </a:r>
            <a:r>
              <a:rPr lang="es-ES" sz="1800" dirty="0" smtClean="0"/>
              <a:t>d2. </a:t>
            </a:r>
            <a:r>
              <a:rPr lang="es-ES" sz="1800" dirty="0" smtClean="0"/>
              <a:t>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957176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9" name="Marcador de contenid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9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Dirección del viento medio (grados)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4663440"/>
            <a:ext cx="8534400" cy="1330959"/>
          </a:xfrm>
        </p:spPr>
        <p:txBody>
          <a:bodyPr>
            <a:normAutofit/>
          </a:bodyPr>
          <a:lstStyle/>
          <a:p>
            <a:r>
              <a:rPr lang="es-ES" sz="1800" dirty="0" smtClean="0"/>
              <a:t>Matrices de Confusión. Dirección viento (intervalos en grados). Pronóstico d0. resolución espacial 1km</a:t>
            </a:r>
            <a:endParaRPr lang="es-ES" sz="1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8743" y="615142"/>
            <a:ext cx="5028018" cy="44971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2" y="764771"/>
            <a:ext cx="6363335" cy="434755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Calidad desagregada. </a:t>
            </a:r>
            <a:r>
              <a:rPr lang="es-ES" sz="1800" dirty="0"/>
              <a:t>Pronóstico d0. 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975" y="598516"/>
            <a:ext cx="4522493" cy="433924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066" y="523702"/>
            <a:ext cx="4140401" cy="44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Calidad </a:t>
            </a:r>
            <a:r>
              <a:rPr lang="es-ES" sz="1800" dirty="0"/>
              <a:t>global. Pronóstico d0. 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525" y="1270000"/>
            <a:ext cx="4339242" cy="334356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6851" y="1262063"/>
            <a:ext cx="4272742" cy="32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Precisión y </a:t>
            </a:r>
            <a:r>
              <a:rPr lang="es-ES" sz="1800" dirty="0"/>
              <a:t>entropía. Pronóstico d0. 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022" y="515389"/>
            <a:ext cx="4823845" cy="4322618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26975" y="515389"/>
            <a:ext cx="4438996" cy="4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Matrices de Confusión. Dirección viento (intervalos en grados).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89" y="888913"/>
            <a:ext cx="5563678" cy="397156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85164" y="685801"/>
            <a:ext cx="4854632" cy="41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desagregada.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2" y="685799"/>
            <a:ext cx="4791841" cy="423533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2359" y="685799"/>
            <a:ext cx="4804309" cy="41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global.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3938" y="716756"/>
            <a:ext cx="4343400" cy="3552825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Intensidad racha máxima (m/s)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7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Precisión y entropía.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99753" y="685799"/>
            <a:ext cx="5760720" cy="426858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6276" y="685799"/>
            <a:ext cx="5951913" cy="4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Matrices de Confusión. Dirección viento (intervalos en grados).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328" y="685799"/>
            <a:ext cx="4785558" cy="4077393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6277" y="685800"/>
            <a:ext cx="489418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desagregada.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9497" y="685800"/>
            <a:ext cx="4646556" cy="3861262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2359" y="685800"/>
            <a:ext cx="496225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Calidad global.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716756"/>
            <a:ext cx="4343400" cy="3552825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3938" y="716756"/>
            <a:ext cx="4343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Precisión y entropía. Pronóstico </a:t>
            </a:r>
            <a:r>
              <a:rPr lang="es-ES" sz="1800" dirty="0" smtClean="0"/>
              <a:t>d2. </a:t>
            </a:r>
            <a:r>
              <a:rPr lang="es-ES" sz="1800" dirty="0"/>
              <a:t>resolución espacial 1km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9011" y="685799"/>
            <a:ext cx="5295207" cy="3961015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9527" y="685800"/>
            <a:ext cx="494736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</a:t>
            </a:r>
            <a:r>
              <a:rPr lang="es-ES" sz="1800" dirty="0" smtClean="0"/>
              <a:t>). Resolución espacial 1 km (derecha) y 4 km (izquierda). Pronóstico D0</a:t>
            </a:r>
            <a:endParaRPr lang="es-ES" sz="18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0925" y="685800"/>
            <a:ext cx="4449426" cy="3614738"/>
          </a:xfrm>
          <a:prstGeom prst="rect">
            <a:avLst/>
          </a:prstGeom>
        </p:spPr>
      </p:pic>
      <p:pic>
        <p:nvPicPr>
          <p:cNvPr id="7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8062" y="685800"/>
            <a:ext cx="444942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d0. Resolución modelo WRF (1Km)</a:t>
            </a:r>
            <a:endParaRPr lang="es-ES" sz="1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2080" y="685799"/>
            <a:ext cx="4649787" cy="1159625"/>
          </a:xfrm>
        </p:spPr>
        <p:txBody>
          <a:bodyPr/>
          <a:lstStyle/>
          <a:p>
            <a:r>
              <a:rPr lang="es-ES" sz="1600" dirty="0"/>
              <a:t>Modelo Meteorológico (wind_gust0) vs dato estación (</a:t>
            </a:r>
            <a:r>
              <a:rPr lang="es-ES" sz="1600" dirty="0" err="1"/>
              <a:t>gust_udr_ms</a:t>
            </a:r>
            <a:r>
              <a:rPr lang="es-ES" sz="1600" dirty="0"/>
              <a:t>) en m/s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0750" y="1270000"/>
            <a:ext cx="4004050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79066" y="685799"/>
            <a:ext cx="4665134" cy="1342506"/>
          </a:xfrm>
        </p:spPr>
        <p:txBody>
          <a:bodyPr>
            <a:normAutofit/>
          </a:bodyPr>
          <a:lstStyle/>
          <a:p>
            <a:r>
              <a:rPr lang="es-ES" sz="1600" dirty="0"/>
              <a:t>Machine </a:t>
            </a:r>
            <a:r>
              <a:rPr lang="es-ES" sz="1600" dirty="0" err="1"/>
              <a:t>Learning</a:t>
            </a:r>
            <a:r>
              <a:rPr lang="es-ES" sz="1600" dirty="0"/>
              <a:t> (</a:t>
            </a:r>
            <a:r>
              <a:rPr lang="es-ES" sz="1600" dirty="0" err="1"/>
              <a:t>Label</a:t>
            </a:r>
            <a:r>
              <a:rPr lang="es-ES" sz="1600" dirty="0"/>
              <a:t>) vs </a:t>
            </a:r>
            <a:r>
              <a:rPr lang="es-ES" sz="1600" dirty="0" smtClean="0"/>
              <a:t>dato </a:t>
            </a:r>
            <a:r>
              <a:rPr lang="es-ES" sz="1600" dirty="0"/>
              <a:t>estación (</a:t>
            </a:r>
            <a:r>
              <a:rPr lang="es-ES" sz="1600" dirty="0" err="1"/>
              <a:t>gust_udr_ms</a:t>
            </a:r>
            <a:r>
              <a:rPr lang="es-ES" sz="1600" dirty="0"/>
              <a:t>) en m/s</a:t>
            </a:r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8700" y="1357052"/>
            <a:ext cx="4004048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(m/s). Pronóstico d0.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200325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Máxima). Resolución espacial 1 </a:t>
            </a:r>
            <a:r>
              <a:rPr lang="es-ES" sz="1800" dirty="0" smtClean="0"/>
              <a:t>km. </a:t>
            </a:r>
            <a:r>
              <a:rPr lang="es-ES" sz="1800" dirty="0"/>
              <a:t>Pronóstico </a:t>
            </a:r>
            <a:r>
              <a:rPr lang="es-ES" sz="1800" dirty="0" smtClean="0"/>
              <a:t>D1</a:t>
            </a:r>
            <a:endParaRPr lang="es-ES" sz="1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56" y="685800"/>
            <a:ext cx="6168044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Regresión lineal resultados vs dato real De Racha máxima en (m/s). pronóstico </a:t>
            </a:r>
            <a:r>
              <a:rPr lang="es-ES" sz="1800" dirty="0" smtClean="0"/>
              <a:t>d1. </a:t>
            </a:r>
            <a:r>
              <a:rPr lang="es-ES" sz="1800" dirty="0"/>
              <a:t>Resolución modelo WRF (1Km)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620" y="685800"/>
            <a:ext cx="4710311" cy="3614738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7680" y="685800"/>
            <a:ext cx="477591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Comparación entre modelo meteorológico y machine </a:t>
            </a:r>
            <a:r>
              <a:rPr lang="es-ES" sz="1800" dirty="0" err="1" smtClean="0"/>
              <a:t>learning</a:t>
            </a:r>
            <a:r>
              <a:rPr lang="es-ES" sz="1800" dirty="0" smtClean="0"/>
              <a:t> racha viento máxima (m/s). Pronóstico d1. resolución del modelo </a:t>
            </a:r>
            <a:r>
              <a:rPr lang="es-ES" sz="1800" dirty="0" err="1" smtClean="0"/>
              <a:t>wrf</a:t>
            </a:r>
            <a:r>
              <a:rPr lang="es-ES" sz="1800" dirty="0" smtClean="0"/>
              <a:t> (1km)</a:t>
            </a:r>
            <a:endParaRPr lang="es-ES" sz="1800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000373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9" name="Marcador de contenid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Correlaciones entre los puntos más cercanos del modelo y la estación meteorológica (Racha viento Máxima). Resolución espacial 1 km. Pronóstico </a:t>
            </a:r>
            <a:r>
              <a:rPr lang="es-ES" sz="1800" dirty="0" smtClean="0"/>
              <a:t>D2</a:t>
            </a:r>
            <a:endParaRPr lang="es-ES" sz="1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4" y="685800"/>
            <a:ext cx="566928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3062</TotalTime>
  <Words>475</Words>
  <Application>Microsoft Office PowerPoint</Application>
  <PresentationFormat>Panorámica</PresentationFormat>
  <Paragraphs>81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Century Gothic</vt:lpstr>
      <vt:lpstr>Wingdings 3</vt:lpstr>
      <vt:lpstr>Sector</vt:lpstr>
      <vt:lpstr>Hoja de cálculo</vt:lpstr>
      <vt:lpstr>Hoja de cálculo de Microsoft Excel</vt:lpstr>
      <vt:lpstr>Mapa de situación (Cabo udra). Modelo wrf (1km)</vt:lpstr>
      <vt:lpstr>Intensidad racha máxima (m/s)</vt:lpstr>
      <vt:lpstr>Correlaciones entre los puntos más cercanos del modelo y la estación meteorológica (Racha viento Máxima). Resolución espacial 1 km (derecha) y 4 km (izquierda). Pronóstico D0</vt:lpstr>
      <vt:lpstr>Regresión lineal resultados vs dato real De Racha máxima en (m/s). pronóstico d0. Resolución modelo WRF (1Km)</vt:lpstr>
      <vt:lpstr>Comparación entre modelo meteorológico y machine learning racha viento máxima (m/s). Pronóstico d0. resolución del modelo wrf (1km)</vt:lpstr>
      <vt:lpstr>Correlaciones entre los puntos más cercanos del modelo y la estación meteorológica (Racha viento Máxima). Resolución espacial 1 km. Pronóstico D1</vt:lpstr>
      <vt:lpstr>Regresión lineal resultados vs dato real De Racha máxima en (m/s). pronóstico d1. Resolución modelo WRF (1Km)</vt:lpstr>
      <vt:lpstr>Comparación entre modelo meteorológico y machine learning racha viento máxima (m/s). Pronóstico d1. resolución del modelo wrf (1km)</vt:lpstr>
      <vt:lpstr>Correlaciones entre los puntos más cercanos del modelo y la estación meteorológica (Racha viento Máxima). Resolución espacial 1 km. Pronóstico D2</vt:lpstr>
      <vt:lpstr>Regresión lineal resultados vs dato real De Racha máxima en (m/s). pronóstico d2. Resolución modelo WRF (1Km)</vt:lpstr>
      <vt:lpstr>Comparación entre modelo meteorológico y machine learning racha viento máxima (m/s). Pronóstico d2. resolución del modelo wrf (1km)</vt:lpstr>
      <vt:lpstr>Dirección del viento medio (grados)</vt:lpstr>
      <vt:lpstr>Matrices de Confusión. Dirección viento (intervalos en grados). Pronóstico d0. resolución espacial 1km</vt:lpstr>
      <vt:lpstr>Calidad desagregada. Pronóstico d0. resolución espacial 1km</vt:lpstr>
      <vt:lpstr>Calidad global. Pronóstico d0. resolución espacial 1km</vt:lpstr>
      <vt:lpstr>Precisión y entropía. Pronóstico d0. resolución espacial 1km</vt:lpstr>
      <vt:lpstr>Matrices de Confusión. Dirección viento (intervalos en grados). Pronóstico d1. resolución espacial 1km</vt:lpstr>
      <vt:lpstr>Calidad desagregada. Pronóstico d1. resolución espacial 1km</vt:lpstr>
      <vt:lpstr>Calidad global. Pronóstico d1. resolución espacial 1km</vt:lpstr>
      <vt:lpstr>Precisión y entropía. Pronóstico d1. resolución espacial 1km</vt:lpstr>
      <vt:lpstr>Matrices de Confusión. Dirección viento (intervalos en grados). Pronóstico d2. resolución espacial 1km</vt:lpstr>
      <vt:lpstr>Calidad desagregada. Pronóstico d2. resolución espacial 1km</vt:lpstr>
      <vt:lpstr>Calidad global. Pronóstico d2. resolución espacial 1km</vt:lpstr>
      <vt:lpstr>Precisión y entropía. Pronóstico d2. resolución espacial 1km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45</cp:revision>
  <dcterms:created xsi:type="dcterms:W3CDTF">2022-02-14T10:39:01Z</dcterms:created>
  <dcterms:modified xsi:type="dcterms:W3CDTF">2022-08-19T08:57:28Z</dcterms:modified>
</cp:coreProperties>
</file>