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2" r:id="rId18"/>
    <p:sldId id="283" r:id="rId19"/>
    <p:sldId id="284" r:id="rId20"/>
    <p:sldId id="285" r:id="rId21"/>
    <p:sldId id="286" r:id="rId22"/>
    <p:sldId id="275" r:id="rId23"/>
    <p:sldId id="276" r:id="rId24"/>
    <p:sldId id="277" r:id="rId25"/>
    <p:sldId id="278" r:id="rId26"/>
    <p:sldId id="272" r:id="rId27"/>
    <p:sldId id="287" r:id="rId28"/>
    <p:sldId id="288" r:id="rId29"/>
    <p:sldId id="289" r:id="rId30"/>
    <p:sldId id="290" r:id="rId31"/>
    <p:sldId id="291" r:id="rId32"/>
    <p:sldId id="292" r:id="rId33"/>
    <p:sldId id="293" r:id="rId34"/>
    <p:sldId id="279" r:id="rId35"/>
    <p:sldId id="280" r:id="rId36"/>
    <p:sldId id="296" r:id="rId37"/>
    <p:sldId id="273" r:id="rId38"/>
    <p:sldId id="274" r:id="rId39"/>
    <p:sldId id="28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C5F42-E77E-4D49-8925-3637A3C19F86}" type="datetimeFigureOut">
              <a:rPr lang="en-IN" smtClean="0"/>
              <a:t>15-09-2019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A2917-E4C4-44FB-A986-57FB90FACDB8}" type="slidenum">
              <a:rPr lang="en-IN" smtClean="0"/>
              <a:t>‹#›</a:t>
            </a:fld>
            <a:endParaRPr lang="en-IN"/>
          </a:p>
        </p:txBody>
      </p:sp>
    </p:spTree>
    <p:extLst>
      <p:ext uri="{BB962C8B-B14F-4D97-AF65-F5344CB8AC3E}">
        <p14:creationId xmlns:p14="http://schemas.microsoft.com/office/powerpoint/2010/main" val="3047258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28</a:t>
            </a:fld>
            <a:endParaRPr lang="en-US" dirty="0"/>
          </a:p>
        </p:txBody>
      </p:sp>
    </p:spTree>
    <p:extLst>
      <p:ext uri="{BB962C8B-B14F-4D97-AF65-F5344CB8AC3E}">
        <p14:creationId xmlns:p14="http://schemas.microsoft.com/office/powerpoint/2010/main" val="117195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7187FE-DFA2-4DAC-A266-F46C76339879}"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21789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7187FE-DFA2-4DAC-A266-F46C76339879}"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4953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7187FE-DFA2-4DAC-A266-F46C76339879}"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20643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7187FE-DFA2-4DAC-A266-F46C76339879}"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151008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7187FE-DFA2-4DAC-A266-F46C76339879}"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104346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7187FE-DFA2-4DAC-A266-F46C76339879}"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164771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7187FE-DFA2-4DAC-A266-F46C76339879}" type="datetimeFigureOut">
              <a:rPr lang="en-IN" smtClean="0"/>
              <a:t>15-09-2019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28320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7187FE-DFA2-4DAC-A266-F46C76339879}" type="datetimeFigureOut">
              <a:rPr lang="en-IN" smtClean="0"/>
              <a:t>15-09-2019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176087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187FE-DFA2-4DAC-A266-F46C76339879}" type="datetimeFigureOut">
              <a:rPr lang="en-IN" smtClean="0"/>
              <a:t>15-09-2019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43881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187FE-DFA2-4DAC-A266-F46C76339879}"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50207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7187FE-DFA2-4DAC-A266-F46C76339879}"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E436A-648C-4B1B-BE85-0578F0896D10}" type="slidenum">
              <a:rPr lang="en-IN" smtClean="0"/>
              <a:t>‹#›</a:t>
            </a:fld>
            <a:endParaRPr lang="en-IN"/>
          </a:p>
        </p:txBody>
      </p:sp>
    </p:spTree>
    <p:extLst>
      <p:ext uri="{BB962C8B-B14F-4D97-AF65-F5344CB8AC3E}">
        <p14:creationId xmlns:p14="http://schemas.microsoft.com/office/powerpoint/2010/main" val="291589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187FE-DFA2-4DAC-A266-F46C76339879}" type="datetimeFigureOut">
              <a:rPr lang="en-IN" smtClean="0"/>
              <a:t>15-09-2019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E436A-648C-4B1B-BE85-0578F0896D10}" type="slidenum">
              <a:rPr lang="en-IN" smtClean="0"/>
              <a:t>‹#›</a:t>
            </a:fld>
            <a:endParaRPr lang="en-IN"/>
          </a:p>
        </p:txBody>
      </p:sp>
    </p:spTree>
    <p:extLst>
      <p:ext uri="{BB962C8B-B14F-4D97-AF65-F5344CB8AC3E}">
        <p14:creationId xmlns:p14="http://schemas.microsoft.com/office/powerpoint/2010/main" val="289888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Function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22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apple</a:t>
            </a:r>
            <a:br>
              <a:rPr lang="en-IN" dirty="0" smtClean="0"/>
            </a:br>
            <a:r>
              <a:rPr lang="en-IN" dirty="0" smtClean="0"/>
              <a:t>banana</a:t>
            </a:r>
            <a:br>
              <a:rPr lang="en-IN" dirty="0" smtClean="0"/>
            </a:br>
            <a:r>
              <a:rPr lang="en-IN" dirty="0" smtClean="0"/>
              <a:t>cherry</a:t>
            </a:r>
            <a:endParaRPr lang="en-IN" dirty="0"/>
          </a:p>
        </p:txBody>
      </p:sp>
    </p:spTree>
    <p:extLst>
      <p:ext uri="{BB962C8B-B14F-4D97-AF65-F5344CB8AC3E}">
        <p14:creationId xmlns:p14="http://schemas.microsoft.com/office/powerpoint/2010/main" val="69437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Return Values</a:t>
            </a:r>
            <a:br>
              <a:rPr lang="en-IN" b="1" dirty="0" smtClean="0"/>
            </a:br>
            <a:endParaRPr lang="en-IN" dirty="0"/>
          </a:p>
        </p:txBody>
      </p:sp>
      <p:sp>
        <p:nvSpPr>
          <p:cNvPr id="3" name="Content Placeholder 2"/>
          <p:cNvSpPr>
            <a:spLocks noGrp="1"/>
          </p:cNvSpPr>
          <p:nvPr>
            <p:ph idx="1"/>
          </p:nvPr>
        </p:nvSpPr>
        <p:spPr/>
        <p:txBody>
          <a:bodyPr/>
          <a:lstStyle/>
          <a:p>
            <a:r>
              <a:rPr lang="en-US" dirty="0" smtClean="0"/>
              <a:t>To let a function return a value, use the return statement:</a:t>
            </a:r>
          </a:p>
          <a:p>
            <a:r>
              <a:rPr lang="en-US" dirty="0" smtClean="0"/>
              <a:t>Example</a:t>
            </a:r>
          </a:p>
          <a:p>
            <a:pPr marL="0" indent="0">
              <a:buNone/>
            </a:pPr>
            <a:r>
              <a:rPr lang="en-US" dirty="0" err="1" smtClean="0"/>
              <a:t>def</a:t>
            </a:r>
            <a:r>
              <a:rPr lang="en-US" dirty="0" smtClean="0"/>
              <a:t> </a:t>
            </a:r>
            <a:r>
              <a:rPr lang="en-US" dirty="0" err="1" smtClean="0"/>
              <a:t>my_function</a:t>
            </a:r>
            <a:r>
              <a:rPr lang="en-US" dirty="0" smtClean="0"/>
              <a:t>(x):</a:t>
            </a:r>
          </a:p>
          <a:p>
            <a:pPr marL="0" indent="0">
              <a:buNone/>
            </a:pPr>
            <a:r>
              <a:rPr lang="en-US" dirty="0"/>
              <a:t>	</a:t>
            </a:r>
            <a:r>
              <a:rPr lang="en-US" dirty="0" smtClean="0"/>
              <a:t>return 5 * x</a:t>
            </a:r>
          </a:p>
          <a:p>
            <a:endParaRPr lang="en-US" dirty="0" smtClean="0"/>
          </a:p>
          <a:p>
            <a:pPr marL="0" indent="0">
              <a:buNone/>
            </a:pPr>
            <a:r>
              <a:rPr lang="en-US" dirty="0" smtClean="0"/>
              <a:t>print(</a:t>
            </a:r>
            <a:r>
              <a:rPr lang="en-US" dirty="0" err="1" smtClean="0"/>
              <a:t>my_function</a:t>
            </a:r>
            <a:r>
              <a:rPr lang="en-US" dirty="0" smtClean="0"/>
              <a:t>(3))</a:t>
            </a:r>
          </a:p>
          <a:p>
            <a:pPr marL="0" indent="0">
              <a:buNone/>
            </a:pPr>
            <a:r>
              <a:rPr lang="en-US" dirty="0" smtClean="0"/>
              <a:t>print(</a:t>
            </a:r>
            <a:r>
              <a:rPr lang="en-US" dirty="0" err="1" smtClean="0"/>
              <a:t>my_function</a:t>
            </a:r>
            <a:r>
              <a:rPr lang="en-US" dirty="0" smtClean="0"/>
              <a:t>(5))</a:t>
            </a:r>
          </a:p>
          <a:p>
            <a:pPr marL="0" indent="0">
              <a:buNone/>
            </a:pPr>
            <a:r>
              <a:rPr lang="en-US" dirty="0" smtClean="0"/>
              <a:t>print(</a:t>
            </a:r>
            <a:r>
              <a:rPr lang="en-US" dirty="0" err="1" smtClean="0"/>
              <a:t>my_function</a:t>
            </a:r>
            <a:r>
              <a:rPr lang="en-US" dirty="0" smtClean="0"/>
              <a:t>(9)) </a:t>
            </a:r>
            <a:endParaRPr lang="en-IN" dirty="0"/>
          </a:p>
        </p:txBody>
      </p:sp>
    </p:spTree>
    <p:extLst>
      <p:ext uri="{BB962C8B-B14F-4D97-AF65-F5344CB8AC3E}">
        <p14:creationId xmlns:p14="http://schemas.microsoft.com/office/powerpoint/2010/main" val="124962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15</a:t>
            </a:r>
            <a:br>
              <a:rPr lang="en-IN" dirty="0" smtClean="0"/>
            </a:br>
            <a:r>
              <a:rPr lang="en-IN" dirty="0" smtClean="0"/>
              <a:t>25</a:t>
            </a:r>
            <a:br>
              <a:rPr lang="en-IN" dirty="0" smtClean="0"/>
            </a:br>
            <a:r>
              <a:rPr lang="en-IN" dirty="0" smtClean="0"/>
              <a:t>45</a:t>
            </a:r>
            <a:endParaRPr lang="en-IN" dirty="0"/>
          </a:p>
        </p:txBody>
      </p:sp>
    </p:spTree>
    <p:extLst>
      <p:ext uri="{BB962C8B-B14F-4D97-AF65-F5344CB8AC3E}">
        <p14:creationId xmlns:p14="http://schemas.microsoft.com/office/powerpoint/2010/main" val="17420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Keyword Arguments</a:t>
            </a:r>
            <a:br>
              <a:rPr lang="en-IN" b="1" dirty="0" smtClean="0"/>
            </a:br>
            <a:endParaRPr lang="en-IN" dirty="0"/>
          </a:p>
        </p:txBody>
      </p:sp>
      <p:sp>
        <p:nvSpPr>
          <p:cNvPr id="3" name="Content Placeholder 2"/>
          <p:cNvSpPr>
            <a:spLocks noGrp="1"/>
          </p:cNvSpPr>
          <p:nvPr>
            <p:ph idx="1"/>
          </p:nvPr>
        </p:nvSpPr>
        <p:spPr/>
        <p:txBody>
          <a:bodyPr/>
          <a:lstStyle/>
          <a:p>
            <a:r>
              <a:rPr lang="en-US" dirty="0" smtClean="0"/>
              <a:t>You can also send arguments with the </a:t>
            </a:r>
            <a:r>
              <a:rPr lang="en-US" i="1" dirty="0" smtClean="0"/>
              <a:t>key</a:t>
            </a:r>
            <a:r>
              <a:rPr lang="en-US" dirty="0" smtClean="0"/>
              <a:t> = </a:t>
            </a:r>
            <a:r>
              <a:rPr lang="en-US" i="1" dirty="0" smtClean="0"/>
              <a:t>value</a:t>
            </a:r>
            <a:r>
              <a:rPr lang="en-US" dirty="0" smtClean="0"/>
              <a:t> syntax.</a:t>
            </a:r>
          </a:p>
          <a:p>
            <a:r>
              <a:rPr lang="en-US" dirty="0" smtClean="0"/>
              <a:t>This way the order of the arguments does not matter.</a:t>
            </a:r>
          </a:p>
          <a:p>
            <a:r>
              <a:rPr lang="en-US" b="1" dirty="0" smtClean="0"/>
              <a:t>Example</a:t>
            </a:r>
          </a:p>
          <a:p>
            <a:pPr marL="0" indent="0">
              <a:buNone/>
            </a:pPr>
            <a:r>
              <a:rPr lang="en-US" dirty="0" err="1"/>
              <a:t>def</a:t>
            </a:r>
            <a:r>
              <a:rPr lang="en-US" dirty="0"/>
              <a:t> </a:t>
            </a:r>
            <a:r>
              <a:rPr lang="en-US" dirty="0" err="1"/>
              <a:t>my_function</a:t>
            </a:r>
            <a:r>
              <a:rPr lang="en-US" dirty="0"/>
              <a:t>(child3, child2, child1):</a:t>
            </a:r>
            <a:br>
              <a:rPr lang="en-US" dirty="0"/>
            </a:br>
            <a:r>
              <a:rPr lang="en-US" dirty="0"/>
              <a:t>  print("The youngest child is " + child3)</a:t>
            </a:r>
            <a:br>
              <a:rPr lang="en-US" dirty="0"/>
            </a:br>
            <a:r>
              <a:rPr lang="en-US" dirty="0"/>
              <a:t/>
            </a:r>
            <a:br>
              <a:rPr lang="en-US" dirty="0"/>
            </a:br>
            <a:r>
              <a:rPr lang="en-US" dirty="0" err="1"/>
              <a:t>my_function</a:t>
            </a:r>
            <a:r>
              <a:rPr lang="en-US" dirty="0"/>
              <a:t>(child1 = "Emil", child2 = "Tobias", child3 = "Linus") </a:t>
            </a:r>
            <a:endParaRPr lang="en-US" dirty="0" smtClean="0"/>
          </a:p>
          <a:p>
            <a:endParaRPr lang="en-IN" dirty="0"/>
          </a:p>
        </p:txBody>
      </p:sp>
    </p:spTree>
    <p:extLst>
      <p:ext uri="{BB962C8B-B14F-4D97-AF65-F5344CB8AC3E}">
        <p14:creationId xmlns:p14="http://schemas.microsoft.com/office/powerpoint/2010/main" val="406154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youngest child is Linus</a:t>
            </a:r>
            <a:endParaRPr lang="en-IN" dirty="0"/>
          </a:p>
        </p:txBody>
      </p:sp>
    </p:spTree>
    <p:extLst>
      <p:ext uri="{BB962C8B-B14F-4D97-AF65-F5344CB8AC3E}">
        <p14:creationId xmlns:p14="http://schemas.microsoft.com/office/powerpoint/2010/main" val="3281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fontScale="90000"/>
          </a:bodyPr>
          <a:lstStyle/>
          <a:p>
            <a:r>
              <a:rPr lang="en-IN" b="1" dirty="0" smtClean="0"/>
              <a:t>Arbitrary Arguments</a:t>
            </a:r>
            <a:br>
              <a:rPr lang="en-IN" b="1" dirty="0" smtClean="0"/>
            </a:br>
            <a:endParaRPr lang="en-IN" dirty="0"/>
          </a:p>
        </p:txBody>
      </p:sp>
      <p:sp>
        <p:nvSpPr>
          <p:cNvPr id="3" name="Content Placeholder 2"/>
          <p:cNvSpPr>
            <a:spLocks noGrp="1"/>
          </p:cNvSpPr>
          <p:nvPr>
            <p:ph idx="1"/>
          </p:nvPr>
        </p:nvSpPr>
        <p:spPr>
          <a:xfrm>
            <a:off x="838200" y="1017431"/>
            <a:ext cx="10515600" cy="5159532"/>
          </a:xfrm>
        </p:spPr>
        <p:txBody>
          <a:bodyPr>
            <a:normAutofit lnSpcReduction="10000"/>
          </a:bodyPr>
          <a:lstStyle/>
          <a:p>
            <a:r>
              <a:rPr lang="en-US" dirty="0" smtClean="0"/>
              <a:t>If you do not know how many arguments that will be passed into your function, add a * before the parameter name in the function definition.</a:t>
            </a:r>
          </a:p>
          <a:p>
            <a:r>
              <a:rPr lang="en-US" dirty="0" smtClean="0"/>
              <a:t>This way the function will receive a tuple of arguments, and can access the items accordingly:</a:t>
            </a:r>
          </a:p>
          <a:p>
            <a:r>
              <a:rPr lang="en-US" dirty="0" smtClean="0"/>
              <a:t>Example</a:t>
            </a:r>
          </a:p>
          <a:p>
            <a:pPr marL="0" indent="0">
              <a:buNone/>
            </a:pPr>
            <a:r>
              <a:rPr lang="en-US" dirty="0" smtClean="0"/>
              <a:t>If the number of arguments are unknown, add a * before the parameter name:</a:t>
            </a:r>
          </a:p>
          <a:p>
            <a:pPr marL="0" indent="0">
              <a:buNone/>
            </a:pPr>
            <a:r>
              <a:rPr lang="en-US" dirty="0" err="1" smtClean="0"/>
              <a:t>def</a:t>
            </a:r>
            <a:r>
              <a:rPr lang="en-US" dirty="0" smtClean="0"/>
              <a:t> </a:t>
            </a:r>
            <a:r>
              <a:rPr lang="en-US" dirty="0" err="1" smtClean="0"/>
              <a:t>my_function</a:t>
            </a:r>
            <a:r>
              <a:rPr lang="en-US" dirty="0" smtClean="0"/>
              <a:t>(*kids):</a:t>
            </a:r>
          </a:p>
          <a:p>
            <a:pPr marL="0" indent="0">
              <a:buNone/>
            </a:pPr>
            <a:r>
              <a:rPr lang="en-US" dirty="0"/>
              <a:t>	</a:t>
            </a:r>
            <a:r>
              <a:rPr lang="en-US" dirty="0" smtClean="0"/>
              <a:t>print("The youngest child is " + kids[2])</a:t>
            </a:r>
          </a:p>
          <a:p>
            <a:endParaRPr lang="en-US" dirty="0" smtClean="0"/>
          </a:p>
          <a:p>
            <a:pPr marL="0" indent="0">
              <a:buNone/>
            </a:pPr>
            <a:r>
              <a:rPr lang="en-US" dirty="0" err="1" smtClean="0"/>
              <a:t>my_function</a:t>
            </a:r>
            <a:r>
              <a:rPr lang="en-US" dirty="0" smtClean="0"/>
              <a:t>("Emil", "Tobias", "Linus") </a:t>
            </a:r>
            <a:endParaRPr lang="en-IN" dirty="0"/>
          </a:p>
        </p:txBody>
      </p:sp>
    </p:spTree>
    <p:extLst>
      <p:ext uri="{BB962C8B-B14F-4D97-AF65-F5344CB8AC3E}">
        <p14:creationId xmlns:p14="http://schemas.microsoft.com/office/powerpoint/2010/main" val="64902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youngest child is Linus</a:t>
            </a:r>
            <a:endParaRPr lang="en-IN" dirty="0"/>
          </a:p>
        </p:txBody>
      </p:sp>
    </p:spTree>
    <p:extLst>
      <p:ext uri="{BB962C8B-B14F-4D97-AF65-F5344CB8AC3E}">
        <p14:creationId xmlns:p14="http://schemas.microsoft.com/office/powerpoint/2010/main" val="41692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242" y="-71462"/>
            <a:ext cx="8229600" cy="1143000"/>
          </a:xfrm>
        </p:spPr>
        <p:txBody>
          <a:bodyPr/>
          <a:lstStyle/>
          <a:p>
            <a:r>
              <a:rPr lang="en-US" b="1" dirty="0" smtClean="0">
                <a:solidFill>
                  <a:srgbClr val="FF0000"/>
                </a:solidFill>
              </a:rPr>
              <a:t>Arbitrary Arguments Examples</a:t>
            </a:r>
            <a:endParaRPr lang="en-US" dirty="0">
              <a:solidFill>
                <a:srgbClr val="FF0000"/>
              </a:solidFill>
            </a:endParaRPr>
          </a:p>
        </p:txBody>
      </p:sp>
      <p:sp>
        <p:nvSpPr>
          <p:cNvPr id="3" name="Content Placeholder 2"/>
          <p:cNvSpPr>
            <a:spLocks noGrp="1"/>
          </p:cNvSpPr>
          <p:nvPr>
            <p:ph idx="1"/>
          </p:nvPr>
        </p:nvSpPr>
        <p:spPr>
          <a:xfrm>
            <a:off x="1981200" y="857232"/>
            <a:ext cx="8229600" cy="5757842"/>
          </a:xfrm>
        </p:spPr>
        <p:txBody>
          <a:bodyPr>
            <a:normAutofit/>
          </a:bodyPr>
          <a:lstStyle/>
          <a:p>
            <a:pPr algn="just">
              <a:buFont typeface="Arial" charset="0"/>
              <a:buChar char="•"/>
            </a:pPr>
            <a:r>
              <a:rPr lang="en-GB" dirty="0" smtClean="0"/>
              <a:t>** feature is similar, but it only works for keyword arguments—it collects them into a new dictionary</a:t>
            </a:r>
          </a:p>
          <a:p>
            <a:pPr algn="just">
              <a:buNone/>
            </a:pPr>
            <a:r>
              <a:rPr lang="en-GB" dirty="0" smtClean="0"/>
              <a:t>&gt;&gt;&gt; def f(**</a:t>
            </a:r>
            <a:r>
              <a:rPr lang="en-GB" dirty="0" err="1" smtClean="0"/>
              <a:t>args</a:t>
            </a:r>
            <a:r>
              <a:rPr lang="en-GB" dirty="0" smtClean="0"/>
              <a:t>): </a:t>
            </a:r>
          </a:p>
          <a:p>
            <a:pPr algn="just">
              <a:buNone/>
            </a:pPr>
            <a:r>
              <a:rPr lang="en-GB" dirty="0" smtClean="0"/>
              <a:t>			print(</a:t>
            </a:r>
            <a:r>
              <a:rPr lang="en-GB" dirty="0" err="1" smtClean="0"/>
              <a:t>args</a:t>
            </a:r>
            <a:r>
              <a:rPr lang="en-GB" dirty="0" smtClean="0"/>
              <a:t>)</a:t>
            </a:r>
          </a:p>
          <a:p>
            <a:pPr algn="just">
              <a:buNone/>
            </a:pPr>
            <a:r>
              <a:rPr lang="en-GB" dirty="0" smtClean="0"/>
              <a:t>&gt;&gt;&gt; f() </a:t>
            </a:r>
          </a:p>
          <a:p>
            <a:pPr algn="just">
              <a:buNone/>
            </a:pPr>
            <a:r>
              <a:rPr lang="en-GB" dirty="0" smtClean="0"/>
              <a:t>{} </a:t>
            </a:r>
          </a:p>
          <a:p>
            <a:pPr algn="just">
              <a:buNone/>
            </a:pPr>
            <a:r>
              <a:rPr lang="en-GB" dirty="0" smtClean="0"/>
              <a:t>&gt;&gt;&gt; f(a=1, b=2) </a:t>
            </a:r>
          </a:p>
          <a:p>
            <a:pPr algn="just">
              <a:buNone/>
            </a:pPr>
            <a:r>
              <a:rPr lang="en-GB" dirty="0" smtClean="0"/>
              <a:t>{'a': 1, 'b': 2}</a:t>
            </a:r>
          </a:p>
        </p:txBody>
      </p:sp>
    </p:spTree>
    <p:extLst>
      <p:ext uri="{BB962C8B-B14F-4D97-AF65-F5344CB8AC3E}">
        <p14:creationId xmlns:p14="http://schemas.microsoft.com/office/powerpoint/2010/main" val="1445046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242" y="-71462"/>
            <a:ext cx="8229600" cy="1143000"/>
          </a:xfrm>
        </p:spPr>
        <p:txBody>
          <a:bodyPr/>
          <a:lstStyle/>
          <a:p>
            <a:r>
              <a:rPr lang="en-US" b="1" dirty="0" smtClean="0">
                <a:solidFill>
                  <a:srgbClr val="FF0000"/>
                </a:solidFill>
              </a:rPr>
              <a:t>Arbitrary Arguments Examples</a:t>
            </a:r>
            <a:endParaRPr lang="en-US" dirty="0">
              <a:solidFill>
                <a:srgbClr val="FF0000"/>
              </a:solidFill>
            </a:endParaRPr>
          </a:p>
        </p:txBody>
      </p:sp>
      <p:sp>
        <p:nvSpPr>
          <p:cNvPr id="3" name="Content Placeholder 2"/>
          <p:cNvSpPr>
            <a:spLocks noGrp="1"/>
          </p:cNvSpPr>
          <p:nvPr>
            <p:ph idx="1"/>
          </p:nvPr>
        </p:nvSpPr>
        <p:spPr>
          <a:xfrm>
            <a:off x="1981200" y="1071546"/>
            <a:ext cx="8229600" cy="4786346"/>
          </a:xfrm>
        </p:spPr>
        <p:txBody>
          <a:bodyPr>
            <a:normAutofit/>
          </a:bodyPr>
          <a:lstStyle/>
          <a:p>
            <a:pPr algn="just">
              <a:lnSpc>
                <a:spcPct val="150000"/>
              </a:lnSpc>
              <a:buNone/>
            </a:pPr>
            <a:r>
              <a:rPr lang="en-GB" dirty="0" smtClean="0"/>
              <a:t>&gt;&gt;&gt; def f(a, *</a:t>
            </a:r>
            <a:r>
              <a:rPr lang="en-GB" dirty="0" err="1" smtClean="0"/>
              <a:t>pargs</a:t>
            </a:r>
            <a:r>
              <a:rPr lang="en-GB" dirty="0" smtClean="0"/>
              <a:t>, **</a:t>
            </a:r>
            <a:r>
              <a:rPr lang="en-GB" dirty="0" err="1" smtClean="0"/>
              <a:t>kargs</a:t>
            </a:r>
            <a:r>
              <a:rPr lang="en-GB" dirty="0" smtClean="0"/>
              <a:t>): </a:t>
            </a:r>
          </a:p>
          <a:p>
            <a:pPr algn="just">
              <a:lnSpc>
                <a:spcPct val="150000"/>
              </a:lnSpc>
              <a:buNone/>
            </a:pPr>
            <a:r>
              <a:rPr lang="en-GB" dirty="0" smtClean="0"/>
              <a:t>			print(a, </a:t>
            </a:r>
            <a:r>
              <a:rPr lang="en-GB" dirty="0" err="1" smtClean="0"/>
              <a:t>pargs</a:t>
            </a:r>
            <a:r>
              <a:rPr lang="en-GB" dirty="0" smtClean="0"/>
              <a:t>, </a:t>
            </a:r>
            <a:r>
              <a:rPr lang="en-GB" dirty="0" err="1" smtClean="0"/>
              <a:t>kargs</a:t>
            </a:r>
            <a:r>
              <a:rPr lang="en-GB" dirty="0" smtClean="0"/>
              <a:t>)</a:t>
            </a:r>
          </a:p>
          <a:p>
            <a:pPr algn="just">
              <a:lnSpc>
                <a:spcPct val="150000"/>
              </a:lnSpc>
              <a:buNone/>
            </a:pPr>
            <a:r>
              <a:rPr lang="en-GB" dirty="0" smtClean="0"/>
              <a:t>&gt;&gt;&gt; f(1, 2, 3, x=1, y=2) </a:t>
            </a:r>
          </a:p>
          <a:p>
            <a:pPr algn="just">
              <a:lnSpc>
                <a:spcPct val="150000"/>
              </a:lnSpc>
              <a:buNone/>
            </a:pPr>
            <a:r>
              <a:rPr lang="en-GB" dirty="0" smtClean="0"/>
              <a:t>1 (2, 3) {'y': 2, 'x': 1}</a:t>
            </a:r>
          </a:p>
        </p:txBody>
      </p:sp>
    </p:spTree>
    <p:extLst>
      <p:ext uri="{BB962C8B-B14F-4D97-AF65-F5344CB8AC3E}">
        <p14:creationId xmlns:p14="http://schemas.microsoft.com/office/powerpoint/2010/main" val="4234737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242" y="-71462"/>
            <a:ext cx="8229600" cy="1143000"/>
          </a:xfrm>
        </p:spPr>
        <p:txBody>
          <a:bodyPr/>
          <a:lstStyle/>
          <a:p>
            <a:r>
              <a:rPr lang="en-US" b="1" dirty="0" smtClean="0">
                <a:solidFill>
                  <a:srgbClr val="FF0000"/>
                </a:solidFill>
              </a:rPr>
              <a:t>Calls: Unpacking arguments</a:t>
            </a:r>
            <a:endParaRPr lang="en-US" dirty="0">
              <a:solidFill>
                <a:srgbClr val="FF0000"/>
              </a:solidFill>
            </a:endParaRPr>
          </a:p>
        </p:txBody>
      </p:sp>
      <p:sp>
        <p:nvSpPr>
          <p:cNvPr id="3" name="Content Placeholder 2"/>
          <p:cNvSpPr>
            <a:spLocks noGrp="1"/>
          </p:cNvSpPr>
          <p:nvPr>
            <p:ph idx="1"/>
          </p:nvPr>
        </p:nvSpPr>
        <p:spPr>
          <a:xfrm>
            <a:off x="1981200" y="1000108"/>
            <a:ext cx="8229600" cy="4857784"/>
          </a:xfrm>
        </p:spPr>
        <p:txBody>
          <a:bodyPr>
            <a:normAutofit fontScale="92500" lnSpcReduction="10000"/>
          </a:bodyPr>
          <a:lstStyle/>
          <a:p>
            <a:pPr algn="just">
              <a:lnSpc>
                <a:spcPct val="150000"/>
              </a:lnSpc>
              <a:buNone/>
            </a:pPr>
            <a:r>
              <a:rPr lang="en-GB" dirty="0" smtClean="0"/>
              <a:t>&gt;&gt;&gt; def </a:t>
            </a:r>
            <a:r>
              <a:rPr lang="en-GB" dirty="0" err="1" smtClean="0"/>
              <a:t>func</a:t>
            </a:r>
            <a:r>
              <a:rPr lang="en-GB" dirty="0" smtClean="0"/>
              <a:t>(a, b, c, d): </a:t>
            </a:r>
          </a:p>
          <a:p>
            <a:pPr algn="just">
              <a:lnSpc>
                <a:spcPct val="150000"/>
              </a:lnSpc>
              <a:buNone/>
            </a:pPr>
            <a:r>
              <a:rPr lang="en-GB" dirty="0" smtClean="0"/>
              <a:t>		print(a, b, c, d)</a:t>
            </a:r>
          </a:p>
          <a:p>
            <a:pPr algn="just">
              <a:lnSpc>
                <a:spcPct val="150000"/>
              </a:lnSpc>
              <a:buNone/>
            </a:pPr>
            <a:r>
              <a:rPr lang="en-GB" dirty="0" smtClean="0"/>
              <a:t>&gt;&gt;&gt; </a:t>
            </a:r>
            <a:r>
              <a:rPr lang="en-GB" dirty="0" err="1" smtClean="0"/>
              <a:t>args</a:t>
            </a:r>
            <a:r>
              <a:rPr lang="en-GB" dirty="0" smtClean="0"/>
              <a:t> = (1, 2) </a:t>
            </a:r>
          </a:p>
          <a:p>
            <a:pPr algn="just">
              <a:lnSpc>
                <a:spcPct val="150000"/>
              </a:lnSpc>
              <a:buNone/>
            </a:pPr>
            <a:r>
              <a:rPr lang="en-GB" dirty="0" smtClean="0"/>
              <a:t>&gt;&gt;&gt;</a:t>
            </a:r>
            <a:r>
              <a:rPr lang="en-GB" dirty="0" err="1" smtClean="0"/>
              <a:t>args</a:t>
            </a:r>
            <a:r>
              <a:rPr lang="en-GB" dirty="0" smtClean="0"/>
              <a:t> += (3, 4) </a:t>
            </a:r>
          </a:p>
          <a:p>
            <a:pPr algn="just">
              <a:lnSpc>
                <a:spcPct val="150000"/>
              </a:lnSpc>
              <a:buNone/>
            </a:pPr>
            <a:r>
              <a:rPr lang="en-GB" dirty="0" smtClean="0"/>
              <a:t>&gt;&gt;&gt; </a:t>
            </a:r>
            <a:r>
              <a:rPr lang="en-GB" dirty="0" err="1" smtClean="0"/>
              <a:t>func</a:t>
            </a:r>
            <a:r>
              <a:rPr lang="en-GB" dirty="0" smtClean="0"/>
              <a:t>(*</a:t>
            </a:r>
            <a:r>
              <a:rPr lang="en-GB" dirty="0" err="1" smtClean="0"/>
              <a:t>args</a:t>
            </a:r>
            <a:r>
              <a:rPr lang="en-GB" dirty="0" smtClean="0"/>
              <a:t>)                            </a:t>
            </a:r>
          </a:p>
          <a:p>
            <a:pPr algn="just">
              <a:lnSpc>
                <a:spcPct val="150000"/>
              </a:lnSpc>
              <a:buNone/>
            </a:pPr>
            <a:r>
              <a:rPr lang="en-GB" dirty="0" smtClean="0"/>
              <a:t># Same as </a:t>
            </a:r>
            <a:r>
              <a:rPr lang="en-GB" dirty="0" err="1" smtClean="0"/>
              <a:t>func</a:t>
            </a:r>
            <a:r>
              <a:rPr lang="en-GB" dirty="0" smtClean="0"/>
              <a:t>(1, 2, 3, 4) </a:t>
            </a:r>
          </a:p>
          <a:p>
            <a:pPr algn="just">
              <a:lnSpc>
                <a:spcPct val="150000"/>
              </a:lnSpc>
              <a:buNone/>
            </a:pPr>
            <a:r>
              <a:rPr lang="en-GB" dirty="0" smtClean="0"/>
              <a:t>1 2 3 4</a:t>
            </a:r>
          </a:p>
        </p:txBody>
      </p:sp>
    </p:spTree>
    <p:extLst>
      <p:ext uri="{BB962C8B-B14F-4D97-AF65-F5344CB8AC3E}">
        <p14:creationId xmlns:p14="http://schemas.microsoft.com/office/powerpoint/2010/main" val="4200850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Python Functions</a:t>
            </a:r>
            <a:br>
              <a:rPr lang="en-IN" b="1" dirty="0" smtClean="0"/>
            </a:br>
            <a:endParaRPr lang="en-IN" dirty="0"/>
          </a:p>
        </p:txBody>
      </p:sp>
      <p:sp>
        <p:nvSpPr>
          <p:cNvPr id="3" name="Content Placeholder 2"/>
          <p:cNvSpPr>
            <a:spLocks noGrp="1"/>
          </p:cNvSpPr>
          <p:nvPr>
            <p:ph idx="1"/>
          </p:nvPr>
        </p:nvSpPr>
        <p:spPr/>
        <p:txBody>
          <a:bodyPr/>
          <a:lstStyle/>
          <a:p>
            <a:r>
              <a:rPr lang="en-US" dirty="0" smtClean="0"/>
              <a:t>A function is a block of code which only runs when it is called.</a:t>
            </a:r>
          </a:p>
          <a:p>
            <a:r>
              <a:rPr lang="en-US" dirty="0" smtClean="0"/>
              <a:t>You can pass data, known as parameters, into a function.</a:t>
            </a:r>
          </a:p>
          <a:p>
            <a:r>
              <a:rPr lang="en-US" dirty="0" smtClean="0"/>
              <a:t>A function can return data as a result.</a:t>
            </a:r>
          </a:p>
          <a:p>
            <a:endParaRPr lang="en-IN" dirty="0"/>
          </a:p>
        </p:txBody>
      </p:sp>
    </p:spTree>
    <p:extLst>
      <p:ext uri="{BB962C8B-B14F-4D97-AF65-F5344CB8AC3E}">
        <p14:creationId xmlns:p14="http://schemas.microsoft.com/office/powerpoint/2010/main" val="6708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242" y="-71462"/>
            <a:ext cx="8229600" cy="1143000"/>
          </a:xfrm>
        </p:spPr>
        <p:txBody>
          <a:bodyPr/>
          <a:lstStyle/>
          <a:p>
            <a:r>
              <a:rPr lang="en-US" b="1" dirty="0" smtClean="0">
                <a:solidFill>
                  <a:srgbClr val="FF0000"/>
                </a:solidFill>
              </a:rPr>
              <a:t>Calls: Unpacking arguments</a:t>
            </a:r>
            <a:endParaRPr lang="en-US" dirty="0">
              <a:solidFill>
                <a:srgbClr val="FF0000"/>
              </a:solidFill>
            </a:endParaRPr>
          </a:p>
        </p:txBody>
      </p:sp>
      <p:sp>
        <p:nvSpPr>
          <p:cNvPr id="3" name="Content Placeholder 2"/>
          <p:cNvSpPr>
            <a:spLocks noGrp="1"/>
          </p:cNvSpPr>
          <p:nvPr>
            <p:ph idx="1"/>
          </p:nvPr>
        </p:nvSpPr>
        <p:spPr>
          <a:xfrm>
            <a:off x="1981200" y="1071546"/>
            <a:ext cx="8229600" cy="4643470"/>
          </a:xfrm>
        </p:spPr>
        <p:txBody>
          <a:bodyPr>
            <a:normAutofit/>
          </a:bodyPr>
          <a:lstStyle/>
          <a:p>
            <a:pPr algn="just">
              <a:lnSpc>
                <a:spcPct val="150000"/>
              </a:lnSpc>
              <a:buNone/>
            </a:pPr>
            <a:r>
              <a:rPr lang="en-GB" dirty="0" smtClean="0"/>
              <a:t>&gt;&gt;&gt; </a:t>
            </a:r>
            <a:r>
              <a:rPr lang="en-GB" dirty="0" err="1" smtClean="0"/>
              <a:t>args</a:t>
            </a:r>
            <a:r>
              <a:rPr lang="en-GB" dirty="0" smtClean="0"/>
              <a:t> = {'a': 1, 'b': 2, 'c': 3} </a:t>
            </a:r>
          </a:p>
          <a:p>
            <a:pPr algn="just">
              <a:lnSpc>
                <a:spcPct val="150000"/>
              </a:lnSpc>
              <a:buNone/>
            </a:pPr>
            <a:r>
              <a:rPr lang="en-GB" dirty="0" smtClean="0"/>
              <a:t>&gt;&gt;&gt; </a:t>
            </a:r>
            <a:r>
              <a:rPr lang="en-GB" dirty="0" err="1" smtClean="0"/>
              <a:t>args</a:t>
            </a:r>
            <a:r>
              <a:rPr lang="en-GB" dirty="0" smtClean="0"/>
              <a:t>['d'] = 4</a:t>
            </a:r>
          </a:p>
          <a:p>
            <a:pPr algn="just">
              <a:lnSpc>
                <a:spcPct val="150000"/>
              </a:lnSpc>
              <a:buNone/>
            </a:pPr>
            <a:r>
              <a:rPr lang="en-GB" dirty="0" smtClean="0"/>
              <a:t>&gt;&gt;&gt; </a:t>
            </a:r>
            <a:r>
              <a:rPr lang="en-GB" dirty="0" err="1" smtClean="0"/>
              <a:t>func</a:t>
            </a:r>
            <a:r>
              <a:rPr lang="en-GB" dirty="0" smtClean="0"/>
              <a:t>(**</a:t>
            </a:r>
            <a:r>
              <a:rPr lang="en-GB" dirty="0" err="1" smtClean="0"/>
              <a:t>args</a:t>
            </a:r>
            <a:r>
              <a:rPr lang="en-GB" dirty="0" smtClean="0"/>
              <a:t>)                           </a:t>
            </a:r>
          </a:p>
          <a:p>
            <a:pPr algn="just">
              <a:lnSpc>
                <a:spcPct val="150000"/>
              </a:lnSpc>
              <a:buNone/>
            </a:pPr>
            <a:r>
              <a:rPr lang="en-GB" dirty="0" smtClean="0"/>
              <a:t># Same as </a:t>
            </a:r>
            <a:r>
              <a:rPr lang="en-GB" dirty="0" err="1" smtClean="0"/>
              <a:t>func</a:t>
            </a:r>
            <a:r>
              <a:rPr lang="en-GB" dirty="0" smtClean="0"/>
              <a:t>(a=1, b=2, c=3, d=4) </a:t>
            </a:r>
          </a:p>
          <a:p>
            <a:pPr algn="just">
              <a:lnSpc>
                <a:spcPct val="150000"/>
              </a:lnSpc>
              <a:buNone/>
            </a:pPr>
            <a:r>
              <a:rPr lang="en-GB" dirty="0" smtClean="0"/>
              <a:t>1 2 3 4</a:t>
            </a:r>
          </a:p>
        </p:txBody>
      </p:sp>
    </p:spTree>
    <p:extLst>
      <p:ext uri="{BB962C8B-B14F-4D97-AF65-F5344CB8AC3E}">
        <p14:creationId xmlns:p14="http://schemas.microsoft.com/office/powerpoint/2010/main" val="588948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662482" y="285728"/>
            <a:ext cx="9005518" cy="4572032"/>
          </a:xfrm>
          <a:prstGeom prst="rect">
            <a:avLst/>
          </a:prstGeom>
          <a:noFill/>
          <a:ln w="9525">
            <a:noFill/>
            <a:miter lim="800000"/>
            <a:headEnd/>
            <a:tailEnd/>
          </a:ln>
          <a:effectLst/>
        </p:spPr>
      </p:pic>
    </p:spTree>
    <p:extLst>
      <p:ext uri="{BB962C8B-B14F-4D97-AF65-F5344CB8AC3E}">
        <p14:creationId xmlns:p14="http://schemas.microsoft.com/office/powerpoint/2010/main" val="3683185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a:t>
            </a:r>
            <a:r>
              <a:rPr lang="en-US" b="1" dirty="0" smtClean="0"/>
              <a:t>Variables</a:t>
            </a:r>
            <a:endParaRPr lang="en-IN" dirty="0"/>
          </a:p>
        </p:txBody>
      </p:sp>
      <p:sp>
        <p:nvSpPr>
          <p:cNvPr id="3" name="Content Placeholder 2"/>
          <p:cNvSpPr>
            <a:spLocks noGrp="1"/>
          </p:cNvSpPr>
          <p:nvPr>
            <p:ph idx="1"/>
          </p:nvPr>
        </p:nvSpPr>
        <p:spPr/>
        <p:txBody>
          <a:bodyPr/>
          <a:lstStyle/>
          <a:p>
            <a:r>
              <a:rPr lang="en-US" dirty="0" smtClean="0"/>
              <a:t>All </a:t>
            </a:r>
            <a:r>
              <a:rPr lang="en-US" dirty="0"/>
              <a:t>variables in a program may not be accessible at all locations in that program. This depends on where you have declared a variable.</a:t>
            </a:r>
          </a:p>
          <a:p>
            <a:r>
              <a:rPr lang="en-US" dirty="0"/>
              <a:t>The scope of a variable determines the portion of the program where you can access a particular identifier. There are two basic scopes of variables in Python −</a:t>
            </a:r>
          </a:p>
          <a:p>
            <a:r>
              <a:rPr lang="en-US" dirty="0"/>
              <a:t>Global variables</a:t>
            </a:r>
          </a:p>
          <a:p>
            <a:r>
              <a:rPr lang="en-US" dirty="0"/>
              <a:t>Local variables</a:t>
            </a:r>
          </a:p>
          <a:p>
            <a:endParaRPr lang="en-IN" dirty="0"/>
          </a:p>
        </p:txBody>
      </p:sp>
    </p:spTree>
    <p:extLst>
      <p:ext uri="{BB962C8B-B14F-4D97-AF65-F5344CB8AC3E}">
        <p14:creationId xmlns:p14="http://schemas.microsoft.com/office/powerpoint/2010/main" val="48980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fontScale="90000"/>
          </a:bodyPr>
          <a:lstStyle/>
          <a:p>
            <a:r>
              <a:rPr lang="en-IN" b="1" dirty="0"/>
              <a:t>Global vs. Local variables</a:t>
            </a:r>
            <a:br>
              <a:rPr lang="en-IN" b="1" dirty="0"/>
            </a:br>
            <a:endParaRPr lang="en-IN" dirty="0"/>
          </a:p>
        </p:txBody>
      </p:sp>
      <p:sp>
        <p:nvSpPr>
          <p:cNvPr id="3" name="Content Placeholder 2"/>
          <p:cNvSpPr>
            <a:spLocks noGrp="1"/>
          </p:cNvSpPr>
          <p:nvPr>
            <p:ph idx="1"/>
          </p:nvPr>
        </p:nvSpPr>
        <p:spPr/>
        <p:txBody>
          <a:bodyPr/>
          <a:lstStyle/>
          <a:p>
            <a:r>
              <a:rPr lang="en-US" dirty="0"/>
              <a:t>Variables that are defined inside a function body have a local scope, and those defined outside have a global scope.</a:t>
            </a:r>
          </a:p>
          <a:p>
            <a:r>
              <a:rPr lang="en-US" dirty="0"/>
              <a:t>This means that local variables can be accessed only inside the function in which they are declared, whereas global variables can be accessed throughout the program body by all functions. When you call a function, the variables declared inside it are brought into scope. Following is a simple example −</a:t>
            </a:r>
          </a:p>
          <a:p>
            <a:endParaRPr lang="en-IN" dirty="0"/>
          </a:p>
        </p:txBody>
      </p:sp>
    </p:spTree>
    <p:extLst>
      <p:ext uri="{BB962C8B-B14F-4D97-AF65-F5344CB8AC3E}">
        <p14:creationId xmlns:p14="http://schemas.microsoft.com/office/powerpoint/2010/main" val="120635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40585" y="1223493"/>
            <a:ext cx="9249548" cy="4108360"/>
          </a:xfrm>
          <a:prstGeom prst="rect">
            <a:avLst/>
          </a:prstGeom>
        </p:spPr>
      </p:pic>
    </p:spTree>
    <p:extLst>
      <p:ext uri="{BB962C8B-B14F-4D97-AF65-F5344CB8AC3E}">
        <p14:creationId xmlns:p14="http://schemas.microsoft.com/office/powerpoint/2010/main" val="3558855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Output:</a:t>
            </a:r>
          </a:p>
          <a:p>
            <a:r>
              <a:rPr lang="en-US" dirty="0"/>
              <a:t>Inside the function local total :  30</a:t>
            </a:r>
          </a:p>
          <a:p>
            <a:r>
              <a:rPr lang="en-US" dirty="0"/>
              <a:t>Outside the function global total :  0</a:t>
            </a:r>
            <a:endParaRPr lang="en-IN" dirty="0"/>
          </a:p>
        </p:txBody>
      </p:sp>
    </p:spTree>
    <p:extLst>
      <p:ext uri="{BB962C8B-B14F-4D97-AF65-F5344CB8AC3E}">
        <p14:creationId xmlns:p14="http://schemas.microsoft.com/office/powerpoint/2010/main" val="182222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lstStyle/>
          <a:p>
            <a:r>
              <a:rPr lang="en-IN" dirty="0" smtClean="0"/>
              <a:t>Function </a:t>
            </a:r>
            <a:r>
              <a:rPr lang="en-IN" b="1" dirty="0" smtClean="0"/>
              <a:t>Recursion</a:t>
            </a:r>
            <a:endParaRPr lang="en-IN" dirty="0"/>
          </a:p>
        </p:txBody>
      </p:sp>
      <p:sp>
        <p:nvSpPr>
          <p:cNvPr id="3" name="Content Placeholder 2"/>
          <p:cNvSpPr>
            <a:spLocks noGrp="1"/>
          </p:cNvSpPr>
          <p:nvPr>
            <p:ph idx="1"/>
          </p:nvPr>
        </p:nvSpPr>
        <p:spPr>
          <a:xfrm>
            <a:off x="838200" y="1429555"/>
            <a:ext cx="10515600" cy="4747408"/>
          </a:xfrm>
        </p:spPr>
        <p:txBody>
          <a:bodyPr/>
          <a:lstStyle/>
          <a:p>
            <a:r>
              <a:rPr lang="en-US" dirty="0" smtClean="0"/>
              <a:t>Python also accepts function recursion, which means a defined function can call itself.</a:t>
            </a:r>
          </a:p>
          <a:p>
            <a:r>
              <a:rPr lang="en-US" dirty="0" smtClean="0"/>
              <a:t>Recursion is a common mathematical and programming concept. It means that a function calls itself. This has the benefit of meaning that you can loop through data to reach a result.</a:t>
            </a:r>
          </a:p>
          <a:p>
            <a:pPr marL="0" indent="0">
              <a:buNone/>
            </a:pPr>
            <a:endParaRPr lang="en-IN" dirty="0"/>
          </a:p>
        </p:txBody>
      </p:sp>
    </p:spTree>
    <p:extLst>
      <p:ext uri="{BB962C8B-B14F-4D97-AF65-F5344CB8AC3E}">
        <p14:creationId xmlns:p14="http://schemas.microsoft.com/office/powerpoint/2010/main" val="2240930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What Is a Recursive 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a:t>
            </a:r>
            <a:r>
              <a:rPr lang="en-US" b="1" dirty="0"/>
              <a:t>recursive function </a:t>
            </a:r>
            <a:r>
              <a:rPr lang="en-US" dirty="0"/>
              <a:t>is often defined as “a function that </a:t>
            </a:r>
            <a:r>
              <a:rPr lang="en-US" dirty="0" smtClean="0"/>
              <a:t>calls itself</a:t>
            </a:r>
            <a:r>
              <a:rPr lang="en-US" dirty="0"/>
              <a:t>.” </a:t>
            </a:r>
            <a:br>
              <a:rPr lang="en-US" dirty="0"/>
            </a:br>
            <a:r>
              <a:rPr lang="en-US" dirty="0"/>
              <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3356992"/>
            <a:ext cx="367665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4024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General </a:t>
            </a:r>
            <a:r>
              <a:rPr lang="en-US" dirty="0">
                <a:solidFill>
                  <a:srgbClr val="FF0000"/>
                </a:solidFill>
              </a:rPr>
              <a:t>mechanism of non-recursive function</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6629400" cy="4095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189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2852"/>
            <a:ext cx="8229600" cy="796908"/>
          </a:xfrm>
        </p:spPr>
        <p:txBody>
          <a:bodyPr>
            <a:normAutofit fontScale="90000"/>
          </a:bodyPr>
          <a:lstStyle/>
          <a:p>
            <a:r>
              <a:rPr lang="en-US" dirty="0" smtClean="0">
                <a:solidFill>
                  <a:srgbClr val="FF0000"/>
                </a:solidFill>
              </a:rPr>
              <a:t>Recursive function execution instances</a:t>
            </a:r>
            <a:endParaRPr lang="en-US" dirty="0">
              <a:solidFill>
                <a:srgbClr val="FF0000"/>
              </a:solidFill>
            </a:endParaRPr>
          </a:p>
        </p:txBody>
      </p:sp>
      <p:sp>
        <p:nvSpPr>
          <p:cNvPr id="3" name="Content Placeholder 2"/>
          <p:cNvSpPr>
            <a:spLocks noGrp="1"/>
          </p:cNvSpPr>
          <p:nvPr>
            <p:ph idx="1"/>
          </p:nvPr>
        </p:nvSpPr>
        <p:spPr>
          <a:xfrm>
            <a:off x="1809720" y="1071546"/>
            <a:ext cx="8382000" cy="4929222"/>
          </a:xfrm>
        </p:spPr>
        <p:txBody>
          <a:bodyPr>
            <a:normAutofit/>
          </a:bodyPr>
          <a:lstStyle/>
          <a:p>
            <a:pPr algn="just">
              <a:lnSpc>
                <a:spcPct val="150000"/>
              </a:lnSpc>
            </a:pPr>
            <a:r>
              <a:rPr lang="en-US" dirty="0"/>
              <a:t>Execution </a:t>
            </a:r>
            <a:r>
              <a:rPr lang="en-US" dirty="0"/>
              <a:t>of a series of recursive function instances is similar to the execution of </a:t>
            </a:r>
            <a:r>
              <a:rPr lang="en-US" dirty="0"/>
              <a:t>series </a:t>
            </a:r>
            <a:r>
              <a:rPr lang="en-US" dirty="0"/>
              <a:t>of non-recursive instances, except that the execution instances are “clones” of each other (</a:t>
            </a:r>
            <a:r>
              <a:rPr lang="en-US" dirty="0"/>
              <a:t>that is</a:t>
            </a:r>
            <a:r>
              <a:rPr lang="en-US" dirty="0"/>
              <a:t>, of the same function </a:t>
            </a:r>
            <a:r>
              <a:rPr lang="en-US" dirty="0"/>
              <a:t>definition</a:t>
            </a:r>
            <a:r>
              <a:rPr lang="en-US" dirty="0"/>
              <a:t>). </a:t>
            </a:r>
            <a:endParaRPr lang="en-US" dirty="0"/>
          </a:p>
        </p:txBody>
      </p:sp>
    </p:spTree>
    <p:extLst>
      <p:ext uri="{BB962C8B-B14F-4D97-AF65-F5344CB8AC3E}">
        <p14:creationId xmlns:p14="http://schemas.microsoft.com/office/powerpoint/2010/main" val="3170578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915"/>
            <a:ext cx="10515600" cy="5211048"/>
          </a:xfrm>
        </p:spPr>
        <p:txBody>
          <a:bodyPr/>
          <a:lstStyle/>
          <a:p>
            <a:r>
              <a:rPr lang="en-US" b="1" dirty="0" smtClean="0"/>
              <a:t>Creating a Function</a:t>
            </a:r>
          </a:p>
          <a:p>
            <a:r>
              <a:rPr lang="en-US" dirty="0" smtClean="0"/>
              <a:t>In Python a function is defined using the </a:t>
            </a:r>
            <a:r>
              <a:rPr lang="en-US" dirty="0" err="1" smtClean="0"/>
              <a:t>def</a:t>
            </a:r>
            <a:r>
              <a:rPr lang="en-US" dirty="0" smtClean="0"/>
              <a:t> keyword:</a:t>
            </a:r>
          </a:p>
          <a:p>
            <a:r>
              <a:rPr lang="en-US" b="1" dirty="0" smtClean="0"/>
              <a:t>Example</a:t>
            </a:r>
          </a:p>
          <a:p>
            <a:r>
              <a:rPr lang="en-US" dirty="0" err="1"/>
              <a:t>def</a:t>
            </a:r>
            <a:r>
              <a:rPr lang="en-US" dirty="0"/>
              <a:t> </a:t>
            </a:r>
            <a:r>
              <a:rPr lang="en-US" dirty="0" err="1"/>
              <a:t>my_function</a:t>
            </a:r>
            <a:r>
              <a:rPr lang="en-US" dirty="0"/>
              <a:t>():</a:t>
            </a:r>
            <a:br>
              <a:rPr lang="en-US" dirty="0"/>
            </a:br>
            <a:r>
              <a:rPr lang="en-US" dirty="0"/>
              <a:t>  print("Hello from a function") </a:t>
            </a:r>
            <a:endParaRPr lang="en-US" dirty="0" smtClean="0"/>
          </a:p>
          <a:p>
            <a:r>
              <a:rPr lang="en-US" dirty="0" smtClean="0"/>
              <a:t>Output:</a:t>
            </a:r>
          </a:p>
          <a:p>
            <a:pPr lvl="1"/>
            <a:r>
              <a:rPr lang="en-US" dirty="0" smtClean="0"/>
              <a:t>When it call by some other,</a:t>
            </a:r>
          </a:p>
          <a:p>
            <a:pPr lvl="1"/>
            <a:r>
              <a:rPr lang="en-US" dirty="0" smtClean="0"/>
              <a:t>Print Hello from a function</a:t>
            </a:r>
          </a:p>
          <a:p>
            <a:pPr marL="0" indent="0">
              <a:buNone/>
            </a:pPr>
            <a:endParaRPr lang="en-IN" dirty="0"/>
          </a:p>
        </p:txBody>
      </p:sp>
    </p:spTree>
    <p:extLst>
      <p:ext uri="{BB962C8B-B14F-4D97-AF65-F5344CB8AC3E}">
        <p14:creationId xmlns:p14="http://schemas.microsoft.com/office/powerpoint/2010/main" val="387180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34" y="500042"/>
            <a:ext cx="7799660" cy="3297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504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0"/>
            <a:ext cx="8964488" cy="666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797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Factorial</a:t>
            </a:r>
            <a:endParaRPr lang="en-US" dirty="0">
              <a:solidFill>
                <a:srgbClr val="FF0000"/>
              </a:solidFill>
            </a:endParaRPr>
          </a:p>
        </p:txBody>
      </p:sp>
      <p:sp>
        <p:nvSpPr>
          <p:cNvPr id="3" name="Content Placeholder 2"/>
          <p:cNvSpPr>
            <a:spLocks noGrp="1"/>
          </p:cNvSpPr>
          <p:nvPr>
            <p:ph idx="1"/>
          </p:nvPr>
        </p:nvSpPr>
        <p:spPr>
          <a:xfrm>
            <a:off x="1981200" y="1600201"/>
            <a:ext cx="8579296" cy="4525963"/>
          </a:xfrm>
        </p:spPr>
        <p:txBody>
          <a:bodyPr>
            <a:normAutofit fontScale="85000" lnSpcReduction="20000"/>
          </a:bodyPr>
          <a:lstStyle/>
          <a:p>
            <a:r>
              <a:rPr lang="en-US" dirty="0" smtClean="0"/>
              <a:t>Problem:</a:t>
            </a:r>
          </a:p>
          <a:p>
            <a:pPr marL="0" indent="0">
              <a:buNone/>
            </a:pPr>
            <a:r>
              <a:rPr lang="en-US" dirty="0"/>
              <a:t>The factorial function is an often-used example of the use of recursion. The computation of </a:t>
            </a:r>
            <a:r>
              <a:rPr lang="en-US" dirty="0" smtClean="0"/>
              <a:t>the factorial </a:t>
            </a:r>
            <a:r>
              <a:rPr lang="en-US" dirty="0"/>
              <a:t>of 4 is given as</a:t>
            </a:r>
            <a:r>
              <a:rPr lang="en-US" dirty="0" smtClean="0"/>
              <a:t>,</a:t>
            </a:r>
          </a:p>
          <a:p>
            <a:pPr marL="0" indent="0">
              <a:buNone/>
            </a:pPr>
            <a:r>
              <a:rPr lang="en-US" dirty="0"/>
              <a:t/>
            </a:r>
            <a:br>
              <a:rPr lang="en-US" dirty="0"/>
            </a:br>
            <a:r>
              <a:rPr lang="en-US" dirty="0"/>
              <a:t>factorial(4) </a:t>
            </a:r>
            <a:r>
              <a:rPr lang="en-US" dirty="0" smtClean="0"/>
              <a:t>= 4 * 3</a:t>
            </a:r>
            <a:r>
              <a:rPr lang="en-US" dirty="0"/>
              <a:t> </a:t>
            </a:r>
            <a:r>
              <a:rPr lang="en-US" dirty="0" smtClean="0"/>
              <a:t>*  2* 1= 24</a:t>
            </a:r>
          </a:p>
          <a:p>
            <a:pPr marL="0" indent="0">
              <a:buNone/>
            </a:pPr>
            <a:r>
              <a:rPr lang="en-US" dirty="0"/>
              <a:t/>
            </a:r>
            <a:br>
              <a:rPr lang="en-US" dirty="0"/>
            </a:br>
            <a:r>
              <a:rPr lang="en-US" dirty="0"/>
              <a:t>In general, the computation of the factorial of any (positive, nonzero) integer n is</a:t>
            </a:r>
            <a:r>
              <a:rPr lang="en-US" dirty="0" smtClean="0"/>
              <a:t>,</a:t>
            </a:r>
          </a:p>
          <a:p>
            <a:pPr marL="0" indent="0">
              <a:buNone/>
            </a:pPr>
            <a:r>
              <a:rPr lang="en-US" dirty="0"/>
              <a:t/>
            </a:r>
            <a:br>
              <a:rPr lang="en-US" dirty="0"/>
            </a:br>
            <a:r>
              <a:rPr lang="en-US" dirty="0"/>
              <a:t>factorial(n) </a:t>
            </a:r>
            <a:r>
              <a:rPr lang="en-US" dirty="0" smtClean="0"/>
              <a:t>= </a:t>
            </a:r>
            <a:r>
              <a:rPr lang="en-US" dirty="0"/>
              <a:t>n </a:t>
            </a:r>
            <a:r>
              <a:rPr lang="en-US" dirty="0" smtClean="0"/>
              <a:t>. </a:t>
            </a:r>
            <a:r>
              <a:rPr lang="en-US" dirty="0"/>
              <a:t>(</a:t>
            </a:r>
            <a:r>
              <a:rPr lang="en-US" dirty="0" smtClean="0"/>
              <a:t>n-1). </a:t>
            </a:r>
            <a:r>
              <a:rPr lang="en-US" dirty="0"/>
              <a:t>(</a:t>
            </a:r>
            <a:r>
              <a:rPr lang="en-US" dirty="0" smtClean="0"/>
              <a:t>n-2</a:t>
            </a:r>
            <a:r>
              <a:rPr lang="en-US" dirty="0"/>
              <a:t>) </a:t>
            </a:r>
            <a:r>
              <a:rPr lang="en-US" dirty="0" smtClean="0"/>
              <a:t> </a:t>
            </a:r>
            <a:r>
              <a:rPr lang="en-US" dirty="0"/>
              <a:t>. . . </a:t>
            </a:r>
            <a:r>
              <a:rPr lang="en-US" dirty="0" smtClean="0"/>
              <a:t>1</a:t>
            </a:r>
          </a:p>
          <a:p>
            <a:pPr marL="0" indent="0">
              <a:buNone/>
            </a:pPr>
            <a:r>
              <a:rPr lang="en-US" dirty="0"/>
              <a:t/>
            </a:r>
            <a:br>
              <a:rPr lang="en-US" dirty="0"/>
            </a:br>
            <a:r>
              <a:rPr lang="en-US" dirty="0"/>
              <a:t>The one exception is the factorial of 0, </a:t>
            </a:r>
            <a:r>
              <a:rPr lang="en-US" dirty="0" smtClean="0"/>
              <a:t>defined </a:t>
            </a:r>
            <a:r>
              <a:rPr lang="en-US" dirty="0"/>
              <a:t>to be 1. </a:t>
            </a:r>
            <a:br>
              <a:rPr lang="en-US" dirty="0"/>
            </a:br>
            <a:endParaRPr lang="en-US" dirty="0"/>
          </a:p>
        </p:txBody>
      </p:sp>
    </p:spTree>
    <p:extLst>
      <p:ext uri="{BB962C8B-B14F-4D97-AF65-F5344CB8AC3E}">
        <p14:creationId xmlns:p14="http://schemas.microsoft.com/office/powerpoint/2010/main" val="2571156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2852"/>
            <a:ext cx="8229600" cy="654032"/>
          </a:xfrm>
        </p:spPr>
        <p:txBody>
          <a:bodyPr>
            <a:noAutofit/>
          </a:bodyPr>
          <a:lstStyle/>
          <a:p>
            <a:r>
              <a:rPr lang="en-US" sz="4800" dirty="0">
                <a:solidFill>
                  <a:srgbClr val="FF0000"/>
                </a:solidFill>
              </a:rPr>
              <a:t>logic</a:t>
            </a:r>
            <a:endParaRPr lang="en-US" sz="4800" dirty="0">
              <a:solidFill>
                <a:srgbClr val="FF0000"/>
              </a:solidFill>
            </a:endParaRPr>
          </a:p>
        </p:txBody>
      </p:sp>
      <p:sp>
        <p:nvSpPr>
          <p:cNvPr id="3" name="Content Placeholder 2"/>
          <p:cNvSpPr>
            <a:spLocks noGrp="1"/>
          </p:cNvSpPr>
          <p:nvPr>
            <p:ph idx="1"/>
          </p:nvPr>
        </p:nvSpPr>
        <p:spPr>
          <a:xfrm>
            <a:off x="1881158" y="1071548"/>
            <a:ext cx="8229600" cy="1071569"/>
          </a:xfrm>
        </p:spPr>
        <p:txBody>
          <a:bodyPr>
            <a:normAutofit/>
          </a:bodyPr>
          <a:lstStyle/>
          <a:p>
            <a:r>
              <a:rPr lang="en-US" dirty="0"/>
              <a:t>T</a:t>
            </a:r>
            <a:r>
              <a:rPr lang="en-US" dirty="0" smtClean="0"/>
              <a:t>he </a:t>
            </a:r>
            <a:r>
              <a:rPr lang="en-US" dirty="0"/>
              <a:t>factorial of n </a:t>
            </a:r>
            <a:r>
              <a:rPr lang="en-US" dirty="0" smtClean="0"/>
              <a:t>can be </a:t>
            </a:r>
            <a:r>
              <a:rPr lang="en-US" dirty="0"/>
              <a:t>defined as n times the factorial of n </a:t>
            </a:r>
            <a:r>
              <a:rPr lang="en-US" dirty="0" smtClean="0"/>
              <a:t>– 1</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34" y="2285992"/>
            <a:ext cx="7533456" cy="351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479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 Factorial</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err="1"/>
              <a:t>def</a:t>
            </a:r>
            <a:r>
              <a:rPr lang="en-IN" dirty="0"/>
              <a:t> factorial(n):</a:t>
            </a:r>
          </a:p>
          <a:p>
            <a:pPr marL="0" indent="0">
              <a:buNone/>
            </a:pPr>
            <a:r>
              <a:rPr lang="en-IN" dirty="0"/>
              <a:t>    print("factorial has been called with n = " + </a:t>
            </a:r>
            <a:r>
              <a:rPr lang="en-IN" dirty="0" smtClean="0"/>
              <a:t>n)</a:t>
            </a:r>
            <a:endParaRPr lang="en-IN" dirty="0"/>
          </a:p>
          <a:p>
            <a:pPr marL="0" indent="0">
              <a:buNone/>
            </a:pPr>
            <a:r>
              <a:rPr lang="en-IN" dirty="0"/>
              <a:t>    if n == 1:</a:t>
            </a:r>
          </a:p>
          <a:p>
            <a:pPr marL="0" indent="0">
              <a:buNone/>
            </a:pPr>
            <a:r>
              <a:rPr lang="en-IN" dirty="0"/>
              <a:t>        return 1</a:t>
            </a:r>
          </a:p>
          <a:p>
            <a:pPr marL="0" indent="0">
              <a:buNone/>
            </a:pPr>
            <a:r>
              <a:rPr lang="en-IN" dirty="0"/>
              <a:t>    else:</a:t>
            </a:r>
          </a:p>
          <a:p>
            <a:pPr marL="0" indent="0">
              <a:buNone/>
            </a:pPr>
            <a:r>
              <a:rPr lang="en-IN" dirty="0"/>
              <a:t>        res = n * factorial(n-1)</a:t>
            </a:r>
          </a:p>
          <a:p>
            <a:pPr marL="0" indent="0">
              <a:buNone/>
            </a:pPr>
            <a:r>
              <a:rPr lang="en-IN" dirty="0"/>
              <a:t>        print("intermediate result for ", n, " * factorial(" ,n-1, "): ",res)</a:t>
            </a:r>
          </a:p>
          <a:p>
            <a:pPr marL="0" indent="0">
              <a:buNone/>
            </a:pPr>
            <a:r>
              <a:rPr lang="en-IN" dirty="0"/>
              <a:t>        return res	</a:t>
            </a:r>
          </a:p>
          <a:p>
            <a:pPr marL="0" indent="0">
              <a:buNone/>
            </a:pPr>
            <a:endParaRPr lang="en-IN" dirty="0"/>
          </a:p>
          <a:p>
            <a:pPr marL="0" indent="0">
              <a:buNone/>
            </a:pPr>
            <a:r>
              <a:rPr lang="en-IN" dirty="0"/>
              <a:t>print(factorial(5))</a:t>
            </a:r>
          </a:p>
        </p:txBody>
      </p:sp>
    </p:spTree>
    <p:extLst>
      <p:ext uri="{BB962C8B-B14F-4D97-AF65-F5344CB8AC3E}">
        <p14:creationId xmlns:p14="http://schemas.microsoft.com/office/powerpoint/2010/main" val="3076042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factorial has been called with n = 5</a:t>
            </a:r>
          </a:p>
          <a:p>
            <a:pPr marL="0" indent="0">
              <a:buNone/>
            </a:pPr>
            <a:r>
              <a:rPr lang="en-US" dirty="0"/>
              <a:t>factorial has been called with n = 4</a:t>
            </a:r>
          </a:p>
          <a:p>
            <a:pPr marL="0" indent="0">
              <a:buNone/>
            </a:pPr>
            <a:r>
              <a:rPr lang="en-US" dirty="0"/>
              <a:t>factorial has been called with n = 3</a:t>
            </a:r>
          </a:p>
          <a:p>
            <a:pPr marL="0" indent="0">
              <a:buNone/>
            </a:pPr>
            <a:r>
              <a:rPr lang="en-US" dirty="0"/>
              <a:t>factorial has been called with n = 2</a:t>
            </a:r>
          </a:p>
          <a:p>
            <a:pPr marL="0" indent="0">
              <a:buNone/>
            </a:pPr>
            <a:r>
              <a:rPr lang="en-US" dirty="0"/>
              <a:t>factorial has been called with n = </a:t>
            </a:r>
            <a:r>
              <a:rPr lang="en-US" dirty="0" smtClean="0"/>
              <a:t>1</a:t>
            </a:r>
          </a:p>
          <a:p>
            <a:pPr marL="0" indent="0">
              <a:buNone/>
            </a:pPr>
            <a:endParaRPr lang="en-US" dirty="0"/>
          </a:p>
          <a:p>
            <a:pPr marL="0" indent="0">
              <a:buNone/>
            </a:pPr>
            <a:r>
              <a:rPr lang="en-US" dirty="0" smtClean="0"/>
              <a:t>intermediate </a:t>
            </a:r>
            <a:r>
              <a:rPr lang="en-US" dirty="0"/>
              <a:t>result for  2  * factorial( 1 ):  2</a:t>
            </a:r>
          </a:p>
          <a:p>
            <a:pPr marL="0" indent="0">
              <a:buNone/>
            </a:pPr>
            <a:r>
              <a:rPr lang="en-US" dirty="0"/>
              <a:t>intermediate result for  3  * factorial( 2 ):  6</a:t>
            </a:r>
          </a:p>
          <a:p>
            <a:pPr marL="0" indent="0">
              <a:buNone/>
            </a:pPr>
            <a:r>
              <a:rPr lang="en-US" dirty="0"/>
              <a:t>intermediate result for  4  * factorial( 3 ):  24</a:t>
            </a:r>
          </a:p>
          <a:p>
            <a:pPr marL="0" indent="0">
              <a:buNone/>
            </a:pPr>
            <a:r>
              <a:rPr lang="en-US" dirty="0"/>
              <a:t>intermediate result for  5  * factorial( 4 ):  120</a:t>
            </a:r>
          </a:p>
          <a:p>
            <a:pPr marL="0" indent="0">
              <a:buNone/>
            </a:pPr>
            <a:r>
              <a:rPr lang="en-US" dirty="0"/>
              <a:t>120</a:t>
            </a:r>
            <a:endParaRPr lang="en-IN" dirty="0"/>
          </a:p>
        </p:txBody>
      </p:sp>
    </p:spTree>
    <p:extLst>
      <p:ext uri="{BB962C8B-B14F-4D97-AF65-F5344CB8AC3E}">
        <p14:creationId xmlns:p14="http://schemas.microsoft.com/office/powerpoint/2010/main" val="3255152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16632"/>
            <a:ext cx="8964488"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148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838200" y="1094704"/>
            <a:ext cx="10515600" cy="5082259"/>
          </a:xfrm>
        </p:spPr>
        <p:txBody>
          <a:bodyPr/>
          <a:lstStyle/>
          <a:p>
            <a:r>
              <a:rPr lang="en-IN" dirty="0" smtClean="0"/>
              <a:t>Recursion Example</a:t>
            </a:r>
          </a:p>
          <a:p>
            <a:pPr marL="0" indent="0">
              <a:buNone/>
            </a:pPr>
            <a:r>
              <a:rPr lang="en-IN" dirty="0" err="1"/>
              <a:t>def</a:t>
            </a:r>
            <a:r>
              <a:rPr lang="en-IN" dirty="0"/>
              <a:t> </a:t>
            </a:r>
            <a:r>
              <a:rPr lang="en-IN" dirty="0" err="1"/>
              <a:t>tri_recursion</a:t>
            </a:r>
            <a:r>
              <a:rPr lang="en-IN" dirty="0"/>
              <a:t>(k):</a:t>
            </a:r>
            <a:br>
              <a:rPr lang="en-IN" dirty="0"/>
            </a:br>
            <a:r>
              <a:rPr lang="en-IN" dirty="0"/>
              <a:t>  if(k&gt;0):</a:t>
            </a:r>
            <a:br>
              <a:rPr lang="en-IN" dirty="0"/>
            </a:br>
            <a:r>
              <a:rPr lang="en-IN" dirty="0"/>
              <a:t>    result = </a:t>
            </a:r>
            <a:r>
              <a:rPr lang="en-IN" dirty="0" err="1"/>
              <a:t>k+tri_recursion</a:t>
            </a:r>
            <a:r>
              <a:rPr lang="en-IN" dirty="0"/>
              <a:t>(k-1)</a:t>
            </a:r>
            <a:br>
              <a:rPr lang="en-IN" dirty="0"/>
            </a:br>
            <a:r>
              <a:rPr lang="en-IN" dirty="0"/>
              <a:t>    print(result)</a:t>
            </a:r>
            <a:br>
              <a:rPr lang="en-IN" dirty="0"/>
            </a:br>
            <a:r>
              <a:rPr lang="en-IN" dirty="0"/>
              <a:t>  else:</a:t>
            </a:r>
            <a:br>
              <a:rPr lang="en-IN" dirty="0"/>
            </a:br>
            <a:r>
              <a:rPr lang="en-IN" dirty="0"/>
              <a:t>    result = 0</a:t>
            </a:r>
            <a:br>
              <a:rPr lang="en-IN" dirty="0"/>
            </a:br>
            <a:r>
              <a:rPr lang="en-IN" dirty="0"/>
              <a:t>  return result</a:t>
            </a:r>
            <a:br>
              <a:rPr lang="en-IN" dirty="0"/>
            </a:br>
            <a:r>
              <a:rPr lang="en-IN" dirty="0"/>
              <a:t/>
            </a:r>
            <a:br>
              <a:rPr lang="en-IN" dirty="0"/>
            </a:br>
            <a:r>
              <a:rPr lang="en-IN" dirty="0"/>
              <a:t>print("\n\</a:t>
            </a:r>
            <a:r>
              <a:rPr lang="en-IN" dirty="0" err="1"/>
              <a:t>nRecursion</a:t>
            </a:r>
            <a:r>
              <a:rPr lang="en-IN" dirty="0"/>
              <a:t> Example Results")</a:t>
            </a:r>
            <a:br>
              <a:rPr lang="en-IN" dirty="0"/>
            </a:br>
            <a:r>
              <a:rPr lang="en-IN" dirty="0" err="1"/>
              <a:t>tri_recursion</a:t>
            </a:r>
            <a:r>
              <a:rPr lang="en-IN" dirty="0"/>
              <a:t>(6)</a:t>
            </a:r>
            <a:endParaRPr lang="en-IN" dirty="0" smtClean="0"/>
          </a:p>
          <a:p>
            <a:pPr marL="0" indent="0">
              <a:buNone/>
            </a:pPr>
            <a:endParaRPr lang="en-IN" dirty="0"/>
          </a:p>
        </p:txBody>
      </p:sp>
    </p:spTree>
    <p:extLst>
      <p:ext uri="{BB962C8B-B14F-4D97-AF65-F5344CB8AC3E}">
        <p14:creationId xmlns:p14="http://schemas.microsoft.com/office/powerpoint/2010/main" val="1215776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7431"/>
            <a:ext cx="10515600" cy="5159532"/>
          </a:xfrm>
        </p:spPr>
        <p:txBody>
          <a:bodyPr/>
          <a:lstStyle/>
          <a:p>
            <a:r>
              <a:rPr lang="en-US" dirty="0" smtClean="0"/>
              <a:t>In this example, </a:t>
            </a:r>
            <a:r>
              <a:rPr lang="en-US" dirty="0" err="1" smtClean="0"/>
              <a:t>tri_recursion</a:t>
            </a:r>
            <a:r>
              <a:rPr lang="en-US" dirty="0" smtClean="0"/>
              <a:t>() is a function that we have defined to call itself ("</a:t>
            </a:r>
            <a:r>
              <a:rPr lang="en-US" dirty="0" err="1" smtClean="0"/>
              <a:t>recurse</a:t>
            </a:r>
            <a:r>
              <a:rPr lang="en-US" dirty="0" smtClean="0"/>
              <a:t>"). We use the k variable as the data, which decrements (-1) every time we </a:t>
            </a:r>
            <a:r>
              <a:rPr lang="en-US" dirty="0" err="1" smtClean="0"/>
              <a:t>recurse</a:t>
            </a:r>
            <a:r>
              <a:rPr lang="en-US" dirty="0" smtClean="0"/>
              <a:t>. The recursion ends when the condition is not greater than 0 (i.e. when it is 0).</a:t>
            </a:r>
          </a:p>
          <a:p>
            <a:r>
              <a:rPr lang="en-US" dirty="0" smtClean="0"/>
              <a:t>Output:</a:t>
            </a:r>
          </a:p>
          <a:p>
            <a:pPr marL="0" indent="0">
              <a:buNone/>
            </a:pPr>
            <a:r>
              <a:rPr lang="en-IN" dirty="0" smtClean="0"/>
              <a:t>Recursion Example Results</a:t>
            </a:r>
            <a:br>
              <a:rPr lang="en-IN" dirty="0" smtClean="0"/>
            </a:br>
            <a:r>
              <a:rPr lang="en-IN" dirty="0" smtClean="0"/>
              <a:t>1</a:t>
            </a:r>
            <a:br>
              <a:rPr lang="en-IN" dirty="0" smtClean="0"/>
            </a:br>
            <a:r>
              <a:rPr lang="en-IN" dirty="0" smtClean="0"/>
              <a:t>3</a:t>
            </a:r>
            <a:br>
              <a:rPr lang="en-IN" dirty="0" smtClean="0"/>
            </a:br>
            <a:r>
              <a:rPr lang="en-IN" dirty="0" smtClean="0"/>
              <a:t>6</a:t>
            </a:r>
            <a:br>
              <a:rPr lang="en-IN" dirty="0" smtClean="0"/>
            </a:br>
            <a:r>
              <a:rPr lang="en-IN" dirty="0" smtClean="0"/>
              <a:t>10</a:t>
            </a:r>
            <a:br>
              <a:rPr lang="en-IN" dirty="0" smtClean="0"/>
            </a:br>
            <a:r>
              <a:rPr lang="en-IN" dirty="0" smtClean="0"/>
              <a:t>15</a:t>
            </a:r>
            <a:br>
              <a:rPr lang="en-IN" dirty="0" smtClean="0"/>
            </a:br>
            <a:r>
              <a:rPr lang="en-IN" dirty="0" smtClean="0"/>
              <a:t>21</a:t>
            </a:r>
            <a:endParaRPr lang="en-IN" dirty="0"/>
          </a:p>
        </p:txBody>
      </p:sp>
    </p:spTree>
    <p:extLst>
      <p:ext uri="{BB962C8B-B14F-4D97-AF65-F5344CB8AC3E}">
        <p14:creationId xmlns:p14="http://schemas.microsoft.com/office/powerpoint/2010/main" val="1736664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14"/>
            <a:ext cx="8229600" cy="796908"/>
          </a:xfrm>
        </p:spPr>
        <p:txBody>
          <a:bodyPr/>
          <a:lstStyle/>
          <a:p>
            <a:r>
              <a:rPr lang="en-IN" dirty="0">
                <a:solidFill>
                  <a:srgbClr val="FF0000"/>
                </a:solidFill>
              </a:rPr>
              <a:t>Exercises</a:t>
            </a:r>
          </a:p>
        </p:txBody>
      </p:sp>
      <p:sp>
        <p:nvSpPr>
          <p:cNvPr id="3" name="Content Placeholder 2"/>
          <p:cNvSpPr>
            <a:spLocks noGrp="1"/>
          </p:cNvSpPr>
          <p:nvPr>
            <p:ph idx="1"/>
          </p:nvPr>
        </p:nvSpPr>
        <p:spPr>
          <a:xfrm>
            <a:off x="2095472" y="785795"/>
            <a:ext cx="8229600" cy="4525963"/>
          </a:xfrm>
        </p:spPr>
        <p:txBody>
          <a:bodyPr/>
          <a:lstStyle/>
          <a:p>
            <a:pPr algn="just"/>
            <a:r>
              <a:rPr lang="en-IN" dirty="0"/>
              <a:t>Compute area of circle using all possible function prototypes.</a:t>
            </a:r>
          </a:p>
          <a:p>
            <a:pPr algn="just"/>
            <a:r>
              <a:rPr lang="en-IN" dirty="0"/>
              <a:t>Compute Simple interest for given principle(P), number of years(N) and rate of interest(R). If R value is not given then consider R value as 10.5%. Use keyword arguments for the same.</a:t>
            </a:r>
          </a:p>
          <a:p>
            <a:pPr algn="just"/>
            <a:endParaRPr lang="en-IN" dirty="0"/>
          </a:p>
          <a:p>
            <a:pPr algn="just"/>
            <a:endParaRPr lang="en-IN" dirty="0"/>
          </a:p>
        </p:txBody>
      </p:sp>
    </p:spTree>
    <p:extLst>
      <p:ext uri="{BB962C8B-B14F-4D97-AF65-F5344CB8AC3E}">
        <p14:creationId xmlns:p14="http://schemas.microsoft.com/office/powerpoint/2010/main" val="25161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915"/>
            <a:ext cx="10515600" cy="5211048"/>
          </a:xfrm>
        </p:spPr>
        <p:txBody>
          <a:bodyPr/>
          <a:lstStyle/>
          <a:p>
            <a:r>
              <a:rPr lang="en-US" b="1" dirty="0" smtClean="0"/>
              <a:t>Calling a Function</a:t>
            </a:r>
          </a:p>
          <a:p>
            <a:r>
              <a:rPr lang="en-US" dirty="0" smtClean="0"/>
              <a:t>To call a function, use the function name followed by parenthesis:</a:t>
            </a:r>
          </a:p>
          <a:p>
            <a:r>
              <a:rPr lang="en-US" b="1" dirty="0" smtClean="0"/>
              <a:t>Example</a:t>
            </a:r>
          </a:p>
          <a:p>
            <a:r>
              <a:rPr lang="en-US" dirty="0" err="1"/>
              <a:t>def</a:t>
            </a:r>
            <a:r>
              <a:rPr lang="en-US" dirty="0"/>
              <a:t> </a:t>
            </a:r>
            <a:r>
              <a:rPr lang="en-US" dirty="0" err="1"/>
              <a:t>my_function</a:t>
            </a:r>
            <a:r>
              <a:rPr lang="en-US" dirty="0"/>
              <a:t>():</a:t>
            </a:r>
            <a:br>
              <a:rPr lang="en-US" dirty="0"/>
            </a:br>
            <a:r>
              <a:rPr lang="en-US" dirty="0"/>
              <a:t>  print</a:t>
            </a:r>
            <a:r>
              <a:rPr lang="en-US" dirty="0" smtClean="0"/>
              <a:t>("</a:t>
            </a:r>
            <a:r>
              <a:rPr lang="en-IN" dirty="0" smtClean="0"/>
              <a:t> Hello from a function </a:t>
            </a:r>
            <a:r>
              <a:rPr lang="en-US" dirty="0" smtClean="0"/>
              <a:t>")</a:t>
            </a:r>
            <a:r>
              <a:rPr lang="en-US" dirty="0"/>
              <a:t/>
            </a:r>
            <a:br>
              <a:rPr lang="en-US" dirty="0"/>
            </a:br>
            <a:r>
              <a:rPr lang="en-US" dirty="0"/>
              <a:t/>
            </a:r>
            <a:br>
              <a:rPr lang="en-US" dirty="0"/>
            </a:br>
            <a:r>
              <a:rPr lang="en-US" dirty="0"/>
              <a:t> </a:t>
            </a:r>
            <a:r>
              <a:rPr lang="en-US" b="1" dirty="0" err="1" smtClean="0"/>
              <a:t>my_function</a:t>
            </a:r>
            <a:r>
              <a:rPr lang="en-US" b="1" dirty="0"/>
              <a:t>()</a:t>
            </a:r>
            <a:r>
              <a:rPr lang="en-US" dirty="0"/>
              <a:t> </a:t>
            </a:r>
            <a:endParaRPr lang="en-US" dirty="0" smtClean="0"/>
          </a:p>
          <a:p>
            <a:pPr marL="0" indent="0">
              <a:buNone/>
            </a:pPr>
            <a:endParaRPr lang="en-IN" b="1" dirty="0" smtClean="0"/>
          </a:p>
          <a:p>
            <a:pPr marL="0" indent="0">
              <a:buNone/>
            </a:pPr>
            <a:r>
              <a:rPr lang="en-IN" b="1" dirty="0" smtClean="0"/>
              <a:t>Output:</a:t>
            </a:r>
          </a:p>
          <a:p>
            <a:pPr marL="0" indent="0">
              <a:buNone/>
            </a:pPr>
            <a:r>
              <a:rPr lang="en-IN" dirty="0" smtClean="0"/>
              <a:t>Hello from a function</a:t>
            </a:r>
            <a:endParaRPr lang="en-IN" dirty="0"/>
          </a:p>
        </p:txBody>
      </p:sp>
    </p:spTree>
    <p:extLst>
      <p:ext uri="{BB962C8B-B14F-4D97-AF65-F5344CB8AC3E}">
        <p14:creationId xmlns:p14="http://schemas.microsoft.com/office/powerpoint/2010/main" val="57154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915"/>
            <a:ext cx="10515600" cy="5211048"/>
          </a:xfrm>
        </p:spPr>
        <p:txBody>
          <a:bodyPr/>
          <a:lstStyle/>
          <a:p>
            <a:pPr marL="0" indent="0">
              <a:buNone/>
            </a:pPr>
            <a:r>
              <a:rPr lang="en-US" b="1" dirty="0" smtClean="0"/>
              <a:t>Parameters</a:t>
            </a:r>
          </a:p>
          <a:p>
            <a:r>
              <a:rPr lang="en-US" dirty="0" smtClean="0"/>
              <a:t>Information can be passed to functions as parameter.</a:t>
            </a:r>
          </a:p>
          <a:p>
            <a:r>
              <a:rPr lang="en-US" dirty="0" smtClean="0"/>
              <a:t>Parameters are specified after the function name, inside the parentheses. You can add as many parameters as you want, just separate them with a comma.</a:t>
            </a:r>
            <a:endParaRPr lang="en-US" dirty="0"/>
          </a:p>
        </p:txBody>
      </p:sp>
    </p:spTree>
    <p:extLst>
      <p:ext uri="{BB962C8B-B14F-4D97-AF65-F5344CB8AC3E}">
        <p14:creationId xmlns:p14="http://schemas.microsoft.com/office/powerpoint/2010/main" val="88306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914"/>
            <a:ext cx="10515600" cy="5589431"/>
          </a:xfrm>
        </p:spPr>
        <p:txBody>
          <a:bodyPr>
            <a:normAutofit lnSpcReduction="10000"/>
          </a:bodyPr>
          <a:lstStyle/>
          <a:p>
            <a:r>
              <a:rPr lang="en-US" dirty="0" smtClean="0"/>
              <a:t>The following example has a function with one parameter (</a:t>
            </a:r>
            <a:r>
              <a:rPr lang="en-US" dirty="0" err="1" smtClean="0"/>
              <a:t>fname</a:t>
            </a:r>
            <a:r>
              <a:rPr lang="en-US" dirty="0" smtClean="0"/>
              <a:t>). When the function is called, we pass along a first name, which is used inside the function to print the full name:</a:t>
            </a:r>
          </a:p>
          <a:p>
            <a:r>
              <a:rPr lang="en-US" b="1" dirty="0" smtClean="0"/>
              <a:t>Example</a:t>
            </a:r>
          </a:p>
          <a:p>
            <a:r>
              <a:rPr lang="en-US" dirty="0" err="1"/>
              <a:t>def</a:t>
            </a:r>
            <a:r>
              <a:rPr lang="en-US" dirty="0"/>
              <a:t> </a:t>
            </a:r>
            <a:r>
              <a:rPr lang="en-US" dirty="0" err="1"/>
              <a:t>my_function</a:t>
            </a:r>
            <a:r>
              <a:rPr lang="en-US" dirty="0"/>
              <a:t>(</a:t>
            </a:r>
            <a:r>
              <a:rPr lang="en-US" b="1" dirty="0" err="1"/>
              <a:t>fname</a:t>
            </a:r>
            <a:r>
              <a:rPr lang="en-US" dirty="0"/>
              <a:t>):</a:t>
            </a:r>
            <a:br>
              <a:rPr lang="en-US" dirty="0"/>
            </a:br>
            <a:r>
              <a:rPr lang="en-US" dirty="0"/>
              <a:t>  print(</a:t>
            </a:r>
            <a:r>
              <a:rPr lang="en-US" dirty="0" err="1"/>
              <a:t>fname</a:t>
            </a:r>
            <a:r>
              <a:rPr lang="en-US" dirty="0"/>
              <a:t> + " </a:t>
            </a:r>
            <a:r>
              <a:rPr lang="en-US" dirty="0" err="1"/>
              <a:t>Refsnes</a:t>
            </a:r>
            <a:r>
              <a:rPr lang="en-US" dirty="0"/>
              <a:t>")</a:t>
            </a:r>
            <a:br>
              <a:rPr lang="en-US" dirty="0"/>
            </a:br>
            <a:r>
              <a:rPr lang="en-US" dirty="0" err="1" smtClean="0"/>
              <a:t>my_function</a:t>
            </a:r>
            <a:r>
              <a:rPr lang="en-US" dirty="0"/>
              <a:t>(</a:t>
            </a:r>
            <a:r>
              <a:rPr lang="en-US" b="1" dirty="0"/>
              <a:t>"Emil"</a:t>
            </a:r>
            <a:r>
              <a:rPr lang="en-US" dirty="0"/>
              <a:t>)</a:t>
            </a:r>
            <a:br>
              <a:rPr lang="en-US" dirty="0"/>
            </a:br>
            <a:r>
              <a:rPr lang="en-US" dirty="0" err="1"/>
              <a:t>my_function</a:t>
            </a:r>
            <a:r>
              <a:rPr lang="en-US" dirty="0"/>
              <a:t>(</a:t>
            </a:r>
            <a:r>
              <a:rPr lang="en-US" b="1" dirty="0"/>
              <a:t>"Tobias"</a:t>
            </a:r>
            <a:r>
              <a:rPr lang="en-US" dirty="0"/>
              <a:t>)</a:t>
            </a:r>
            <a:br>
              <a:rPr lang="en-US" dirty="0"/>
            </a:br>
            <a:r>
              <a:rPr lang="en-US" dirty="0" err="1"/>
              <a:t>my_function</a:t>
            </a:r>
            <a:r>
              <a:rPr lang="en-US" dirty="0"/>
              <a:t>(</a:t>
            </a:r>
            <a:r>
              <a:rPr lang="en-US" b="1" dirty="0"/>
              <a:t>"Linus"</a:t>
            </a:r>
            <a:r>
              <a:rPr lang="en-US" dirty="0"/>
              <a:t>) </a:t>
            </a:r>
            <a:endParaRPr lang="en-US" dirty="0" smtClean="0"/>
          </a:p>
          <a:p>
            <a:endParaRPr lang="en-US" dirty="0" smtClean="0"/>
          </a:p>
          <a:p>
            <a:pPr marL="0" indent="0">
              <a:buNone/>
            </a:pPr>
            <a:endParaRPr lang="en-US" dirty="0" smtClean="0"/>
          </a:p>
          <a:p>
            <a:r>
              <a:rPr lang="en-IN" dirty="0" smtClean="0"/>
              <a:t>Emil </a:t>
            </a:r>
            <a:r>
              <a:rPr lang="en-IN" dirty="0" err="1" smtClean="0"/>
              <a:t>Refsnes</a:t>
            </a:r>
            <a:r>
              <a:rPr lang="en-IN" dirty="0" smtClean="0"/>
              <a:t/>
            </a:r>
            <a:br>
              <a:rPr lang="en-IN" dirty="0" smtClean="0"/>
            </a:br>
            <a:r>
              <a:rPr lang="en-IN" dirty="0" smtClean="0"/>
              <a:t>Tobias </a:t>
            </a:r>
            <a:r>
              <a:rPr lang="en-IN" dirty="0" err="1" smtClean="0"/>
              <a:t>Refsnes</a:t>
            </a:r>
            <a:r>
              <a:rPr lang="en-IN" dirty="0" smtClean="0"/>
              <a:t/>
            </a:r>
            <a:br>
              <a:rPr lang="en-IN" dirty="0" smtClean="0"/>
            </a:br>
            <a:r>
              <a:rPr lang="en-IN" dirty="0" smtClean="0"/>
              <a:t>Linus </a:t>
            </a:r>
            <a:r>
              <a:rPr lang="en-IN" dirty="0" err="1" smtClean="0"/>
              <a:t>Refsnes</a:t>
            </a:r>
            <a:endParaRPr lang="en-US" dirty="0"/>
          </a:p>
        </p:txBody>
      </p:sp>
    </p:spTree>
    <p:extLst>
      <p:ext uri="{BB962C8B-B14F-4D97-AF65-F5344CB8AC3E}">
        <p14:creationId xmlns:p14="http://schemas.microsoft.com/office/powerpoint/2010/main" val="274345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Default Parameter Value</a:t>
            </a:r>
            <a:br>
              <a:rPr lang="en-IN" b="1" dirty="0" smtClean="0"/>
            </a:br>
            <a:endParaRPr lang="en-IN" dirty="0"/>
          </a:p>
        </p:txBody>
      </p:sp>
      <p:sp>
        <p:nvSpPr>
          <p:cNvPr id="3" name="Content Placeholder 2"/>
          <p:cNvSpPr>
            <a:spLocks noGrp="1"/>
          </p:cNvSpPr>
          <p:nvPr>
            <p:ph idx="1"/>
          </p:nvPr>
        </p:nvSpPr>
        <p:spPr/>
        <p:txBody>
          <a:bodyPr/>
          <a:lstStyle/>
          <a:p>
            <a:r>
              <a:rPr lang="en-US" dirty="0" smtClean="0"/>
              <a:t>The following example shows how to use a default parameter value.</a:t>
            </a:r>
          </a:p>
          <a:p>
            <a:r>
              <a:rPr lang="en-US" dirty="0" smtClean="0"/>
              <a:t>If we call the function without parameter, it uses the default value:</a:t>
            </a:r>
          </a:p>
          <a:p>
            <a:r>
              <a:rPr lang="en-US" b="1" dirty="0" smtClean="0"/>
              <a:t>Example</a:t>
            </a:r>
          </a:p>
          <a:p>
            <a:r>
              <a:rPr lang="en-US" dirty="0" err="1"/>
              <a:t>def</a:t>
            </a:r>
            <a:r>
              <a:rPr lang="en-US" dirty="0"/>
              <a:t> </a:t>
            </a:r>
            <a:r>
              <a:rPr lang="en-US" dirty="0" err="1"/>
              <a:t>my_function</a:t>
            </a:r>
            <a:r>
              <a:rPr lang="en-US" dirty="0"/>
              <a:t>(</a:t>
            </a:r>
            <a:r>
              <a:rPr lang="en-US" b="1" dirty="0"/>
              <a:t>country = "Norway"</a:t>
            </a:r>
            <a:r>
              <a:rPr lang="en-US" dirty="0"/>
              <a:t>):</a:t>
            </a:r>
            <a:br>
              <a:rPr lang="en-US" dirty="0"/>
            </a:br>
            <a:r>
              <a:rPr lang="en-US" dirty="0"/>
              <a:t>  print("I am from " + country)</a:t>
            </a:r>
            <a:br>
              <a:rPr lang="en-US" dirty="0"/>
            </a:br>
            <a:r>
              <a:rPr lang="en-US" dirty="0"/>
              <a:t/>
            </a:r>
            <a:br>
              <a:rPr lang="en-US" dirty="0"/>
            </a:br>
            <a:r>
              <a:rPr lang="en-US" dirty="0" err="1"/>
              <a:t>my_function</a:t>
            </a:r>
            <a:r>
              <a:rPr lang="en-US" dirty="0"/>
              <a:t>("Sweden")</a:t>
            </a:r>
            <a:br>
              <a:rPr lang="en-US" dirty="0"/>
            </a:br>
            <a:r>
              <a:rPr lang="en-US" dirty="0" err="1"/>
              <a:t>my_function</a:t>
            </a:r>
            <a:r>
              <a:rPr lang="en-US" dirty="0"/>
              <a:t>("India")</a:t>
            </a:r>
            <a:br>
              <a:rPr lang="en-US" dirty="0"/>
            </a:br>
            <a:r>
              <a:rPr lang="en-US" dirty="0" err="1"/>
              <a:t>my_function</a:t>
            </a:r>
            <a:r>
              <a:rPr lang="en-US" dirty="0"/>
              <a:t>()</a:t>
            </a:r>
            <a:br>
              <a:rPr lang="en-US" dirty="0"/>
            </a:br>
            <a:r>
              <a:rPr lang="en-US" dirty="0" err="1"/>
              <a:t>my_function</a:t>
            </a:r>
            <a:r>
              <a:rPr lang="en-US" dirty="0"/>
              <a:t>("Brazil") </a:t>
            </a:r>
            <a:endParaRPr lang="en-US" dirty="0" smtClean="0"/>
          </a:p>
          <a:p>
            <a:endParaRPr lang="en-IN" dirty="0"/>
          </a:p>
        </p:txBody>
      </p:sp>
    </p:spTree>
    <p:extLst>
      <p:ext uri="{BB962C8B-B14F-4D97-AF65-F5344CB8AC3E}">
        <p14:creationId xmlns:p14="http://schemas.microsoft.com/office/powerpoint/2010/main" val="280321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 am from Sweden</a:t>
            </a:r>
            <a:br>
              <a:rPr lang="en-US" dirty="0" smtClean="0"/>
            </a:br>
            <a:r>
              <a:rPr lang="en-US" dirty="0" smtClean="0"/>
              <a:t>I am from India</a:t>
            </a:r>
            <a:br>
              <a:rPr lang="en-US" dirty="0" smtClean="0"/>
            </a:br>
            <a:r>
              <a:rPr lang="en-US" dirty="0" smtClean="0"/>
              <a:t>I am from Norway</a:t>
            </a:r>
            <a:br>
              <a:rPr lang="en-US" dirty="0" smtClean="0"/>
            </a:br>
            <a:r>
              <a:rPr lang="en-US" dirty="0" smtClean="0"/>
              <a:t>I am from Brazil</a:t>
            </a:r>
            <a:endParaRPr lang="en-IN" dirty="0"/>
          </a:p>
        </p:txBody>
      </p:sp>
    </p:spTree>
    <p:extLst>
      <p:ext uri="{BB962C8B-B14F-4D97-AF65-F5344CB8AC3E}">
        <p14:creationId xmlns:p14="http://schemas.microsoft.com/office/powerpoint/2010/main" val="57831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Passing a List as a Parameter</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You can send any data types of parameter to a function (string, number, list, dictionary etc.), and it will be treated as the same data type inside the function.</a:t>
            </a:r>
          </a:p>
          <a:p>
            <a:r>
              <a:rPr lang="en-US" dirty="0" smtClean="0"/>
              <a:t>E.g. if you send a List as a parameter, it will still be a List when it reaches the function:</a:t>
            </a:r>
          </a:p>
          <a:p>
            <a:r>
              <a:rPr lang="en-US" b="1" dirty="0" smtClean="0"/>
              <a:t>Example</a:t>
            </a:r>
          </a:p>
          <a:p>
            <a:r>
              <a:rPr lang="en-US" dirty="0" err="1"/>
              <a:t>def</a:t>
            </a:r>
            <a:r>
              <a:rPr lang="en-US" dirty="0"/>
              <a:t> </a:t>
            </a:r>
            <a:r>
              <a:rPr lang="en-US" dirty="0" err="1"/>
              <a:t>my_function</a:t>
            </a:r>
            <a:r>
              <a:rPr lang="en-US" dirty="0"/>
              <a:t>(food):</a:t>
            </a:r>
            <a:br>
              <a:rPr lang="en-US" dirty="0"/>
            </a:br>
            <a:r>
              <a:rPr lang="en-US" dirty="0"/>
              <a:t>  for x in food:</a:t>
            </a:r>
            <a:br>
              <a:rPr lang="en-US" dirty="0"/>
            </a:br>
            <a:r>
              <a:rPr lang="en-US" dirty="0"/>
              <a:t>    print(x)</a:t>
            </a:r>
            <a:br>
              <a:rPr lang="en-US" dirty="0"/>
            </a:br>
            <a:r>
              <a:rPr lang="en-US" dirty="0"/>
              <a:t/>
            </a:r>
            <a:br>
              <a:rPr lang="en-US" dirty="0"/>
            </a:br>
            <a:r>
              <a:rPr lang="en-US" dirty="0"/>
              <a:t>fruits = ["apple", "banana", "cherry"]</a:t>
            </a:r>
            <a:br>
              <a:rPr lang="en-US" dirty="0"/>
            </a:br>
            <a:r>
              <a:rPr lang="en-US" dirty="0"/>
              <a:t/>
            </a:r>
            <a:br>
              <a:rPr lang="en-US" dirty="0"/>
            </a:br>
            <a:r>
              <a:rPr lang="en-US" dirty="0" err="1"/>
              <a:t>my_function</a:t>
            </a:r>
            <a:r>
              <a:rPr lang="en-US" dirty="0"/>
              <a:t>(fruits)</a:t>
            </a:r>
            <a:endParaRPr lang="en-US" dirty="0" smtClean="0"/>
          </a:p>
          <a:p>
            <a:endParaRPr lang="en-IN" dirty="0"/>
          </a:p>
        </p:txBody>
      </p:sp>
    </p:spTree>
    <p:extLst>
      <p:ext uri="{BB962C8B-B14F-4D97-AF65-F5344CB8AC3E}">
        <p14:creationId xmlns:p14="http://schemas.microsoft.com/office/powerpoint/2010/main" val="392004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1082</Words>
  <Application>Microsoft Office PowerPoint</Application>
  <PresentationFormat>Widescreen</PresentationFormat>
  <Paragraphs>154</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Function</vt:lpstr>
      <vt:lpstr>Python Functions </vt:lpstr>
      <vt:lpstr>PowerPoint Presentation</vt:lpstr>
      <vt:lpstr>PowerPoint Presentation</vt:lpstr>
      <vt:lpstr>PowerPoint Presentation</vt:lpstr>
      <vt:lpstr>PowerPoint Presentation</vt:lpstr>
      <vt:lpstr>Default Parameter Value </vt:lpstr>
      <vt:lpstr>PowerPoint Presentation</vt:lpstr>
      <vt:lpstr>Passing a List as a Parameter </vt:lpstr>
      <vt:lpstr>PowerPoint Presentation</vt:lpstr>
      <vt:lpstr>Return Values </vt:lpstr>
      <vt:lpstr>PowerPoint Presentation</vt:lpstr>
      <vt:lpstr>Keyword Arguments </vt:lpstr>
      <vt:lpstr>PowerPoint Presentation</vt:lpstr>
      <vt:lpstr>Arbitrary Arguments </vt:lpstr>
      <vt:lpstr>PowerPoint Presentation</vt:lpstr>
      <vt:lpstr>Arbitrary Arguments Examples</vt:lpstr>
      <vt:lpstr>Arbitrary Arguments Examples</vt:lpstr>
      <vt:lpstr>Calls: Unpacking arguments</vt:lpstr>
      <vt:lpstr>Calls: Unpacking arguments</vt:lpstr>
      <vt:lpstr>PowerPoint Presentation</vt:lpstr>
      <vt:lpstr>Scope of Variables</vt:lpstr>
      <vt:lpstr>Global vs. Local variables </vt:lpstr>
      <vt:lpstr>PowerPoint Presentation</vt:lpstr>
      <vt:lpstr>PowerPoint Presentation</vt:lpstr>
      <vt:lpstr>Function Recursion</vt:lpstr>
      <vt:lpstr>What Is a Recursive Function?</vt:lpstr>
      <vt:lpstr>  General mechanism of non-recursive function  </vt:lpstr>
      <vt:lpstr>Recursive function execution instances</vt:lpstr>
      <vt:lpstr>PowerPoint Presentation</vt:lpstr>
      <vt:lpstr>PowerPoint Presentation</vt:lpstr>
      <vt:lpstr>Example: Factorial</vt:lpstr>
      <vt:lpstr>logic</vt:lpstr>
      <vt:lpstr>Example : Factorial</vt:lpstr>
      <vt:lpstr>Output </vt:lpstr>
      <vt:lpstr>PowerPoint Presentation</vt:lpstr>
      <vt:lpstr>Example</vt:lpstr>
      <vt:lpstr>PowerPoint Presentation</vt:lpstr>
      <vt:lpstr>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Admin</dc:creator>
  <cp:lastModifiedBy>Admin</cp:lastModifiedBy>
  <cp:revision>6</cp:revision>
  <dcterms:created xsi:type="dcterms:W3CDTF">2019-09-12T10:21:28Z</dcterms:created>
  <dcterms:modified xsi:type="dcterms:W3CDTF">2019-09-15T10:14:53Z</dcterms:modified>
</cp:coreProperties>
</file>