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0" r:id="rId4"/>
    <p:sldId id="286" r:id="rId5"/>
    <p:sldId id="275" r:id="rId6"/>
    <p:sldId id="274" r:id="rId7"/>
    <p:sldId id="277" r:id="rId8"/>
    <p:sldId id="276" r:id="rId9"/>
    <p:sldId id="257" r:id="rId10"/>
    <p:sldId id="258" r:id="rId11"/>
    <p:sldId id="259" r:id="rId12"/>
    <p:sldId id="261" r:id="rId13"/>
    <p:sldId id="262" r:id="rId14"/>
    <p:sldId id="279" r:id="rId15"/>
    <p:sldId id="263" r:id="rId16"/>
    <p:sldId id="280" r:id="rId17"/>
    <p:sldId id="281" r:id="rId18"/>
    <p:sldId id="264" r:id="rId19"/>
    <p:sldId id="283" r:id="rId20"/>
    <p:sldId id="282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7B27-4E29-4839-8A6B-B0210AB38902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Opening a File</a:t>
            </a:r>
            <a:br>
              <a:rPr lang="en-US" dirty="0"/>
            </a:br>
            <a:r>
              <a:rPr lang="en-US" sz="3600" dirty="0" err="1"/>
              <a:t>file</a:t>
            </a:r>
            <a:r>
              <a:rPr lang="en-US" sz="3600" dirty="0"/>
              <a:t> object = open(</a:t>
            </a:r>
            <a:r>
              <a:rPr lang="en-US" sz="3600" dirty="0" err="1"/>
              <a:t>file_name</a:t>
            </a:r>
            <a:r>
              <a:rPr lang="en-US" sz="3600" dirty="0"/>
              <a:t> [, </a:t>
            </a:r>
            <a:r>
              <a:rPr lang="en-US" sz="3600" dirty="0" err="1"/>
              <a:t>access_mode</a:t>
            </a:r>
            <a:r>
              <a:rPr lang="en-US" sz="3600" dirty="0"/>
              <a:t>][, buffering])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Modes of opening a File:</a:t>
            </a:r>
          </a:p>
          <a:p>
            <a:r>
              <a:rPr lang="en-US" dirty="0"/>
              <a:t>r – Reading only</a:t>
            </a:r>
          </a:p>
          <a:p>
            <a:r>
              <a:rPr lang="en-US" dirty="0"/>
              <a:t>r+ - Both Read/Write</a:t>
            </a:r>
          </a:p>
          <a:p>
            <a:r>
              <a:rPr lang="en-US" dirty="0"/>
              <a:t>w – Writing only</a:t>
            </a:r>
          </a:p>
          <a:p>
            <a:r>
              <a:rPr lang="en-US" dirty="0"/>
              <a:t>w+ - Both Read/Write</a:t>
            </a:r>
          </a:p>
          <a:p>
            <a:r>
              <a:rPr lang="en-US" dirty="0"/>
              <a:t>A – Appending</a:t>
            </a:r>
          </a:p>
          <a:p>
            <a:r>
              <a:rPr lang="en-US" dirty="0"/>
              <a:t>a+ - Appending/Reading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3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0" y="2286001"/>
            <a:ext cx="83097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09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2" y="1905000"/>
            <a:ext cx="8415198" cy="288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read functions contains different methods:</a:t>
            </a:r>
          </a:p>
          <a:p>
            <a:pPr lvl="1"/>
            <a:r>
              <a:rPr lang="en-US" dirty="0"/>
              <a:t>read() #return one big string</a:t>
            </a:r>
          </a:p>
          <a:p>
            <a:pPr lvl="1"/>
            <a:r>
              <a:rPr lang="en-US" dirty="0" err="1"/>
              <a:t>readline</a:t>
            </a:r>
            <a:r>
              <a:rPr lang="en-US" dirty="0"/>
              <a:t>() #return one line at a time</a:t>
            </a:r>
          </a:p>
          <a:p>
            <a:pPr lvl="1"/>
            <a:r>
              <a:rPr lang="en-US" dirty="0" err="1"/>
              <a:t>readlines</a:t>
            </a:r>
            <a:r>
              <a:rPr lang="en-US" dirty="0"/>
              <a:t>() #returns a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of lines</a:t>
            </a:r>
          </a:p>
        </p:txBody>
      </p:sp>
    </p:spTree>
    <p:extLst>
      <p:ext uri="{BB962C8B-B14F-4D97-AF65-F5344CB8AC3E}">
        <p14:creationId xmlns:p14="http://schemas.microsoft.com/office/powerpoint/2010/main" val="190938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functions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writes a sequence of strings to the file. </a:t>
            </a:r>
          </a:p>
          <a:p>
            <a:pPr lvl="1"/>
            <a:r>
              <a:rPr lang="en-US" dirty="0"/>
              <a:t>write () #Used to write a fixed sequence of characters to a file </a:t>
            </a:r>
          </a:p>
          <a:p>
            <a:pPr lvl="1"/>
            <a:r>
              <a:rPr lang="en-US" dirty="0" err="1"/>
              <a:t>writelines</a:t>
            </a:r>
            <a:r>
              <a:rPr lang="en-US" dirty="0"/>
              <a:t>() #</a:t>
            </a:r>
            <a:r>
              <a:rPr lang="en-US" dirty="0" err="1"/>
              <a:t>writelines</a:t>
            </a:r>
            <a:r>
              <a:rPr lang="en-US" dirty="0"/>
              <a:t> can write a list of strings.</a:t>
            </a:r>
          </a:p>
        </p:txBody>
      </p:sp>
    </p:spTree>
    <p:extLst>
      <p:ext uri="{BB962C8B-B14F-4D97-AF65-F5344CB8AC3E}">
        <p14:creationId xmlns:p14="http://schemas.microsoft.com/office/powerpoint/2010/main" val="295296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append function is used to append to the file instead of overwriting it. </a:t>
            </a:r>
          </a:p>
          <a:p>
            <a:r>
              <a:rPr lang="en-US" dirty="0"/>
              <a:t>To append to an existing file, simply open the file in append mode ("a"):</a:t>
            </a:r>
          </a:p>
          <a:p>
            <a:r>
              <a:rPr lang="en-US" dirty="0"/>
              <a:t>When you’re done with a file, use close() to close it and free up any system resources taken up by the open file.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To open a text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open("hello.txt", "r") </a:t>
            </a:r>
          </a:p>
          <a:p>
            <a:pPr marL="0" indent="0" fontAlgn="base">
              <a:buNone/>
            </a:pPr>
            <a:r>
              <a:rPr lang="en-US" b="1" dirty="0"/>
              <a:t>To read a text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hello.txt","r</a:t>
            </a:r>
            <a:r>
              <a:rPr lang="en-US" dirty="0"/>
              <a:t>") </a:t>
            </a:r>
          </a:p>
          <a:p>
            <a:pPr marL="400050" lvl="1" indent="0" fontAlgn="base">
              <a:buNone/>
            </a:pPr>
            <a:r>
              <a:rPr lang="en-US" dirty="0"/>
              <a:t>print (</a:t>
            </a:r>
            <a:r>
              <a:rPr lang="en-US" dirty="0" err="1"/>
              <a:t>fh.read</a:t>
            </a:r>
            <a:r>
              <a:rPr lang="en-US" dirty="0"/>
              <a:t>() )</a:t>
            </a:r>
          </a:p>
          <a:p>
            <a:pPr marL="0" indent="0" fontAlgn="base">
              <a:buNone/>
            </a:pPr>
            <a:r>
              <a:rPr lang="en-US" b="1" dirty="0"/>
              <a:t>To read one line at a time,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hello".txt</a:t>
            </a:r>
            <a:r>
              <a:rPr lang="en-US" dirty="0"/>
              <a:t>", "r") </a:t>
            </a:r>
          </a:p>
          <a:p>
            <a:pPr marL="400050" lvl="1" indent="0" fontAlgn="base">
              <a:buNone/>
            </a:pPr>
            <a:r>
              <a:rPr lang="en-US" dirty="0"/>
              <a:t>print (</a:t>
            </a:r>
            <a:r>
              <a:rPr lang="en-US" dirty="0" err="1"/>
              <a:t>fh.readline</a:t>
            </a:r>
            <a:r>
              <a:rPr lang="en-US" dirty="0"/>
              <a:t>() )</a:t>
            </a:r>
          </a:p>
          <a:p>
            <a:pPr marL="0" indent="0" fontAlgn="base">
              <a:buNone/>
            </a:pPr>
            <a:r>
              <a:rPr lang="en-US" b="1" dirty="0"/>
              <a:t>To read a list of lines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open("hello.txt.", "r") </a:t>
            </a:r>
          </a:p>
          <a:p>
            <a:pPr marL="400050" lvl="1" indent="0" fontAlgn="base">
              <a:buNone/>
            </a:pPr>
            <a:r>
              <a:rPr lang="en-US" dirty="0"/>
              <a:t>print (</a:t>
            </a:r>
            <a:r>
              <a:rPr lang="en-US" dirty="0" err="1"/>
              <a:t>fh.readlines</a:t>
            </a:r>
            <a:r>
              <a:rPr lang="en-US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155648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To write to a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hello.txt","w</a:t>
            </a:r>
            <a:r>
              <a:rPr lang="en-US" dirty="0"/>
              <a:t>") </a:t>
            </a:r>
          </a:p>
          <a:p>
            <a:pPr marL="400050" lvl="1" indent="0" fontAlgn="base">
              <a:buNone/>
            </a:pPr>
            <a:r>
              <a:rPr lang="en-US" dirty="0"/>
              <a:t>write("Hello World") </a:t>
            </a:r>
          </a:p>
          <a:p>
            <a:pPr marL="400050" lvl="1" indent="0" fontAlgn="base">
              <a:buNone/>
            </a:pPr>
            <a:r>
              <a:rPr lang="en-US" dirty="0" err="1"/>
              <a:t>fh.close</a:t>
            </a:r>
            <a:r>
              <a:rPr lang="en-US" dirty="0"/>
              <a:t>() </a:t>
            </a:r>
          </a:p>
          <a:p>
            <a:pPr marL="0" indent="0" fontAlgn="base">
              <a:buNone/>
            </a:pPr>
            <a:r>
              <a:rPr lang="en-US" b="1" dirty="0"/>
              <a:t>To write to a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open("hello.txt", "w") </a:t>
            </a:r>
          </a:p>
          <a:p>
            <a:pPr marL="400050" lvl="1" indent="0" fontAlgn="base">
              <a:buNone/>
            </a:pPr>
            <a:r>
              <a:rPr lang="en-US" dirty="0" err="1"/>
              <a:t>lines_of_text</a:t>
            </a:r>
            <a:r>
              <a:rPr lang="en-US" dirty="0"/>
              <a:t> = ["a line of text", "another line of text", "a third line"] </a:t>
            </a:r>
          </a:p>
          <a:p>
            <a:pPr marL="400050" lvl="1" indent="0" fontAlgn="base">
              <a:buNone/>
            </a:pPr>
            <a:r>
              <a:rPr lang="en-US" dirty="0" err="1"/>
              <a:t>fh.writelines</a:t>
            </a:r>
            <a:r>
              <a:rPr lang="en-US" dirty="0"/>
              <a:t>(</a:t>
            </a:r>
            <a:r>
              <a:rPr lang="en-US" dirty="0" err="1"/>
              <a:t>lines_of_text</a:t>
            </a:r>
            <a:r>
              <a:rPr lang="en-US" dirty="0"/>
              <a:t>) </a:t>
            </a:r>
          </a:p>
          <a:p>
            <a:pPr marL="400050" lvl="1" indent="0" fontAlgn="base">
              <a:buNone/>
            </a:pPr>
            <a:r>
              <a:rPr lang="en-US" dirty="0" err="1"/>
              <a:t>fh.close</a:t>
            </a:r>
            <a:r>
              <a:rPr lang="en-US" dirty="0"/>
              <a:t>() </a:t>
            </a:r>
          </a:p>
          <a:p>
            <a:pPr marL="0" indent="0" fontAlgn="base">
              <a:buNone/>
            </a:pPr>
            <a:r>
              <a:rPr lang="en-US" b="1" dirty="0"/>
              <a:t>To append to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open("Hello.txt", "a") </a:t>
            </a:r>
          </a:p>
          <a:p>
            <a:pPr marL="400050" lvl="1" indent="0" fontAlgn="base">
              <a:buNone/>
            </a:pPr>
            <a:r>
              <a:rPr lang="en-US" dirty="0"/>
              <a:t>write("Hello World again") </a:t>
            </a:r>
          </a:p>
          <a:p>
            <a:pPr marL="400050" lvl="1" indent="0" fontAlgn="base">
              <a:buNone/>
            </a:pPr>
            <a:r>
              <a:rPr lang="en-US" dirty="0" err="1"/>
              <a:t>fh.close</a:t>
            </a:r>
            <a:r>
              <a:rPr lang="en-US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46065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Randomly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fileObject.tell</a:t>
            </a:r>
            <a:r>
              <a:rPr lang="en-US" dirty="0"/>
              <a:t>() -&gt; current position within a file</a:t>
            </a:r>
          </a:p>
          <a:p>
            <a:r>
              <a:rPr lang="en-US" dirty="0" err="1"/>
              <a:t>fileObject.seek</a:t>
            </a:r>
            <a:r>
              <a:rPr lang="en-US" dirty="0"/>
              <a:t>(offset [,from]) -&gt; Move to new file position. </a:t>
            </a:r>
          </a:p>
          <a:p>
            <a:pPr lvl="1"/>
            <a:r>
              <a:rPr lang="en-US" dirty="0"/>
              <a:t>Argument offset is a byte count. </a:t>
            </a:r>
          </a:p>
          <a:p>
            <a:pPr lvl="1"/>
            <a:r>
              <a:rPr lang="en-US" dirty="0"/>
              <a:t>Optional argument whence defaults to 0 (offset from start of file, offset should be &gt;= 0); other values are 1 (move relative to current position, positive or negative), and 2 (move relative to end of file, usually negative, although many platforms allow seeking beyond the end of a file)</a:t>
            </a:r>
          </a:p>
        </p:txBody>
      </p:sp>
    </p:spTree>
    <p:extLst>
      <p:ext uri="{BB962C8B-B14F-4D97-AF65-F5344CB8AC3E}">
        <p14:creationId xmlns:p14="http://schemas.microsoft.com/office/powerpoint/2010/main" val="373179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for random seeking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fobj</a:t>
            </a:r>
            <a:r>
              <a:rPr lang="en-US" dirty="0"/>
              <a:t> = open('/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tempfile</a:t>
            </a:r>
            <a:r>
              <a:rPr lang="en-US" dirty="0"/>
              <a:t>', 'w') </a:t>
            </a:r>
          </a:p>
          <a:p>
            <a:pPr marL="0" indent="0">
              <a:buNone/>
            </a:pPr>
            <a:r>
              <a:rPr lang="en-US" dirty="0" err="1"/>
              <a:t>fobj.write</a:t>
            </a:r>
            <a:r>
              <a:rPr lang="en-US" dirty="0"/>
              <a:t>('0123456789abcdef') </a:t>
            </a:r>
          </a:p>
          <a:p>
            <a:pPr marL="0" indent="0">
              <a:buNone/>
            </a:pPr>
            <a:r>
              <a:rPr lang="en-US" dirty="0" err="1"/>
              <a:t>fobj.close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 err="1"/>
              <a:t>fobj</a:t>
            </a:r>
            <a:r>
              <a:rPr lang="en-US" dirty="0"/>
              <a:t> = open('/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tempfile</a:t>
            </a:r>
            <a:r>
              <a:rPr lang="en-US" dirty="0"/>
              <a:t>') </a:t>
            </a:r>
          </a:p>
          <a:p>
            <a:pPr marL="0" indent="0">
              <a:buNone/>
            </a:pPr>
            <a:r>
              <a:rPr lang="en-US" dirty="0" err="1"/>
              <a:t>fobj.tell</a:t>
            </a:r>
            <a:r>
              <a:rPr lang="en-US" dirty="0"/>
              <a:t>() #tell us the offset position </a:t>
            </a:r>
          </a:p>
          <a:p>
            <a:pPr marL="0" indent="0">
              <a:buNone/>
            </a:pPr>
            <a:r>
              <a:rPr lang="en-US" dirty="0"/>
              <a:t>0L </a:t>
            </a:r>
          </a:p>
          <a:p>
            <a:pPr marL="0" indent="0">
              <a:buNone/>
            </a:pPr>
            <a:r>
              <a:rPr lang="en-US" dirty="0" err="1"/>
              <a:t>fobj.seek</a:t>
            </a:r>
            <a:r>
              <a:rPr lang="en-US" dirty="0"/>
              <a:t>(5) # </a:t>
            </a:r>
            <a:r>
              <a:rPr lang="en-US" dirty="0" err="1"/>
              <a:t>Goto</a:t>
            </a:r>
            <a:r>
              <a:rPr lang="en-US" dirty="0"/>
              <a:t> 5th byte </a:t>
            </a:r>
          </a:p>
          <a:p>
            <a:pPr marL="0" indent="0">
              <a:buNone/>
            </a:pPr>
            <a:r>
              <a:rPr lang="en-US" dirty="0" err="1"/>
              <a:t>fobj.tell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5L </a:t>
            </a:r>
          </a:p>
          <a:p>
            <a:pPr marL="0" indent="0">
              <a:buNone/>
            </a:pPr>
            <a:r>
              <a:rPr lang="en-US" dirty="0" err="1"/>
              <a:t>fobj.read</a:t>
            </a:r>
            <a:r>
              <a:rPr lang="en-US" dirty="0"/>
              <a:t>(1) #Read 1 byte</a:t>
            </a:r>
          </a:p>
          <a:p>
            <a:pPr marL="0" indent="0">
              <a:buNone/>
            </a:pPr>
            <a:r>
              <a:rPr lang="en-US" dirty="0"/>
              <a:t>'5' </a:t>
            </a:r>
          </a:p>
          <a:p>
            <a:pPr marL="0" indent="0">
              <a:buNone/>
            </a:pPr>
            <a:r>
              <a:rPr lang="en-US" dirty="0" err="1"/>
              <a:t>fobj.seek</a:t>
            </a:r>
            <a:r>
              <a:rPr lang="en-US" dirty="0"/>
              <a:t>(-3, 2) # </a:t>
            </a:r>
            <a:r>
              <a:rPr lang="en-US" dirty="0" err="1"/>
              <a:t>goto</a:t>
            </a:r>
            <a:r>
              <a:rPr lang="en-US" dirty="0"/>
              <a:t> 3rd byte from the end </a:t>
            </a:r>
          </a:p>
          <a:p>
            <a:pPr marL="0" indent="0">
              <a:buNone/>
            </a:pPr>
            <a:r>
              <a:rPr lang="en-US" dirty="0" err="1"/>
              <a:t>fobj.read</a:t>
            </a:r>
            <a:r>
              <a:rPr lang="en-US" dirty="0"/>
              <a:t>() #Read till the end of the file 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def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426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r>
              <a:rPr lang="en-US" dirty="0"/>
              <a:t>Consider the following scenario</a:t>
            </a:r>
          </a:p>
          <a:p>
            <a:pPr marL="457200" lvl="1" indent="0" algn="just">
              <a:buNone/>
            </a:pPr>
            <a:r>
              <a:rPr lang="en-US" dirty="0"/>
              <a:t>-&gt; You are asked to find the number of students who secured centum in mathematics in their examination. A total of 6 lakhs students appeared for the examinations and their results are available with us.</a:t>
            </a:r>
          </a:p>
          <a:p>
            <a:pPr algn="just"/>
            <a:r>
              <a:rPr lang="en-US" dirty="0"/>
              <a:t>The processing is typically </a:t>
            </a:r>
            <a:r>
              <a:rPr lang="en-US" dirty="0">
                <a:solidFill>
                  <a:srgbClr val="FF0000"/>
                </a:solidFill>
              </a:rPr>
              <a:t>supposed to be automatic and running on a computer</a:t>
            </a:r>
            <a:r>
              <a:rPr lang="en-US" dirty="0"/>
              <a:t>. As data are most helpful when presented </a:t>
            </a:r>
            <a:r>
              <a:rPr lang="en-US" dirty="0">
                <a:solidFill>
                  <a:srgbClr val="FF0000"/>
                </a:solidFill>
              </a:rPr>
              <a:t>systematically</a:t>
            </a:r>
            <a:r>
              <a:rPr lang="en-US" dirty="0"/>
              <a:t> and in fact educational to highlight their practicality.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5"/>
            <a:ext cx="8001056" cy="414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744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Tips and Tricks makes it Easier…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characters in a file is same as the length of its contents.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charcount</a:t>
            </a:r>
            <a:r>
              <a:rPr lang="en-US" dirty="0">
                <a:solidFill>
                  <a:srgbClr val="FF0000"/>
                </a:solidFill>
              </a:rPr>
              <a:t>(filename):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(open(filename).read()) </a:t>
            </a:r>
          </a:p>
          <a:p>
            <a:r>
              <a:rPr lang="en-US" dirty="0"/>
              <a:t>Number of words in a file can be found by splitting the contents of the file.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wordcount</a:t>
            </a:r>
            <a:r>
              <a:rPr lang="en-US" dirty="0">
                <a:solidFill>
                  <a:srgbClr val="FF0000"/>
                </a:solidFill>
              </a:rPr>
              <a:t>(filename):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(open(filename).read().split()) </a:t>
            </a:r>
          </a:p>
          <a:p>
            <a:r>
              <a:rPr lang="en-US" dirty="0"/>
              <a:t>Number of lines in a file can be found from </a:t>
            </a:r>
            <a:r>
              <a:rPr lang="en-US" dirty="0" err="1"/>
              <a:t>readlines</a:t>
            </a:r>
            <a:r>
              <a:rPr lang="en-US" dirty="0"/>
              <a:t> method.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linecount</a:t>
            </a:r>
            <a:r>
              <a:rPr lang="en-US" dirty="0">
                <a:solidFill>
                  <a:srgbClr val="FF0000"/>
                </a:solidFill>
              </a:rPr>
              <a:t>(filename):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(open(filename).</a:t>
            </a:r>
            <a:r>
              <a:rPr lang="en-US" dirty="0" err="1">
                <a:solidFill>
                  <a:srgbClr val="FF0000"/>
                </a:solidFill>
              </a:rPr>
              <a:t>readlines</a:t>
            </a:r>
            <a:r>
              <a:rPr lang="en-US" dirty="0">
                <a:solidFill>
                  <a:srgbClr val="FF0000"/>
                </a:solidFill>
              </a:rPr>
              <a:t>())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err="1"/>
              <a:t>Pseudocode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OPEN file</a:t>
            </a:r>
          </a:p>
          <a:p>
            <a:pPr marL="457200" lvl="1" indent="0">
              <a:buNone/>
            </a:pPr>
            <a:r>
              <a:rPr lang="en-US" dirty="0"/>
              <a:t>REPEAT</a:t>
            </a:r>
          </a:p>
          <a:p>
            <a:pPr marL="457200" lvl="1" indent="0">
              <a:buNone/>
            </a:pPr>
            <a:r>
              <a:rPr lang="en-US" dirty="0"/>
              <a:t>	READ each line of file </a:t>
            </a:r>
          </a:p>
          <a:p>
            <a:pPr marL="457200" lvl="1" indent="0">
              <a:buNone/>
            </a:pPr>
            <a:r>
              <a:rPr lang="en-US" dirty="0"/>
              <a:t>	SET count = 0</a:t>
            </a:r>
          </a:p>
          <a:p>
            <a:pPr marL="457200" lvl="1" indent="0">
              <a:buNone/>
            </a:pPr>
            <a:r>
              <a:rPr lang="en-US" dirty="0"/>
              <a:t>	PARSE the line</a:t>
            </a:r>
          </a:p>
          <a:p>
            <a:pPr marL="457200" lvl="1" indent="0">
              <a:buNone/>
            </a:pPr>
            <a:r>
              <a:rPr lang="en-US" dirty="0"/>
              <a:t>	IF </a:t>
            </a:r>
            <a:r>
              <a:rPr lang="en-US" dirty="0" err="1"/>
              <a:t>maths_mark</a:t>
            </a:r>
            <a:r>
              <a:rPr lang="en-US" dirty="0"/>
              <a:t> == 100 THEN</a:t>
            </a:r>
          </a:p>
          <a:p>
            <a:pPr marL="457200" lvl="1" indent="0">
              <a:buNone/>
            </a:pPr>
            <a:r>
              <a:rPr lang="en-US" dirty="0"/>
              <a:t>		COMPUTE count as count + 1</a:t>
            </a:r>
          </a:p>
          <a:p>
            <a:pPr marL="457200" lvl="1" indent="0">
              <a:buNone/>
            </a:pPr>
            <a:r>
              <a:rPr lang="en-US" dirty="0"/>
              <a:t>	END IF</a:t>
            </a:r>
          </a:p>
          <a:p>
            <a:pPr marL="457200" lvl="1" indent="0">
              <a:buNone/>
            </a:pPr>
            <a:r>
              <a:rPr lang="en-US" dirty="0"/>
              <a:t>until end of file is reached</a:t>
            </a:r>
          </a:p>
          <a:p>
            <a:pPr marL="457200" lvl="1" indent="0">
              <a:buNone/>
            </a:pPr>
            <a:r>
              <a:rPr lang="en-US"/>
              <a:t>PRINT count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3429000" y="781050"/>
            <a:ext cx="1943100" cy="4867275"/>
          </a:xfrm>
          <a:prstGeom prst="rect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l"/>
            <a:r>
              <a:rPr lang="en-US" sz="200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  Software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93056" y="1343025"/>
            <a:ext cx="1228725" cy="1638300"/>
          </a:xfrm>
          <a:prstGeom prst="rect">
            <a:avLst/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and Output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Devices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3786188" y="1419225"/>
            <a:ext cx="1200150" cy="1485900"/>
          </a:xfrm>
          <a:prstGeom prst="rect">
            <a:avLst/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Central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Processing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Unit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3786188" y="3695700"/>
            <a:ext cx="1221581" cy="1600200"/>
          </a:xfrm>
          <a:prstGeom prst="rect">
            <a:avLst/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Main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336506" y="2324100"/>
            <a:ext cx="1228725" cy="1638300"/>
          </a:xfrm>
          <a:prstGeom prst="rect">
            <a:avLst/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Secondary</a:t>
            </a:r>
          </a:p>
          <a:p>
            <a:r>
              <a:rPr lang="en-US" sz="20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2829818" y="2188369"/>
            <a:ext cx="595610" cy="13097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rot="10800000" flipH="1">
            <a:off x="4157663" y="2926556"/>
            <a:ext cx="0" cy="728663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4694337" y="2939653"/>
            <a:ext cx="0" cy="689372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5431036" y="2656285"/>
            <a:ext cx="878681" cy="13097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411391" y="3409950"/>
            <a:ext cx="888504" cy="0"/>
          </a:xfrm>
          <a:prstGeom prst="line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3" name="Rectangle 11"/>
          <p:cNvSpPr>
            <a:spLocks/>
          </p:cNvSpPr>
          <p:nvPr/>
        </p:nvSpPr>
        <p:spPr bwMode="auto">
          <a:xfrm>
            <a:off x="6741914" y="590550"/>
            <a:ext cx="20431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It is time to go find some Data to mess with!</a:t>
            </a:r>
          </a:p>
        </p:txBody>
      </p:sp>
      <p:sp>
        <p:nvSpPr>
          <p:cNvPr id="18444" name="AutoShape 12"/>
          <p:cNvSpPr>
            <a:spLocks/>
          </p:cNvSpPr>
          <p:nvPr/>
        </p:nvSpPr>
        <p:spPr bwMode="auto">
          <a:xfrm>
            <a:off x="5164931" y="628650"/>
            <a:ext cx="1014413" cy="952500"/>
          </a:xfrm>
          <a:prstGeom prst="wedgeEllipseCallout">
            <a:avLst>
              <a:gd name="adj1" fmla="val -64083"/>
              <a:gd name="adj2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</a:rPr>
              <a:t>What</a:t>
            </a:r>
          </a:p>
          <a:p>
            <a:r>
              <a:rPr 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</a:rPr>
              <a:t>Next?</a:t>
            </a:r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20" y="3780234"/>
            <a:ext cx="257175" cy="48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AutoShape 14"/>
          <p:cNvSpPr>
            <a:spLocks/>
          </p:cNvSpPr>
          <p:nvPr/>
        </p:nvSpPr>
        <p:spPr bwMode="auto">
          <a:xfrm>
            <a:off x="4314825" y="2971800"/>
            <a:ext cx="1557338" cy="952500"/>
          </a:xfrm>
          <a:prstGeom prst="wedgeEllipseCallout">
            <a:avLst>
              <a:gd name="adj1" fmla="val -59176"/>
              <a:gd name="adj2" fmla="val 50000"/>
            </a:avLst>
          </a:prstGeom>
          <a:solidFill>
            <a:schemeClr val="accent1"/>
          </a:solidFill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60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if x&lt; 3: print</a:t>
            </a:r>
          </a:p>
        </p:txBody>
      </p:sp>
      <p:sp>
        <p:nvSpPr>
          <p:cNvPr id="18448" name="AutoShape 16"/>
          <p:cNvSpPr>
            <a:spLocks/>
          </p:cNvSpPr>
          <p:nvPr/>
        </p:nvSpPr>
        <p:spPr bwMode="auto">
          <a:xfrm>
            <a:off x="7629525" y="1914525"/>
            <a:ext cx="1100138" cy="752475"/>
          </a:xfrm>
          <a:prstGeom prst="wedgeEllipseCallout">
            <a:avLst>
              <a:gd name="adj1" fmla="val -62986"/>
              <a:gd name="adj2" fmla="val 7658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</a:rPr>
              <a:t>Files R with Us</a:t>
            </a:r>
          </a:p>
        </p:txBody>
      </p:sp>
    </p:spTree>
    <p:extLst>
      <p:ext uri="{BB962C8B-B14F-4D97-AF65-F5344CB8AC3E}">
        <p14:creationId xmlns:p14="http://schemas.microsoft.com/office/powerpoint/2010/main" val="15371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Input is any information provided to the program </a:t>
            </a:r>
          </a:p>
          <a:p>
            <a:pPr marL="400050" lvl="1" indent="0" algn="just">
              <a:buNone/>
            </a:pPr>
            <a:r>
              <a:rPr lang="en-US" dirty="0"/>
              <a:t>– Keyboard input</a:t>
            </a:r>
          </a:p>
          <a:p>
            <a:pPr marL="400050" lvl="1" indent="0" algn="just">
              <a:buNone/>
            </a:pPr>
            <a:r>
              <a:rPr lang="en-US" dirty="0"/>
              <a:t>– Mouse input</a:t>
            </a:r>
          </a:p>
          <a:p>
            <a:pPr marL="400050" lvl="1" indent="0" algn="just">
              <a:buNone/>
            </a:pPr>
            <a:r>
              <a:rPr lang="en-US" dirty="0"/>
              <a:t>– File input</a:t>
            </a:r>
          </a:p>
          <a:p>
            <a:pPr marL="400050" lvl="1" indent="0" algn="just">
              <a:buNone/>
            </a:pPr>
            <a:r>
              <a:rPr lang="en-US" dirty="0"/>
              <a:t>– Sensor input (microphone, camera, photo cell, etc.)</a:t>
            </a:r>
          </a:p>
          <a:p>
            <a:pPr algn="just"/>
            <a:r>
              <a:rPr lang="en-US" dirty="0"/>
              <a:t>Output is any information (or effect) that a program produces:</a:t>
            </a:r>
          </a:p>
          <a:p>
            <a:pPr marL="400050" lvl="1" indent="0" algn="just">
              <a:buNone/>
            </a:pPr>
            <a:r>
              <a:rPr lang="en-US" dirty="0"/>
              <a:t>– sounds, lights, pictures, text, motion, etc.</a:t>
            </a:r>
          </a:p>
          <a:p>
            <a:pPr marL="400050" lvl="1" indent="0" algn="just">
              <a:buNone/>
            </a:pPr>
            <a:r>
              <a:rPr lang="en-US" dirty="0"/>
              <a:t>– on a screen, in a file, on a disk or tape,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0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kinds of Input and Output have we knew</a:t>
            </a:r>
          </a:p>
          <a:p>
            <a:pPr marL="400050" lvl="1" indent="0" algn="just">
              <a:buNone/>
            </a:pPr>
            <a:r>
              <a:rPr lang="en-US" dirty="0"/>
              <a:t>– print (to the console)</a:t>
            </a:r>
          </a:p>
          <a:p>
            <a:pPr marL="400050" lvl="1" indent="0" algn="just">
              <a:buNone/>
            </a:pPr>
            <a:r>
              <a:rPr lang="en-US" dirty="0"/>
              <a:t>– input (from the keyboard)</a:t>
            </a:r>
          </a:p>
          <a:p>
            <a:pPr algn="just"/>
            <a:r>
              <a:rPr lang="en-US" dirty="0"/>
              <a:t>So far…</a:t>
            </a:r>
          </a:p>
          <a:p>
            <a:pPr marL="400050" lvl="1" indent="0" algn="just">
              <a:buNone/>
            </a:pPr>
            <a:r>
              <a:rPr lang="en-US" dirty="0"/>
              <a:t>– Input: keyboard input only</a:t>
            </a:r>
          </a:p>
          <a:p>
            <a:pPr marL="400050" lvl="1" indent="0" algn="just">
              <a:buNone/>
            </a:pPr>
            <a:r>
              <a:rPr lang="en-US" dirty="0"/>
              <a:t>– Output: graphical and text output transmitted to the  computer screen</a:t>
            </a:r>
          </a:p>
          <a:p>
            <a:pPr marL="40005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Any other means of I/O?</a:t>
            </a:r>
          </a:p>
        </p:txBody>
      </p:sp>
    </p:spTree>
    <p:extLst>
      <p:ext uri="{BB962C8B-B14F-4D97-AF65-F5344CB8AC3E}">
        <p14:creationId xmlns:p14="http://schemas.microsoft.com/office/powerpoint/2010/main" val="251329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Small businesses accumulate various types of data, such as financial information related to revenues and expenses and data about employees, customers and vendors.</a:t>
            </a:r>
          </a:p>
          <a:p>
            <a:pPr algn="just"/>
            <a:r>
              <a:rPr lang="en-US" dirty="0"/>
              <a:t>Traditional file organization describes storing data in paper files, within folders and filing cabinets. </a:t>
            </a:r>
          </a:p>
          <a:p>
            <a:pPr algn="just"/>
            <a:r>
              <a:rPr lang="en-US" dirty="0"/>
              <a:t>Electronic file organization is a common alternative to paper filing; </a:t>
            </a:r>
            <a:r>
              <a:rPr lang="en-US" dirty="0">
                <a:solidFill>
                  <a:srgbClr val="FF0000"/>
                </a:solidFill>
              </a:rPr>
              <a:t>each system has its benefits and drawbacks.</a:t>
            </a:r>
          </a:p>
        </p:txBody>
      </p:sp>
    </p:spTree>
    <p:extLst>
      <p:ext uri="{BB962C8B-B14F-4D97-AF65-F5344CB8AC3E}">
        <p14:creationId xmlns:p14="http://schemas.microsoft.com/office/powerpoint/2010/main" val="350028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file is some information or data </a:t>
            </a:r>
            <a:r>
              <a:rPr lang="en-US" dirty="0">
                <a:solidFill>
                  <a:srgbClr val="FF0000"/>
                </a:solidFill>
              </a:rPr>
              <a:t>which stay in</a:t>
            </a:r>
            <a:r>
              <a:rPr lang="en-US" dirty="0"/>
              <a:t> the computer storage devices. We already know about different kinds of file, like music files, video files, text files,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6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– Huge volume or Collection of data</a:t>
            </a:r>
          </a:p>
          <a:p>
            <a:r>
              <a:rPr lang="en-US" dirty="0"/>
              <a:t>Types – Binary, Raw, Text, etc.</a:t>
            </a:r>
          </a:p>
          <a:p>
            <a:r>
              <a:rPr lang="en-US" dirty="0"/>
              <a:t>Open any file before read/write.</a:t>
            </a:r>
          </a:p>
        </p:txBody>
      </p:sp>
    </p:spTree>
    <p:extLst>
      <p:ext uri="{BB962C8B-B14F-4D97-AF65-F5344CB8AC3E}">
        <p14:creationId xmlns:p14="http://schemas.microsoft.com/office/powerpoint/2010/main" val="306817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996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FILE HANDLING</vt:lpstr>
      <vt:lpstr>PowerPoint Presentation</vt:lpstr>
      <vt:lpstr>PowerPoint Presentation</vt:lpstr>
      <vt:lpstr>PowerPoint Presentation</vt:lpstr>
      <vt:lpstr>Input / Output</vt:lpstr>
      <vt:lpstr>Kinds of Input and Output</vt:lpstr>
      <vt:lpstr>Necessity of Files</vt:lpstr>
      <vt:lpstr>What is a file?</vt:lpstr>
      <vt:lpstr>Introduction to file handling</vt:lpstr>
      <vt:lpstr>Opening a File file object = open(file_name [, access_mode][, buffering]) </vt:lpstr>
      <vt:lpstr>File Object Attributes</vt:lpstr>
      <vt:lpstr>Example</vt:lpstr>
      <vt:lpstr>Functions for file Handling</vt:lpstr>
      <vt:lpstr>File Handling functions contd..</vt:lpstr>
      <vt:lpstr>Functions contd…</vt:lpstr>
      <vt:lpstr>PowerPoint Presentation</vt:lpstr>
      <vt:lpstr>PowerPoint Presentation</vt:lpstr>
      <vt:lpstr>Playing Randomly in files</vt:lpstr>
      <vt:lpstr>Example for random seeking</vt:lpstr>
      <vt:lpstr>PowerPoint Presentation</vt:lpstr>
      <vt:lpstr>Tips and Tricks makes it Easier…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VIT-Laptop</dc:creator>
  <cp:lastModifiedBy>vashishth gajjar</cp:lastModifiedBy>
  <cp:revision>66</cp:revision>
  <dcterms:created xsi:type="dcterms:W3CDTF">2015-06-23T06:19:23Z</dcterms:created>
  <dcterms:modified xsi:type="dcterms:W3CDTF">2019-10-07T03:51:56Z</dcterms:modified>
</cp:coreProperties>
</file>