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5"/>
  </p:notesMasterIdLst>
  <p:sldIdLst>
    <p:sldId id="292" r:id="rId2"/>
    <p:sldId id="257" r:id="rId3"/>
    <p:sldId id="355" r:id="rId4"/>
    <p:sldId id="339" r:id="rId5"/>
    <p:sldId id="340" r:id="rId6"/>
    <p:sldId id="356" r:id="rId7"/>
    <p:sldId id="357" r:id="rId8"/>
    <p:sldId id="354" r:id="rId9"/>
    <p:sldId id="346" r:id="rId10"/>
    <p:sldId id="347" r:id="rId11"/>
    <p:sldId id="348" r:id="rId12"/>
    <p:sldId id="349" r:id="rId13"/>
    <p:sldId id="350" r:id="rId14"/>
    <p:sldId id="351" r:id="rId15"/>
    <p:sldId id="352" r:id="rId16"/>
    <p:sldId id="353" r:id="rId17"/>
    <p:sldId id="299" r:id="rId18"/>
    <p:sldId id="258" r:id="rId19"/>
    <p:sldId id="358" r:id="rId20"/>
    <p:sldId id="259" r:id="rId21"/>
    <p:sldId id="260" r:id="rId22"/>
    <p:sldId id="344" r:id="rId23"/>
    <p:sldId id="261" r:id="rId24"/>
    <p:sldId id="262" r:id="rId25"/>
    <p:sldId id="263" r:id="rId26"/>
    <p:sldId id="300" r:id="rId27"/>
    <p:sldId id="301" r:id="rId28"/>
    <p:sldId id="302" r:id="rId29"/>
    <p:sldId id="303" r:id="rId30"/>
    <p:sldId id="304" r:id="rId31"/>
    <p:sldId id="305" r:id="rId32"/>
    <p:sldId id="306" r:id="rId33"/>
    <p:sldId id="359" r:id="rId34"/>
    <p:sldId id="307" r:id="rId35"/>
    <p:sldId id="310" r:id="rId36"/>
    <p:sldId id="311" r:id="rId37"/>
    <p:sldId id="312" r:id="rId38"/>
    <p:sldId id="360" r:id="rId39"/>
    <p:sldId id="313" r:id="rId40"/>
    <p:sldId id="308" r:id="rId41"/>
    <p:sldId id="309" r:id="rId42"/>
    <p:sldId id="314" r:id="rId43"/>
    <p:sldId id="315" r:id="rId44"/>
    <p:sldId id="361" r:id="rId45"/>
    <p:sldId id="316" r:id="rId46"/>
    <p:sldId id="317" r:id="rId47"/>
    <p:sldId id="318" r:id="rId48"/>
    <p:sldId id="319" r:id="rId49"/>
    <p:sldId id="320" r:id="rId50"/>
    <p:sldId id="321" r:id="rId51"/>
    <p:sldId id="322" r:id="rId52"/>
    <p:sldId id="323" r:id="rId53"/>
    <p:sldId id="324" r:id="rId54"/>
    <p:sldId id="325" r:id="rId55"/>
    <p:sldId id="330" r:id="rId56"/>
    <p:sldId id="326" r:id="rId57"/>
    <p:sldId id="327" r:id="rId58"/>
    <p:sldId id="264" r:id="rId59"/>
    <p:sldId id="345" r:id="rId60"/>
    <p:sldId id="265" r:id="rId61"/>
    <p:sldId id="341" r:id="rId62"/>
    <p:sldId id="362" r:id="rId63"/>
    <p:sldId id="293" r:id="rId6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458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289AB6-8063-49ED-9E90-9A80EACDBC9E}" type="datetimeFigureOut">
              <a:rPr lang="en-IN" smtClean="0"/>
              <a:pPr/>
              <a:t>13-09-2016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673875-AD38-4131-A599-396FC8D6415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8073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CD1E7-82D7-4EDC-9A27-1A30CDECF103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2619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3875-AD38-4131-A599-396FC8D64158}" type="slidenum">
              <a:rPr lang="en-IN" smtClean="0"/>
              <a:pPr/>
              <a:t>49</a:t>
            </a:fld>
            <a:endParaRPr lang="en-I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3875-AD38-4131-A599-396FC8D64158}" type="slidenum">
              <a:rPr lang="en-IN" smtClean="0"/>
              <a:pPr/>
              <a:t>50</a:t>
            </a:fld>
            <a:endParaRPr lang="en-I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3875-AD38-4131-A599-396FC8D64158}" type="slidenum">
              <a:rPr lang="en-IN" smtClean="0"/>
              <a:pPr/>
              <a:t>51</a:t>
            </a:fld>
            <a:endParaRPr lang="en-I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3875-AD38-4131-A599-396FC8D64158}" type="slidenum">
              <a:rPr lang="en-IN" smtClean="0"/>
              <a:pPr/>
              <a:t>52</a:t>
            </a:fld>
            <a:endParaRPr lang="en-I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3875-AD38-4131-A599-396FC8D64158}" type="slidenum">
              <a:rPr lang="en-IN" smtClean="0"/>
              <a:pPr/>
              <a:t>53</a:t>
            </a:fld>
            <a:endParaRPr lang="en-I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3875-AD38-4131-A599-396FC8D64158}" type="slidenum">
              <a:rPr lang="en-IN" smtClean="0"/>
              <a:pPr/>
              <a:t>54</a:t>
            </a:fld>
            <a:endParaRPr lang="en-I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3875-AD38-4131-A599-396FC8D64158}" type="slidenum">
              <a:rPr lang="en-IN" smtClean="0"/>
              <a:pPr/>
              <a:t>56</a:t>
            </a:fld>
            <a:endParaRPr lang="en-I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3875-AD38-4131-A599-396FC8D64158}" type="slidenum">
              <a:rPr lang="en-IN" smtClean="0"/>
              <a:pPr/>
              <a:t>57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3875-AD38-4131-A599-396FC8D64158}" type="slidenum">
              <a:rPr lang="en-IN" smtClean="0"/>
              <a:pPr/>
              <a:t>41</a:t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3875-AD38-4131-A599-396FC8D64158}" type="slidenum">
              <a:rPr lang="en-IN" smtClean="0"/>
              <a:pPr/>
              <a:t>42</a:t>
            </a:fld>
            <a:endParaRPr lang="en-I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3875-AD38-4131-A599-396FC8D64158}" type="slidenum">
              <a:rPr lang="en-IN" smtClean="0"/>
              <a:pPr/>
              <a:t>43</a:t>
            </a:fld>
            <a:endParaRPr lang="en-I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3875-AD38-4131-A599-396FC8D64158}" type="slidenum">
              <a:rPr lang="en-IN" smtClean="0"/>
              <a:pPr/>
              <a:t>44</a:t>
            </a:fld>
            <a:endParaRPr lang="en-I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3875-AD38-4131-A599-396FC8D64158}" type="slidenum">
              <a:rPr lang="en-IN" smtClean="0"/>
              <a:pPr/>
              <a:t>45</a:t>
            </a:fld>
            <a:endParaRPr lang="en-I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3875-AD38-4131-A599-396FC8D64158}" type="slidenum">
              <a:rPr lang="en-IN" smtClean="0"/>
              <a:pPr/>
              <a:t>46</a:t>
            </a:fld>
            <a:endParaRPr lang="en-I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3875-AD38-4131-A599-396FC8D64158}" type="slidenum">
              <a:rPr lang="en-IN" smtClean="0"/>
              <a:pPr/>
              <a:t>47</a:t>
            </a:fld>
            <a:endParaRPr lang="en-I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3875-AD38-4131-A599-396FC8D64158}" type="slidenum">
              <a:rPr lang="en-IN" smtClean="0"/>
              <a:pPr/>
              <a:t>48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00A55-9F12-47B9-ADA7-A63FAEC632A0}" type="datetimeFigureOut">
              <a:rPr lang="en-IN" smtClean="0"/>
              <a:pPr/>
              <a:t>13-09-2016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5B9F8-B0D5-4DF1-826D-71AA371460B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7557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00A55-9F12-47B9-ADA7-A63FAEC632A0}" type="datetimeFigureOut">
              <a:rPr lang="en-IN" smtClean="0"/>
              <a:pPr/>
              <a:t>13-09-2016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5B9F8-B0D5-4DF1-826D-71AA371460B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0849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00A55-9F12-47B9-ADA7-A63FAEC632A0}" type="datetimeFigureOut">
              <a:rPr lang="en-IN" smtClean="0"/>
              <a:pPr/>
              <a:t>13-09-2016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5B9F8-B0D5-4DF1-826D-71AA371460B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4591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00A55-9F12-47B9-ADA7-A63FAEC632A0}" type="datetimeFigureOut">
              <a:rPr lang="en-IN" smtClean="0"/>
              <a:pPr/>
              <a:t>13-09-2016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5B9F8-B0D5-4DF1-826D-71AA371460B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6628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00A55-9F12-47B9-ADA7-A63FAEC632A0}" type="datetimeFigureOut">
              <a:rPr lang="en-IN" smtClean="0"/>
              <a:pPr/>
              <a:t>13-09-2016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5B9F8-B0D5-4DF1-826D-71AA371460B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4623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00A55-9F12-47B9-ADA7-A63FAEC632A0}" type="datetimeFigureOut">
              <a:rPr lang="en-IN" smtClean="0"/>
              <a:pPr/>
              <a:t>13-09-2016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5B9F8-B0D5-4DF1-826D-71AA371460B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1490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00A55-9F12-47B9-ADA7-A63FAEC632A0}" type="datetimeFigureOut">
              <a:rPr lang="en-IN" smtClean="0"/>
              <a:pPr/>
              <a:t>13-09-2016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5B9F8-B0D5-4DF1-826D-71AA371460B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3371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00A55-9F12-47B9-ADA7-A63FAEC632A0}" type="datetimeFigureOut">
              <a:rPr lang="en-IN" smtClean="0"/>
              <a:pPr/>
              <a:t>13-09-2016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5B9F8-B0D5-4DF1-826D-71AA371460B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7473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00A55-9F12-47B9-ADA7-A63FAEC632A0}" type="datetimeFigureOut">
              <a:rPr lang="en-IN" smtClean="0"/>
              <a:pPr/>
              <a:t>13-09-2016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5B9F8-B0D5-4DF1-826D-71AA371460B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6403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00A55-9F12-47B9-ADA7-A63FAEC632A0}" type="datetimeFigureOut">
              <a:rPr lang="en-IN" smtClean="0"/>
              <a:pPr/>
              <a:t>13-09-2016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5B9F8-B0D5-4DF1-826D-71AA371460B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4268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00A55-9F12-47B9-ADA7-A63FAEC632A0}" type="datetimeFigureOut">
              <a:rPr lang="en-IN" smtClean="0"/>
              <a:pPr/>
              <a:t>13-09-2016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5B9F8-B0D5-4DF1-826D-71AA371460B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5135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00A55-9F12-47B9-ADA7-A63FAEC632A0}" type="datetimeFigureOut">
              <a:rPr lang="en-IN" smtClean="0"/>
              <a:pPr/>
              <a:t>13-09-2016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5B9F8-B0D5-4DF1-826D-71AA371460B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1070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76593" y="1340768"/>
            <a:ext cx="4302781" cy="132343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cap="none" spc="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Functions</a:t>
            </a:r>
          </a:p>
        </p:txBody>
      </p:sp>
      <p:pic>
        <p:nvPicPr>
          <p:cNvPr id="1028" name="Picture 4" descr="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4005064"/>
            <a:ext cx="5535761" cy="2533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7530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7969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Top Down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38" y="714356"/>
            <a:ext cx="9001156" cy="6000768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GB" sz="2800" dirty="0">
                <a:solidFill>
                  <a:schemeClr val="accent1">
                    <a:lumMod val="75000"/>
                  </a:schemeClr>
                </a:solidFill>
              </a:rPr>
              <a:t>Top Down Design uses the same method to break a programming problem down into manageable steps.  </a:t>
            </a:r>
          </a:p>
          <a:p>
            <a:pPr>
              <a:lnSpc>
                <a:spcPct val="130000"/>
              </a:lnSpc>
            </a:pPr>
            <a:r>
              <a:rPr lang="en-GB" sz="2800" dirty="0">
                <a:solidFill>
                  <a:schemeClr val="accent1">
                    <a:lumMod val="75000"/>
                  </a:schemeClr>
                </a:solidFill>
              </a:rPr>
              <a:t>First of all we break the problem down into smaller steps and then produce a Top Down Design for each step.  </a:t>
            </a:r>
          </a:p>
          <a:p>
            <a:pPr>
              <a:lnSpc>
                <a:spcPct val="130000"/>
              </a:lnSpc>
            </a:pPr>
            <a:r>
              <a:rPr lang="en-GB" sz="2800" dirty="0">
                <a:solidFill>
                  <a:schemeClr val="accent1">
                    <a:lumMod val="75000"/>
                  </a:schemeClr>
                </a:solidFill>
              </a:rPr>
              <a:t>In this way sub-problems are produced which can be refined into manageable steps.</a:t>
            </a: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877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06" y="-24"/>
            <a:ext cx="8686800" cy="79690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Top Down Design for Real Life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38" y="1071546"/>
            <a:ext cx="9001156" cy="5643578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buNone/>
            </a:pPr>
            <a:r>
              <a:rPr lang="en-GB" sz="2800" dirty="0">
                <a:solidFill>
                  <a:srgbClr val="C00000"/>
                </a:solidFill>
              </a:rPr>
              <a:t>	PROBLEM: </a:t>
            </a:r>
            <a:r>
              <a:rPr lang="en-GB" sz="2800" dirty="0">
                <a:solidFill>
                  <a:schemeClr val="accent1">
                    <a:lumMod val="75000"/>
                  </a:schemeClr>
                </a:solidFill>
              </a:rPr>
              <a:t>To repair a puncture on a bike wheel. </a:t>
            </a:r>
            <a:r>
              <a:rPr lang="en-GB" sz="2800" dirty="0">
                <a:solidFill>
                  <a:srgbClr val="C00000"/>
                </a:solidFill>
              </a:rPr>
              <a:t>ALGORITHM: </a:t>
            </a:r>
          </a:p>
          <a:p>
            <a:pPr>
              <a:lnSpc>
                <a:spcPct val="130000"/>
              </a:lnSpc>
              <a:buNone/>
            </a:pPr>
            <a:r>
              <a:rPr lang="en-GB" sz="2800" dirty="0">
                <a:solidFill>
                  <a:schemeClr val="accent1">
                    <a:lumMod val="75000"/>
                  </a:schemeClr>
                </a:solidFill>
              </a:rPr>
              <a:t>1. remove the tyre  </a:t>
            </a:r>
          </a:p>
          <a:p>
            <a:pPr>
              <a:lnSpc>
                <a:spcPct val="130000"/>
              </a:lnSpc>
              <a:buNone/>
            </a:pPr>
            <a:r>
              <a:rPr lang="en-GB" sz="2800" dirty="0">
                <a:solidFill>
                  <a:schemeClr val="accent1">
                    <a:lumMod val="75000"/>
                  </a:schemeClr>
                </a:solidFill>
              </a:rPr>
              <a:t>2. repair the puncture  </a:t>
            </a:r>
          </a:p>
          <a:p>
            <a:pPr>
              <a:lnSpc>
                <a:spcPct val="130000"/>
              </a:lnSpc>
              <a:buNone/>
            </a:pPr>
            <a:r>
              <a:rPr lang="en-GB" sz="2800" dirty="0">
                <a:solidFill>
                  <a:schemeClr val="accent1">
                    <a:lumMod val="75000"/>
                  </a:schemeClr>
                </a:solidFill>
              </a:rPr>
              <a:t>3. replace the tyre</a:t>
            </a: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877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06" y="-24"/>
            <a:ext cx="8686800" cy="796908"/>
          </a:xfrm>
        </p:spPr>
        <p:txBody>
          <a:bodyPr>
            <a:normAutofit fontScale="90000"/>
          </a:bodyPr>
          <a:lstStyle/>
          <a:p>
            <a:pPr>
              <a:lnSpc>
                <a:spcPct val="130000"/>
              </a:lnSpc>
            </a:pPr>
            <a:r>
              <a:rPr lang="en-GB" dirty="0">
                <a:solidFill>
                  <a:srgbClr val="C00000"/>
                </a:solidFill>
              </a:rPr>
              <a:t>Step 1: Refinement: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38" y="1071546"/>
            <a:ext cx="9001156" cy="5643578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30000"/>
              </a:lnSpc>
              <a:buAutoNum type="arabicPeriod"/>
            </a:pPr>
            <a:r>
              <a:rPr lang="en-GB" sz="2800" dirty="0">
                <a:solidFill>
                  <a:srgbClr val="C00000"/>
                </a:solidFill>
              </a:rPr>
              <a:t>Remove the tyre </a:t>
            </a:r>
          </a:p>
          <a:p>
            <a:pPr marL="514350" indent="-514350">
              <a:lnSpc>
                <a:spcPct val="130000"/>
              </a:lnSpc>
              <a:buNone/>
            </a:pPr>
            <a:r>
              <a:rPr lang="en-GB" sz="2800" dirty="0">
                <a:solidFill>
                  <a:srgbClr val="0070C0"/>
                </a:solidFill>
              </a:rPr>
              <a:t>1.1 turn bike upside down               </a:t>
            </a:r>
          </a:p>
          <a:p>
            <a:pPr marL="514350" indent="-514350">
              <a:lnSpc>
                <a:spcPct val="130000"/>
              </a:lnSpc>
              <a:buNone/>
            </a:pPr>
            <a:r>
              <a:rPr lang="en-GB" sz="2800" dirty="0">
                <a:solidFill>
                  <a:srgbClr val="0070C0"/>
                </a:solidFill>
              </a:rPr>
              <a:t>1.2 lever off one side of the tyre               </a:t>
            </a:r>
          </a:p>
          <a:p>
            <a:pPr marL="514350" indent="-514350">
              <a:lnSpc>
                <a:spcPct val="130000"/>
              </a:lnSpc>
              <a:buNone/>
            </a:pPr>
            <a:r>
              <a:rPr lang="en-GB" sz="2800" dirty="0">
                <a:solidFill>
                  <a:srgbClr val="0070C0"/>
                </a:solidFill>
              </a:rPr>
              <a:t>1.3 remove the tube from inside the tyre</a:t>
            </a:r>
            <a:endParaRPr 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877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06" y="-24"/>
            <a:ext cx="8686800" cy="796908"/>
          </a:xfrm>
        </p:spPr>
        <p:txBody>
          <a:bodyPr>
            <a:normAutofit fontScale="90000"/>
          </a:bodyPr>
          <a:lstStyle/>
          <a:p>
            <a:pPr>
              <a:lnSpc>
                <a:spcPct val="130000"/>
              </a:lnSpc>
            </a:pPr>
            <a:r>
              <a:rPr lang="en-GB" dirty="0">
                <a:solidFill>
                  <a:srgbClr val="C00000"/>
                </a:solidFill>
              </a:rPr>
              <a:t>Step 2: Refinement: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38" y="1071546"/>
            <a:ext cx="9001156" cy="5643578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30000"/>
              </a:lnSpc>
              <a:buAutoNum type="arabicPeriod" startAt="2"/>
            </a:pPr>
            <a:r>
              <a:rPr lang="en-GB" sz="2800" dirty="0">
                <a:solidFill>
                  <a:srgbClr val="C00000"/>
                </a:solidFill>
              </a:rPr>
              <a:t>Repair the puncture Refinement:              </a:t>
            </a:r>
          </a:p>
          <a:p>
            <a:pPr marL="514350" indent="-514350">
              <a:lnSpc>
                <a:spcPct val="130000"/>
              </a:lnSpc>
              <a:buNone/>
            </a:pPr>
            <a:r>
              <a:rPr lang="en-GB" sz="2800" dirty="0">
                <a:solidFill>
                  <a:srgbClr val="0070C0"/>
                </a:solidFill>
              </a:rPr>
              <a:t>2.1 find the position of the hole in the tube               </a:t>
            </a:r>
          </a:p>
          <a:p>
            <a:pPr marL="514350" indent="-514350">
              <a:lnSpc>
                <a:spcPct val="130000"/>
              </a:lnSpc>
              <a:buNone/>
            </a:pPr>
            <a:r>
              <a:rPr lang="en-GB" sz="2800" dirty="0">
                <a:solidFill>
                  <a:srgbClr val="0070C0"/>
                </a:solidFill>
              </a:rPr>
              <a:t>2.2 clean the area around the hole               </a:t>
            </a:r>
          </a:p>
          <a:p>
            <a:pPr marL="514350" indent="-514350">
              <a:lnSpc>
                <a:spcPct val="130000"/>
              </a:lnSpc>
              <a:buNone/>
            </a:pPr>
            <a:r>
              <a:rPr lang="en-GB" sz="2800" dirty="0">
                <a:solidFill>
                  <a:srgbClr val="0070C0"/>
                </a:solidFill>
              </a:rPr>
              <a:t>2.3 apply glue and patch </a:t>
            </a:r>
            <a:endParaRPr 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877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06" y="-24"/>
            <a:ext cx="8686800" cy="796908"/>
          </a:xfrm>
        </p:spPr>
        <p:txBody>
          <a:bodyPr>
            <a:normAutofit fontScale="90000"/>
          </a:bodyPr>
          <a:lstStyle/>
          <a:p>
            <a:pPr>
              <a:lnSpc>
                <a:spcPct val="130000"/>
              </a:lnSpc>
            </a:pPr>
            <a:r>
              <a:rPr lang="en-GB" dirty="0">
                <a:solidFill>
                  <a:srgbClr val="C00000"/>
                </a:solidFill>
              </a:rPr>
              <a:t>Step 3: Refinement: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38" y="1071546"/>
            <a:ext cx="9001156" cy="5643578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30000"/>
              </a:lnSpc>
              <a:buNone/>
            </a:pPr>
            <a:r>
              <a:rPr lang="en-GB" sz="2800" dirty="0">
                <a:solidFill>
                  <a:srgbClr val="C00000"/>
                </a:solidFill>
              </a:rPr>
              <a:t>3. Replace the tyre Refinement:              </a:t>
            </a:r>
          </a:p>
          <a:p>
            <a:pPr marL="514350" indent="-514350">
              <a:lnSpc>
                <a:spcPct val="130000"/>
              </a:lnSpc>
              <a:buNone/>
            </a:pPr>
            <a:r>
              <a:rPr lang="en-GB" sz="2800" dirty="0">
                <a:solidFill>
                  <a:srgbClr val="0070C0"/>
                </a:solidFill>
              </a:rPr>
              <a:t>3.1 push tube back inside tyre               </a:t>
            </a:r>
          </a:p>
          <a:p>
            <a:pPr marL="514350" indent="-514350">
              <a:lnSpc>
                <a:spcPct val="130000"/>
              </a:lnSpc>
              <a:buNone/>
            </a:pPr>
            <a:r>
              <a:rPr lang="en-GB" sz="2800" dirty="0">
                <a:solidFill>
                  <a:srgbClr val="0070C0"/>
                </a:solidFill>
              </a:rPr>
              <a:t>3.2 replace tyre back onto wheel               </a:t>
            </a:r>
          </a:p>
          <a:p>
            <a:pPr marL="514350" indent="-514350">
              <a:lnSpc>
                <a:spcPct val="130000"/>
              </a:lnSpc>
              <a:buNone/>
            </a:pPr>
            <a:r>
              <a:rPr lang="en-GB" sz="2800" dirty="0">
                <a:solidFill>
                  <a:srgbClr val="0070C0"/>
                </a:solidFill>
              </a:rPr>
              <a:t>3.3 blow up tyre               </a:t>
            </a:r>
          </a:p>
          <a:p>
            <a:pPr marL="514350" indent="-514350">
              <a:lnSpc>
                <a:spcPct val="130000"/>
              </a:lnSpc>
              <a:buNone/>
            </a:pPr>
            <a:r>
              <a:rPr lang="en-GB" sz="2800" dirty="0">
                <a:solidFill>
                  <a:srgbClr val="0070C0"/>
                </a:solidFill>
              </a:rPr>
              <a:t>3.4 turn bike correct way up </a:t>
            </a:r>
            <a:endParaRPr 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8773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06" y="-24"/>
            <a:ext cx="8686800" cy="796908"/>
          </a:xfrm>
        </p:spPr>
        <p:txBody>
          <a:bodyPr>
            <a:normAutofit fontScale="90000"/>
          </a:bodyPr>
          <a:lstStyle/>
          <a:p>
            <a:pPr>
              <a:lnSpc>
                <a:spcPct val="130000"/>
              </a:lnSpc>
            </a:pPr>
            <a:r>
              <a:rPr lang="en-GB" dirty="0">
                <a:solidFill>
                  <a:srgbClr val="C00000"/>
                </a:solidFill>
              </a:rPr>
              <a:t>Still more Refinement: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38" y="1071546"/>
            <a:ext cx="9001156" cy="5643578"/>
          </a:xfrm>
        </p:spPr>
        <p:txBody>
          <a:bodyPr>
            <a:normAutofit/>
          </a:bodyPr>
          <a:lstStyle/>
          <a:p>
            <a:pPr marL="0" indent="15875">
              <a:lnSpc>
                <a:spcPct val="130000"/>
              </a:lnSpc>
              <a:buNone/>
            </a:pPr>
            <a:r>
              <a:rPr lang="en-GB" sz="2800" dirty="0">
                <a:solidFill>
                  <a:srgbClr val="0070C0"/>
                </a:solidFill>
              </a:rPr>
              <a:t>Sometimes refinements may be required to some of the sub-problems, for example if we cannot find the hole in the tube, the following refinement can be made to 2.1:- </a:t>
            </a:r>
          </a:p>
          <a:p>
            <a:pPr marL="0" indent="15875">
              <a:lnSpc>
                <a:spcPct val="130000"/>
              </a:lnSpc>
              <a:buNone/>
            </a:pPr>
            <a:endParaRPr 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8773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06" y="-24"/>
            <a:ext cx="8686800" cy="796908"/>
          </a:xfrm>
        </p:spPr>
        <p:txBody>
          <a:bodyPr>
            <a:normAutofit fontScale="90000"/>
          </a:bodyPr>
          <a:lstStyle/>
          <a:p>
            <a:pPr>
              <a:lnSpc>
                <a:spcPct val="130000"/>
              </a:lnSpc>
            </a:pPr>
            <a:r>
              <a:rPr lang="en-GB" dirty="0">
                <a:solidFill>
                  <a:srgbClr val="C00000"/>
                </a:solidFill>
              </a:rPr>
              <a:t>Still more Refinement: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38" y="1071546"/>
            <a:ext cx="9001156" cy="5643578"/>
          </a:xfrm>
        </p:spPr>
        <p:txBody>
          <a:bodyPr>
            <a:normAutofit/>
          </a:bodyPr>
          <a:lstStyle/>
          <a:p>
            <a:pPr marL="0" indent="15875">
              <a:lnSpc>
                <a:spcPct val="130000"/>
              </a:lnSpc>
              <a:buNone/>
            </a:pPr>
            <a:r>
              <a:rPr lang="en-GB" sz="2800" dirty="0">
                <a:solidFill>
                  <a:srgbClr val="C00000"/>
                </a:solidFill>
              </a:rPr>
              <a:t>Step 2.1: Refinement</a:t>
            </a:r>
          </a:p>
          <a:p>
            <a:pPr marL="0" indent="15875">
              <a:lnSpc>
                <a:spcPct val="130000"/>
              </a:lnSpc>
              <a:buNone/>
            </a:pPr>
            <a:r>
              <a:rPr lang="en-GB" sz="2800" dirty="0">
                <a:solidFill>
                  <a:srgbClr val="0070C0"/>
                </a:solidFill>
              </a:rPr>
              <a:t>2.1  Find the position of the hole in the tube </a:t>
            </a:r>
          </a:p>
          <a:p>
            <a:pPr marL="0" indent="15875">
              <a:lnSpc>
                <a:spcPct val="130000"/>
              </a:lnSpc>
              <a:buNone/>
            </a:pPr>
            <a:r>
              <a:rPr lang="en-GB" sz="2800" dirty="0">
                <a:solidFill>
                  <a:srgbClr val="0070C0"/>
                </a:solidFill>
              </a:rPr>
              <a:t>2.1.1   WHILE hole cannot be found                  </a:t>
            </a:r>
          </a:p>
          <a:p>
            <a:pPr marL="0" indent="15875">
              <a:lnSpc>
                <a:spcPct val="130000"/>
              </a:lnSpc>
              <a:buNone/>
            </a:pPr>
            <a:r>
              <a:rPr lang="en-GB" sz="2800" dirty="0">
                <a:solidFill>
                  <a:srgbClr val="0070C0"/>
                </a:solidFill>
              </a:rPr>
              <a:t>2.1.2   Dip tube in water                  </a:t>
            </a:r>
          </a:p>
          <a:p>
            <a:pPr marL="0" indent="15875">
              <a:lnSpc>
                <a:spcPct val="130000"/>
              </a:lnSpc>
              <a:buNone/>
            </a:pPr>
            <a:r>
              <a:rPr lang="en-GB" sz="2800" dirty="0">
                <a:solidFill>
                  <a:srgbClr val="0070C0"/>
                </a:solidFill>
              </a:rPr>
              <a:t>2.1.3   END WHILE </a:t>
            </a:r>
            <a:endParaRPr 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8773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00364" y="0"/>
            <a:ext cx="380334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Python Functions</a:t>
            </a:r>
            <a:endParaRPr lang="en-IN" sz="40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85720" y="710400"/>
            <a:ext cx="8501122" cy="584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800" dirty="0"/>
              <a:t>A function has a name that is used when we need for the task to be executed.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800" dirty="0"/>
              <a:t>Asking that the task be executed is referred to as “calling” the function.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800" dirty="0"/>
              <a:t>Some functions need one or more pieces of input when they are called. Others do not.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800" dirty="0"/>
              <a:t>Some functions give back a value; others do not. If a function gives back a value, this is referred to as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“returning” </a:t>
            </a:r>
            <a:r>
              <a:rPr lang="en-US" sz="2800" dirty="0"/>
              <a:t>the value.</a:t>
            </a:r>
          </a:p>
        </p:txBody>
      </p:sp>
    </p:spTree>
    <p:extLst>
      <p:ext uri="{BB962C8B-B14F-4D97-AF65-F5344CB8AC3E}">
        <p14:creationId xmlns:p14="http://schemas.microsoft.com/office/powerpoint/2010/main" val="14431939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Why Functions?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348" y="642918"/>
            <a:ext cx="8229600" cy="421484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altLang="en-US" dirty="0"/>
              <a:t>To reduce code duplication and increase program modularity.</a:t>
            </a:r>
            <a:r>
              <a:rPr lang="en-US" dirty="0"/>
              <a:t> </a:t>
            </a:r>
          </a:p>
          <a:p>
            <a:pPr>
              <a:lnSpc>
                <a:spcPct val="150000"/>
              </a:lnSpc>
            </a:pPr>
            <a:r>
              <a:rPr lang="en-US" dirty="0"/>
              <a:t>A software cannot be implemented by any one person, it takes a team of programmers to develop such a project.</a:t>
            </a:r>
          </a:p>
        </p:txBody>
      </p:sp>
    </p:spTree>
    <p:extLst>
      <p:ext uri="{BB962C8B-B14F-4D97-AF65-F5344CB8AC3E}">
        <p14:creationId xmlns:p14="http://schemas.microsoft.com/office/powerpoint/2010/main" val="2295182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34" y="428604"/>
            <a:ext cx="8358246" cy="3071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57290" y="142852"/>
            <a:ext cx="707236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Triangle Formation Problem</a:t>
            </a:r>
            <a:endParaRPr lang="en-IN" sz="4000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8596" y="857232"/>
            <a:ext cx="842968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GB" sz="3200" dirty="0"/>
              <a:t>Given three points, write an algorithm and the subsequent Python code to check if they can form a triangle. Three points can form a triangle, if they do not fall in a straight line and length of a side of triangle is less than the sum of length of other two sides of the triangle.</a:t>
            </a:r>
          </a:p>
        </p:txBody>
      </p:sp>
    </p:spTree>
    <p:extLst>
      <p:ext uri="{BB962C8B-B14F-4D97-AF65-F5344CB8AC3E}">
        <p14:creationId xmlns:p14="http://schemas.microsoft.com/office/powerpoint/2010/main" val="14431939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Functions   </a:t>
            </a:r>
            <a:r>
              <a:rPr lang="en-US" dirty="0" err="1">
                <a:solidFill>
                  <a:srgbClr val="FF0000"/>
                </a:solidFill>
              </a:rPr>
              <a:t>Contd</a:t>
            </a:r>
            <a:r>
              <a:rPr lang="en-US" dirty="0">
                <a:solidFill>
                  <a:srgbClr val="FF0000"/>
                </a:solidFill>
              </a:rPr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714356"/>
            <a:ext cx="8229600" cy="5572164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 In order to manage the complexity of a large problem, it is broken down into smaller sub problems. Then, each sub problem can be focused on and solved separately. 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Program routines provide the opportunity for code reuse, so that systems do not have to be created from “scratch.”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5578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What Is a Function Routine?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763" y="1124744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A </a:t>
            </a:r>
            <a:r>
              <a:rPr lang="en-US" b="1" dirty="0"/>
              <a:t>function or routine </a:t>
            </a:r>
            <a:r>
              <a:rPr lang="en-US" dirty="0"/>
              <a:t>is a named group of instructions performing some task. </a:t>
            </a:r>
          </a:p>
          <a:p>
            <a:pPr algn="just"/>
            <a:r>
              <a:rPr lang="en-US" dirty="0"/>
              <a:t>A routine can be </a:t>
            </a:r>
            <a:r>
              <a:rPr lang="en-US" b="1" dirty="0"/>
              <a:t>invoked </a:t>
            </a:r>
            <a:r>
              <a:rPr lang="en-US" dirty="0"/>
              <a:t>(</a:t>
            </a:r>
            <a:r>
              <a:rPr lang="en-US" i="1" dirty="0"/>
              <a:t>called</a:t>
            </a:r>
            <a:r>
              <a:rPr lang="en-US" dirty="0"/>
              <a:t>) as many times as needed in a given program</a:t>
            </a:r>
          </a:p>
          <a:p>
            <a:pPr algn="just"/>
            <a:r>
              <a:rPr lang="en-US" dirty="0"/>
              <a:t>When a routine terminates, execution automatically returns to the point from which it was called.</a:t>
            </a:r>
          </a:p>
        </p:txBody>
      </p:sp>
    </p:spTree>
    <p:extLst>
      <p:ext uri="{BB962C8B-B14F-4D97-AF65-F5344CB8AC3E}">
        <p14:creationId xmlns:p14="http://schemas.microsoft.com/office/powerpoint/2010/main" val="37323858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642918"/>
            <a:ext cx="8222522" cy="3929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Defining Functions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910" y="785794"/>
            <a:ext cx="8229600" cy="2328866"/>
          </a:xfrm>
        </p:spPr>
        <p:txBody>
          <a:bodyPr>
            <a:normAutofit/>
          </a:bodyPr>
          <a:lstStyle/>
          <a:p>
            <a:r>
              <a:rPr lang="en-US" dirty="0"/>
              <a:t>Functions may be designed as per user’s requirement.</a:t>
            </a:r>
          </a:p>
          <a:p>
            <a:r>
              <a:rPr lang="en-US" dirty="0"/>
              <a:t>The elements of a function definition are given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42" y="2928934"/>
            <a:ext cx="5357850" cy="2116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04975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Defining Functions    </a:t>
            </a:r>
            <a:r>
              <a:rPr lang="en-US" b="1" dirty="0" err="1">
                <a:solidFill>
                  <a:srgbClr val="FF0000"/>
                </a:solidFill>
              </a:rPr>
              <a:t>Contd</a:t>
            </a:r>
            <a:r>
              <a:rPr lang="en-US" b="1" dirty="0">
                <a:solidFill>
                  <a:srgbClr val="FF0000"/>
                </a:solidFill>
              </a:rPr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785794"/>
            <a:ext cx="8229600" cy="5143536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The number of items in a parameter list indicates the number of values that must be passed to the function, called </a:t>
            </a:r>
            <a:r>
              <a:rPr lang="en-US" b="1" dirty="0"/>
              <a:t>actual arguments </a:t>
            </a:r>
            <a:r>
              <a:rPr lang="en-US" dirty="0"/>
              <a:t>(or simply “arguments”), such as the variables num1, num2,and num3 below.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i="1" dirty="0"/>
              <a:t>Every function must be defined before it is called</a:t>
            </a:r>
            <a:r>
              <a:rPr lang="en-US" dirty="0"/>
              <a:t>.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290" y="3000372"/>
            <a:ext cx="3780656" cy="161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27331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142876"/>
            <a:ext cx="8229600" cy="785794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928670"/>
            <a:ext cx="8579296" cy="507209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Actual parameters</a:t>
            </a:r>
            <a:r>
              <a:rPr lang="en-US" dirty="0"/>
              <a:t>, or simply “arguments,” - values passed to functions to be operated on.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Formal parameters</a:t>
            </a:r>
            <a:r>
              <a:rPr lang="en-US" dirty="0"/>
              <a:t>, or simply the “placeholder” names for the arguments passed.</a:t>
            </a:r>
          </a:p>
          <a:p>
            <a:pPr>
              <a:lnSpc>
                <a:spcPct val="150000"/>
              </a:lnSpc>
            </a:pPr>
            <a:r>
              <a:rPr lang="en-US" dirty="0"/>
              <a:t>Actual parameters are matched with formal parameters by following the assignment rules</a:t>
            </a:r>
          </a:p>
        </p:txBody>
      </p:sp>
    </p:spTree>
    <p:extLst>
      <p:ext uri="{BB962C8B-B14F-4D97-AF65-F5344CB8AC3E}">
        <p14:creationId xmlns:p14="http://schemas.microsoft.com/office/powerpoint/2010/main" val="39291409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796908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Assignment Statements Recap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0890" y="1142984"/>
            <a:ext cx="8813110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9291409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Assignment Statements Recap</a:t>
            </a:r>
          </a:p>
        </p:txBody>
      </p:sp>
      <p:sp>
        <p:nvSpPr>
          <p:cNvPr id="4" name="Rectangle 3"/>
          <p:cNvSpPr/>
          <p:nvPr/>
        </p:nvSpPr>
        <p:spPr>
          <a:xfrm>
            <a:off x="500034" y="642918"/>
            <a:ext cx="821537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3200" dirty="0"/>
              <a:t>&gt;&gt;&gt; [a, b, c] = (1, 2, 3)        </a:t>
            </a:r>
            <a:r>
              <a:rPr lang="en-GB" sz="3200" dirty="0">
                <a:solidFill>
                  <a:srgbClr val="C00000"/>
                </a:solidFill>
              </a:rPr>
              <a:t># Assign </a:t>
            </a:r>
            <a:r>
              <a:rPr lang="en-GB" sz="3200" dirty="0" err="1">
                <a:solidFill>
                  <a:srgbClr val="C00000"/>
                </a:solidFill>
              </a:rPr>
              <a:t>tuple</a:t>
            </a:r>
            <a:r>
              <a:rPr lang="en-GB" sz="3200" dirty="0">
                <a:solidFill>
                  <a:srgbClr val="C00000"/>
                </a:solidFill>
              </a:rPr>
              <a:t> of values to list of names </a:t>
            </a:r>
          </a:p>
          <a:p>
            <a:pPr>
              <a:lnSpc>
                <a:spcPct val="150000"/>
              </a:lnSpc>
            </a:pPr>
            <a:r>
              <a:rPr lang="en-GB" sz="3200" dirty="0"/>
              <a:t>&gt;&gt;&gt; a, c </a:t>
            </a:r>
          </a:p>
          <a:p>
            <a:pPr>
              <a:lnSpc>
                <a:spcPct val="150000"/>
              </a:lnSpc>
            </a:pPr>
            <a:r>
              <a:rPr lang="en-GB" sz="3200" dirty="0"/>
              <a:t>(1, 3) </a:t>
            </a:r>
          </a:p>
          <a:p>
            <a:pPr>
              <a:lnSpc>
                <a:spcPct val="150000"/>
              </a:lnSpc>
            </a:pPr>
            <a:r>
              <a:rPr lang="en-GB" sz="3200" dirty="0"/>
              <a:t>&gt;&gt;&gt; (a, b, c) = "ABC"              </a:t>
            </a:r>
          </a:p>
          <a:p>
            <a:pPr>
              <a:lnSpc>
                <a:spcPct val="150000"/>
              </a:lnSpc>
            </a:pPr>
            <a:r>
              <a:rPr lang="en-GB" sz="3200" dirty="0">
                <a:solidFill>
                  <a:srgbClr val="C00000"/>
                </a:solidFill>
              </a:rPr>
              <a:t># Assign string of characters to </a:t>
            </a:r>
            <a:r>
              <a:rPr lang="en-GB" sz="3200" dirty="0" err="1">
                <a:solidFill>
                  <a:srgbClr val="C00000"/>
                </a:solidFill>
              </a:rPr>
              <a:t>tuple</a:t>
            </a:r>
            <a:r>
              <a:rPr lang="en-GB" sz="3200" dirty="0">
                <a:solidFill>
                  <a:srgbClr val="C00000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GB" sz="3200" dirty="0"/>
              <a:t>&gt;&gt;&gt; a, c </a:t>
            </a:r>
          </a:p>
          <a:p>
            <a:pPr>
              <a:lnSpc>
                <a:spcPct val="150000"/>
              </a:lnSpc>
            </a:pPr>
            <a:r>
              <a:rPr lang="en-GB" sz="3200" dirty="0"/>
              <a:t>('A', 'C') </a:t>
            </a:r>
          </a:p>
        </p:txBody>
      </p:sp>
    </p:spTree>
    <p:extLst>
      <p:ext uri="{BB962C8B-B14F-4D97-AF65-F5344CB8AC3E}">
        <p14:creationId xmlns:p14="http://schemas.microsoft.com/office/powerpoint/2010/main" val="39291409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Assignment Statements Recap</a:t>
            </a:r>
          </a:p>
        </p:txBody>
      </p:sp>
      <p:sp>
        <p:nvSpPr>
          <p:cNvPr id="4" name="Rectangle 3"/>
          <p:cNvSpPr/>
          <p:nvPr/>
        </p:nvSpPr>
        <p:spPr>
          <a:xfrm>
            <a:off x="500034" y="1214422"/>
            <a:ext cx="821537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3200" dirty="0"/>
              <a:t>&gt;&gt;&gt; </a:t>
            </a:r>
            <a:r>
              <a:rPr lang="en-GB" sz="3200" dirty="0" err="1"/>
              <a:t>seq</a:t>
            </a:r>
            <a:r>
              <a:rPr lang="en-GB" sz="3200" dirty="0"/>
              <a:t> = [1, 2, 3, 4]</a:t>
            </a:r>
          </a:p>
          <a:p>
            <a:pPr>
              <a:lnSpc>
                <a:spcPct val="150000"/>
              </a:lnSpc>
            </a:pPr>
            <a:r>
              <a:rPr lang="en-GB" sz="3200" dirty="0"/>
              <a:t>&gt;&gt;&gt; a, b, c, d = </a:t>
            </a:r>
            <a:r>
              <a:rPr lang="en-GB" sz="3200" dirty="0" err="1"/>
              <a:t>seq</a:t>
            </a:r>
            <a:r>
              <a:rPr lang="en-GB" sz="3200" dirty="0"/>
              <a:t> </a:t>
            </a:r>
          </a:p>
          <a:p>
            <a:pPr>
              <a:lnSpc>
                <a:spcPct val="150000"/>
              </a:lnSpc>
            </a:pPr>
            <a:r>
              <a:rPr lang="en-GB" sz="3200" dirty="0"/>
              <a:t>&gt;&gt;&gt; print(a, b, c, d) </a:t>
            </a:r>
          </a:p>
          <a:p>
            <a:pPr>
              <a:lnSpc>
                <a:spcPct val="150000"/>
              </a:lnSpc>
            </a:pPr>
            <a:r>
              <a:rPr lang="en-GB" sz="3200" dirty="0"/>
              <a:t>1 2 3 4</a:t>
            </a:r>
          </a:p>
          <a:p>
            <a:pPr>
              <a:lnSpc>
                <a:spcPct val="150000"/>
              </a:lnSpc>
            </a:pPr>
            <a:r>
              <a:rPr lang="en-GB" sz="3200" dirty="0"/>
              <a:t>&gt;&gt;&gt; a, b = </a:t>
            </a:r>
            <a:r>
              <a:rPr lang="en-GB" sz="3200" dirty="0" err="1"/>
              <a:t>seq</a:t>
            </a:r>
            <a:r>
              <a:rPr lang="en-GB" sz="3200" dirty="0"/>
              <a:t> </a:t>
            </a:r>
          </a:p>
          <a:p>
            <a:pPr>
              <a:lnSpc>
                <a:spcPct val="150000"/>
              </a:lnSpc>
            </a:pPr>
            <a:r>
              <a:rPr lang="en-GB" sz="3200" dirty="0" err="1"/>
              <a:t>ValueError</a:t>
            </a:r>
            <a:r>
              <a:rPr lang="en-GB" sz="3200" dirty="0"/>
              <a:t>: too many values to unpack (expected 2) </a:t>
            </a:r>
          </a:p>
        </p:txBody>
      </p:sp>
    </p:spTree>
    <p:extLst>
      <p:ext uri="{BB962C8B-B14F-4D97-AF65-F5344CB8AC3E}">
        <p14:creationId xmlns:p14="http://schemas.microsoft.com/office/powerpoint/2010/main" val="39291409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Assignment Statements Recap</a:t>
            </a:r>
          </a:p>
        </p:txBody>
      </p:sp>
      <p:sp>
        <p:nvSpPr>
          <p:cNvPr id="4" name="Rectangle 3"/>
          <p:cNvSpPr/>
          <p:nvPr/>
        </p:nvSpPr>
        <p:spPr>
          <a:xfrm>
            <a:off x="500034" y="1214422"/>
            <a:ext cx="821537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3200" dirty="0"/>
              <a:t>&gt;&gt;&gt; a, *b = seq </a:t>
            </a:r>
          </a:p>
          <a:p>
            <a:pPr>
              <a:lnSpc>
                <a:spcPct val="150000"/>
              </a:lnSpc>
            </a:pPr>
            <a:r>
              <a:rPr lang="pt-BR" sz="3200" dirty="0"/>
              <a:t>&gt;&gt;&gt; a </a:t>
            </a:r>
          </a:p>
          <a:p>
            <a:pPr>
              <a:lnSpc>
                <a:spcPct val="150000"/>
              </a:lnSpc>
            </a:pPr>
            <a:r>
              <a:rPr lang="pt-BR" sz="3200" dirty="0"/>
              <a:t>1 </a:t>
            </a:r>
          </a:p>
          <a:p>
            <a:pPr>
              <a:lnSpc>
                <a:spcPct val="150000"/>
              </a:lnSpc>
            </a:pPr>
            <a:r>
              <a:rPr lang="pt-BR" sz="3200" dirty="0"/>
              <a:t>&gt;&gt;&gt; b </a:t>
            </a:r>
          </a:p>
          <a:p>
            <a:pPr>
              <a:lnSpc>
                <a:spcPct val="150000"/>
              </a:lnSpc>
            </a:pPr>
            <a:r>
              <a:rPr lang="pt-BR" sz="3200" dirty="0"/>
              <a:t>[2, 3, 4]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929140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57290" y="142852"/>
            <a:ext cx="678661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Triangle Formation Problem</a:t>
            </a:r>
            <a:endParaRPr lang="en-IN" sz="4000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8596" y="857232"/>
            <a:ext cx="842968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GB" sz="3200" dirty="0"/>
              <a:t>For example, the points (5,10), (20,10) and (15,15) can form a triangle as they do not fall in a straight line and length of any side is less than sum of the length of the other two sides</a:t>
            </a:r>
          </a:p>
        </p:txBody>
      </p:sp>
    </p:spTree>
    <p:extLst>
      <p:ext uri="{BB962C8B-B14F-4D97-AF65-F5344CB8AC3E}">
        <p14:creationId xmlns:p14="http://schemas.microsoft.com/office/powerpoint/2010/main" val="14431939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Assignment Statements Recap</a:t>
            </a:r>
          </a:p>
        </p:txBody>
      </p:sp>
      <p:sp>
        <p:nvSpPr>
          <p:cNvPr id="4" name="Rectangle 3"/>
          <p:cNvSpPr/>
          <p:nvPr/>
        </p:nvSpPr>
        <p:spPr>
          <a:xfrm>
            <a:off x="500034" y="1214422"/>
            <a:ext cx="821537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3200" dirty="0"/>
              <a:t>&gt;&gt;&gt; *a, b = seq </a:t>
            </a:r>
          </a:p>
          <a:p>
            <a:pPr>
              <a:lnSpc>
                <a:spcPct val="150000"/>
              </a:lnSpc>
            </a:pPr>
            <a:r>
              <a:rPr lang="pt-BR" sz="3200" dirty="0"/>
              <a:t>&gt;&gt;&gt; a </a:t>
            </a:r>
          </a:p>
          <a:p>
            <a:pPr>
              <a:lnSpc>
                <a:spcPct val="150000"/>
              </a:lnSpc>
            </a:pPr>
            <a:r>
              <a:rPr lang="pt-BR" sz="3200" dirty="0"/>
              <a:t>[1, 2, 3] </a:t>
            </a:r>
          </a:p>
          <a:p>
            <a:pPr>
              <a:lnSpc>
                <a:spcPct val="150000"/>
              </a:lnSpc>
            </a:pPr>
            <a:r>
              <a:rPr lang="pt-BR" sz="3200" dirty="0"/>
              <a:t>&gt;&gt;&gt; b </a:t>
            </a:r>
          </a:p>
          <a:p>
            <a:pPr>
              <a:lnSpc>
                <a:spcPct val="150000"/>
              </a:lnSpc>
            </a:pPr>
            <a:r>
              <a:rPr lang="pt-BR" sz="3200" dirty="0"/>
              <a:t>4 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9291409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785818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Assignment Statements Recap</a:t>
            </a:r>
          </a:p>
        </p:txBody>
      </p:sp>
      <p:sp>
        <p:nvSpPr>
          <p:cNvPr id="4" name="Rectangle 3"/>
          <p:cNvSpPr/>
          <p:nvPr/>
        </p:nvSpPr>
        <p:spPr>
          <a:xfrm>
            <a:off x="500034" y="857232"/>
            <a:ext cx="821537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3200" dirty="0"/>
              <a:t>&gt;&gt;&gt; a, *b, c = seq </a:t>
            </a:r>
          </a:p>
          <a:p>
            <a:pPr>
              <a:lnSpc>
                <a:spcPct val="150000"/>
              </a:lnSpc>
            </a:pPr>
            <a:r>
              <a:rPr lang="pt-BR" sz="3200" dirty="0"/>
              <a:t>&gt;&gt;&gt; a </a:t>
            </a:r>
          </a:p>
          <a:p>
            <a:pPr>
              <a:lnSpc>
                <a:spcPct val="150000"/>
              </a:lnSpc>
            </a:pPr>
            <a:r>
              <a:rPr lang="pt-BR" sz="3200" dirty="0"/>
              <a:t>1 </a:t>
            </a:r>
          </a:p>
          <a:p>
            <a:pPr>
              <a:lnSpc>
                <a:spcPct val="150000"/>
              </a:lnSpc>
            </a:pPr>
            <a:r>
              <a:rPr lang="pt-BR" sz="3200" dirty="0"/>
              <a:t>&gt;&gt;&gt; b </a:t>
            </a:r>
          </a:p>
          <a:p>
            <a:pPr>
              <a:lnSpc>
                <a:spcPct val="150000"/>
              </a:lnSpc>
            </a:pPr>
            <a:r>
              <a:rPr lang="pt-BR" sz="3200" dirty="0"/>
              <a:t>[2, 3]</a:t>
            </a:r>
          </a:p>
          <a:p>
            <a:pPr>
              <a:lnSpc>
                <a:spcPct val="150000"/>
              </a:lnSpc>
            </a:pPr>
            <a:r>
              <a:rPr lang="pt-BR" sz="3200" dirty="0"/>
              <a:t>&gt;&gt;&gt; c </a:t>
            </a:r>
          </a:p>
          <a:p>
            <a:pPr>
              <a:lnSpc>
                <a:spcPct val="150000"/>
              </a:lnSpc>
            </a:pPr>
            <a:r>
              <a:rPr lang="pt-BR" sz="3200" dirty="0"/>
              <a:t>4 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9291409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22"/>
            <a:ext cx="8229600" cy="857248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Assignment Statements Recap</a:t>
            </a:r>
          </a:p>
        </p:txBody>
      </p:sp>
      <p:sp>
        <p:nvSpPr>
          <p:cNvPr id="4" name="Rectangle 3"/>
          <p:cNvSpPr/>
          <p:nvPr/>
        </p:nvSpPr>
        <p:spPr>
          <a:xfrm>
            <a:off x="500034" y="928670"/>
            <a:ext cx="8215370" cy="44480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3200" dirty="0"/>
              <a:t>&gt;&gt;&gt; a, *b = 'spam' </a:t>
            </a:r>
          </a:p>
          <a:p>
            <a:pPr>
              <a:lnSpc>
                <a:spcPct val="150000"/>
              </a:lnSpc>
            </a:pPr>
            <a:r>
              <a:rPr lang="en-GB" sz="3200" dirty="0"/>
              <a:t>&gt;&gt;&gt; a, b </a:t>
            </a:r>
          </a:p>
          <a:p>
            <a:pPr>
              <a:lnSpc>
                <a:spcPct val="150000"/>
              </a:lnSpc>
            </a:pPr>
            <a:r>
              <a:rPr lang="en-GB" sz="3200" dirty="0"/>
              <a:t>('s', ['p', 'a', 'm'])</a:t>
            </a:r>
          </a:p>
          <a:p>
            <a:pPr>
              <a:lnSpc>
                <a:spcPct val="150000"/>
              </a:lnSpc>
            </a:pPr>
            <a:r>
              <a:rPr lang="en-GB" sz="3200" dirty="0"/>
              <a:t>&gt;&gt;&gt; a, *b, c = 'spam' </a:t>
            </a:r>
          </a:p>
          <a:p>
            <a:pPr>
              <a:lnSpc>
                <a:spcPct val="150000"/>
              </a:lnSpc>
            </a:pPr>
            <a:r>
              <a:rPr lang="en-GB" sz="3200" dirty="0"/>
              <a:t>&gt;&gt;&gt; a, b, c </a:t>
            </a:r>
          </a:p>
          <a:p>
            <a:pPr>
              <a:lnSpc>
                <a:spcPct val="150000"/>
              </a:lnSpc>
            </a:pPr>
            <a:r>
              <a:rPr lang="en-GB" sz="3200" dirty="0"/>
              <a:t>('s', ['p', 'a'], 'm‘)</a:t>
            </a:r>
          </a:p>
        </p:txBody>
      </p:sp>
    </p:spTree>
    <p:extLst>
      <p:ext uri="{BB962C8B-B14F-4D97-AF65-F5344CB8AC3E}">
        <p14:creationId xmlns:p14="http://schemas.microsoft.com/office/powerpoint/2010/main" val="39291409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22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Assignment Statements Recap</a:t>
            </a:r>
          </a:p>
        </p:txBody>
      </p:sp>
      <p:sp>
        <p:nvSpPr>
          <p:cNvPr id="4" name="Rectangle 3"/>
          <p:cNvSpPr/>
          <p:nvPr/>
        </p:nvSpPr>
        <p:spPr>
          <a:xfrm>
            <a:off x="500034" y="928670"/>
            <a:ext cx="8215370" cy="22320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3200" dirty="0"/>
              <a:t>&gt;&gt;&gt; a, *b, c = range(4) </a:t>
            </a:r>
          </a:p>
          <a:p>
            <a:pPr>
              <a:lnSpc>
                <a:spcPct val="150000"/>
              </a:lnSpc>
            </a:pPr>
            <a:r>
              <a:rPr lang="en-GB" sz="3200" dirty="0"/>
              <a:t>&gt;&gt;&gt; a, b, c </a:t>
            </a:r>
          </a:p>
          <a:p>
            <a:pPr>
              <a:lnSpc>
                <a:spcPct val="150000"/>
              </a:lnSpc>
            </a:pPr>
            <a:r>
              <a:rPr lang="en-GB" sz="3200" dirty="0"/>
              <a:t>(0, [1, 2], 3) </a:t>
            </a:r>
          </a:p>
        </p:txBody>
      </p:sp>
    </p:spTree>
    <p:extLst>
      <p:ext uri="{BB962C8B-B14F-4D97-AF65-F5344CB8AC3E}">
        <p14:creationId xmlns:p14="http://schemas.microsoft.com/office/powerpoint/2010/main" val="39291409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22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 Functions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500034" y="928670"/>
            <a:ext cx="8215370" cy="36379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GB" sz="3200" dirty="0"/>
              <a:t>def printer(message):    </a:t>
            </a:r>
          </a:p>
          <a:p>
            <a:pPr>
              <a:lnSpc>
                <a:spcPct val="120000"/>
              </a:lnSpc>
            </a:pPr>
            <a:r>
              <a:rPr lang="en-GB" sz="3200" dirty="0"/>
              <a:t>	print('Hello ' + message) </a:t>
            </a:r>
          </a:p>
          <a:p>
            <a:pPr>
              <a:lnSpc>
                <a:spcPct val="120000"/>
              </a:lnSpc>
            </a:pPr>
            <a:endParaRPr lang="en-GB" sz="3200" dirty="0"/>
          </a:p>
          <a:p>
            <a:pPr>
              <a:lnSpc>
                <a:spcPct val="120000"/>
              </a:lnSpc>
            </a:pPr>
            <a:r>
              <a:rPr lang="en-GB" sz="3200" dirty="0"/>
              <a:t>def adder(a, b=1, *c):    </a:t>
            </a:r>
          </a:p>
          <a:p>
            <a:pPr>
              <a:lnSpc>
                <a:spcPct val="120000"/>
              </a:lnSpc>
            </a:pPr>
            <a:r>
              <a:rPr lang="en-GB" sz="3200" dirty="0"/>
              <a:t>	return a + b + c[0]</a:t>
            </a:r>
          </a:p>
          <a:p>
            <a:pPr>
              <a:lnSpc>
                <a:spcPct val="120000"/>
              </a:lnSpc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9291409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22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 Functions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500034" y="928670"/>
            <a:ext cx="8215370" cy="48197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GB" sz="3200" dirty="0"/>
              <a:t>&gt;&gt;&gt; def times(x, y):       </a:t>
            </a:r>
          </a:p>
          <a:p>
            <a:pPr>
              <a:lnSpc>
                <a:spcPct val="120000"/>
              </a:lnSpc>
            </a:pPr>
            <a:r>
              <a:rPr lang="en-GB" sz="3200" dirty="0"/>
              <a:t>	</a:t>
            </a:r>
            <a:r>
              <a:rPr lang="en-GB" sz="3200" dirty="0">
                <a:solidFill>
                  <a:srgbClr val="C00000"/>
                </a:solidFill>
              </a:rPr>
              <a:t># Create and assign function ...     </a:t>
            </a:r>
          </a:p>
          <a:p>
            <a:pPr>
              <a:lnSpc>
                <a:spcPct val="120000"/>
              </a:lnSpc>
            </a:pPr>
            <a:r>
              <a:rPr lang="en-GB" sz="3200" dirty="0"/>
              <a:t>	return x * y       </a:t>
            </a:r>
          </a:p>
          <a:p>
            <a:pPr>
              <a:lnSpc>
                <a:spcPct val="120000"/>
              </a:lnSpc>
            </a:pPr>
            <a:r>
              <a:rPr lang="en-GB" sz="3200" dirty="0"/>
              <a:t>	</a:t>
            </a:r>
            <a:r>
              <a:rPr lang="en-GB" sz="3200" dirty="0">
                <a:solidFill>
                  <a:srgbClr val="C00000"/>
                </a:solidFill>
              </a:rPr>
              <a:t># Body executed when called ...</a:t>
            </a:r>
          </a:p>
          <a:p>
            <a:pPr>
              <a:lnSpc>
                <a:spcPct val="120000"/>
              </a:lnSpc>
            </a:pPr>
            <a:r>
              <a:rPr lang="en-GB" sz="3200" dirty="0"/>
              <a:t>When Python reaches and runs this def, it creates a new function object that packages the function’s code and assigns the object to the name times</a:t>
            </a:r>
          </a:p>
        </p:txBody>
      </p:sp>
    </p:spTree>
    <p:extLst>
      <p:ext uri="{BB962C8B-B14F-4D97-AF65-F5344CB8AC3E}">
        <p14:creationId xmlns:p14="http://schemas.microsoft.com/office/powerpoint/2010/main" val="39291409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22"/>
            <a:ext cx="8229600" cy="928686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Calls</a:t>
            </a:r>
          </a:p>
        </p:txBody>
      </p:sp>
      <p:sp>
        <p:nvSpPr>
          <p:cNvPr id="4" name="Rectangle 3"/>
          <p:cNvSpPr/>
          <p:nvPr/>
        </p:nvSpPr>
        <p:spPr>
          <a:xfrm>
            <a:off x="500034" y="928670"/>
            <a:ext cx="8215370" cy="4228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GB" sz="3200" dirty="0"/>
              <a:t>&gt;&gt;&gt; times(2, 4)            </a:t>
            </a:r>
          </a:p>
          <a:p>
            <a:pPr>
              <a:lnSpc>
                <a:spcPct val="120000"/>
              </a:lnSpc>
            </a:pPr>
            <a:r>
              <a:rPr lang="en-GB" sz="3200" dirty="0">
                <a:solidFill>
                  <a:srgbClr val="C00000"/>
                </a:solidFill>
              </a:rPr>
              <a:t># Arguments in parentheses 8 </a:t>
            </a:r>
          </a:p>
          <a:p>
            <a:pPr>
              <a:lnSpc>
                <a:spcPct val="120000"/>
              </a:lnSpc>
            </a:pPr>
            <a:r>
              <a:rPr lang="en-GB" sz="3200" dirty="0"/>
              <a:t>&gt;&gt;&gt; x = times(3.14, 4)     </a:t>
            </a:r>
            <a:r>
              <a:rPr lang="en-GB" sz="3200" dirty="0">
                <a:solidFill>
                  <a:srgbClr val="C00000"/>
                </a:solidFill>
              </a:rPr>
              <a:t># Save the result object </a:t>
            </a:r>
            <a:r>
              <a:rPr lang="en-GB" sz="3200" dirty="0"/>
              <a:t>&gt;&gt;&gt; x </a:t>
            </a:r>
          </a:p>
          <a:p>
            <a:pPr>
              <a:lnSpc>
                <a:spcPct val="120000"/>
              </a:lnSpc>
            </a:pPr>
            <a:r>
              <a:rPr lang="en-GB" sz="3200" dirty="0"/>
              <a:t>12.56 </a:t>
            </a:r>
          </a:p>
          <a:p>
            <a:pPr>
              <a:lnSpc>
                <a:spcPct val="120000"/>
              </a:lnSpc>
            </a:pPr>
            <a:r>
              <a:rPr lang="en-GB" sz="3200" dirty="0"/>
              <a:t>&gt;&gt;&gt; times('Ni', 4)         </a:t>
            </a:r>
            <a:r>
              <a:rPr lang="en-GB" sz="3200" dirty="0">
                <a:solidFill>
                  <a:srgbClr val="C00000"/>
                </a:solidFill>
              </a:rPr>
              <a:t># Functions are "</a:t>
            </a:r>
            <a:r>
              <a:rPr lang="en-GB" sz="3200" dirty="0" err="1">
                <a:solidFill>
                  <a:srgbClr val="C00000"/>
                </a:solidFill>
              </a:rPr>
              <a:t>typeless</a:t>
            </a:r>
            <a:r>
              <a:rPr lang="en-GB" sz="3200" dirty="0">
                <a:solidFill>
                  <a:srgbClr val="C00000"/>
                </a:solidFill>
              </a:rPr>
              <a:t>" </a:t>
            </a:r>
            <a:r>
              <a:rPr lang="en-GB" sz="3200" dirty="0"/>
              <a:t>'</a:t>
            </a:r>
            <a:r>
              <a:rPr lang="en-GB" sz="3200" dirty="0" err="1"/>
              <a:t>NiNiNiNi</a:t>
            </a:r>
            <a:r>
              <a:rPr lang="en-GB" sz="3200" dirty="0"/>
              <a:t>' </a:t>
            </a:r>
          </a:p>
        </p:txBody>
      </p:sp>
    </p:spTree>
    <p:extLst>
      <p:ext uri="{BB962C8B-B14F-4D97-AF65-F5344CB8AC3E}">
        <p14:creationId xmlns:p14="http://schemas.microsoft.com/office/powerpoint/2010/main" val="39291409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4290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 function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500034" y="765516"/>
            <a:ext cx="821537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3200" dirty="0"/>
              <a:t>def intersect(seq1, seq2):    </a:t>
            </a:r>
          </a:p>
          <a:p>
            <a:pPr>
              <a:lnSpc>
                <a:spcPct val="150000"/>
              </a:lnSpc>
            </a:pPr>
            <a:r>
              <a:rPr lang="en-GB" sz="3200" dirty="0"/>
              <a:t>	res = []           	</a:t>
            </a:r>
            <a:r>
              <a:rPr lang="en-GB" sz="3200" dirty="0">
                <a:solidFill>
                  <a:srgbClr val="C00000"/>
                </a:solidFill>
              </a:rPr>
              <a:t># Start empty </a:t>
            </a:r>
          </a:p>
          <a:p>
            <a:pPr>
              <a:lnSpc>
                <a:spcPct val="150000"/>
              </a:lnSpc>
            </a:pPr>
            <a:r>
              <a:rPr lang="en-GB" sz="3200" dirty="0"/>
              <a:t>	for x in seq1:               </a:t>
            </a:r>
            <a:r>
              <a:rPr lang="en-GB" sz="3200" dirty="0">
                <a:solidFill>
                  <a:srgbClr val="C00000"/>
                </a:solidFill>
              </a:rPr>
              <a:t># Scan seq1        </a:t>
            </a:r>
          </a:p>
          <a:p>
            <a:pPr>
              <a:lnSpc>
                <a:spcPct val="150000"/>
              </a:lnSpc>
            </a:pPr>
            <a:r>
              <a:rPr lang="en-GB" sz="3200" dirty="0"/>
              <a:t>		if x in seq2:            # Common item?</a:t>
            </a:r>
          </a:p>
          <a:p>
            <a:pPr>
              <a:lnSpc>
                <a:spcPct val="150000"/>
              </a:lnSpc>
            </a:pPr>
            <a:r>
              <a:rPr lang="en-GB" sz="3200" dirty="0"/>
              <a:t>			</a:t>
            </a:r>
            <a:r>
              <a:rPr lang="en-GB" sz="3200" dirty="0" err="1"/>
              <a:t>res.append</a:t>
            </a:r>
            <a:r>
              <a:rPr lang="en-GB" sz="3200" dirty="0"/>
              <a:t>(x)        # Add to end return res </a:t>
            </a:r>
          </a:p>
        </p:txBody>
      </p:sp>
    </p:spTree>
    <p:extLst>
      <p:ext uri="{BB962C8B-B14F-4D97-AF65-F5344CB8AC3E}">
        <p14:creationId xmlns:p14="http://schemas.microsoft.com/office/powerpoint/2010/main" val="39291409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4290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 function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500034" y="765516"/>
            <a:ext cx="8215370" cy="29706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3200" dirty="0"/>
              <a:t>&gt;&gt;&gt; s1 = "SPAM" </a:t>
            </a:r>
          </a:p>
          <a:p>
            <a:pPr>
              <a:lnSpc>
                <a:spcPct val="150000"/>
              </a:lnSpc>
            </a:pPr>
            <a:r>
              <a:rPr lang="en-GB" sz="3200" dirty="0"/>
              <a:t>&gt;&gt;&gt; s2 = "SCAM" </a:t>
            </a:r>
          </a:p>
          <a:p>
            <a:pPr>
              <a:lnSpc>
                <a:spcPct val="150000"/>
              </a:lnSpc>
            </a:pPr>
            <a:r>
              <a:rPr lang="en-GB" sz="3200" dirty="0"/>
              <a:t>&gt;&gt;&gt; intersect(s1, s2)            # Strings </a:t>
            </a:r>
          </a:p>
          <a:p>
            <a:pPr>
              <a:lnSpc>
                <a:spcPct val="150000"/>
              </a:lnSpc>
            </a:pPr>
            <a:r>
              <a:rPr lang="en-GB" sz="3200" dirty="0"/>
              <a:t>['S', 'A', 'M']</a:t>
            </a:r>
          </a:p>
        </p:txBody>
      </p:sp>
    </p:spTree>
    <p:extLst>
      <p:ext uri="{BB962C8B-B14F-4D97-AF65-F5344CB8AC3E}">
        <p14:creationId xmlns:p14="http://schemas.microsoft.com/office/powerpoint/2010/main" val="39291409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4290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Equivalent Comprehension </a:t>
            </a:r>
          </a:p>
        </p:txBody>
      </p:sp>
      <p:sp>
        <p:nvSpPr>
          <p:cNvPr id="4" name="Rectangle 3"/>
          <p:cNvSpPr/>
          <p:nvPr/>
        </p:nvSpPr>
        <p:spPr>
          <a:xfrm>
            <a:off x="285720" y="857232"/>
            <a:ext cx="8429684" cy="44480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3200" dirty="0"/>
              <a:t>&gt;&gt;&gt; [x for x in s1 if x in s2] </a:t>
            </a:r>
          </a:p>
          <a:p>
            <a:pPr>
              <a:lnSpc>
                <a:spcPct val="150000"/>
              </a:lnSpc>
            </a:pPr>
            <a:r>
              <a:rPr lang="en-GB" sz="3200" dirty="0"/>
              <a:t>['S', 'A', 'M'] </a:t>
            </a:r>
          </a:p>
          <a:p>
            <a:pPr>
              <a:lnSpc>
                <a:spcPct val="150000"/>
              </a:lnSpc>
            </a:pPr>
            <a:r>
              <a:rPr lang="en-GB" sz="3200" dirty="0"/>
              <a:t>Works for list also:</a:t>
            </a:r>
          </a:p>
          <a:p>
            <a:pPr>
              <a:lnSpc>
                <a:spcPct val="150000"/>
              </a:lnSpc>
            </a:pPr>
            <a:r>
              <a:rPr lang="en-GB" sz="3200" dirty="0"/>
              <a:t>&gt;&gt;&gt; x = intersect([1, 2, 3], (1, 4))      # Mixed types </a:t>
            </a:r>
          </a:p>
          <a:p>
            <a:pPr>
              <a:lnSpc>
                <a:spcPct val="150000"/>
              </a:lnSpc>
            </a:pPr>
            <a:r>
              <a:rPr lang="en-GB" sz="3200" dirty="0"/>
              <a:t>&gt;&gt;&gt; x                                     # Saved result object [1] </a:t>
            </a:r>
          </a:p>
        </p:txBody>
      </p:sp>
    </p:spTree>
    <p:extLst>
      <p:ext uri="{BB962C8B-B14F-4D97-AF65-F5344CB8AC3E}">
        <p14:creationId xmlns:p14="http://schemas.microsoft.com/office/powerpoint/2010/main" val="3929140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28516" y="142852"/>
            <a:ext cx="745826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err="1">
                <a:solidFill>
                  <a:srgbClr val="FF0000"/>
                </a:solidFill>
              </a:rPr>
              <a:t>Pseudocode</a:t>
            </a:r>
            <a:r>
              <a:rPr lang="en-US" sz="4000" dirty="0">
                <a:solidFill>
                  <a:srgbClr val="FF0000"/>
                </a:solidFill>
              </a:rPr>
              <a:t> for Triangle Formation</a:t>
            </a:r>
            <a:endParaRPr lang="en-IN" sz="4000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2876" y="785795"/>
            <a:ext cx="892971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n-US" sz="3200" dirty="0"/>
              <a:t>Read the three points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sz="3200" dirty="0"/>
              <a:t>If the three points fall on a straight line then print “No Triangle” and break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sz="3200" dirty="0"/>
              <a:t>Otherwise find length of all three sides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sz="3200" dirty="0"/>
              <a:t>If length of one side is greater than the sum of length of the other two sides then print “Triangle” and print “No Triangle” otherwise</a:t>
            </a:r>
          </a:p>
        </p:txBody>
      </p:sp>
    </p:spTree>
    <p:extLst>
      <p:ext uri="{BB962C8B-B14F-4D97-AF65-F5344CB8AC3E}">
        <p14:creationId xmlns:p14="http://schemas.microsoft.com/office/powerpoint/2010/main" val="14431939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22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Def Statements</a:t>
            </a:r>
          </a:p>
        </p:txBody>
      </p:sp>
      <p:sp>
        <p:nvSpPr>
          <p:cNvPr id="4" name="Rectangle 3"/>
          <p:cNvSpPr/>
          <p:nvPr/>
        </p:nvSpPr>
        <p:spPr>
          <a:xfrm>
            <a:off x="500034" y="928670"/>
            <a:ext cx="8215370" cy="48197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GB" sz="3200" dirty="0"/>
              <a:t>creates a function object and assigns it to a name</a:t>
            </a:r>
          </a:p>
          <a:p>
            <a:pPr algn="just">
              <a:lnSpc>
                <a:spcPct val="120000"/>
              </a:lnSpc>
            </a:pPr>
            <a:r>
              <a:rPr lang="en-GB" sz="3200" dirty="0">
                <a:solidFill>
                  <a:srgbClr val="C00000"/>
                </a:solidFill>
              </a:rPr>
              <a:t>def is a true executable statement: </a:t>
            </a:r>
            <a:r>
              <a:rPr lang="en-GB" sz="3200" dirty="0"/>
              <a:t>when it runs, it creates a new function object and assigns it to a name</a:t>
            </a:r>
          </a:p>
          <a:p>
            <a:pPr algn="just">
              <a:lnSpc>
                <a:spcPct val="120000"/>
              </a:lnSpc>
            </a:pPr>
            <a:r>
              <a:rPr lang="en-GB" sz="3200" dirty="0"/>
              <a:t>Because it’s a statement, a def can </a:t>
            </a:r>
            <a:r>
              <a:rPr lang="en-GB" sz="3200" dirty="0">
                <a:solidFill>
                  <a:srgbClr val="C00000"/>
                </a:solidFill>
              </a:rPr>
              <a:t>appear anywhere</a:t>
            </a:r>
            <a:r>
              <a:rPr lang="en-GB" sz="3200" dirty="0"/>
              <a:t> a statement can—even nested in other statements</a:t>
            </a:r>
          </a:p>
        </p:txBody>
      </p:sp>
    </p:spTree>
    <p:extLst>
      <p:ext uri="{BB962C8B-B14F-4D97-AF65-F5344CB8AC3E}">
        <p14:creationId xmlns:p14="http://schemas.microsoft.com/office/powerpoint/2010/main" val="39291409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22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Def Statements</a:t>
            </a:r>
          </a:p>
        </p:txBody>
      </p:sp>
      <p:sp>
        <p:nvSpPr>
          <p:cNvPr id="4" name="Rectangle 3"/>
          <p:cNvSpPr/>
          <p:nvPr/>
        </p:nvSpPr>
        <p:spPr>
          <a:xfrm>
            <a:off x="500034" y="928670"/>
            <a:ext cx="8215370" cy="36379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GB" sz="3200" dirty="0"/>
              <a:t>if test:    </a:t>
            </a:r>
          </a:p>
          <a:p>
            <a:pPr>
              <a:lnSpc>
                <a:spcPct val="120000"/>
              </a:lnSpc>
            </a:pPr>
            <a:r>
              <a:rPr lang="en-GB" sz="3200" dirty="0"/>
              <a:t>	def </a:t>
            </a:r>
            <a:r>
              <a:rPr lang="en-GB" sz="3200" dirty="0" err="1"/>
              <a:t>func</a:t>
            </a:r>
            <a:r>
              <a:rPr lang="en-GB" sz="3200" dirty="0"/>
              <a:t>():            # Define </a:t>
            </a:r>
            <a:r>
              <a:rPr lang="en-GB" sz="3200" dirty="0" err="1"/>
              <a:t>func</a:t>
            </a:r>
            <a:r>
              <a:rPr lang="en-GB" sz="3200" dirty="0"/>
              <a:t> this way        else:    </a:t>
            </a:r>
          </a:p>
          <a:p>
            <a:pPr>
              <a:lnSpc>
                <a:spcPct val="120000"/>
              </a:lnSpc>
            </a:pPr>
            <a:r>
              <a:rPr lang="en-GB" sz="3200" dirty="0"/>
              <a:t>	def </a:t>
            </a:r>
            <a:r>
              <a:rPr lang="en-GB" sz="3200" dirty="0" err="1"/>
              <a:t>func</a:t>
            </a:r>
            <a:r>
              <a:rPr lang="en-GB" sz="3200" dirty="0"/>
              <a:t>():            # Or else this way        ... .</a:t>
            </a:r>
          </a:p>
          <a:p>
            <a:pPr>
              <a:lnSpc>
                <a:spcPct val="120000"/>
              </a:lnSpc>
            </a:pPr>
            <a:r>
              <a:rPr lang="en-GB" sz="3200" dirty="0"/>
              <a:t> </a:t>
            </a:r>
            <a:r>
              <a:rPr lang="en-GB" sz="3200" dirty="0" err="1"/>
              <a:t>func</a:t>
            </a:r>
            <a:r>
              <a:rPr lang="en-GB" sz="3200" dirty="0"/>
              <a:t>()                     </a:t>
            </a:r>
          </a:p>
          <a:p>
            <a:pPr>
              <a:lnSpc>
                <a:spcPct val="120000"/>
              </a:lnSpc>
            </a:pPr>
            <a:r>
              <a:rPr lang="en-GB" sz="3200" dirty="0"/>
              <a:t># Call the version selected and built</a:t>
            </a:r>
          </a:p>
        </p:txBody>
      </p:sp>
    </p:spTree>
    <p:extLst>
      <p:ext uri="{BB962C8B-B14F-4D97-AF65-F5344CB8AC3E}">
        <p14:creationId xmlns:p14="http://schemas.microsoft.com/office/powerpoint/2010/main" val="39291409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2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Function definition in selection statement Example </a:t>
            </a:r>
          </a:p>
        </p:txBody>
      </p:sp>
      <p:sp>
        <p:nvSpPr>
          <p:cNvPr id="4" name="Rectangle 3"/>
          <p:cNvSpPr/>
          <p:nvPr/>
        </p:nvSpPr>
        <p:spPr>
          <a:xfrm>
            <a:off x="500034" y="928670"/>
            <a:ext cx="821537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/>
              <a:t>a = 4</a:t>
            </a:r>
            <a:endParaRPr lang="en-GB" sz="2800" dirty="0"/>
          </a:p>
          <a:p>
            <a:r>
              <a:rPr lang="en-IN" sz="2800" dirty="0"/>
              <a:t>if a%2==0:</a:t>
            </a:r>
            <a:endParaRPr lang="en-GB" sz="2800" dirty="0"/>
          </a:p>
          <a:p>
            <a:r>
              <a:rPr lang="en-IN" sz="2800" dirty="0"/>
              <a:t>	def </a:t>
            </a:r>
            <a:r>
              <a:rPr lang="en-IN" sz="2800" dirty="0" err="1"/>
              <a:t>func</a:t>
            </a:r>
            <a:r>
              <a:rPr lang="en-IN" sz="2800" dirty="0"/>
              <a:t>():</a:t>
            </a:r>
            <a:endParaRPr lang="en-GB" sz="2800" dirty="0"/>
          </a:p>
          <a:p>
            <a:r>
              <a:rPr lang="en-IN" sz="2800" dirty="0"/>
              <a:t> 		print ('even')</a:t>
            </a:r>
            <a:endParaRPr lang="en-GB" sz="2800" dirty="0"/>
          </a:p>
          <a:p>
            <a:r>
              <a:rPr lang="en-IN" sz="2800" dirty="0"/>
              <a:t>else:</a:t>
            </a:r>
            <a:endParaRPr lang="en-GB" sz="2800" dirty="0"/>
          </a:p>
          <a:p>
            <a:r>
              <a:rPr lang="en-IN" sz="2800" dirty="0"/>
              <a:t>	def </a:t>
            </a:r>
            <a:r>
              <a:rPr lang="en-IN" sz="2800" dirty="0" err="1"/>
              <a:t>func</a:t>
            </a:r>
            <a:r>
              <a:rPr lang="en-IN" sz="2800" dirty="0"/>
              <a:t>():</a:t>
            </a:r>
            <a:endParaRPr lang="en-GB" sz="2800" dirty="0"/>
          </a:p>
          <a:p>
            <a:r>
              <a:rPr lang="en-IN" sz="2800" dirty="0"/>
              <a:t>		print('odd')</a:t>
            </a:r>
            <a:endParaRPr lang="en-GB" sz="2800" dirty="0"/>
          </a:p>
          <a:p>
            <a:r>
              <a:rPr lang="en-IN" sz="2800" dirty="0"/>
              <a:t> </a:t>
            </a:r>
            <a:r>
              <a:rPr lang="en-IN" sz="2800" dirty="0" err="1"/>
              <a:t>func</a:t>
            </a:r>
            <a:r>
              <a:rPr lang="en-IN" sz="2800" dirty="0"/>
              <a:t>()</a:t>
            </a:r>
            <a:endParaRPr lang="en-GB" sz="2800" dirty="0"/>
          </a:p>
          <a:p>
            <a:r>
              <a:rPr lang="en-IN" sz="2800" dirty="0"/>
              <a:t> </a:t>
            </a:r>
          </a:p>
          <a:p>
            <a:r>
              <a:rPr lang="en-IN" sz="2800" dirty="0">
                <a:solidFill>
                  <a:srgbClr val="C00000"/>
                </a:solidFill>
              </a:rPr>
              <a:t>Output:</a:t>
            </a:r>
            <a:endParaRPr lang="en-GB" sz="2800" dirty="0">
              <a:solidFill>
                <a:srgbClr val="C00000"/>
              </a:solidFill>
            </a:endParaRPr>
          </a:p>
          <a:p>
            <a:r>
              <a:rPr lang="en-IN" sz="2800" dirty="0"/>
              <a:t>even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9291409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2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Function definition in selection statement Example </a:t>
            </a:r>
          </a:p>
        </p:txBody>
      </p:sp>
      <p:sp>
        <p:nvSpPr>
          <p:cNvPr id="4" name="Rectangle 3"/>
          <p:cNvSpPr/>
          <p:nvPr/>
        </p:nvSpPr>
        <p:spPr>
          <a:xfrm>
            <a:off x="285752" y="1463465"/>
            <a:ext cx="842965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/>
              <a:t>a = 4</a:t>
            </a:r>
            <a:endParaRPr lang="en-GB" sz="2800" dirty="0"/>
          </a:p>
          <a:p>
            <a:r>
              <a:rPr lang="en-IN" sz="2800" dirty="0"/>
              <a:t>if a%2==0:</a:t>
            </a:r>
            <a:endParaRPr lang="en-GB" sz="2800" dirty="0"/>
          </a:p>
          <a:p>
            <a:r>
              <a:rPr lang="en-IN" sz="2800" dirty="0"/>
              <a:t>	def </a:t>
            </a:r>
            <a:r>
              <a:rPr lang="en-IN" sz="2800" dirty="0" err="1"/>
              <a:t>func</a:t>
            </a:r>
            <a:r>
              <a:rPr lang="en-IN" sz="2800" dirty="0"/>
              <a:t>():</a:t>
            </a:r>
            <a:endParaRPr lang="en-GB" sz="2800" dirty="0"/>
          </a:p>
          <a:p>
            <a:r>
              <a:rPr lang="en-IN" sz="2800" dirty="0"/>
              <a:t> 		print ('even')</a:t>
            </a:r>
            <a:endParaRPr lang="en-GB" sz="2800" dirty="0"/>
          </a:p>
          <a:p>
            <a:r>
              <a:rPr lang="en-IN" sz="2800" dirty="0"/>
              <a:t>else:</a:t>
            </a:r>
            <a:endParaRPr lang="en-GB" sz="2800" dirty="0"/>
          </a:p>
          <a:p>
            <a:r>
              <a:rPr lang="en-IN" sz="2800" dirty="0"/>
              <a:t>	def </a:t>
            </a:r>
            <a:r>
              <a:rPr lang="en-IN" sz="2800" dirty="0" err="1"/>
              <a:t>func</a:t>
            </a:r>
            <a:r>
              <a:rPr lang="en-IN" sz="2800" dirty="0"/>
              <a:t>():</a:t>
            </a:r>
            <a:endParaRPr lang="en-GB" sz="2800" dirty="0"/>
          </a:p>
          <a:p>
            <a:r>
              <a:rPr lang="en-IN" sz="2800" dirty="0"/>
              <a:t>		print1('odd') </a:t>
            </a:r>
          </a:p>
        </p:txBody>
      </p:sp>
    </p:spTree>
    <p:extLst>
      <p:ext uri="{BB962C8B-B14F-4D97-AF65-F5344CB8AC3E}">
        <p14:creationId xmlns:p14="http://schemas.microsoft.com/office/powerpoint/2010/main" val="392914094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2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Function definition in selection statement Example </a:t>
            </a:r>
          </a:p>
        </p:txBody>
      </p:sp>
      <p:sp>
        <p:nvSpPr>
          <p:cNvPr id="4" name="Rectangle 3"/>
          <p:cNvSpPr/>
          <p:nvPr/>
        </p:nvSpPr>
        <p:spPr>
          <a:xfrm>
            <a:off x="357190" y="1290941"/>
            <a:ext cx="8429652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rgbClr val="FF0000"/>
                </a:solidFill>
              </a:rPr>
              <a:t># error no function print1 is defined</a:t>
            </a:r>
            <a:endParaRPr lang="en-GB" sz="2800" dirty="0">
              <a:solidFill>
                <a:srgbClr val="FF0000"/>
              </a:solidFill>
            </a:endParaRPr>
          </a:p>
          <a:p>
            <a:r>
              <a:rPr lang="en-IN" sz="2800" dirty="0"/>
              <a:t> </a:t>
            </a:r>
            <a:r>
              <a:rPr lang="en-IN" sz="2800" dirty="0" err="1"/>
              <a:t>func</a:t>
            </a:r>
            <a:r>
              <a:rPr lang="en-IN" sz="2800" dirty="0"/>
              <a:t>()</a:t>
            </a:r>
          </a:p>
          <a:p>
            <a:endParaRPr lang="en-US" sz="1600" dirty="0"/>
          </a:p>
          <a:p>
            <a:r>
              <a:rPr lang="en-US" sz="2800" dirty="0"/>
              <a:t>Error in only condition satisfied item is found. </a:t>
            </a:r>
          </a:p>
          <a:p>
            <a:r>
              <a:rPr lang="en-US" sz="2800" dirty="0"/>
              <a:t>Otherwise code execute normal</a:t>
            </a:r>
            <a:endParaRPr lang="en-GB" sz="2800" dirty="0"/>
          </a:p>
          <a:p>
            <a:r>
              <a:rPr lang="en-IN" sz="2800" dirty="0"/>
              <a:t> </a:t>
            </a:r>
            <a:r>
              <a:rPr lang="en-IN" sz="2800" dirty="0">
                <a:solidFill>
                  <a:srgbClr val="FF0000"/>
                </a:solidFill>
              </a:rPr>
              <a:t>Output:</a:t>
            </a:r>
            <a:endParaRPr lang="en-GB" sz="2800" dirty="0">
              <a:solidFill>
                <a:srgbClr val="FF0000"/>
              </a:solidFill>
            </a:endParaRPr>
          </a:p>
          <a:p>
            <a:r>
              <a:rPr lang="en-IN" sz="2800" dirty="0"/>
              <a:t> even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92914094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2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Function definition in selection statement Example </a:t>
            </a:r>
          </a:p>
        </p:txBody>
      </p:sp>
      <p:sp>
        <p:nvSpPr>
          <p:cNvPr id="4" name="Rectangle 3"/>
          <p:cNvSpPr/>
          <p:nvPr/>
        </p:nvSpPr>
        <p:spPr>
          <a:xfrm>
            <a:off x="-32" y="1071546"/>
            <a:ext cx="9144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/>
              <a:t>a = 5</a:t>
            </a:r>
            <a:endParaRPr lang="en-GB" sz="2800" dirty="0"/>
          </a:p>
          <a:p>
            <a:r>
              <a:rPr lang="en-IN" sz="2800" dirty="0"/>
              <a:t>if a%2==0:</a:t>
            </a:r>
            <a:endParaRPr lang="en-GB" sz="2800" dirty="0"/>
          </a:p>
          <a:p>
            <a:r>
              <a:rPr lang="en-IN" sz="2800" dirty="0"/>
              <a:t>	def </a:t>
            </a:r>
            <a:r>
              <a:rPr lang="en-IN" sz="2800" dirty="0" err="1"/>
              <a:t>func</a:t>
            </a:r>
            <a:r>
              <a:rPr lang="en-IN" sz="2800" dirty="0"/>
              <a:t>():</a:t>
            </a:r>
            <a:endParaRPr lang="en-GB" sz="2800" dirty="0"/>
          </a:p>
          <a:p>
            <a:r>
              <a:rPr lang="en-IN" sz="2800" dirty="0"/>
              <a:t> </a:t>
            </a:r>
            <a:endParaRPr lang="en-GB" sz="2800" dirty="0"/>
          </a:p>
          <a:p>
            <a:r>
              <a:rPr lang="en-IN" sz="2800" dirty="0"/>
              <a:t>		print ('even')</a:t>
            </a:r>
            <a:endParaRPr lang="en-GB" sz="2800" dirty="0"/>
          </a:p>
          <a:p>
            <a:r>
              <a:rPr lang="en-IN" sz="2800" dirty="0"/>
              <a:t>else:</a:t>
            </a:r>
            <a:endParaRPr lang="en-GB" sz="2800" dirty="0"/>
          </a:p>
          <a:p>
            <a:r>
              <a:rPr lang="en-IN" sz="2800" dirty="0"/>
              <a:t>	def </a:t>
            </a:r>
            <a:r>
              <a:rPr lang="en-IN" sz="2800" dirty="0" err="1"/>
              <a:t>func</a:t>
            </a:r>
            <a:r>
              <a:rPr lang="en-IN" sz="2800" dirty="0"/>
              <a:t>():</a:t>
            </a:r>
            <a:endParaRPr lang="en-GB" sz="2800" dirty="0"/>
          </a:p>
          <a:p>
            <a:r>
              <a:rPr lang="en-IN" sz="2800" dirty="0"/>
              <a:t>		print1('odd') # error no function print1 is defined</a:t>
            </a:r>
            <a:endParaRPr lang="en-GB" sz="2800" dirty="0"/>
          </a:p>
          <a:p>
            <a:r>
              <a:rPr lang="en-IN" sz="2800" dirty="0"/>
              <a:t> </a:t>
            </a:r>
            <a:r>
              <a:rPr lang="en-IN" sz="2800" dirty="0" err="1"/>
              <a:t>func</a:t>
            </a:r>
            <a:r>
              <a:rPr lang="en-IN" sz="2800" dirty="0"/>
              <a:t>()</a:t>
            </a:r>
            <a:endParaRPr lang="en-GB" sz="2800" dirty="0"/>
          </a:p>
          <a:p>
            <a:r>
              <a:rPr lang="en-IN" sz="2800" dirty="0"/>
              <a:t> </a:t>
            </a:r>
          </a:p>
          <a:p>
            <a:r>
              <a:rPr lang="en-IN" sz="2800" dirty="0">
                <a:solidFill>
                  <a:srgbClr val="C00000"/>
                </a:solidFill>
              </a:rPr>
              <a:t>Output:</a:t>
            </a:r>
            <a:endParaRPr lang="en-GB" sz="2800" dirty="0">
              <a:solidFill>
                <a:srgbClr val="C00000"/>
              </a:solidFill>
            </a:endParaRPr>
          </a:p>
          <a:p>
            <a:r>
              <a:rPr lang="en-IN" sz="2800" dirty="0"/>
              <a:t>error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9291409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22"/>
            <a:ext cx="8229600" cy="85724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Function Call through variable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857232"/>
            <a:ext cx="9144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/>
              <a:t>def one():</a:t>
            </a:r>
            <a:endParaRPr lang="en-GB" sz="2800" dirty="0"/>
          </a:p>
          <a:p>
            <a:r>
              <a:rPr lang="en-IN" sz="2800" dirty="0"/>
              <a:t>    print('one')</a:t>
            </a:r>
            <a:endParaRPr lang="en-GB" sz="2800" dirty="0"/>
          </a:p>
          <a:p>
            <a:r>
              <a:rPr lang="en-IN" sz="2800" dirty="0"/>
              <a:t> </a:t>
            </a:r>
            <a:endParaRPr lang="en-GB" sz="2800" dirty="0"/>
          </a:p>
          <a:p>
            <a:r>
              <a:rPr lang="en-IN" sz="2800" dirty="0"/>
              <a:t>def two():</a:t>
            </a:r>
            <a:endParaRPr lang="en-GB" sz="2800" dirty="0"/>
          </a:p>
          <a:p>
            <a:r>
              <a:rPr lang="en-IN" sz="2800" dirty="0"/>
              <a:t>    print('two')</a:t>
            </a:r>
            <a:endParaRPr lang="en-GB" sz="2800" dirty="0"/>
          </a:p>
          <a:p>
            <a:r>
              <a:rPr lang="en-IN" sz="2800" dirty="0"/>
              <a:t> </a:t>
            </a:r>
            <a:endParaRPr lang="en-GB" sz="2800" dirty="0"/>
          </a:p>
          <a:p>
            <a:r>
              <a:rPr lang="en-IN" sz="2800" dirty="0"/>
              <a:t>def three():</a:t>
            </a:r>
            <a:endParaRPr lang="en-GB" sz="2800" dirty="0"/>
          </a:p>
          <a:p>
            <a:r>
              <a:rPr lang="en-IN" sz="2800" dirty="0"/>
              <a:t>    print('three')</a:t>
            </a:r>
            <a:endParaRPr lang="en-GB" sz="2800" dirty="0"/>
          </a:p>
          <a:p>
            <a:r>
              <a:rPr lang="en-IN" sz="2800" dirty="0"/>
              <a:t> 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92914094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22"/>
            <a:ext cx="8229600" cy="85724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Function Call through variable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857232"/>
            <a:ext cx="9144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/>
              <a:t>a = 3</a:t>
            </a:r>
            <a:endParaRPr lang="en-GB" sz="2800" dirty="0"/>
          </a:p>
          <a:p>
            <a:r>
              <a:rPr lang="en-IN" sz="2800" dirty="0"/>
              <a:t> </a:t>
            </a:r>
            <a:endParaRPr lang="en-GB" sz="2800" dirty="0"/>
          </a:p>
          <a:p>
            <a:r>
              <a:rPr lang="en-IN" sz="2800" dirty="0"/>
              <a:t>if a == 1:</a:t>
            </a:r>
            <a:endParaRPr lang="en-GB" sz="2800" dirty="0"/>
          </a:p>
          <a:p>
            <a:r>
              <a:rPr lang="en-IN" sz="2800" dirty="0"/>
              <a:t>    </a:t>
            </a:r>
            <a:r>
              <a:rPr lang="en-IN" sz="2800" dirty="0" err="1"/>
              <a:t>call_Func</a:t>
            </a:r>
            <a:r>
              <a:rPr lang="en-IN" sz="2800" dirty="0"/>
              <a:t>=one</a:t>
            </a:r>
            <a:endParaRPr lang="en-GB" sz="2800" dirty="0"/>
          </a:p>
          <a:p>
            <a:r>
              <a:rPr lang="en-IN" sz="2800" dirty="0" err="1"/>
              <a:t>elif</a:t>
            </a:r>
            <a:r>
              <a:rPr lang="en-IN" sz="2800" dirty="0"/>
              <a:t> a == 2:</a:t>
            </a:r>
            <a:endParaRPr lang="en-GB" sz="2800" dirty="0"/>
          </a:p>
          <a:p>
            <a:r>
              <a:rPr lang="en-IN" sz="2800" dirty="0"/>
              <a:t>    </a:t>
            </a:r>
            <a:r>
              <a:rPr lang="en-IN" sz="2800" dirty="0" err="1"/>
              <a:t>call_Func</a:t>
            </a:r>
            <a:r>
              <a:rPr lang="en-IN" sz="2800" dirty="0"/>
              <a:t>=two</a:t>
            </a:r>
            <a:endParaRPr lang="en-GB" sz="2800" dirty="0"/>
          </a:p>
          <a:p>
            <a:r>
              <a:rPr lang="en-IN" sz="2800" dirty="0"/>
              <a:t>else:</a:t>
            </a:r>
            <a:endParaRPr lang="en-GB" sz="2800" dirty="0"/>
          </a:p>
          <a:p>
            <a:r>
              <a:rPr lang="en-IN" sz="2800" dirty="0"/>
              <a:t>    </a:t>
            </a:r>
            <a:r>
              <a:rPr lang="en-IN" sz="2800" dirty="0" err="1"/>
              <a:t>call_Func</a:t>
            </a:r>
            <a:r>
              <a:rPr lang="en-IN" sz="2800" dirty="0"/>
              <a:t>=three</a:t>
            </a:r>
            <a:endParaRPr lang="en-GB" sz="2800" dirty="0"/>
          </a:p>
          <a:p>
            <a:r>
              <a:rPr lang="en-IN" sz="2800" dirty="0"/>
              <a:t> </a:t>
            </a:r>
            <a:endParaRPr lang="en-GB" sz="2800" dirty="0"/>
          </a:p>
          <a:p>
            <a:r>
              <a:rPr lang="en-IN" sz="2800" dirty="0" err="1"/>
              <a:t>call_Func</a:t>
            </a:r>
            <a:r>
              <a:rPr lang="en-IN" sz="2800" dirty="0"/>
              <a:t>()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92914094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22"/>
            <a:ext cx="8229600" cy="85724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Scope of Variables</a:t>
            </a:r>
          </a:p>
        </p:txBody>
      </p:sp>
      <p:sp>
        <p:nvSpPr>
          <p:cNvPr id="4" name="Rectangle 3"/>
          <p:cNvSpPr/>
          <p:nvPr/>
        </p:nvSpPr>
        <p:spPr>
          <a:xfrm>
            <a:off x="214314" y="857232"/>
            <a:ext cx="871540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3600" dirty="0"/>
              <a:t> Enclosing module is a global scope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3600" dirty="0"/>
              <a:t> Global scope spans a single file only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3600" dirty="0"/>
              <a:t> Assigned names are local unless declared global or nonlocal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3600" dirty="0"/>
              <a:t>Each call to a function creates a new local scope</a:t>
            </a:r>
          </a:p>
        </p:txBody>
      </p:sp>
    </p:spTree>
    <p:extLst>
      <p:ext uri="{BB962C8B-B14F-4D97-AF65-F5344CB8AC3E}">
        <p14:creationId xmlns:p14="http://schemas.microsoft.com/office/powerpoint/2010/main" val="392914094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22"/>
            <a:ext cx="8229600" cy="857248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Name Resolution: The LEGB Rule 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1142984"/>
            <a:ext cx="7028596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929140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28662" y="285728"/>
            <a:ext cx="744870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err="1">
                <a:solidFill>
                  <a:srgbClr val="FF0000"/>
                </a:solidFill>
              </a:rPr>
              <a:t>Pseudocode</a:t>
            </a:r>
            <a:r>
              <a:rPr lang="en-US" sz="4000" dirty="0">
                <a:solidFill>
                  <a:srgbClr val="FF0000"/>
                </a:solidFill>
              </a:rPr>
              <a:t> for Fall in Straight Line</a:t>
            </a:r>
            <a:endParaRPr lang="en-IN" sz="4000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8596" y="1142984"/>
            <a:ext cx="8358246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n-US" sz="2800" dirty="0"/>
              <a:t>input : X and Y coordinates of  the three points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sz="2800" dirty="0"/>
              <a:t>IF (pt1.x==pt2.x==pt3.x) THEN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sz="2800" dirty="0"/>
              <a:t>	RETURN true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sz="2800" dirty="0"/>
              <a:t>ELIF (pt1.y==pt2.y==pt3.y) THEN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sz="2800" dirty="0"/>
              <a:t>	RETURN true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sz="2800" dirty="0"/>
              <a:t>ELSE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sz="2800" dirty="0"/>
              <a:t>	RETURN false</a:t>
            </a:r>
          </a:p>
        </p:txBody>
      </p:sp>
    </p:spTree>
    <p:extLst>
      <p:ext uri="{BB962C8B-B14F-4D97-AF65-F5344CB8AC3E}">
        <p14:creationId xmlns:p14="http://schemas.microsoft.com/office/powerpoint/2010/main" val="144319399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22"/>
            <a:ext cx="8229600" cy="857248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Scope Example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82936"/>
            <a:ext cx="8229600" cy="4525963"/>
          </a:xfrm>
        </p:spPr>
        <p:txBody>
          <a:bodyPr>
            <a:normAutofit fontScale="85000" lnSpcReduction="20000"/>
          </a:bodyPr>
          <a:lstStyle/>
          <a:p>
            <a:pPr algn="just">
              <a:buNone/>
            </a:pPr>
            <a:r>
              <a:rPr lang="en-GB" dirty="0"/>
              <a:t># Global scope </a:t>
            </a:r>
          </a:p>
          <a:p>
            <a:pPr algn="just">
              <a:buNone/>
            </a:pPr>
            <a:r>
              <a:rPr lang="en-GB" dirty="0"/>
              <a:t>X = 99                </a:t>
            </a:r>
          </a:p>
          <a:p>
            <a:pPr algn="just">
              <a:buNone/>
            </a:pPr>
            <a:r>
              <a:rPr lang="en-GB" dirty="0"/>
              <a:t># X and </a:t>
            </a:r>
            <a:r>
              <a:rPr lang="en-GB" dirty="0" err="1"/>
              <a:t>func</a:t>
            </a:r>
            <a:r>
              <a:rPr lang="en-GB" dirty="0"/>
              <a:t> assigned in module: global</a:t>
            </a:r>
          </a:p>
          <a:p>
            <a:pPr algn="just">
              <a:buNone/>
            </a:pPr>
            <a:r>
              <a:rPr lang="en-GB" dirty="0"/>
              <a:t>	</a:t>
            </a:r>
          </a:p>
          <a:p>
            <a:pPr algn="just">
              <a:buNone/>
            </a:pPr>
            <a:r>
              <a:rPr lang="en-GB" dirty="0"/>
              <a:t>def </a:t>
            </a:r>
            <a:r>
              <a:rPr lang="en-GB" dirty="0" err="1"/>
              <a:t>func</a:t>
            </a:r>
            <a:r>
              <a:rPr lang="en-GB" dirty="0"/>
              <a:t>(Y):          </a:t>
            </a:r>
          </a:p>
          <a:p>
            <a:pPr algn="just">
              <a:buNone/>
            </a:pPr>
            <a:r>
              <a:rPr lang="en-GB" dirty="0"/>
              <a:t>		# Y and Z assigned in function: locals    </a:t>
            </a:r>
          </a:p>
          <a:p>
            <a:pPr algn="just">
              <a:buNone/>
            </a:pPr>
            <a:r>
              <a:rPr lang="en-GB" dirty="0"/>
              <a:t>		# Local scope    </a:t>
            </a:r>
          </a:p>
          <a:p>
            <a:pPr algn="just">
              <a:buNone/>
            </a:pPr>
            <a:r>
              <a:rPr lang="en-GB" dirty="0"/>
              <a:t>		Z = X + Y         # X is a global</a:t>
            </a:r>
          </a:p>
          <a:p>
            <a:pPr algn="just">
              <a:buNone/>
            </a:pPr>
            <a:r>
              <a:rPr lang="en-GB" dirty="0"/>
              <a:t>return Z</a:t>
            </a:r>
          </a:p>
          <a:p>
            <a:pPr algn="just">
              <a:buNone/>
            </a:pPr>
            <a:r>
              <a:rPr lang="en-GB" dirty="0" err="1"/>
              <a:t>func</a:t>
            </a:r>
            <a:r>
              <a:rPr lang="en-GB" dirty="0"/>
              <a:t>(1)               # </a:t>
            </a:r>
            <a:r>
              <a:rPr lang="en-GB" dirty="0" err="1"/>
              <a:t>func</a:t>
            </a:r>
            <a:r>
              <a:rPr lang="en-GB" dirty="0"/>
              <a:t> in module: result=100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14094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22"/>
            <a:ext cx="8229600" cy="857248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Scope Example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82936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Global names: X, </a:t>
            </a:r>
            <a:r>
              <a:rPr lang="en-US" dirty="0" err="1"/>
              <a:t>func</a:t>
            </a:r>
            <a:endParaRPr lang="en-US" dirty="0"/>
          </a:p>
          <a:p>
            <a:pPr algn="just"/>
            <a:r>
              <a:rPr lang="en-US" dirty="0"/>
              <a:t>Local names: Y, Z</a:t>
            </a:r>
          </a:p>
        </p:txBody>
      </p:sp>
    </p:spTree>
    <p:extLst>
      <p:ext uri="{BB962C8B-B14F-4D97-AF65-F5344CB8AC3E}">
        <p14:creationId xmlns:p14="http://schemas.microsoft.com/office/powerpoint/2010/main" val="392914094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22"/>
            <a:ext cx="8229600" cy="857248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Scope Example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82936"/>
            <a:ext cx="8229600" cy="4525963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GB" dirty="0"/>
              <a:t>X = 88                         # Global X</a:t>
            </a:r>
          </a:p>
          <a:p>
            <a:pPr algn="just">
              <a:buNone/>
            </a:pPr>
            <a:r>
              <a:rPr lang="en-GB" dirty="0"/>
              <a:t>def </a:t>
            </a:r>
            <a:r>
              <a:rPr lang="en-GB" dirty="0" err="1"/>
              <a:t>func</a:t>
            </a:r>
            <a:r>
              <a:rPr lang="en-GB" dirty="0"/>
              <a:t>():    </a:t>
            </a:r>
          </a:p>
          <a:p>
            <a:pPr algn="just">
              <a:buNone/>
            </a:pPr>
            <a:r>
              <a:rPr lang="en-GB" dirty="0"/>
              <a:t>		X = 99                     </a:t>
            </a:r>
          </a:p>
          <a:p>
            <a:pPr algn="just">
              <a:buNone/>
            </a:pPr>
            <a:r>
              <a:rPr lang="en-GB" dirty="0"/>
              <a:t># Local X: hides global</a:t>
            </a:r>
          </a:p>
          <a:p>
            <a:pPr algn="just">
              <a:buNone/>
            </a:pPr>
            <a:r>
              <a:rPr lang="en-GB" dirty="0" err="1"/>
              <a:t>func</a:t>
            </a:r>
            <a:r>
              <a:rPr lang="en-GB" dirty="0"/>
              <a:t>() </a:t>
            </a:r>
          </a:p>
          <a:p>
            <a:pPr algn="just">
              <a:buNone/>
            </a:pPr>
            <a:r>
              <a:rPr lang="en-GB" dirty="0"/>
              <a:t>print(X)                       # Prints 88: unchanged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14094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22"/>
            <a:ext cx="8229600" cy="857248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Accessing Global Variables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82936"/>
            <a:ext cx="8229600" cy="4525963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GB" dirty="0"/>
              <a:t>X = 88                         # Global X</a:t>
            </a:r>
          </a:p>
          <a:p>
            <a:pPr algn="just">
              <a:buNone/>
            </a:pPr>
            <a:r>
              <a:rPr lang="en-GB" dirty="0"/>
              <a:t>def </a:t>
            </a:r>
            <a:r>
              <a:rPr lang="en-GB" dirty="0" err="1"/>
              <a:t>func</a:t>
            </a:r>
            <a:r>
              <a:rPr lang="en-GB" dirty="0"/>
              <a:t>():    </a:t>
            </a:r>
          </a:p>
          <a:p>
            <a:pPr algn="just">
              <a:buNone/>
            </a:pPr>
            <a:r>
              <a:rPr lang="en-GB" dirty="0"/>
              <a:t>	global X    </a:t>
            </a:r>
          </a:p>
          <a:p>
            <a:pPr algn="just">
              <a:buNone/>
            </a:pPr>
            <a:r>
              <a:rPr lang="en-GB" dirty="0"/>
              <a:t>	X = 99                     # Global X: outside def</a:t>
            </a:r>
          </a:p>
          <a:p>
            <a:pPr algn="just">
              <a:buNone/>
            </a:pPr>
            <a:r>
              <a:rPr lang="en-GB" dirty="0" err="1"/>
              <a:t>func</a:t>
            </a:r>
            <a:r>
              <a:rPr lang="en-GB" dirty="0"/>
              <a:t>() </a:t>
            </a:r>
          </a:p>
          <a:p>
            <a:pPr algn="just">
              <a:buNone/>
            </a:pPr>
            <a:r>
              <a:rPr lang="en-GB" dirty="0"/>
              <a:t>print(X)                       # Prints 99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14094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22"/>
            <a:ext cx="8229600" cy="857248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Accessing Global Variables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82936"/>
            <a:ext cx="8229600" cy="4525963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GB" dirty="0"/>
              <a:t>y, z = 1, 2                    # Global variables in module</a:t>
            </a:r>
          </a:p>
          <a:p>
            <a:pPr algn="just">
              <a:buNone/>
            </a:pPr>
            <a:r>
              <a:rPr lang="en-GB" dirty="0"/>
              <a:t>def </a:t>
            </a:r>
            <a:r>
              <a:rPr lang="en-GB" dirty="0" err="1"/>
              <a:t>all_global</a:t>
            </a:r>
            <a:r>
              <a:rPr lang="en-GB" dirty="0"/>
              <a:t>():    </a:t>
            </a:r>
          </a:p>
          <a:p>
            <a:pPr algn="just">
              <a:buNone/>
            </a:pPr>
            <a:r>
              <a:rPr lang="en-GB" dirty="0"/>
              <a:t>	global x                   # Declare </a:t>
            </a:r>
            <a:r>
              <a:rPr lang="en-GB" dirty="0" err="1"/>
              <a:t>globals</a:t>
            </a:r>
            <a:r>
              <a:rPr lang="en-GB" dirty="0"/>
              <a:t> assigned    x = y + z                  </a:t>
            </a:r>
          </a:p>
          <a:p>
            <a:pPr algn="just">
              <a:buNone/>
            </a:pPr>
            <a:r>
              <a:rPr lang="en-GB" dirty="0"/>
              <a:t># No need to declare y, z: LEGB rule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14094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Global Variables and Global Scope</a:t>
            </a: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268760"/>
            <a:ext cx="8229600" cy="4896544"/>
          </a:xfrm>
        </p:spPr>
        <p:txBody>
          <a:bodyPr>
            <a:normAutofit fontScale="40000" lnSpcReduction="20000"/>
          </a:bodyPr>
          <a:lstStyle/>
          <a:p>
            <a:r>
              <a:rPr lang="en-US" sz="4400" dirty="0"/>
              <a:t> </a:t>
            </a:r>
            <a:r>
              <a:rPr lang="en-US" sz="9600" i="1" dirty="0"/>
              <a:t>The use of global variables is generally considered to be bad programming style</a:t>
            </a:r>
            <a:r>
              <a:rPr lang="en-US" sz="9600" dirty="0"/>
              <a:t>. </a:t>
            </a:r>
            <a:br>
              <a:rPr lang="en-US" sz="9600" dirty="0"/>
            </a:br>
            <a:br>
              <a:rPr lang="en-US" sz="9600" dirty="0"/>
            </a:br>
            <a:br>
              <a:rPr lang="en-US" sz="9600" dirty="0"/>
            </a:br>
            <a:br>
              <a:rPr lang="en-US" sz="9600" dirty="0"/>
            </a:br>
            <a:br>
              <a:rPr lang="en-US" sz="9600" dirty="0"/>
            </a:br>
            <a:br>
              <a:rPr lang="en-US" sz="9600" dirty="0"/>
            </a:b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18977980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22"/>
            <a:ext cx="8229600" cy="857248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Nested Functions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4282" y="1182936"/>
            <a:ext cx="8748464" cy="4525963"/>
          </a:xfrm>
        </p:spPr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en-GB" dirty="0"/>
              <a:t>X = 99        # Global scope name: not used</a:t>
            </a:r>
          </a:p>
          <a:p>
            <a:pPr algn="just">
              <a:buNone/>
            </a:pPr>
            <a:r>
              <a:rPr lang="en-GB" dirty="0"/>
              <a:t>def f1():    </a:t>
            </a:r>
          </a:p>
          <a:p>
            <a:pPr algn="just">
              <a:buNone/>
            </a:pPr>
            <a:r>
              <a:rPr lang="en-GB" dirty="0"/>
              <a:t>		X = 88            # Enclosing def local    </a:t>
            </a:r>
          </a:p>
          <a:p>
            <a:pPr algn="just">
              <a:buNone/>
            </a:pPr>
            <a:r>
              <a:rPr lang="en-GB" dirty="0"/>
              <a:t>		def f2():        </a:t>
            </a:r>
          </a:p>
          <a:p>
            <a:pPr algn="just">
              <a:buNone/>
            </a:pPr>
            <a:r>
              <a:rPr lang="en-GB" dirty="0"/>
              <a:t>			print(X)         </a:t>
            </a:r>
          </a:p>
          <a:p>
            <a:pPr algn="just">
              <a:buNone/>
            </a:pPr>
            <a:r>
              <a:rPr lang="en-GB" dirty="0"/>
              <a:t>			# Reference made in nested def    </a:t>
            </a:r>
          </a:p>
          <a:p>
            <a:pPr algn="just">
              <a:buNone/>
            </a:pPr>
            <a:r>
              <a:rPr lang="en-GB" dirty="0"/>
              <a:t>		f2()	</a:t>
            </a:r>
          </a:p>
          <a:p>
            <a:pPr algn="just">
              <a:buNone/>
            </a:pPr>
            <a:r>
              <a:rPr lang="en-GB" dirty="0"/>
              <a:t>f1()                     # Prints 88: enclosing def local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14094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22"/>
            <a:ext cx="8229600" cy="857248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Return Functions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82936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GB" dirty="0"/>
              <a:t>Following code defines a function that makes and returns another function</a:t>
            </a:r>
          </a:p>
          <a:p>
            <a:pPr algn="just"/>
            <a:r>
              <a:rPr lang="en-GB" dirty="0"/>
              <a:t>def f1():    </a:t>
            </a:r>
          </a:p>
          <a:p>
            <a:pPr algn="just">
              <a:buNone/>
            </a:pPr>
            <a:r>
              <a:rPr lang="en-GB" dirty="0"/>
              <a:t>		X = 88    </a:t>
            </a:r>
          </a:p>
          <a:p>
            <a:pPr algn="just">
              <a:buNone/>
            </a:pPr>
            <a:r>
              <a:rPr lang="en-GB" dirty="0"/>
              <a:t>		def f2():        </a:t>
            </a:r>
          </a:p>
          <a:p>
            <a:pPr algn="just">
              <a:buNone/>
            </a:pPr>
            <a:r>
              <a:rPr lang="en-GB" dirty="0"/>
              <a:t>			print(X)         </a:t>
            </a:r>
          </a:p>
          <a:p>
            <a:pPr algn="just">
              <a:buNone/>
            </a:pPr>
            <a:r>
              <a:rPr lang="en-GB" dirty="0"/>
              <a:t>		# Remembers X in enclosing def scope   </a:t>
            </a:r>
          </a:p>
          <a:p>
            <a:pPr algn="just">
              <a:buNone/>
            </a:pPr>
            <a:r>
              <a:rPr lang="en-GB" dirty="0"/>
              <a:t>		return f2            # Return f2 but don't call it</a:t>
            </a:r>
          </a:p>
          <a:p>
            <a:pPr algn="just">
              <a:buNone/>
            </a:pPr>
            <a:r>
              <a:rPr lang="en-GB"/>
              <a:t>	action </a:t>
            </a:r>
            <a:r>
              <a:rPr lang="en-GB" dirty="0"/>
              <a:t>= f1()          # Make, return function </a:t>
            </a:r>
          </a:p>
          <a:p>
            <a:pPr algn="just">
              <a:buNone/>
            </a:pPr>
            <a:r>
              <a:rPr lang="en-GB" dirty="0"/>
              <a:t>	action()                 # Call it now: prints 88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14094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725470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Value-Returning Functions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857232"/>
            <a:ext cx="8229600" cy="5357850"/>
          </a:xfrm>
        </p:spPr>
        <p:txBody>
          <a:bodyPr>
            <a:noAutofit/>
          </a:bodyPr>
          <a:lstStyle/>
          <a:p>
            <a:pPr algn="just">
              <a:lnSpc>
                <a:spcPct val="170000"/>
              </a:lnSpc>
            </a:pPr>
            <a:r>
              <a:rPr lang="en-US" sz="2400" dirty="0"/>
              <a:t>Program routine called for its return value, and is therefore similar to a mathematical function.</a:t>
            </a:r>
          </a:p>
          <a:p>
            <a:pPr algn="just">
              <a:lnSpc>
                <a:spcPct val="170000"/>
              </a:lnSpc>
            </a:pPr>
            <a:r>
              <a:rPr lang="en-US" sz="2400" dirty="0"/>
              <a:t>Function </a:t>
            </a:r>
            <a:r>
              <a:rPr lang="en-US" sz="2400" dirty="0" err="1"/>
              <a:t>avg</a:t>
            </a:r>
            <a:r>
              <a:rPr lang="en-US" sz="2400" dirty="0"/>
              <a:t> takes three arguments (n1, n2, and n3) and returns the average of the three.</a:t>
            </a:r>
          </a:p>
          <a:p>
            <a:pPr algn="just">
              <a:lnSpc>
                <a:spcPct val="170000"/>
              </a:lnSpc>
            </a:pPr>
            <a:r>
              <a:rPr lang="en-US" sz="2400" dirty="0"/>
              <a:t>The </a:t>
            </a:r>
            <a:r>
              <a:rPr lang="en-US" sz="2400" i="1" dirty="0"/>
              <a:t>function call </a:t>
            </a:r>
            <a:r>
              <a:rPr lang="en-US" sz="2400" dirty="0" err="1"/>
              <a:t>avg</a:t>
            </a:r>
            <a:r>
              <a:rPr lang="en-US" sz="2400" dirty="0"/>
              <a:t>(10, 25, 16), therefore, is an expression that evaluates to the returned function value. </a:t>
            </a:r>
          </a:p>
          <a:p>
            <a:pPr algn="just">
              <a:lnSpc>
                <a:spcPct val="170000"/>
              </a:lnSpc>
            </a:pPr>
            <a:r>
              <a:rPr lang="en-US" sz="2400" dirty="0"/>
              <a:t>This is indicated in the function’s </a:t>
            </a:r>
            <a:r>
              <a:rPr lang="en-US" sz="2400" i="1" dirty="0"/>
              <a:t>return statement </a:t>
            </a:r>
            <a:r>
              <a:rPr lang="en-US" sz="2400" dirty="0"/>
              <a:t>of the form return </a:t>
            </a:r>
            <a:r>
              <a:rPr lang="en-US" sz="2400" i="1" dirty="0" err="1"/>
              <a:t>expr</a:t>
            </a:r>
            <a:r>
              <a:rPr lang="en-US" sz="2400"/>
              <a:t>, where </a:t>
            </a:r>
            <a:r>
              <a:rPr lang="en-US" sz="2400" i="1" dirty="0"/>
              <a:t>expr </a:t>
            </a:r>
            <a:r>
              <a:rPr lang="en-US" sz="2400" dirty="0"/>
              <a:t>may be any expression. </a:t>
            </a:r>
          </a:p>
        </p:txBody>
      </p:sp>
    </p:spTree>
    <p:extLst>
      <p:ext uri="{BB962C8B-B14F-4D97-AF65-F5344CB8AC3E}">
        <p14:creationId xmlns:p14="http://schemas.microsoft.com/office/powerpoint/2010/main" val="83126244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785" y="500042"/>
            <a:ext cx="7464939" cy="3000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0034" y="214290"/>
            <a:ext cx="807249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 err="1">
                <a:solidFill>
                  <a:srgbClr val="FF0000"/>
                </a:solidFill>
              </a:rPr>
              <a:t>Pseudocode</a:t>
            </a:r>
            <a:r>
              <a:rPr lang="en-US" sz="4000" dirty="0">
                <a:solidFill>
                  <a:srgbClr val="FF0000"/>
                </a:solidFill>
              </a:rPr>
              <a:t> for Distance between Two Points (Length of a side in a triangle)</a:t>
            </a:r>
            <a:endParaRPr lang="en-IN" sz="4000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8596" y="2112055"/>
            <a:ext cx="835824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n-US" sz="2800" dirty="0"/>
              <a:t>input : X and Y coordinates of  the two points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sz="2800" dirty="0"/>
              <a:t>Distance = </a:t>
            </a:r>
            <a:r>
              <a:rPr lang="en-US" sz="2800" dirty="0" err="1"/>
              <a:t>sqrt</a:t>
            </a:r>
            <a:r>
              <a:rPr lang="en-US" sz="2800" dirty="0"/>
              <a:t>((pt1.x-pt2.x)**2 – (pt1.y-pt2.y)**2)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sz="2800" dirty="0"/>
              <a:t>Return distance</a:t>
            </a:r>
          </a:p>
        </p:txBody>
      </p:sp>
    </p:spTree>
    <p:extLst>
      <p:ext uri="{BB962C8B-B14F-4D97-AF65-F5344CB8AC3E}">
        <p14:creationId xmlns:p14="http://schemas.microsoft.com/office/powerpoint/2010/main" val="144319399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796908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Non-Value-Returning Functions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095650"/>
            <a:ext cx="8715404" cy="5476622"/>
          </a:xfrm>
        </p:spPr>
        <p:txBody>
          <a:bodyPr>
            <a:noAutofit/>
          </a:bodyPr>
          <a:lstStyle/>
          <a:p>
            <a:pPr algn="just"/>
            <a:r>
              <a:rPr lang="en-US" sz="2800" dirty="0"/>
              <a:t>A </a:t>
            </a:r>
            <a:r>
              <a:rPr lang="en-US" sz="2800" b="1" dirty="0"/>
              <a:t>non-value-returning function </a:t>
            </a:r>
            <a:r>
              <a:rPr lang="en-US" sz="2800" dirty="0"/>
              <a:t>is called not for a returned value, but for its </a:t>
            </a:r>
            <a:r>
              <a:rPr lang="en-US" sz="2800" i="1" dirty="0"/>
              <a:t>side effects</a:t>
            </a:r>
            <a:r>
              <a:rPr lang="en-US" sz="2800" dirty="0"/>
              <a:t>. </a:t>
            </a:r>
          </a:p>
          <a:p>
            <a:pPr algn="just"/>
            <a:r>
              <a:rPr lang="en-US" sz="2800" dirty="0"/>
              <a:t>A </a:t>
            </a:r>
            <a:r>
              <a:rPr lang="en-US" sz="2800" b="1" dirty="0"/>
              <a:t>side effect </a:t>
            </a:r>
            <a:r>
              <a:rPr lang="en-US" sz="2800" dirty="0"/>
              <a:t>is an action other than returning a function value, such as displaying output on the screen.</a:t>
            </a:r>
          </a:p>
          <a:p>
            <a:pPr algn="just"/>
            <a:endParaRPr lang="en-US" sz="2800" dirty="0"/>
          </a:p>
          <a:p>
            <a:pPr algn="just"/>
            <a:endParaRPr lang="en-US" sz="2800" dirty="0"/>
          </a:p>
          <a:p>
            <a:pPr algn="just"/>
            <a:endParaRPr lang="en-US" sz="2800" dirty="0"/>
          </a:p>
          <a:p>
            <a:pPr algn="just"/>
            <a:endParaRPr lang="en-US" sz="2800" dirty="0"/>
          </a:p>
          <a:p>
            <a:pPr algn="just"/>
            <a:endParaRPr lang="en-US" sz="2800" dirty="0"/>
          </a:p>
          <a:p>
            <a:pPr algn="just"/>
            <a:r>
              <a:rPr lang="en-US" sz="2800" dirty="0"/>
              <a:t>In this example, function display Welcome is called only for the side-effect of the screen output produced.</a:t>
            </a:r>
            <a:br>
              <a:rPr lang="en-US" sz="2800" dirty="0"/>
            </a:br>
            <a:br>
              <a:rPr lang="en-US" sz="2800" dirty="0"/>
            </a:br>
            <a:endParaRPr lang="en-US" sz="2800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56" y="3003266"/>
            <a:ext cx="5857875" cy="2354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207237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22"/>
            <a:ext cx="8229600" cy="642934"/>
          </a:xfrm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Returning Multiple Values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572164"/>
          </a:xfrm>
        </p:spPr>
        <p:txBody>
          <a:bodyPr>
            <a:normAutofit/>
          </a:bodyPr>
          <a:lstStyle/>
          <a:p>
            <a:r>
              <a:rPr lang="en-GB" dirty="0"/>
              <a:t>&gt;&gt;&gt; def multiple(x, y):        </a:t>
            </a:r>
          </a:p>
          <a:p>
            <a:pPr>
              <a:buNone/>
            </a:pPr>
            <a:r>
              <a:rPr lang="en-GB" dirty="0"/>
              <a:t>			x = 2              # Changes local names only  </a:t>
            </a:r>
          </a:p>
          <a:p>
            <a:pPr>
              <a:buNone/>
            </a:pPr>
            <a:r>
              <a:rPr lang="en-GB" dirty="0"/>
              <a:t>			y = [3, 4]        </a:t>
            </a:r>
          </a:p>
          <a:p>
            <a:pPr>
              <a:buNone/>
            </a:pPr>
            <a:r>
              <a:rPr lang="en-GB" dirty="0"/>
              <a:t>		return x, y         </a:t>
            </a:r>
          </a:p>
          <a:p>
            <a:pPr>
              <a:buNone/>
            </a:pPr>
            <a:r>
              <a:rPr lang="en-GB" dirty="0"/>
              <a:t># Return multiple new values in a </a:t>
            </a:r>
            <a:r>
              <a:rPr lang="en-GB" dirty="0" err="1"/>
              <a:t>tuple</a:t>
            </a:r>
            <a:endParaRPr lang="en-GB" dirty="0"/>
          </a:p>
          <a:p>
            <a:pPr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325993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22"/>
            <a:ext cx="8229600" cy="642934"/>
          </a:xfrm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Returning Multiple Values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57216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dirty="0"/>
              <a:t>&gt;&gt;&gt; X = 1 </a:t>
            </a:r>
          </a:p>
          <a:p>
            <a:pPr>
              <a:buNone/>
            </a:pPr>
            <a:r>
              <a:rPr lang="en-GB" dirty="0"/>
              <a:t>&gt;&gt;&gt; L = [1, 2] </a:t>
            </a:r>
          </a:p>
          <a:p>
            <a:pPr>
              <a:buNone/>
            </a:pPr>
            <a:r>
              <a:rPr lang="en-GB" dirty="0"/>
              <a:t>&gt;&gt;&gt; X, L = multiple(X, L)   </a:t>
            </a:r>
          </a:p>
          <a:p>
            <a:pPr>
              <a:buNone/>
            </a:pPr>
            <a:r>
              <a:rPr lang="en-GB" dirty="0"/>
              <a:t># Assign results to caller's names</a:t>
            </a:r>
          </a:p>
          <a:p>
            <a:pPr>
              <a:buNone/>
            </a:pPr>
            <a:r>
              <a:rPr lang="en-GB" dirty="0"/>
              <a:t>&gt;&gt;&gt; X, L </a:t>
            </a:r>
          </a:p>
          <a:p>
            <a:pPr>
              <a:buNone/>
            </a:pPr>
            <a:r>
              <a:rPr lang="en-GB" dirty="0"/>
              <a:t>(2, [3, 4])</a:t>
            </a:r>
          </a:p>
        </p:txBody>
      </p:sp>
    </p:spTree>
    <p:extLst>
      <p:ext uri="{BB962C8B-B14F-4D97-AF65-F5344CB8AC3E}">
        <p14:creationId xmlns:p14="http://schemas.microsoft.com/office/powerpoint/2010/main" val="66325993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796908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2" y="785794"/>
            <a:ext cx="8229600" cy="4525963"/>
          </a:xfrm>
        </p:spPr>
        <p:txBody>
          <a:bodyPr/>
          <a:lstStyle/>
          <a:p>
            <a:pPr algn="just"/>
            <a:r>
              <a:rPr lang="en-IN" dirty="0"/>
              <a:t>Compute area of circle using all possible function prototypes.</a:t>
            </a:r>
          </a:p>
          <a:p>
            <a:pPr algn="just"/>
            <a:r>
              <a:rPr lang="en-IN" dirty="0"/>
              <a:t>Compute Simple interest for given principle(P), number of years(N) and rate of interest(R). If R value is not given then consider R value as 10.5%. Use keyword arguments for the same.</a:t>
            </a:r>
          </a:p>
          <a:p>
            <a:pPr algn="just"/>
            <a:endParaRPr lang="en-IN" dirty="0"/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4208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0034" y="214290"/>
            <a:ext cx="807249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 err="1">
                <a:solidFill>
                  <a:srgbClr val="FF0000"/>
                </a:solidFill>
              </a:rPr>
              <a:t>Pseudocode</a:t>
            </a:r>
            <a:r>
              <a:rPr lang="en-US" sz="4000" dirty="0">
                <a:solidFill>
                  <a:srgbClr val="FF0000"/>
                </a:solidFill>
              </a:rPr>
              <a:t> for Checking Length Constraint</a:t>
            </a:r>
            <a:endParaRPr lang="en-IN" sz="4000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8596" y="1714488"/>
            <a:ext cx="8358246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n-US" sz="2800" dirty="0"/>
              <a:t>input : Length of three sides l1, l2, and l3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sz="2800" dirty="0"/>
              <a:t>if l1&gt; l2+l3 or l2&gt;l1+l3 or l3&gt;l1+l2: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sz="2800" dirty="0"/>
              <a:t>return false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sz="2800" dirty="0"/>
              <a:t>else: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sz="2800" dirty="0"/>
              <a:t>return true</a:t>
            </a:r>
          </a:p>
        </p:txBody>
      </p:sp>
    </p:spTree>
    <p:extLst>
      <p:ext uri="{BB962C8B-B14F-4D97-AF65-F5344CB8AC3E}">
        <p14:creationId xmlns:p14="http://schemas.microsoft.com/office/powerpoint/2010/main" val="1443193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C00000"/>
                </a:solidFill>
              </a:rPr>
              <a:t>Sub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Next 8 slides recall the concept of dividing a problem to sub problems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7969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Bigger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38" y="714356"/>
            <a:ext cx="9001156" cy="6000768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30000"/>
              </a:lnSpc>
            </a:pPr>
            <a:r>
              <a:rPr lang="en-GB" sz="2800" dirty="0">
                <a:solidFill>
                  <a:schemeClr val="accent1">
                    <a:lumMod val="75000"/>
                  </a:schemeClr>
                </a:solidFill>
              </a:rPr>
              <a:t>If you are asked to find a solution to a major problem, it can sometimes be very difficult to deal with the complete problem all at the same time.  </a:t>
            </a:r>
          </a:p>
          <a:p>
            <a:pPr>
              <a:lnSpc>
                <a:spcPct val="130000"/>
              </a:lnSpc>
            </a:pPr>
            <a:r>
              <a:rPr lang="en-GB" sz="2800" dirty="0">
                <a:solidFill>
                  <a:schemeClr val="accent1">
                    <a:lumMod val="75000"/>
                  </a:schemeClr>
                </a:solidFill>
              </a:rPr>
              <a:t>For example building a car is a major problem and no-one knows how to make every single part of a car.  </a:t>
            </a:r>
          </a:p>
          <a:p>
            <a:pPr>
              <a:lnSpc>
                <a:spcPct val="130000"/>
              </a:lnSpc>
            </a:pPr>
            <a:r>
              <a:rPr lang="en-GB" sz="2800" dirty="0">
                <a:solidFill>
                  <a:schemeClr val="accent1">
                    <a:lumMod val="75000"/>
                  </a:schemeClr>
                </a:solidFill>
              </a:rPr>
              <a:t>A number of different people are involved in building a car, each responsible for their own bit of the car’s manufacture.  </a:t>
            </a:r>
          </a:p>
          <a:p>
            <a:pPr>
              <a:lnSpc>
                <a:spcPct val="130000"/>
              </a:lnSpc>
            </a:pPr>
            <a:r>
              <a:rPr lang="en-GB" sz="2800" dirty="0">
                <a:solidFill>
                  <a:schemeClr val="accent1">
                    <a:lumMod val="75000"/>
                  </a:schemeClr>
                </a:solidFill>
              </a:rPr>
              <a:t>The problem of making the car is thus broken down into smaller manageable tasks.  </a:t>
            </a:r>
          </a:p>
          <a:p>
            <a:pPr>
              <a:lnSpc>
                <a:spcPct val="130000"/>
              </a:lnSpc>
            </a:pPr>
            <a:r>
              <a:rPr lang="en-GB" sz="2800" dirty="0">
                <a:solidFill>
                  <a:schemeClr val="accent1">
                    <a:lumMod val="75000"/>
                  </a:schemeClr>
                </a:solidFill>
              </a:rPr>
              <a:t>Each task can then be further broken down until we are left with a number of step-by-step sets of instructions in a limited number of steps. </a:t>
            </a:r>
          </a:p>
          <a:p>
            <a:pPr>
              <a:lnSpc>
                <a:spcPct val="130000"/>
              </a:lnSpc>
            </a:pPr>
            <a:r>
              <a:rPr lang="en-GB" sz="2800" dirty="0">
                <a:solidFill>
                  <a:schemeClr val="accent1">
                    <a:lumMod val="75000"/>
                  </a:schemeClr>
                </a:solidFill>
              </a:rPr>
              <a:t>The instructions for each step are exact and precise.</a:t>
            </a: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877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720</TotalTime>
  <Words>1953</Words>
  <Application>Microsoft Office PowerPoint</Application>
  <PresentationFormat>On-screen Show (4:3)</PresentationFormat>
  <Paragraphs>359</Paragraphs>
  <Slides>63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Sub Problems</vt:lpstr>
      <vt:lpstr>Bigger Problems</vt:lpstr>
      <vt:lpstr>Top Down Design</vt:lpstr>
      <vt:lpstr>Top Down Design for Real Life Problem</vt:lpstr>
      <vt:lpstr>Step 1: Refinement: </vt:lpstr>
      <vt:lpstr>Step 2: Refinement: </vt:lpstr>
      <vt:lpstr>Step 3: Refinement: </vt:lpstr>
      <vt:lpstr>Still more Refinement: </vt:lpstr>
      <vt:lpstr>Still more Refinement: </vt:lpstr>
      <vt:lpstr>PowerPoint Presentation</vt:lpstr>
      <vt:lpstr>Why Functions?</vt:lpstr>
      <vt:lpstr>PowerPoint Presentation</vt:lpstr>
      <vt:lpstr>Functions   Contd…</vt:lpstr>
      <vt:lpstr>What Is a Function Routine? </vt:lpstr>
      <vt:lpstr>PowerPoint Presentation</vt:lpstr>
      <vt:lpstr>Defining Functions</vt:lpstr>
      <vt:lpstr>Defining Functions    Contd…</vt:lpstr>
      <vt:lpstr>Parameters</vt:lpstr>
      <vt:lpstr>Assignment Statements Recap</vt:lpstr>
      <vt:lpstr>Assignment Statements Recap</vt:lpstr>
      <vt:lpstr>Assignment Statements Recap</vt:lpstr>
      <vt:lpstr>Assignment Statements Recap</vt:lpstr>
      <vt:lpstr>Assignment Statements Recap</vt:lpstr>
      <vt:lpstr>Assignment Statements Recap</vt:lpstr>
      <vt:lpstr>Assignment Statements Recap</vt:lpstr>
      <vt:lpstr>Assignment Statements Recap</vt:lpstr>
      <vt:lpstr>Example Functions</vt:lpstr>
      <vt:lpstr>Example Functions</vt:lpstr>
      <vt:lpstr>Calls</vt:lpstr>
      <vt:lpstr>Example function</vt:lpstr>
      <vt:lpstr>Example function</vt:lpstr>
      <vt:lpstr>Equivalent Comprehension </vt:lpstr>
      <vt:lpstr>Def Statements</vt:lpstr>
      <vt:lpstr>Def Statements</vt:lpstr>
      <vt:lpstr>Function definition in selection statement Example </vt:lpstr>
      <vt:lpstr>Function definition in selection statement Example </vt:lpstr>
      <vt:lpstr>Function definition in selection statement Example </vt:lpstr>
      <vt:lpstr>Function definition in selection statement Example </vt:lpstr>
      <vt:lpstr>Function Call through variable</vt:lpstr>
      <vt:lpstr>Function Call through variable</vt:lpstr>
      <vt:lpstr>Scope of Variables</vt:lpstr>
      <vt:lpstr>Name Resolution: The LEGB Rule </vt:lpstr>
      <vt:lpstr>Scope Example </vt:lpstr>
      <vt:lpstr>Scope Example </vt:lpstr>
      <vt:lpstr>Scope Example </vt:lpstr>
      <vt:lpstr>Accessing Global Variables</vt:lpstr>
      <vt:lpstr>Accessing Global Variables</vt:lpstr>
      <vt:lpstr> Global Variables and Global Scope  </vt:lpstr>
      <vt:lpstr>Nested Functions</vt:lpstr>
      <vt:lpstr>Return Functions</vt:lpstr>
      <vt:lpstr> Value-Returning Functions </vt:lpstr>
      <vt:lpstr>PowerPoint Presentation</vt:lpstr>
      <vt:lpstr>Non-Value-Returning Functions</vt:lpstr>
      <vt:lpstr>Returning Multiple Values</vt:lpstr>
      <vt:lpstr>Returning Multiple Values</vt:lpstr>
      <vt:lpstr>Exercises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Thippa Reddy Gadekallu</cp:lastModifiedBy>
  <cp:revision>239</cp:revision>
  <dcterms:created xsi:type="dcterms:W3CDTF">2015-06-23T07:03:31Z</dcterms:created>
  <dcterms:modified xsi:type="dcterms:W3CDTF">2016-09-13T03:39:38Z</dcterms:modified>
</cp:coreProperties>
</file>