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5" r:id="rId2"/>
    <p:sldId id="320" r:id="rId3"/>
    <p:sldId id="298" r:id="rId4"/>
    <p:sldId id="279" r:id="rId5"/>
    <p:sldId id="256" r:id="rId6"/>
    <p:sldId id="276" r:id="rId7"/>
    <p:sldId id="257" r:id="rId8"/>
    <p:sldId id="258" r:id="rId9"/>
    <p:sldId id="259" r:id="rId10"/>
    <p:sldId id="262" r:id="rId11"/>
    <p:sldId id="263" r:id="rId12"/>
    <p:sldId id="264"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23" r:id="rId27"/>
    <p:sldId id="312" r:id="rId28"/>
    <p:sldId id="324" r:id="rId29"/>
    <p:sldId id="313" r:id="rId30"/>
    <p:sldId id="325" r:id="rId31"/>
    <p:sldId id="314" r:id="rId32"/>
    <p:sldId id="315" r:id="rId33"/>
    <p:sldId id="285" r:id="rId34"/>
    <p:sldId id="318" r:id="rId35"/>
    <p:sldId id="319" r:id="rId36"/>
    <p:sldId id="288" r:id="rId37"/>
    <p:sldId id="316" r:id="rId38"/>
    <p:sldId id="317" r:id="rId39"/>
    <p:sldId id="292" r:id="rId40"/>
    <p:sldId id="293" r:id="rId41"/>
    <p:sldId id="294" r:id="rId42"/>
    <p:sldId id="295" r:id="rId43"/>
    <p:sldId id="296" r:id="rId44"/>
    <p:sldId id="29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246"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709941-AB2C-43B0-9377-EEDB55FC3363}" type="datetimeFigureOut">
              <a:rPr lang="en-US" smtClean="0"/>
              <a:pPr/>
              <a:t>8/16/2016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131DA-2310-4C9E-8452-FD05F55672AE}" type="slidenum">
              <a:rPr lang="en-US" smtClean="0"/>
              <a:pPr/>
              <a:t>‹#›</a:t>
            </a:fld>
            <a:endParaRPr lang="en-US"/>
          </a:p>
        </p:txBody>
      </p:sp>
    </p:spTree>
    <p:extLst>
      <p:ext uri="{BB962C8B-B14F-4D97-AF65-F5344CB8AC3E}">
        <p14:creationId xmlns:p14="http://schemas.microsoft.com/office/powerpoint/2010/main" xmlns="" val="422570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B131DA-2310-4C9E-8452-FD05F55672AE}" type="slidenum">
              <a:rPr lang="en-US" smtClean="0"/>
              <a:pPr/>
              <a:t>6</a:t>
            </a:fld>
            <a:endParaRPr lang="en-US"/>
          </a:p>
        </p:txBody>
      </p:sp>
    </p:spTree>
    <p:extLst>
      <p:ext uri="{BB962C8B-B14F-4D97-AF65-F5344CB8AC3E}">
        <p14:creationId xmlns:p14="http://schemas.microsoft.com/office/powerpoint/2010/main" xmlns="" val="1081355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4A8E43-3E47-4414-8619-30CFFCDFCADB}"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A8E43-3E47-4414-8619-30CFFCDFCADB}"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A8E43-3E47-4414-8619-30CFFCDFCADB}"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A8E43-3E47-4414-8619-30CFFCDFCADB}"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A8E43-3E47-4414-8619-30CFFCDFCADB}"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4A8E43-3E47-4414-8619-30CFFCDFCADB}" type="datetimeFigureOut">
              <a:rPr lang="en-US" smtClean="0"/>
              <a:pPr/>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4A8E43-3E47-4414-8619-30CFFCDFCADB}" type="datetimeFigureOut">
              <a:rPr lang="en-US" smtClean="0"/>
              <a:pPr/>
              <a:t>8/16/2016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4A8E43-3E47-4414-8619-30CFFCDFCADB}" type="datetimeFigureOut">
              <a:rPr lang="en-US" smtClean="0"/>
              <a:pPr/>
              <a:t>8/16/2016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A8E43-3E47-4414-8619-30CFFCDFCADB}" type="datetimeFigureOut">
              <a:rPr lang="en-US" smtClean="0"/>
              <a:pPr/>
              <a:t>8/16/2016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A8E43-3E47-4414-8619-30CFFCDFCADB}" type="datetimeFigureOut">
              <a:rPr lang="en-US" smtClean="0"/>
              <a:pPr/>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A8E43-3E47-4414-8619-30CFFCDFCADB}" type="datetimeFigureOut">
              <a:rPr lang="en-US" smtClean="0"/>
              <a:pPr/>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A8E43-3E47-4414-8619-30CFFCDFCADB}" type="datetimeFigureOut">
              <a:rPr lang="en-US" smtClean="0"/>
              <a:pPr/>
              <a:t>8/16/2016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F8CD6-432A-4B8C-A2E2-4AC1CF03E6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42844" y="500042"/>
            <a:ext cx="8686800" cy="6000792"/>
          </a:xfrm>
        </p:spPr>
        <p:txBody>
          <a:bodyPr>
            <a:normAutofit fontScale="85000" lnSpcReduction="10000"/>
          </a:bodyPr>
          <a:lstStyle/>
          <a:p>
            <a:pPr marL="0" indent="0" algn="just">
              <a:buNone/>
            </a:pPr>
            <a:r>
              <a:rPr lang="en-GB" dirty="0" smtClean="0">
                <a:solidFill>
                  <a:srgbClr val="C00000"/>
                </a:solidFill>
              </a:rPr>
              <a:t>Problem</a:t>
            </a:r>
          </a:p>
          <a:p>
            <a:pPr marL="0" indent="0" algn="just">
              <a:buNone/>
            </a:pPr>
            <a:r>
              <a:rPr lang="en-GB" dirty="0" smtClean="0">
                <a:solidFill>
                  <a:srgbClr val="002060"/>
                </a:solidFill>
              </a:rPr>
              <a:t>A farmer with a fox, a goose, and a sack of corn needs to cross a river. Now he is on the east side of the river and wants to go to west side. The farmer has a rowboat, but there is room for only the farmer and one of his three items. Unfortunately, both the fox and the goose are hungry. The fox cannot be left alone with the goose, or the fox will eat the goose. Likewise, the goose cannot be left alone with the sack of corn, or the goose will eat the corn. Given a sequence of moves find if all the three items fox, goose and corn are safe. The input sequence indicate the item carried by the farmer along with him in the boat. ‘F’ – Fox, ‘C’ – Corn, ‘G’ – Goose, N-Nothing. As he is now on the eastern side the first move is to west and direction alternates for each step.</a:t>
            </a:r>
          </a:p>
        </p:txBody>
      </p:sp>
    </p:spTree>
    <p:extLst>
      <p:ext uri="{BB962C8B-B14F-4D97-AF65-F5344CB8AC3E}">
        <p14:creationId xmlns:p14="http://schemas.microsoft.com/office/powerpoint/2010/main" xmlns="" val="1233728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Accessing Values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2060"/>
                </a:solidFill>
              </a:rPr>
              <a:t>Using index or indices</a:t>
            </a:r>
          </a:p>
          <a:p>
            <a:pPr>
              <a:buNone/>
            </a:pPr>
            <a:r>
              <a:rPr lang="en-US" dirty="0" smtClean="0">
                <a:solidFill>
                  <a:srgbClr val="002060"/>
                </a:solidFill>
              </a:rPr>
              <a:t>         &gt;&gt;&gt;L1 = [1, 2, 3, 4, 5, 6]</a:t>
            </a:r>
          </a:p>
          <a:p>
            <a:pPr>
              <a:buNone/>
            </a:pPr>
            <a:r>
              <a:rPr lang="en-US" dirty="0" smtClean="0">
                <a:solidFill>
                  <a:srgbClr val="002060"/>
                </a:solidFill>
              </a:rPr>
              <a:t>         &gt;&gt;&gt;print (L1[3]) </a:t>
            </a:r>
            <a:r>
              <a:rPr lang="en-US" dirty="0" smtClean="0">
                <a:solidFill>
                  <a:srgbClr val="C00000"/>
                </a:solidFill>
              </a:rPr>
              <a:t>#indexing</a:t>
            </a:r>
          </a:p>
          <a:p>
            <a:pPr>
              <a:buNone/>
            </a:pPr>
            <a:r>
              <a:rPr lang="en-US" dirty="0" smtClean="0">
                <a:solidFill>
                  <a:srgbClr val="002060"/>
                </a:solidFill>
              </a:rPr>
              <a:t>         &gt;&gt;&gt;4</a:t>
            </a:r>
          </a:p>
          <a:p>
            <a:pPr>
              <a:buNone/>
            </a:pPr>
            <a:r>
              <a:rPr lang="en-US" dirty="0" smtClean="0">
                <a:solidFill>
                  <a:srgbClr val="002060"/>
                </a:solidFill>
              </a:rPr>
              <a:t>         &gt;&gt;&gt;print (L1[2:5]) </a:t>
            </a:r>
            <a:r>
              <a:rPr lang="en-US" dirty="0" smtClean="0">
                <a:solidFill>
                  <a:srgbClr val="C00000"/>
                </a:solidFill>
              </a:rPr>
              <a:t>#slicing</a:t>
            </a:r>
          </a:p>
          <a:p>
            <a:pPr>
              <a:buNone/>
            </a:pPr>
            <a:r>
              <a:rPr lang="en-US" dirty="0">
                <a:solidFill>
                  <a:srgbClr val="002060"/>
                </a:solidFill>
              </a:rPr>
              <a:t> </a:t>
            </a:r>
            <a:r>
              <a:rPr lang="en-US" dirty="0" smtClean="0">
                <a:solidFill>
                  <a:srgbClr val="002060"/>
                </a:solidFill>
              </a:rPr>
              <a:t>        &gt;&gt;&gt;[3, 4, 5]</a:t>
            </a:r>
          </a:p>
          <a:p>
            <a:endParaRPr lang="en-US" dirty="0" smtClean="0"/>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Updating Elements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C00000"/>
                </a:solidFill>
              </a:rPr>
              <a:t>Update</a:t>
            </a:r>
            <a:r>
              <a:rPr lang="en-US" dirty="0" smtClean="0">
                <a:solidFill>
                  <a:srgbClr val="002060"/>
                </a:solidFill>
              </a:rPr>
              <a:t> an element in list using index</a:t>
            </a:r>
          </a:p>
          <a:p>
            <a:pPr>
              <a:buNone/>
            </a:pPr>
            <a:r>
              <a:rPr lang="en-US" dirty="0">
                <a:solidFill>
                  <a:srgbClr val="002060"/>
                </a:solidFill>
              </a:rPr>
              <a:t> </a:t>
            </a:r>
            <a:r>
              <a:rPr lang="en-US" dirty="0" smtClean="0">
                <a:solidFill>
                  <a:srgbClr val="002060"/>
                </a:solidFill>
              </a:rPr>
              <a:t>         &gt;&gt;&gt;L1 = [1, 2, 3, 4, 5, 6]</a:t>
            </a:r>
          </a:p>
          <a:p>
            <a:pPr>
              <a:buNone/>
            </a:pPr>
            <a:r>
              <a:rPr lang="en-US" dirty="0">
                <a:solidFill>
                  <a:srgbClr val="002060"/>
                </a:solidFill>
              </a:rPr>
              <a:t> </a:t>
            </a:r>
            <a:r>
              <a:rPr lang="en-US" dirty="0" smtClean="0">
                <a:solidFill>
                  <a:srgbClr val="002060"/>
                </a:solidFill>
              </a:rPr>
              <a:t>         &gt;&gt;&gt;L1[2] = 111</a:t>
            </a:r>
          </a:p>
          <a:p>
            <a:pPr>
              <a:buNone/>
            </a:pPr>
            <a:r>
              <a:rPr lang="en-US" dirty="0">
                <a:solidFill>
                  <a:srgbClr val="002060"/>
                </a:solidFill>
              </a:rPr>
              <a:t> </a:t>
            </a:r>
            <a:r>
              <a:rPr lang="en-US" dirty="0" smtClean="0">
                <a:solidFill>
                  <a:srgbClr val="002060"/>
                </a:solidFill>
              </a:rPr>
              <a:t>         &gt;&gt;&gt;L1</a:t>
            </a:r>
          </a:p>
          <a:p>
            <a:pPr>
              <a:buNone/>
            </a:pPr>
            <a:r>
              <a:rPr lang="en-US" dirty="0">
                <a:solidFill>
                  <a:srgbClr val="002060"/>
                </a:solidFill>
              </a:rPr>
              <a:t> </a:t>
            </a:r>
            <a:r>
              <a:rPr lang="en-US" dirty="0" smtClean="0">
                <a:solidFill>
                  <a:srgbClr val="002060"/>
                </a:solidFill>
              </a:rPr>
              <a:t>               [1, 2, 111, 4, 5, 6]</a:t>
            </a:r>
          </a:p>
          <a:p>
            <a:pPr>
              <a:buNone/>
            </a:pPr>
            <a:r>
              <a:rPr lang="en-US" dirty="0" smtClean="0">
                <a:solidFill>
                  <a:srgbClr val="002060"/>
                </a:solidFill>
              </a:rPr>
              <a:t>		</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Deleting Elements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2060"/>
                </a:solidFill>
              </a:rPr>
              <a:t>Delete an element in list using index</a:t>
            </a:r>
          </a:p>
          <a:p>
            <a:pPr>
              <a:buNone/>
            </a:pPr>
            <a:r>
              <a:rPr lang="en-US" dirty="0" smtClean="0">
                <a:solidFill>
                  <a:srgbClr val="002060"/>
                </a:solidFill>
              </a:rPr>
              <a:t>          &gt;&gt;&gt;L1 = [1, 2, 3, 4, 5, 6]</a:t>
            </a:r>
          </a:p>
          <a:p>
            <a:pPr>
              <a:buNone/>
            </a:pPr>
            <a:r>
              <a:rPr lang="en-US" dirty="0" smtClean="0">
                <a:solidFill>
                  <a:srgbClr val="002060"/>
                </a:solidFill>
              </a:rPr>
              <a:t>          &gt;&gt;&gt;</a:t>
            </a:r>
            <a:r>
              <a:rPr lang="en-US" dirty="0" smtClean="0">
                <a:solidFill>
                  <a:srgbClr val="C00000"/>
                </a:solidFill>
              </a:rPr>
              <a:t>del L1[4]</a:t>
            </a:r>
          </a:p>
          <a:p>
            <a:pPr>
              <a:buNone/>
            </a:pPr>
            <a:r>
              <a:rPr lang="en-US" dirty="0" smtClean="0">
                <a:solidFill>
                  <a:srgbClr val="002060"/>
                </a:solidFill>
              </a:rPr>
              <a:t>          &gt;&gt;&gt;L1</a:t>
            </a:r>
          </a:p>
          <a:p>
            <a:pPr>
              <a:buNone/>
            </a:pPr>
            <a:r>
              <a:rPr lang="en-US" dirty="0" smtClean="0">
                <a:solidFill>
                  <a:srgbClr val="002060"/>
                </a:solidFill>
              </a:rPr>
              <a:t>                [1, 2, 111, 4, 6]</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Basic Operations in List</a:t>
            </a:r>
            <a:endParaRPr lang="en-US" dirty="0">
              <a:solidFill>
                <a:srgbClr val="C00000"/>
              </a:solidFill>
            </a:endParaRPr>
          </a:p>
        </p:txBody>
      </p:sp>
      <p:sp>
        <p:nvSpPr>
          <p:cNvPr id="3" name="Content Placeholder 2"/>
          <p:cNvSpPr>
            <a:spLocks noGrp="1"/>
          </p:cNvSpPr>
          <p:nvPr>
            <p:ph idx="1"/>
          </p:nvPr>
        </p:nvSpPr>
        <p:spPr>
          <a:xfrm>
            <a:off x="457200" y="1285860"/>
            <a:ext cx="8229600" cy="4786346"/>
          </a:xfrm>
        </p:spPr>
        <p:txBody>
          <a:bodyPr>
            <a:normAutofit lnSpcReduction="10000"/>
          </a:bodyPr>
          <a:lstStyle/>
          <a:p>
            <a:pPr>
              <a:lnSpc>
                <a:spcPct val="150000"/>
              </a:lnSpc>
            </a:pPr>
            <a:r>
              <a:rPr lang="en-GB" dirty="0" smtClean="0">
                <a:solidFill>
                  <a:srgbClr val="002060"/>
                </a:solidFill>
              </a:rPr>
              <a:t> &gt;&gt;&gt; </a:t>
            </a:r>
            <a:r>
              <a:rPr lang="en-GB" dirty="0" err="1" smtClean="0">
                <a:solidFill>
                  <a:srgbClr val="002060"/>
                </a:solidFill>
              </a:rPr>
              <a:t>len</a:t>
            </a:r>
            <a:r>
              <a:rPr lang="en-GB" dirty="0" smtClean="0">
                <a:solidFill>
                  <a:srgbClr val="002060"/>
                </a:solidFill>
              </a:rPr>
              <a:t>([1, 2, 3])                      </a:t>
            </a:r>
            <a:r>
              <a:rPr lang="en-GB" dirty="0" smtClean="0">
                <a:solidFill>
                  <a:srgbClr val="C00000"/>
                </a:solidFill>
              </a:rPr>
              <a:t> # Length </a:t>
            </a:r>
          </a:p>
          <a:p>
            <a:pPr>
              <a:buNone/>
            </a:pPr>
            <a:r>
              <a:rPr lang="en-GB" dirty="0" smtClean="0">
                <a:solidFill>
                  <a:srgbClr val="002060"/>
                </a:solidFill>
              </a:rPr>
              <a:t>	3</a:t>
            </a:r>
          </a:p>
          <a:p>
            <a:pPr>
              <a:lnSpc>
                <a:spcPct val="150000"/>
              </a:lnSpc>
            </a:pPr>
            <a:r>
              <a:rPr lang="fr-FR" dirty="0" smtClean="0">
                <a:solidFill>
                  <a:srgbClr val="002060"/>
                </a:solidFill>
              </a:rPr>
              <a:t>&gt;&gt;&gt; [1, 2, 3] + [4, 5, 6]              </a:t>
            </a:r>
            <a:r>
              <a:rPr lang="fr-FR" dirty="0" smtClean="0">
                <a:solidFill>
                  <a:srgbClr val="C00000"/>
                </a:solidFill>
              </a:rPr>
              <a:t># </a:t>
            </a:r>
            <a:r>
              <a:rPr lang="fr-FR" dirty="0" err="1" smtClean="0">
                <a:solidFill>
                  <a:srgbClr val="C00000"/>
                </a:solidFill>
              </a:rPr>
              <a:t>Concatenation</a:t>
            </a:r>
            <a:r>
              <a:rPr lang="fr-FR" dirty="0" smtClean="0">
                <a:solidFill>
                  <a:srgbClr val="C00000"/>
                </a:solidFill>
              </a:rPr>
              <a:t> </a:t>
            </a:r>
          </a:p>
          <a:p>
            <a:pPr>
              <a:buNone/>
            </a:pPr>
            <a:r>
              <a:rPr lang="fr-FR" dirty="0" smtClean="0">
                <a:solidFill>
                  <a:srgbClr val="002060"/>
                </a:solidFill>
              </a:rPr>
              <a:t>	[1, 2, 3, 4, 5, 6] </a:t>
            </a:r>
          </a:p>
          <a:p>
            <a:pPr>
              <a:buNone/>
            </a:pPr>
            <a:endParaRPr lang="fr-FR" dirty="0" smtClean="0">
              <a:solidFill>
                <a:srgbClr val="002060"/>
              </a:solidFill>
            </a:endParaRPr>
          </a:p>
          <a:p>
            <a:pPr>
              <a:lnSpc>
                <a:spcPct val="150000"/>
              </a:lnSpc>
            </a:pPr>
            <a:r>
              <a:rPr lang="fr-FR" dirty="0" smtClean="0">
                <a:solidFill>
                  <a:srgbClr val="002060"/>
                </a:solidFill>
              </a:rPr>
              <a:t>&gt;&gt;&gt; ['Ni!'] * 4                              </a:t>
            </a:r>
            <a:r>
              <a:rPr lang="fr-FR" dirty="0" smtClean="0">
                <a:solidFill>
                  <a:srgbClr val="C00000"/>
                </a:solidFill>
              </a:rPr>
              <a:t># </a:t>
            </a:r>
            <a:r>
              <a:rPr lang="fr-FR" dirty="0" err="1" smtClean="0">
                <a:solidFill>
                  <a:srgbClr val="C00000"/>
                </a:solidFill>
              </a:rPr>
              <a:t>Repetition</a:t>
            </a:r>
            <a:r>
              <a:rPr lang="fr-FR" dirty="0" smtClean="0">
                <a:solidFill>
                  <a:srgbClr val="C00000"/>
                </a:solidFill>
              </a:rPr>
              <a:t> </a:t>
            </a:r>
            <a:r>
              <a:rPr lang="fr-FR" dirty="0" smtClean="0">
                <a:solidFill>
                  <a:srgbClr val="002060"/>
                </a:solidFill>
              </a:rPr>
              <a:t>['Ni!', 'Ni!', 'Ni!', 'Ni!']</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Basic Operations in List</a:t>
            </a:r>
            <a:endParaRPr lang="en-US" dirty="0">
              <a:solidFill>
                <a:srgbClr val="C00000"/>
              </a:solidFill>
            </a:endParaRPr>
          </a:p>
        </p:txBody>
      </p:sp>
      <p:sp>
        <p:nvSpPr>
          <p:cNvPr id="3" name="Content Placeholder 2"/>
          <p:cNvSpPr>
            <a:spLocks noGrp="1"/>
          </p:cNvSpPr>
          <p:nvPr>
            <p:ph idx="1"/>
          </p:nvPr>
        </p:nvSpPr>
        <p:spPr/>
        <p:txBody>
          <a:bodyPr/>
          <a:lstStyle/>
          <a:p>
            <a:r>
              <a:rPr lang="en-GB" dirty="0" smtClean="0">
                <a:solidFill>
                  <a:srgbClr val="002060"/>
                </a:solidFill>
              </a:rPr>
              <a:t>&gt;&gt;&gt; </a:t>
            </a:r>
            <a:r>
              <a:rPr lang="en-GB" dirty="0" err="1" smtClean="0">
                <a:solidFill>
                  <a:srgbClr val="002060"/>
                </a:solidFill>
              </a:rPr>
              <a:t>str</a:t>
            </a:r>
            <a:r>
              <a:rPr lang="en-GB" dirty="0" smtClean="0">
                <a:solidFill>
                  <a:srgbClr val="002060"/>
                </a:solidFill>
              </a:rPr>
              <a:t>([1, 2]) + "34"  </a:t>
            </a:r>
            <a:r>
              <a:rPr lang="en-GB" dirty="0" smtClean="0">
                <a:solidFill>
                  <a:srgbClr val="C00000"/>
                </a:solidFill>
              </a:rPr>
              <a:t> # Same as "[1, 2]" + "34" </a:t>
            </a:r>
          </a:p>
          <a:p>
            <a:pPr>
              <a:buNone/>
            </a:pPr>
            <a:r>
              <a:rPr lang="en-GB" dirty="0" smtClean="0">
                <a:solidFill>
                  <a:srgbClr val="002060"/>
                </a:solidFill>
              </a:rPr>
              <a:t>	'[1, 2]34' </a:t>
            </a:r>
          </a:p>
          <a:p>
            <a:pPr>
              <a:buNone/>
            </a:pPr>
            <a:endParaRPr lang="en-GB" dirty="0" smtClean="0">
              <a:solidFill>
                <a:srgbClr val="002060"/>
              </a:solidFill>
            </a:endParaRPr>
          </a:p>
          <a:p>
            <a:r>
              <a:rPr lang="en-GB" dirty="0" smtClean="0">
                <a:solidFill>
                  <a:srgbClr val="002060"/>
                </a:solidFill>
              </a:rPr>
              <a:t>&gt;&gt;&gt; [1, 2] + list("34")            </a:t>
            </a:r>
          </a:p>
          <a:p>
            <a:pPr>
              <a:buNone/>
            </a:pPr>
            <a:r>
              <a:rPr lang="en-GB" dirty="0" smtClean="0">
                <a:solidFill>
                  <a:srgbClr val="002060"/>
                </a:solidFill>
              </a:rPr>
              <a:t>	</a:t>
            </a:r>
            <a:r>
              <a:rPr lang="en-GB" dirty="0" smtClean="0">
                <a:solidFill>
                  <a:srgbClr val="C00000"/>
                </a:solidFill>
              </a:rPr>
              <a:t># Same as [1, 2] + ["3", "4"] </a:t>
            </a:r>
          </a:p>
          <a:p>
            <a:pPr>
              <a:buNone/>
            </a:pPr>
            <a:r>
              <a:rPr lang="en-GB" dirty="0" smtClean="0">
                <a:solidFill>
                  <a:srgbClr val="002060"/>
                </a:solidFill>
              </a:rPr>
              <a:t>	[1, 2, '3', '4‘]</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List Iteration</a:t>
            </a:r>
            <a:endParaRPr lang="en-US" dirty="0">
              <a:solidFill>
                <a:srgbClr val="C00000"/>
              </a:solidFill>
            </a:endParaRPr>
          </a:p>
        </p:txBody>
      </p:sp>
      <p:sp>
        <p:nvSpPr>
          <p:cNvPr id="3" name="Content Placeholder 2"/>
          <p:cNvSpPr>
            <a:spLocks noGrp="1"/>
          </p:cNvSpPr>
          <p:nvPr>
            <p:ph idx="1"/>
          </p:nvPr>
        </p:nvSpPr>
        <p:spPr/>
        <p:txBody>
          <a:bodyPr/>
          <a:lstStyle/>
          <a:p>
            <a:r>
              <a:rPr lang="en-GB" dirty="0" smtClean="0">
                <a:solidFill>
                  <a:srgbClr val="002060"/>
                </a:solidFill>
              </a:rPr>
              <a:t>&gt;&gt;&gt; 3 in [1, 2, 3]                </a:t>
            </a:r>
            <a:r>
              <a:rPr lang="en-GB" dirty="0" smtClean="0">
                <a:solidFill>
                  <a:srgbClr val="C00000"/>
                </a:solidFill>
              </a:rPr>
              <a:t> # Membership </a:t>
            </a:r>
          </a:p>
          <a:p>
            <a:pPr>
              <a:buNone/>
            </a:pPr>
            <a:r>
              <a:rPr lang="en-GB" dirty="0" smtClean="0">
                <a:solidFill>
                  <a:srgbClr val="002060"/>
                </a:solidFill>
              </a:rPr>
              <a:t>		True </a:t>
            </a:r>
          </a:p>
          <a:p>
            <a:r>
              <a:rPr lang="en-GB" dirty="0" smtClean="0">
                <a:solidFill>
                  <a:srgbClr val="002060"/>
                </a:solidFill>
              </a:rPr>
              <a:t>&gt;&gt;&gt; for x in [1, 2, 3]: </a:t>
            </a:r>
          </a:p>
          <a:p>
            <a:pPr>
              <a:buNone/>
            </a:pPr>
            <a:r>
              <a:rPr lang="en-GB" dirty="0" smtClean="0">
                <a:solidFill>
                  <a:srgbClr val="002060"/>
                </a:solidFill>
              </a:rPr>
              <a:t>			print(x, end=' ')                    </a:t>
            </a:r>
          </a:p>
          <a:p>
            <a:pPr>
              <a:buNone/>
            </a:pPr>
            <a:r>
              <a:rPr lang="en-GB" dirty="0" smtClean="0">
                <a:solidFill>
                  <a:srgbClr val="002060"/>
                </a:solidFill>
              </a:rPr>
              <a:t># Iteration (2.X uses: print x,) ... 1 2 3</a:t>
            </a:r>
          </a:p>
          <a:p>
            <a:pPr>
              <a:buNone/>
            </a:pPr>
            <a:endParaRPr lang="en-US" dirty="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List Comprehensions</a:t>
            </a:r>
            <a:endParaRPr lang="en-US" dirty="0">
              <a:solidFill>
                <a:srgbClr val="C00000"/>
              </a:solidFill>
            </a:endParaRPr>
          </a:p>
        </p:txBody>
      </p:sp>
      <p:sp>
        <p:nvSpPr>
          <p:cNvPr id="3" name="Content Placeholder 2"/>
          <p:cNvSpPr>
            <a:spLocks noGrp="1"/>
          </p:cNvSpPr>
          <p:nvPr>
            <p:ph idx="1"/>
          </p:nvPr>
        </p:nvSpPr>
        <p:spPr/>
        <p:txBody>
          <a:bodyPr/>
          <a:lstStyle/>
          <a:p>
            <a:pPr>
              <a:buNone/>
            </a:pPr>
            <a:r>
              <a:rPr lang="en-GB" dirty="0" smtClean="0">
                <a:solidFill>
                  <a:srgbClr val="002060"/>
                </a:solidFill>
              </a:rPr>
              <a:t>&gt;&gt;&gt; res = [c * 4 for c in 'SPAM']            </a:t>
            </a:r>
          </a:p>
          <a:p>
            <a:pPr>
              <a:buNone/>
            </a:pPr>
            <a:r>
              <a:rPr lang="en-GB" dirty="0" smtClean="0">
                <a:solidFill>
                  <a:srgbClr val="C00000"/>
                </a:solidFill>
              </a:rPr>
              <a:t># List comprehensions </a:t>
            </a:r>
          </a:p>
          <a:p>
            <a:pPr>
              <a:buNone/>
            </a:pPr>
            <a:r>
              <a:rPr lang="en-GB" dirty="0" smtClean="0">
                <a:solidFill>
                  <a:srgbClr val="002060"/>
                </a:solidFill>
              </a:rPr>
              <a:t>&gt;&gt;&gt; res </a:t>
            </a:r>
          </a:p>
          <a:p>
            <a:pPr>
              <a:buNone/>
            </a:pPr>
            <a:r>
              <a:rPr lang="en-GB" dirty="0" smtClean="0">
                <a:solidFill>
                  <a:srgbClr val="002060"/>
                </a:solidFill>
              </a:rPr>
              <a:t>['SSSS', 'PPPP', 'AAAA', 'MMMM']</a:t>
            </a:r>
          </a:p>
          <a:p>
            <a:r>
              <a:rPr lang="en-GB" dirty="0" smtClean="0">
                <a:solidFill>
                  <a:srgbClr val="002060"/>
                </a:solidFill>
              </a:rPr>
              <a:t>expression is functionally </a:t>
            </a:r>
            <a:r>
              <a:rPr lang="en-GB" dirty="0" smtClean="0">
                <a:solidFill>
                  <a:srgbClr val="C00000"/>
                </a:solidFill>
              </a:rPr>
              <a:t>equivalent</a:t>
            </a:r>
            <a:r>
              <a:rPr lang="en-GB" dirty="0" smtClean="0">
                <a:solidFill>
                  <a:srgbClr val="002060"/>
                </a:solidFill>
              </a:rPr>
              <a:t> to a </a:t>
            </a:r>
            <a:r>
              <a:rPr lang="en-GB" dirty="0" smtClean="0">
                <a:solidFill>
                  <a:srgbClr val="C00000"/>
                </a:solidFill>
              </a:rPr>
              <a:t>for loop </a:t>
            </a:r>
            <a:r>
              <a:rPr lang="en-GB" dirty="0" smtClean="0">
                <a:solidFill>
                  <a:srgbClr val="002060"/>
                </a:solidFill>
              </a:rPr>
              <a:t>that builds up a list of results manually</a:t>
            </a:r>
          </a:p>
          <a:p>
            <a:r>
              <a:rPr lang="en-GB" dirty="0" smtClean="0">
                <a:solidFill>
                  <a:srgbClr val="002060"/>
                </a:solidFill>
              </a:rPr>
              <a:t>list comprehensions are </a:t>
            </a:r>
            <a:r>
              <a:rPr lang="en-GB" dirty="0" smtClean="0">
                <a:solidFill>
                  <a:srgbClr val="C00000"/>
                </a:solidFill>
              </a:rPr>
              <a:t>simpler </a:t>
            </a:r>
            <a:r>
              <a:rPr lang="en-GB" dirty="0" smtClean="0">
                <a:solidFill>
                  <a:srgbClr val="002060"/>
                </a:solidFill>
              </a:rPr>
              <a:t>to code and likely </a:t>
            </a:r>
            <a:r>
              <a:rPr lang="en-GB" dirty="0" smtClean="0">
                <a:solidFill>
                  <a:srgbClr val="C00000"/>
                </a:solidFill>
              </a:rPr>
              <a:t>faster to run</a:t>
            </a:r>
            <a:r>
              <a:rPr lang="en-GB" dirty="0" smtClean="0">
                <a:solidFill>
                  <a:srgbClr val="002060"/>
                </a:solidFill>
              </a:rPr>
              <a:t> today:</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List Comprehensions</a:t>
            </a:r>
            <a:endParaRPr lang="en-US" dirty="0">
              <a:solidFill>
                <a:srgbClr val="C00000"/>
              </a:solidFill>
            </a:endParaRPr>
          </a:p>
        </p:txBody>
      </p:sp>
      <p:sp>
        <p:nvSpPr>
          <p:cNvPr id="3" name="Content Placeholder 2"/>
          <p:cNvSpPr>
            <a:spLocks noGrp="1"/>
          </p:cNvSpPr>
          <p:nvPr>
            <p:ph idx="1"/>
          </p:nvPr>
        </p:nvSpPr>
        <p:spPr/>
        <p:txBody>
          <a:bodyPr>
            <a:normAutofit/>
          </a:bodyPr>
          <a:lstStyle/>
          <a:p>
            <a:pPr>
              <a:buNone/>
            </a:pPr>
            <a:r>
              <a:rPr lang="en-GB" dirty="0" smtClean="0">
                <a:solidFill>
                  <a:srgbClr val="002060"/>
                </a:solidFill>
              </a:rPr>
              <a:t> </a:t>
            </a:r>
            <a:r>
              <a:rPr lang="en-GB" dirty="0" smtClean="0">
                <a:solidFill>
                  <a:srgbClr val="C00000"/>
                </a:solidFill>
              </a:rPr>
              <a:t># List comprehension equivalent ... </a:t>
            </a:r>
          </a:p>
          <a:p>
            <a:pPr>
              <a:buNone/>
            </a:pPr>
            <a:r>
              <a:rPr lang="en-GB" dirty="0" smtClean="0">
                <a:solidFill>
                  <a:srgbClr val="002060"/>
                </a:solidFill>
              </a:rPr>
              <a:t>&gt;&gt;&gt; res = [] </a:t>
            </a:r>
          </a:p>
          <a:p>
            <a:pPr>
              <a:buNone/>
            </a:pPr>
            <a:r>
              <a:rPr lang="en-GB" dirty="0" smtClean="0">
                <a:solidFill>
                  <a:srgbClr val="002060"/>
                </a:solidFill>
              </a:rPr>
              <a:t>&gt;&gt;&gt; for c in 'SPAM':                         </a:t>
            </a:r>
          </a:p>
          <a:p>
            <a:pPr>
              <a:buNone/>
            </a:pPr>
            <a:r>
              <a:rPr lang="en-GB" dirty="0" smtClean="0">
                <a:solidFill>
                  <a:srgbClr val="002060"/>
                </a:solidFill>
              </a:rPr>
              <a:t>		</a:t>
            </a:r>
            <a:r>
              <a:rPr lang="en-GB" dirty="0" err="1" smtClean="0">
                <a:solidFill>
                  <a:srgbClr val="002060"/>
                </a:solidFill>
              </a:rPr>
              <a:t>res.append</a:t>
            </a:r>
            <a:r>
              <a:rPr lang="en-GB" dirty="0" smtClean="0">
                <a:solidFill>
                  <a:srgbClr val="002060"/>
                </a:solidFill>
              </a:rPr>
              <a:t>(c * 4) </a:t>
            </a:r>
          </a:p>
          <a:p>
            <a:pPr>
              <a:buNone/>
            </a:pPr>
            <a:r>
              <a:rPr lang="en-GB" dirty="0" smtClean="0">
                <a:solidFill>
                  <a:srgbClr val="002060"/>
                </a:solidFill>
              </a:rPr>
              <a:t>&gt;&gt;&gt; res </a:t>
            </a:r>
          </a:p>
          <a:p>
            <a:pPr>
              <a:buNone/>
            </a:pPr>
            <a:r>
              <a:rPr lang="en-GB" dirty="0" smtClean="0">
                <a:solidFill>
                  <a:srgbClr val="002060"/>
                </a:solidFill>
              </a:rPr>
              <a:t>['SSSS', 'PPPP', 'AAAA', 'MMMM']</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Map</a:t>
            </a:r>
            <a:endParaRPr lang="en-US" dirty="0">
              <a:solidFill>
                <a:srgbClr val="C00000"/>
              </a:solidFill>
            </a:endParaRPr>
          </a:p>
        </p:txBody>
      </p:sp>
      <p:sp>
        <p:nvSpPr>
          <p:cNvPr id="3" name="Content Placeholder 2"/>
          <p:cNvSpPr>
            <a:spLocks noGrp="1"/>
          </p:cNvSpPr>
          <p:nvPr>
            <p:ph idx="1"/>
          </p:nvPr>
        </p:nvSpPr>
        <p:spPr>
          <a:xfrm>
            <a:off x="457200" y="1214422"/>
            <a:ext cx="8229600" cy="4525963"/>
          </a:xfrm>
        </p:spPr>
        <p:txBody>
          <a:bodyPr>
            <a:normAutofit/>
          </a:bodyPr>
          <a:lstStyle/>
          <a:p>
            <a:pPr algn="just"/>
            <a:r>
              <a:rPr lang="en-GB" dirty="0" smtClean="0">
                <a:solidFill>
                  <a:srgbClr val="002060"/>
                </a:solidFill>
              </a:rPr>
              <a:t>map built-in function </a:t>
            </a:r>
            <a:r>
              <a:rPr lang="en-GB" dirty="0" smtClean="0">
                <a:solidFill>
                  <a:srgbClr val="C00000"/>
                </a:solidFill>
              </a:rPr>
              <a:t>applies a function to items</a:t>
            </a:r>
            <a:r>
              <a:rPr lang="en-GB" dirty="0" smtClean="0">
                <a:solidFill>
                  <a:srgbClr val="002060"/>
                </a:solidFill>
              </a:rPr>
              <a:t> in a sequence and collects all the results in a new list</a:t>
            </a:r>
          </a:p>
          <a:p>
            <a:pPr algn="just"/>
            <a:r>
              <a:rPr lang="en-GB" dirty="0" smtClean="0">
                <a:solidFill>
                  <a:srgbClr val="002060"/>
                </a:solidFill>
              </a:rPr>
              <a:t>&gt;&gt;&gt; list(map(abs, [−1, −2, 0, 1, 2]))        </a:t>
            </a:r>
          </a:p>
          <a:p>
            <a:pPr algn="just"/>
            <a:r>
              <a:rPr lang="en-GB" dirty="0" smtClean="0">
                <a:solidFill>
                  <a:srgbClr val="002060"/>
                </a:solidFill>
              </a:rPr>
              <a:t># Map a function across a sequence </a:t>
            </a:r>
          </a:p>
          <a:p>
            <a:pPr algn="just">
              <a:buNone/>
            </a:pPr>
            <a:r>
              <a:rPr lang="en-GB" dirty="0" smtClean="0">
                <a:solidFill>
                  <a:srgbClr val="002060"/>
                </a:solidFill>
              </a:rPr>
              <a:t>	[1, 2, 0, 1, 2]</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US" dirty="0" smtClean="0">
                <a:solidFill>
                  <a:srgbClr val="C00000"/>
                </a:solidFill>
              </a:rPr>
              <a:t>Indexing, Slicing</a:t>
            </a:r>
            <a:endParaRPr lang="en-US" dirty="0">
              <a:solidFill>
                <a:srgbClr val="C00000"/>
              </a:solidFill>
            </a:endParaRPr>
          </a:p>
        </p:txBody>
      </p:sp>
      <p:sp>
        <p:nvSpPr>
          <p:cNvPr id="3" name="Content Placeholder 2"/>
          <p:cNvSpPr>
            <a:spLocks noGrp="1"/>
          </p:cNvSpPr>
          <p:nvPr>
            <p:ph idx="1"/>
          </p:nvPr>
        </p:nvSpPr>
        <p:spPr>
          <a:xfrm>
            <a:off x="500034" y="785794"/>
            <a:ext cx="8229600" cy="5786478"/>
          </a:xfrm>
        </p:spPr>
        <p:txBody>
          <a:bodyPr>
            <a:normAutofit lnSpcReduction="10000"/>
          </a:bodyPr>
          <a:lstStyle/>
          <a:p>
            <a:pPr>
              <a:lnSpc>
                <a:spcPct val="150000"/>
              </a:lnSpc>
              <a:buNone/>
            </a:pPr>
            <a:r>
              <a:rPr lang="en-US" dirty="0" smtClean="0">
                <a:solidFill>
                  <a:srgbClr val="002060"/>
                </a:solidFill>
              </a:rPr>
              <a:t>&gt;&gt;&gt; L = ['spam', 'Spam', 'SPAM!'] </a:t>
            </a:r>
          </a:p>
          <a:p>
            <a:pPr>
              <a:lnSpc>
                <a:spcPct val="150000"/>
              </a:lnSpc>
              <a:buNone/>
            </a:pPr>
            <a:r>
              <a:rPr lang="en-US" dirty="0" smtClean="0">
                <a:solidFill>
                  <a:srgbClr val="002060"/>
                </a:solidFill>
              </a:rPr>
              <a:t>&gt;&gt;&gt; L[2]               </a:t>
            </a:r>
            <a:r>
              <a:rPr lang="en-US" dirty="0" smtClean="0">
                <a:solidFill>
                  <a:srgbClr val="C00000"/>
                </a:solidFill>
              </a:rPr>
              <a:t># Offsets start at zero </a:t>
            </a:r>
          </a:p>
          <a:p>
            <a:pPr>
              <a:lnSpc>
                <a:spcPct val="150000"/>
              </a:lnSpc>
              <a:buNone/>
            </a:pPr>
            <a:r>
              <a:rPr lang="en-US" dirty="0" smtClean="0">
                <a:solidFill>
                  <a:srgbClr val="002060"/>
                </a:solidFill>
              </a:rPr>
              <a:t>'SPAM!' </a:t>
            </a:r>
          </a:p>
          <a:p>
            <a:pPr>
              <a:lnSpc>
                <a:spcPct val="150000"/>
              </a:lnSpc>
              <a:buNone/>
            </a:pPr>
            <a:r>
              <a:rPr lang="en-US" dirty="0" smtClean="0">
                <a:solidFill>
                  <a:srgbClr val="002060"/>
                </a:solidFill>
              </a:rPr>
              <a:t>&gt;&gt;&gt; L[−2]             </a:t>
            </a:r>
            <a:r>
              <a:rPr lang="en-US" dirty="0" smtClean="0">
                <a:solidFill>
                  <a:srgbClr val="C00000"/>
                </a:solidFill>
              </a:rPr>
              <a:t># Negative: count from the right </a:t>
            </a:r>
          </a:p>
          <a:p>
            <a:pPr>
              <a:lnSpc>
                <a:spcPct val="150000"/>
              </a:lnSpc>
              <a:buNone/>
            </a:pPr>
            <a:r>
              <a:rPr lang="en-US" dirty="0" smtClean="0">
                <a:solidFill>
                  <a:srgbClr val="002060"/>
                </a:solidFill>
              </a:rPr>
              <a:t>'Spam' </a:t>
            </a:r>
          </a:p>
          <a:p>
            <a:pPr>
              <a:lnSpc>
                <a:spcPct val="150000"/>
              </a:lnSpc>
              <a:buNone/>
            </a:pPr>
            <a:r>
              <a:rPr lang="en-US" dirty="0" smtClean="0">
                <a:solidFill>
                  <a:srgbClr val="002060"/>
                </a:solidFill>
              </a:rPr>
              <a:t>&gt;&gt;&gt; L[1:]               </a:t>
            </a:r>
            <a:r>
              <a:rPr lang="en-US" dirty="0" smtClean="0">
                <a:solidFill>
                  <a:srgbClr val="C00000"/>
                </a:solidFill>
              </a:rPr>
              <a:t># Slicing fetches sections </a:t>
            </a:r>
          </a:p>
          <a:p>
            <a:pPr>
              <a:lnSpc>
                <a:spcPct val="150000"/>
              </a:lnSpc>
              <a:buNone/>
            </a:pPr>
            <a:r>
              <a:rPr lang="en-US" dirty="0" smtClean="0">
                <a:solidFill>
                  <a:srgbClr val="002060"/>
                </a:solidFill>
              </a:rPr>
              <a:t>['Spam', 'SPAM!']</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42844" y="0"/>
            <a:ext cx="8686800" cy="6643710"/>
          </a:xfrm>
        </p:spPr>
        <p:txBody>
          <a:bodyPr>
            <a:noAutofit/>
          </a:bodyPr>
          <a:lstStyle/>
          <a:p>
            <a:pPr marL="0" indent="0" algn="just">
              <a:buNone/>
            </a:pPr>
            <a:r>
              <a:rPr lang="en-GB" sz="1400" b="1" dirty="0" err="1" smtClean="0">
                <a:solidFill>
                  <a:srgbClr val="002060"/>
                </a:solidFill>
              </a:rPr>
              <a:t>Pseudocode</a:t>
            </a:r>
            <a:endParaRPr lang="en-GB" sz="1400" b="1" dirty="0" smtClean="0">
              <a:solidFill>
                <a:srgbClr val="002060"/>
              </a:solidFill>
            </a:endParaRPr>
          </a:p>
          <a:p>
            <a:pPr marL="0" indent="0" algn="just">
              <a:buNone/>
            </a:pPr>
            <a:r>
              <a:rPr lang="en-GB" sz="1400" dirty="0" smtClean="0">
                <a:solidFill>
                  <a:srgbClr val="002060"/>
                </a:solidFill>
              </a:rPr>
              <a:t>READ </a:t>
            </a:r>
            <a:r>
              <a:rPr lang="en-GB" sz="1400" dirty="0" err="1" smtClean="0">
                <a:solidFill>
                  <a:srgbClr val="002060"/>
                </a:solidFill>
              </a:rPr>
              <a:t>items_carried</a:t>
            </a:r>
            <a:endParaRPr lang="en-GB" sz="1400" dirty="0" smtClean="0">
              <a:solidFill>
                <a:srgbClr val="002060"/>
              </a:solidFill>
            </a:endParaRPr>
          </a:p>
          <a:p>
            <a:pPr marL="0" indent="0" algn="just">
              <a:buNone/>
            </a:pPr>
            <a:r>
              <a:rPr lang="en-GB" sz="1400" dirty="0" smtClean="0">
                <a:solidFill>
                  <a:srgbClr val="002060"/>
                </a:solidFill>
              </a:rPr>
              <a:t>SET east as G, C, F</a:t>
            </a:r>
          </a:p>
          <a:p>
            <a:pPr marL="0" indent="0" algn="just">
              <a:buNone/>
            </a:pPr>
            <a:r>
              <a:rPr lang="en-GB" sz="1400" dirty="0" smtClean="0">
                <a:solidFill>
                  <a:srgbClr val="002060"/>
                </a:solidFill>
              </a:rPr>
              <a:t>SET west as empty</a:t>
            </a:r>
          </a:p>
          <a:p>
            <a:pPr marL="0" indent="0" algn="just">
              <a:buNone/>
            </a:pPr>
            <a:r>
              <a:rPr lang="en-GB" sz="1400" dirty="0" smtClean="0">
                <a:solidFill>
                  <a:srgbClr val="002060"/>
                </a:solidFill>
              </a:rPr>
              <a:t>SET </a:t>
            </a:r>
            <a:r>
              <a:rPr lang="en-GB" sz="1400" dirty="0" err="1" smtClean="0">
                <a:solidFill>
                  <a:srgbClr val="002060"/>
                </a:solidFill>
              </a:rPr>
              <a:t>from_Dir</a:t>
            </a:r>
            <a:r>
              <a:rPr lang="en-GB" sz="1400" dirty="0" smtClean="0">
                <a:solidFill>
                  <a:srgbClr val="002060"/>
                </a:solidFill>
              </a:rPr>
              <a:t> = east and </a:t>
            </a:r>
            <a:r>
              <a:rPr lang="en-GB" sz="1400" dirty="0" err="1" smtClean="0">
                <a:solidFill>
                  <a:srgbClr val="002060"/>
                </a:solidFill>
              </a:rPr>
              <a:t>to_Dir</a:t>
            </a:r>
            <a:r>
              <a:rPr lang="en-GB" sz="1400" dirty="0" smtClean="0">
                <a:solidFill>
                  <a:srgbClr val="002060"/>
                </a:solidFill>
              </a:rPr>
              <a:t> = west</a:t>
            </a:r>
          </a:p>
          <a:p>
            <a:pPr marL="0" indent="0" algn="just">
              <a:buNone/>
            </a:pPr>
            <a:r>
              <a:rPr lang="en-GB" sz="1400" dirty="0" smtClean="0">
                <a:solidFill>
                  <a:srgbClr val="002060"/>
                </a:solidFill>
              </a:rPr>
              <a:t>FOR each item in </a:t>
            </a:r>
            <a:r>
              <a:rPr lang="en-GB" sz="1400" dirty="0" err="1" smtClean="0">
                <a:solidFill>
                  <a:srgbClr val="002060"/>
                </a:solidFill>
              </a:rPr>
              <a:t>items_carried</a:t>
            </a:r>
            <a:endParaRPr lang="en-GB" sz="1400" dirty="0" smtClean="0">
              <a:solidFill>
                <a:srgbClr val="002060"/>
              </a:solidFill>
            </a:endParaRPr>
          </a:p>
          <a:p>
            <a:pPr marL="0" indent="0" algn="just">
              <a:buNone/>
            </a:pPr>
            <a:r>
              <a:rPr lang="en-GB" sz="1400" dirty="0" smtClean="0">
                <a:solidFill>
                  <a:srgbClr val="002060"/>
                </a:solidFill>
              </a:rPr>
              <a:t>	IF </a:t>
            </a:r>
            <a:r>
              <a:rPr lang="en-GB" sz="1400" dirty="0" err="1" smtClean="0">
                <a:solidFill>
                  <a:srgbClr val="002060"/>
                </a:solidFill>
              </a:rPr>
              <a:t>from_Dir</a:t>
            </a:r>
            <a:r>
              <a:rPr lang="en-GB" sz="1400" dirty="0" smtClean="0">
                <a:solidFill>
                  <a:srgbClr val="002060"/>
                </a:solidFill>
              </a:rPr>
              <a:t> == east THEN</a:t>
            </a:r>
          </a:p>
          <a:p>
            <a:pPr marL="0" indent="0" algn="just">
              <a:buNone/>
            </a:pPr>
            <a:r>
              <a:rPr lang="en-GB" sz="1400" dirty="0" smtClean="0">
                <a:solidFill>
                  <a:srgbClr val="002060"/>
                </a:solidFill>
              </a:rPr>
              <a:t>		remove item from east and add to west</a:t>
            </a:r>
          </a:p>
          <a:p>
            <a:pPr marL="0" indent="0" algn="just">
              <a:buNone/>
            </a:pPr>
            <a:r>
              <a:rPr lang="en-GB" sz="1400" dirty="0" smtClean="0">
                <a:solidFill>
                  <a:srgbClr val="002060"/>
                </a:solidFill>
              </a:rPr>
              <a:t>		IF east or west contains ‘C’ and ‘G’ or ‘G’ and ‘F’ THEN</a:t>
            </a:r>
          </a:p>
          <a:p>
            <a:pPr marL="0" indent="0" algn="just">
              <a:buNone/>
            </a:pPr>
            <a:r>
              <a:rPr lang="en-GB" sz="1400" dirty="0" smtClean="0">
                <a:solidFill>
                  <a:srgbClr val="002060"/>
                </a:solidFill>
              </a:rPr>
              <a:t>			PRINT ‘NOT SAFE’</a:t>
            </a:r>
          </a:p>
          <a:p>
            <a:pPr marL="0" indent="0" algn="just">
              <a:buNone/>
            </a:pPr>
            <a:r>
              <a:rPr lang="en-GB" sz="1400" dirty="0" smtClean="0">
                <a:solidFill>
                  <a:srgbClr val="002060"/>
                </a:solidFill>
              </a:rPr>
              <a:t>			BREAK</a:t>
            </a:r>
          </a:p>
          <a:p>
            <a:pPr marL="0" indent="0" algn="just">
              <a:buNone/>
            </a:pPr>
            <a:r>
              <a:rPr lang="en-GB" sz="1400" dirty="0" smtClean="0">
                <a:solidFill>
                  <a:srgbClr val="002060"/>
                </a:solidFill>
              </a:rPr>
              <a:t>	ELSE</a:t>
            </a:r>
          </a:p>
          <a:p>
            <a:pPr marL="0" indent="0" algn="just">
              <a:buNone/>
            </a:pPr>
            <a:r>
              <a:rPr lang="en-GB" sz="1400" dirty="0" smtClean="0">
                <a:solidFill>
                  <a:srgbClr val="002060"/>
                </a:solidFill>
              </a:rPr>
              <a:t>		remove item from west and add to east</a:t>
            </a:r>
          </a:p>
          <a:p>
            <a:pPr marL="0" indent="0" algn="just">
              <a:buNone/>
            </a:pPr>
            <a:r>
              <a:rPr lang="en-GB" sz="1400" dirty="0" smtClean="0">
                <a:solidFill>
                  <a:srgbClr val="002060"/>
                </a:solidFill>
              </a:rPr>
              <a:t>		IF east or west contains ‘C’ and ‘G’ or ‘G’ and ‘F’ THEN</a:t>
            </a:r>
          </a:p>
          <a:p>
            <a:pPr marL="0" indent="0" algn="just">
              <a:buNone/>
            </a:pPr>
            <a:r>
              <a:rPr lang="en-GB" sz="1400" dirty="0" smtClean="0">
                <a:solidFill>
                  <a:srgbClr val="002060"/>
                </a:solidFill>
              </a:rPr>
              <a:t>			PRINT ‘NOT SAFE’</a:t>
            </a:r>
          </a:p>
          <a:p>
            <a:pPr marL="0" indent="0" algn="just">
              <a:buNone/>
            </a:pPr>
            <a:r>
              <a:rPr lang="en-GB" sz="1400" dirty="0" smtClean="0">
                <a:solidFill>
                  <a:srgbClr val="002060"/>
                </a:solidFill>
              </a:rPr>
              <a:t>			BREAK</a:t>
            </a:r>
          </a:p>
          <a:p>
            <a:pPr marL="0" indent="0" algn="just">
              <a:buNone/>
            </a:pPr>
            <a:r>
              <a:rPr lang="en-GB" sz="1400" dirty="0" smtClean="0">
                <a:solidFill>
                  <a:srgbClr val="002060"/>
                </a:solidFill>
              </a:rPr>
              <a:t>	END IF</a:t>
            </a:r>
          </a:p>
          <a:p>
            <a:pPr marL="0" indent="0" algn="just">
              <a:buNone/>
            </a:pPr>
            <a:r>
              <a:rPr lang="en-GB" sz="1400" dirty="0" smtClean="0">
                <a:solidFill>
                  <a:srgbClr val="002060"/>
                </a:solidFill>
              </a:rPr>
              <a:t>IF </a:t>
            </a:r>
            <a:r>
              <a:rPr lang="en-GB" sz="1400" dirty="0" err="1" smtClean="0">
                <a:solidFill>
                  <a:srgbClr val="002060"/>
                </a:solidFill>
              </a:rPr>
              <a:t>from_Dir</a:t>
            </a:r>
            <a:r>
              <a:rPr lang="en-GB" sz="1400" dirty="0" smtClean="0">
                <a:solidFill>
                  <a:srgbClr val="002060"/>
                </a:solidFill>
              </a:rPr>
              <a:t> == east THEN</a:t>
            </a:r>
          </a:p>
          <a:p>
            <a:pPr marL="0" indent="0" algn="just">
              <a:buNone/>
            </a:pPr>
            <a:r>
              <a:rPr lang="en-GB" sz="1400" dirty="0" smtClean="0">
                <a:solidFill>
                  <a:srgbClr val="002060"/>
                </a:solidFill>
              </a:rPr>
              <a:t>	SET </a:t>
            </a:r>
            <a:r>
              <a:rPr lang="en-GB" sz="1400" dirty="0" err="1" smtClean="0">
                <a:solidFill>
                  <a:srgbClr val="002060"/>
                </a:solidFill>
              </a:rPr>
              <a:t>from_Dir</a:t>
            </a:r>
            <a:r>
              <a:rPr lang="en-GB" sz="1400" dirty="0" smtClean="0">
                <a:solidFill>
                  <a:srgbClr val="002060"/>
                </a:solidFill>
              </a:rPr>
              <a:t> = west </a:t>
            </a:r>
          </a:p>
          <a:p>
            <a:pPr marL="0" indent="0" algn="just">
              <a:buNone/>
            </a:pPr>
            <a:r>
              <a:rPr lang="en-GB" sz="1400" dirty="0" smtClean="0">
                <a:solidFill>
                  <a:srgbClr val="002060"/>
                </a:solidFill>
              </a:rPr>
              <a:t>	SET </a:t>
            </a:r>
            <a:r>
              <a:rPr lang="en-GB" sz="1400" dirty="0" err="1" smtClean="0">
                <a:solidFill>
                  <a:srgbClr val="002060"/>
                </a:solidFill>
              </a:rPr>
              <a:t>to_Dir</a:t>
            </a:r>
            <a:r>
              <a:rPr lang="en-GB" sz="1400" dirty="0" smtClean="0">
                <a:solidFill>
                  <a:srgbClr val="002060"/>
                </a:solidFill>
              </a:rPr>
              <a:t> = east</a:t>
            </a:r>
          </a:p>
          <a:p>
            <a:pPr marL="0" indent="0" algn="just">
              <a:buNone/>
            </a:pPr>
            <a:r>
              <a:rPr lang="en-GB" sz="1400" dirty="0" smtClean="0">
                <a:solidFill>
                  <a:srgbClr val="002060"/>
                </a:solidFill>
              </a:rPr>
              <a:t>ELSE</a:t>
            </a:r>
          </a:p>
          <a:p>
            <a:pPr marL="0" indent="0" algn="just">
              <a:buNone/>
            </a:pPr>
            <a:r>
              <a:rPr lang="en-GB" sz="1400" dirty="0" smtClean="0">
                <a:solidFill>
                  <a:srgbClr val="002060"/>
                </a:solidFill>
              </a:rPr>
              <a:t>	SET </a:t>
            </a:r>
            <a:r>
              <a:rPr lang="en-GB" sz="1400" dirty="0" err="1" smtClean="0">
                <a:solidFill>
                  <a:srgbClr val="002060"/>
                </a:solidFill>
              </a:rPr>
              <a:t>from_Dir</a:t>
            </a:r>
            <a:r>
              <a:rPr lang="en-GB" sz="1400" dirty="0" smtClean="0">
                <a:solidFill>
                  <a:srgbClr val="002060"/>
                </a:solidFill>
              </a:rPr>
              <a:t> = east </a:t>
            </a:r>
          </a:p>
          <a:p>
            <a:pPr marL="0" indent="0" algn="just">
              <a:buNone/>
            </a:pPr>
            <a:r>
              <a:rPr lang="en-GB" sz="1400" dirty="0" smtClean="0">
                <a:solidFill>
                  <a:srgbClr val="002060"/>
                </a:solidFill>
              </a:rPr>
              <a:t>	SET </a:t>
            </a:r>
            <a:r>
              <a:rPr lang="en-GB" sz="1400" dirty="0" err="1" smtClean="0">
                <a:solidFill>
                  <a:srgbClr val="002060"/>
                </a:solidFill>
              </a:rPr>
              <a:t>to_Dir</a:t>
            </a:r>
            <a:r>
              <a:rPr lang="en-GB" sz="1400" dirty="0" smtClean="0">
                <a:solidFill>
                  <a:srgbClr val="002060"/>
                </a:solidFill>
              </a:rPr>
              <a:t> = west</a:t>
            </a:r>
          </a:p>
          <a:p>
            <a:pPr marL="0" indent="0" algn="just">
              <a:buNone/>
            </a:pPr>
            <a:r>
              <a:rPr lang="en-GB" sz="1400" dirty="0" smtClean="0">
                <a:solidFill>
                  <a:srgbClr val="002060"/>
                </a:solidFill>
              </a:rPr>
              <a:t>END IF</a:t>
            </a:r>
          </a:p>
          <a:p>
            <a:pPr marL="0" indent="0" algn="just">
              <a:buNone/>
            </a:pPr>
            <a:r>
              <a:rPr lang="en-GB" sz="1400" dirty="0" smtClean="0">
                <a:solidFill>
                  <a:srgbClr val="002060"/>
                </a:solidFill>
              </a:rPr>
              <a:t>END FOR</a:t>
            </a:r>
          </a:p>
          <a:p>
            <a:pPr marL="0" indent="0" algn="just">
              <a:buNone/>
            </a:pPr>
            <a:r>
              <a:rPr lang="en-GB" sz="1400" dirty="0" smtClean="0">
                <a:solidFill>
                  <a:srgbClr val="002060"/>
                </a:solidFill>
              </a:rPr>
              <a:t>PRINT ‘SAFE’		</a:t>
            </a:r>
          </a:p>
          <a:p>
            <a:pPr marL="0" indent="0" algn="just">
              <a:buNone/>
            </a:pPr>
            <a:endParaRPr lang="en-GB" sz="1400" dirty="0" smtClean="0">
              <a:solidFill>
                <a:srgbClr val="002060"/>
              </a:solidFill>
            </a:endParaRPr>
          </a:p>
        </p:txBody>
      </p:sp>
    </p:spTree>
    <p:extLst>
      <p:ext uri="{BB962C8B-B14F-4D97-AF65-F5344CB8AC3E}">
        <p14:creationId xmlns:p14="http://schemas.microsoft.com/office/powerpoint/2010/main" xmlns="" val="1233728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US" dirty="0" smtClean="0">
                <a:solidFill>
                  <a:srgbClr val="C00000"/>
                </a:solidFill>
              </a:rPr>
              <a:t>Matrixes</a:t>
            </a:r>
            <a:endParaRPr lang="en-US" dirty="0">
              <a:solidFill>
                <a:srgbClr val="C00000"/>
              </a:solidFill>
            </a:endParaRPr>
          </a:p>
        </p:txBody>
      </p:sp>
      <p:sp>
        <p:nvSpPr>
          <p:cNvPr id="3" name="Content Placeholder 2"/>
          <p:cNvSpPr>
            <a:spLocks noGrp="1"/>
          </p:cNvSpPr>
          <p:nvPr>
            <p:ph idx="1"/>
          </p:nvPr>
        </p:nvSpPr>
        <p:spPr>
          <a:xfrm>
            <a:off x="214282" y="1000108"/>
            <a:ext cx="8686800" cy="5126055"/>
          </a:xfrm>
        </p:spPr>
        <p:txBody>
          <a:bodyPr>
            <a:normAutofit/>
          </a:bodyPr>
          <a:lstStyle/>
          <a:p>
            <a:r>
              <a:rPr lang="en-GB" dirty="0" smtClean="0">
                <a:solidFill>
                  <a:srgbClr val="002060"/>
                </a:solidFill>
              </a:rPr>
              <a:t>a basic 3 × 3 two-dimensional list-based array: &gt;&gt;&gt; matrix = [[1, 2, 3], [4, 5, 6], [7, 8, 9]]</a:t>
            </a:r>
          </a:p>
          <a:p>
            <a:r>
              <a:rPr lang="en-GB" dirty="0" smtClean="0">
                <a:solidFill>
                  <a:srgbClr val="002060"/>
                </a:solidFill>
              </a:rPr>
              <a:t>With </a:t>
            </a:r>
            <a:r>
              <a:rPr lang="en-GB" dirty="0" smtClean="0">
                <a:solidFill>
                  <a:srgbClr val="C00000"/>
                </a:solidFill>
              </a:rPr>
              <a:t>one index</a:t>
            </a:r>
            <a:r>
              <a:rPr lang="en-GB" dirty="0" smtClean="0">
                <a:solidFill>
                  <a:srgbClr val="002060"/>
                </a:solidFill>
              </a:rPr>
              <a:t>, you get an </a:t>
            </a:r>
            <a:r>
              <a:rPr lang="en-GB" dirty="0" smtClean="0">
                <a:solidFill>
                  <a:srgbClr val="C00000"/>
                </a:solidFill>
              </a:rPr>
              <a:t>entire row </a:t>
            </a:r>
            <a:r>
              <a:rPr lang="en-GB" dirty="0" smtClean="0">
                <a:solidFill>
                  <a:srgbClr val="002060"/>
                </a:solidFill>
              </a:rPr>
              <a:t>(really, a nested </a:t>
            </a:r>
            <a:r>
              <a:rPr lang="en-GB" dirty="0" err="1" smtClean="0">
                <a:solidFill>
                  <a:srgbClr val="002060"/>
                </a:solidFill>
              </a:rPr>
              <a:t>sublist</a:t>
            </a:r>
            <a:r>
              <a:rPr lang="en-GB" dirty="0" smtClean="0">
                <a:solidFill>
                  <a:srgbClr val="002060"/>
                </a:solidFill>
              </a:rPr>
              <a:t>), and with two, you get an item within the row: </a:t>
            </a:r>
          </a:p>
          <a:p>
            <a:pPr>
              <a:buNone/>
            </a:pPr>
            <a:r>
              <a:rPr lang="en-GB" dirty="0" smtClean="0">
                <a:solidFill>
                  <a:srgbClr val="002060"/>
                </a:solidFill>
              </a:rPr>
              <a:t>&gt;&gt;&gt; matrix[1] </a:t>
            </a:r>
          </a:p>
          <a:p>
            <a:pPr>
              <a:buNone/>
            </a:pPr>
            <a:r>
              <a:rPr lang="en-GB" dirty="0" smtClean="0">
                <a:solidFill>
                  <a:srgbClr val="002060"/>
                </a:solidFill>
              </a:rPr>
              <a:t>[4, 5, 6]</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Matrixes</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a:buNone/>
            </a:pPr>
            <a:r>
              <a:rPr lang="en-GB" dirty="0" smtClean="0">
                <a:solidFill>
                  <a:srgbClr val="002060"/>
                </a:solidFill>
              </a:rPr>
              <a:t>&gt;&gt;&gt; matrix[1][1] </a:t>
            </a:r>
          </a:p>
          <a:p>
            <a:pPr>
              <a:buNone/>
            </a:pPr>
            <a:r>
              <a:rPr lang="en-GB" dirty="0" smtClean="0">
                <a:solidFill>
                  <a:srgbClr val="002060"/>
                </a:solidFill>
              </a:rPr>
              <a:t>5 </a:t>
            </a:r>
          </a:p>
          <a:p>
            <a:pPr>
              <a:buNone/>
            </a:pPr>
            <a:r>
              <a:rPr lang="en-GB" dirty="0" smtClean="0">
                <a:solidFill>
                  <a:srgbClr val="002060"/>
                </a:solidFill>
              </a:rPr>
              <a:t>&gt;&gt;&gt; matrix[2][0] </a:t>
            </a:r>
          </a:p>
          <a:p>
            <a:pPr>
              <a:buNone/>
            </a:pPr>
            <a:r>
              <a:rPr lang="en-GB" dirty="0" smtClean="0">
                <a:solidFill>
                  <a:srgbClr val="002060"/>
                </a:solidFill>
              </a:rPr>
              <a:t>7 </a:t>
            </a:r>
          </a:p>
          <a:p>
            <a:pPr>
              <a:buNone/>
            </a:pPr>
            <a:r>
              <a:rPr lang="en-GB" dirty="0" smtClean="0">
                <a:solidFill>
                  <a:srgbClr val="002060"/>
                </a:solidFill>
              </a:rPr>
              <a:t>&gt;&gt;&gt; matrix = [[1, 2, 3], </a:t>
            </a:r>
          </a:p>
          <a:p>
            <a:pPr>
              <a:buNone/>
            </a:pPr>
            <a:r>
              <a:rPr lang="en-GB" dirty="0" smtClean="0">
                <a:solidFill>
                  <a:srgbClr val="002060"/>
                </a:solidFill>
              </a:rPr>
              <a:t>		              [4, 5, 6], </a:t>
            </a:r>
          </a:p>
          <a:p>
            <a:pPr>
              <a:buNone/>
            </a:pPr>
            <a:r>
              <a:rPr lang="en-GB" dirty="0" smtClean="0">
                <a:solidFill>
                  <a:srgbClr val="002060"/>
                </a:solidFill>
              </a:rPr>
              <a:t>			    [7, 8, 9]] </a:t>
            </a:r>
          </a:p>
          <a:p>
            <a:pPr>
              <a:buNone/>
            </a:pPr>
            <a:r>
              <a:rPr lang="en-GB" dirty="0" smtClean="0">
                <a:solidFill>
                  <a:srgbClr val="002060"/>
                </a:solidFill>
              </a:rPr>
              <a:t>&gt;&gt;&gt; matrix[1][1] </a:t>
            </a:r>
          </a:p>
          <a:p>
            <a:pPr>
              <a:buNone/>
            </a:pPr>
            <a:r>
              <a:rPr lang="en-GB" dirty="0" smtClean="0">
                <a:solidFill>
                  <a:srgbClr val="002060"/>
                </a:solidFill>
              </a:rPr>
              <a:t>5</a:t>
            </a:r>
          </a:p>
          <a:p>
            <a:pPr>
              <a:buNone/>
            </a:pPr>
            <a:endParaRPr lang="en-US"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939784"/>
          </a:xfrm>
        </p:spPr>
        <p:txBody>
          <a:bodyPr>
            <a:normAutofit fontScale="90000"/>
          </a:bodyPr>
          <a:lstStyle/>
          <a:p>
            <a:r>
              <a:rPr lang="en-US" dirty="0" smtClean="0">
                <a:solidFill>
                  <a:srgbClr val="C00000"/>
                </a:solidFill>
              </a:rPr>
              <a:t>Insertion, Deletion and Replacement</a:t>
            </a:r>
            <a:endParaRPr lang="en-US" dirty="0">
              <a:solidFill>
                <a:srgbClr val="C00000"/>
              </a:solidFill>
            </a:endParaRPr>
          </a:p>
        </p:txBody>
      </p:sp>
      <p:sp>
        <p:nvSpPr>
          <p:cNvPr id="3" name="Content Placeholder 2"/>
          <p:cNvSpPr>
            <a:spLocks noGrp="1"/>
          </p:cNvSpPr>
          <p:nvPr>
            <p:ph idx="1"/>
          </p:nvPr>
        </p:nvSpPr>
        <p:spPr>
          <a:xfrm>
            <a:off x="457200" y="1000108"/>
            <a:ext cx="8229600" cy="5643602"/>
          </a:xfrm>
        </p:spPr>
        <p:txBody>
          <a:bodyPr>
            <a:normAutofit lnSpcReduction="10000"/>
          </a:bodyPr>
          <a:lstStyle/>
          <a:p>
            <a:pPr>
              <a:buNone/>
            </a:pPr>
            <a:r>
              <a:rPr lang="en-GB" dirty="0" smtClean="0">
                <a:solidFill>
                  <a:srgbClr val="002060"/>
                </a:solidFill>
              </a:rPr>
              <a:t>&gt;&gt;&gt; L = [1, 2, 3] </a:t>
            </a:r>
          </a:p>
          <a:p>
            <a:pPr>
              <a:buNone/>
            </a:pPr>
            <a:r>
              <a:rPr lang="en-GB" dirty="0" smtClean="0">
                <a:solidFill>
                  <a:srgbClr val="002060"/>
                </a:solidFill>
              </a:rPr>
              <a:t>&gt;&gt;&gt; L[1:2] = [4, 5]         </a:t>
            </a:r>
            <a:r>
              <a:rPr lang="en-GB" dirty="0" smtClean="0">
                <a:solidFill>
                  <a:srgbClr val="C00000"/>
                </a:solidFill>
              </a:rPr>
              <a:t># Replacement/insertion</a:t>
            </a:r>
          </a:p>
          <a:p>
            <a:pPr>
              <a:buNone/>
            </a:pPr>
            <a:r>
              <a:rPr lang="en-GB" dirty="0" smtClean="0">
                <a:solidFill>
                  <a:srgbClr val="002060"/>
                </a:solidFill>
              </a:rPr>
              <a:t>&gt;&gt;&gt; L </a:t>
            </a:r>
          </a:p>
          <a:p>
            <a:pPr>
              <a:buNone/>
            </a:pPr>
            <a:r>
              <a:rPr lang="en-GB" dirty="0" smtClean="0">
                <a:solidFill>
                  <a:srgbClr val="002060"/>
                </a:solidFill>
              </a:rPr>
              <a:t>[1, 4, 5, 3] </a:t>
            </a:r>
          </a:p>
          <a:p>
            <a:pPr>
              <a:buNone/>
            </a:pPr>
            <a:r>
              <a:rPr lang="en-GB" dirty="0" smtClean="0">
                <a:solidFill>
                  <a:srgbClr val="002060"/>
                </a:solidFill>
              </a:rPr>
              <a:t>&gt;&gt;&gt; L[1:1] = [6, 7]    </a:t>
            </a:r>
            <a:r>
              <a:rPr lang="en-GB" dirty="0" smtClean="0">
                <a:solidFill>
                  <a:srgbClr val="C00000"/>
                </a:solidFill>
              </a:rPr>
              <a:t># Insertion (replace nothing) </a:t>
            </a:r>
          </a:p>
          <a:p>
            <a:pPr>
              <a:buNone/>
            </a:pPr>
            <a:r>
              <a:rPr lang="en-GB" dirty="0" smtClean="0">
                <a:solidFill>
                  <a:srgbClr val="002060"/>
                </a:solidFill>
              </a:rPr>
              <a:t>&gt;&gt;&gt; L </a:t>
            </a:r>
          </a:p>
          <a:p>
            <a:pPr>
              <a:buNone/>
            </a:pPr>
            <a:r>
              <a:rPr lang="en-GB" dirty="0" smtClean="0">
                <a:solidFill>
                  <a:srgbClr val="002060"/>
                </a:solidFill>
              </a:rPr>
              <a:t>[1, 6, 7, 4, 5, 3] </a:t>
            </a:r>
          </a:p>
          <a:p>
            <a:pPr>
              <a:buNone/>
            </a:pPr>
            <a:r>
              <a:rPr lang="en-GB" dirty="0" smtClean="0">
                <a:solidFill>
                  <a:srgbClr val="002060"/>
                </a:solidFill>
              </a:rPr>
              <a:t>&gt;&gt;&gt; L[1:2] = [] 		</a:t>
            </a:r>
            <a:r>
              <a:rPr lang="en-GB" dirty="0" smtClean="0">
                <a:solidFill>
                  <a:srgbClr val="C00000"/>
                </a:solidFill>
              </a:rPr>
              <a:t># Deletion (insert nothing) </a:t>
            </a:r>
          </a:p>
          <a:p>
            <a:pPr>
              <a:buNone/>
            </a:pPr>
            <a:r>
              <a:rPr lang="en-GB" dirty="0" smtClean="0">
                <a:solidFill>
                  <a:srgbClr val="002060"/>
                </a:solidFill>
              </a:rPr>
              <a:t>&gt;&gt;&gt; L </a:t>
            </a:r>
          </a:p>
          <a:p>
            <a:pPr>
              <a:buNone/>
            </a:pPr>
            <a:r>
              <a:rPr lang="en-GB" dirty="0" smtClean="0">
                <a:solidFill>
                  <a:srgbClr val="002060"/>
                </a:solidFill>
              </a:rPr>
              <a:t>[1, 7, 4, 5, 3]</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Insertion, Deletion and Replacement</a:t>
            </a:r>
            <a:endParaRPr lang="en-US" dirty="0">
              <a:solidFill>
                <a:srgbClr val="C00000"/>
              </a:solidFill>
            </a:endParaRPr>
          </a:p>
        </p:txBody>
      </p:sp>
      <p:sp>
        <p:nvSpPr>
          <p:cNvPr id="3" name="Content Placeholder 2"/>
          <p:cNvSpPr>
            <a:spLocks noGrp="1"/>
          </p:cNvSpPr>
          <p:nvPr>
            <p:ph idx="1"/>
          </p:nvPr>
        </p:nvSpPr>
        <p:spPr>
          <a:xfrm>
            <a:off x="457200" y="1071546"/>
            <a:ext cx="8229600" cy="5357850"/>
          </a:xfrm>
        </p:spPr>
        <p:txBody>
          <a:bodyPr>
            <a:noAutofit/>
          </a:bodyPr>
          <a:lstStyle/>
          <a:p>
            <a:pPr>
              <a:buNone/>
            </a:pPr>
            <a:r>
              <a:rPr lang="en-US" sz="2800" dirty="0" smtClean="0">
                <a:solidFill>
                  <a:srgbClr val="002060"/>
                </a:solidFill>
              </a:rPr>
              <a:t>&gt;&gt;&gt; L = [1] </a:t>
            </a:r>
          </a:p>
          <a:p>
            <a:pPr>
              <a:buNone/>
            </a:pPr>
            <a:r>
              <a:rPr lang="en-US" sz="2800" dirty="0" smtClean="0">
                <a:solidFill>
                  <a:srgbClr val="002060"/>
                </a:solidFill>
              </a:rPr>
              <a:t>&gt;&gt;&gt; L[:0] = [2, 3, 4]   </a:t>
            </a:r>
            <a:r>
              <a:rPr lang="en-US" sz="4000" dirty="0" smtClean="0">
                <a:solidFill>
                  <a:srgbClr val="002060"/>
                </a:solidFill>
              </a:rPr>
              <a:t> </a:t>
            </a:r>
          </a:p>
          <a:p>
            <a:pPr>
              <a:buNone/>
            </a:pPr>
            <a:r>
              <a:rPr lang="en-US" sz="2800" dirty="0" smtClean="0">
                <a:solidFill>
                  <a:srgbClr val="C00000"/>
                </a:solidFill>
              </a:rPr>
              <a:t># Insert all at :0, an empty slice at front </a:t>
            </a:r>
            <a:endParaRPr lang="en-US" sz="4000" dirty="0" smtClean="0">
              <a:solidFill>
                <a:srgbClr val="C00000"/>
              </a:solidFill>
            </a:endParaRPr>
          </a:p>
          <a:p>
            <a:pPr>
              <a:buNone/>
            </a:pPr>
            <a:r>
              <a:rPr lang="en-US" sz="2800" dirty="0" smtClean="0">
                <a:solidFill>
                  <a:srgbClr val="002060"/>
                </a:solidFill>
              </a:rPr>
              <a:t>&gt;&gt;&gt; L </a:t>
            </a:r>
          </a:p>
          <a:p>
            <a:pPr>
              <a:buNone/>
            </a:pPr>
            <a:r>
              <a:rPr lang="en-US" sz="2800" dirty="0" smtClean="0">
                <a:solidFill>
                  <a:srgbClr val="002060"/>
                </a:solidFill>
              </a:rPr>
              <a:t>[2, 3, 4, 1] </a:t>
            </a:r>
          </a:p>
          <a:p>
            <a:pPr>
              <a:buNone/>
            </a:pPr>
            <a:r>
              <a:rPr lang="en-US" sz="2800" dirty="0" smtClean="0">
                <a:solidFill>
                  <a:srgbClr val="002060"/>
                </a:solidFill>
              </a:rPr>
              <a:t>&gt;&gt;&gt; L[</a:t>
            </a:r>
            <a:r>
              <a:rPr lang="en-US" sz="2800" dirty="0" err="1" smtClean="0">
                <a:solidFill>
                  <a:srgbClr val="002060"/>
                </a:solidFill>
              </a:rPr>
              <a:t>len</a:t>
            </a:r>
            <a:r>
              <a:rPr lang="en-US" sz="2800" dirty="0" smtClean="0">
                <a:solidFill>
                  <a:srgbClr val="002060"/>
                </a:solidFill>
              </a:rPr>
              <a:t>(L):] = [5, 6, 7]  </a:t>
            </a:r>
          </a:p>
          <a:p>
            <a:pPr>
              <a:buNone/>
            </a:pPr>
            <a:r>
              <a:rPr lang="en-US" sz="2800" dirty="0" smtClean="0">
                <a:solidFill>
                  <a:srgbClr val="002060"/>
                </a:solidFill>
              </a:rPr>
              <a:t> </a:t>
            </a:r>
            <a:r>
              <a:rPr lang="en-US" sz="2800" dirty="0" smtClean="0">
                <a:solidFill>
                  <a:srgbClr val="C00000"/>
                </a:solidFill>
              </a:rPr>
              <a:t># Insert all at </a:t>
            </a:r>
            <a:r>
              <a:rPr lang="en-US" sz="2800" dirty="0" err="1" smtClean="0">
                <a:solidFill>
                  <a:srgbClr val="C00000"/>
                </a:solidFill>
              </a:rPr>
              <a:t>len</a:t>
            </a:r>
            <a:r>
              <a:rPr lang="en-US" sz="2800" dirty="0" smtClean="0">
                <a:solidFill>
                  <a:srgbClr val="C00000"/>
                </a:solidFill>
              </a:rPr>
              <a:t>(L):, an empty slice at end </a:t>
            </a:r>
          </a:p>
          <a:p>
            <a:pPr>
              <a:buNone/>
            </a:pPr>
            <a:r>
              <a:rPr lang="en-US" sz="2800" dirty="0" smtClean="0">
                <a:solidFill>
                  <a:srgbClr val="002060"/>
                </a:solidFill>
              </a:rPr>
              <a:t>&gt;&gt;&gt; L </a:t>
            </a:r>
          </a:p>
          <a:p>
            <a:pPr>
              <a:buNone/>
            </a:pPr>
            <a:r>
              <a:rPr lang="en-US" sz="2800" dirty="0" smtClean="0">
                <a:solidFill>
                  <a:srgbClr val="002060"/>
                </a:solidFill>
              </a:rPr>
              <a:t>[2, 3, 4, 1, 5, 6, 7]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725470"/>
          </a:xfrm>
        </p:spPr>
        <p:txBody>
          <a:bodyPr>
            <a:normAutofit fontScale="90000"/>
          </a:bodyPr>
          <a:lstStyle/>
          <a:p>
            <a:r>
              <a:rPr lang="en-US" dirty="0" smtClean="0">
                <a:solidFill>
                  <a:srgbClr val="C00000"/>
                </a:solidFill>
              </a:rPr>
              <a:t>List method calls</a:t>
            </a:r>
            <a:endParaRPr lang="en-US" dirty="0">
              <a:solidFill>
                <a:srgbClr val="C00000"/>
              </a:solidFill>
            </a:endParaRPr>
          </a:p>
        </p:txBody>
      </p:sp>
      <p:sp>
        <p:nvSpPr>
          <p:cNvPr id="3" name="Content Placeholder 2"/>
          <p:cNvSpPr>
            <a:spLocks noGrp="1"/>
          </p:cNvSpPr>
          <p:nvPr>
            <p:ph idx="1"/>
          </p:nvPr>
        </p:nvSpPr>
        <p:spPr>
          <a:xfrm>
            <a:off x="457200" y="642918"/>
            <a:ext cx="8229600" cy="5715040"/>
          </a:xfrm>
        </p:spPr>
        <p:txBody>
          <a:bodyPr>
            <a:noAutofit/>
          </a:bodyPr>
          <a:lstStyle/>
          <a:p>
            <a:pPr>
              <a:lnSpc>
                <a:spcPct val="150000"/>
              </a:lnSpc>
              <a:buNone/>
            </a:pPr>
            <a:r>
              <a:rPr lang="en-US" sz="2800" dirty="0" smtClean="0">
                <a:solidFill>
                  <a:srgbClr val="002060"/>
                </a:solidFill>
              </a:rPr>
              <a:t>&gt;&gt;&gt; L = ['eat', 'more', 'SPAM!'] </a:t>
            </a:r>
          </a:p>
          <a:p>
            <a:pPr>
              <a:lnSpc>
                <a:spcPct val="150000"/>
              </a:lnSpc>
              <a:buNone/>
            </a:pPr>
            <a:r>
              <a:rPr lang="en-US" sz="2800" dirty="0" smtClean="0">
                <a:solidFill>
                  <a:srgbClr val="002060"/>
                </a:solidFill>
              </a:rPr>
              <a:t>&gt;&gt;&gt; </a:t>
            </a:r>
            <a:r>
              <a:rPr lang="en-US" sz="2800" dirty="0" err="1" smtClean="0">
                <a:solidFill>
                  <a:srgbClr val="002060"/>
                </a:solidFill>
              </a:rPr>
              <a:t>L.append</a:t>
            </a:r>
            <a:r>
              <a:rPr lang="en-US" sz="2800" dirty="0" smtClean="0">
                <a:solidFill>
                  <a:srgbClr val="002060"/>
                </a:solidFill>
              </a:rPr>
              <a:t>('please')                </a:t>
            </a:r>
          </a:p>
          <a:p>
            <a:pPr>
              <a:lnSpc>
                <a:spcPct val="150000"/>
              </a:lnSpc>
              <a:buNone/>
            </a:pPr>
            <a:r>
              <a:rPr lang="en-US" sz="2800" dirty="0" smtClean="0">
                <a:solidFill>
                  <a:srgbClr val="C00000"/>
                </a:solidFill>
              </a:rPr>
              <a:t># Append method call: add item at end </a:t>
            </a:r>
          </a:p>
          <a:p>
            <a:pPr>
              <a:lnSpc>
                <a:spcPct val="150000"/>
              </a:lnSpc>
              <a:buNone/>
            </a:pPr>
            <a:r>
              <a:rPr lang="en-US" sz="2800" dirty="0" smtClean="0">
                <a:solidFill>
                  <a:srgbClr val="002060"/>
                </a:solidFill>
              </a:rPr>
              <a:t>&gt;&gt;&gt; L </a:t>
            </a:r>
          </a:p>
          <a:p>
            <a:pPr>
              <a:lnSpc>
                <a:spcPct val="150000"/>
              </a:lnSpc>
              <a:buNone/>
            </a:pPr>
            <a:r>
              <a:rPr lang="en-US" sz="2800" dirty="0" smtClean="0">
                <a:solidFill>
                  <a:srgbClr val="002060"/>
                </a:solidFill>
              </a:rPr>
              <a:t>['eat', 'more', 'SPAM!', 'please'] </a:t>
            </a:r>
          </a:p>
          <a:p>
            <a:pPr>
              <a:lnSpc>
                <a:spcPct val="150000"/>
              </a:lnSpc>
              <a:buNone/>
            </a:pPr>
            <a:r>
              <a:rPr lang="en-US" sz="2800" dirty="0" smtClean="0">
                <a:solidFill>
                  <a:srgbClr val="002060"/>
                </a:solidFill>
              </a:rPr>
              <a:t>&gt;&gt;&gt; </a:t>
            </a:r>
            <a:r>
              <a:rPr lang="en-US" sz="2800" dirty="0" err="1" smtClean="0">
                <a:solidFill>
                  <a:srgbClr val="002060"/>
                </a:solidFill>
              </a:rPr>
              <a:t>L.sort</a:t>
            </a:r>
            <a:r>
              <a:rPr lang="en-US" sz="2800" dirty="0" smtClean="0">
                <a:solidFill>
                  <a:srgbClr val="002060"/>
                </a:solidFill>
              </a:rPr>
              <a:t>()                          </a:t>
            </a:r>
            <a:r>
              <a:rPr lang="en-US" sz="2800" dirty="0" smtClean="0">
                <a:solidFill>
                  <a:srgbClr val="C00000"/>
                </a:solidFill>
              </a:rPr>
              <a:t># Sort list items ('S' &lt; 'e') </a:t>
            </a:r>
          </a:p>
          <a:p>
            <a:pPr>
              <a:lnSpc>
                <a:spcPct val="150000"/>
              </a:lnSpc>
              <a:buNone/>
            </a:pPr>
            <a:r>
              <a:rPr lang="en-US" sz="2800" dirty="0" smtClean="0">
                <a:solidFill>
                  <a:srgbClr val="002060"/>
                </a:solidFill>
              </a:rPr>
              <a:t>&gt;&gt;&gt; L </a:t>
            </a:r>
          </a:p>
          <a:p>
            <a:pPr>
              <a:lnSpc>
                <a:spcPct val="150000"/>
              </a:lnSpc>
              <a:buNone/>
            </a:pPr>
            <a:r>
              <a:rPr lang="en-US" sz="2800" dirty="0" smtClean="0">
                <a:solidFill>
                  <a:srgbClr val="002060"/>
                </a:solidFill>
              </a:rPr>
              <a:t>['SPAM!', 'eat', 'more', 'please']</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normAutofit/>
          </a:bodyPr>
          <a:lstStyle/>
          <a:p>
            <a:r>
              <a:rPr lang="en-US" dirty="0" smtClean="0">
                <a:solidFill>
                  <a:srgbClr val="C00000"/>
                </a:solidFill>
              </a:rPr>
              <a:t>More on Sorting Lists</a:t>
            </a:r>
            <a:endParaRPr lang="en-US" dirty="0">
              <a:solidFill>
                <a:srgbClr val="C00000"/>
              </a:solidFill>
            </a:endParaRPr>
          </a:p>
        </p:txBody>
      </p:sp>
      <p:sp>
        <p:nvSpPr>
          <p:cNvPr id="3" name="Content Placeholder 2"/>
          <p:cNvSpPr>
            <a:spLocks noGrp="1"/>
          </p:cNvSpPr>
          <p:nvPr>
            <p:ph idx="1"/>
          </p:nvPr>
        </p:nvSpPr>
        <p:spPr>
          <a:xfrm>
            <a:off x="457200" y="785794"/>
            <a:ext cx="8229600" cy="5500726"/>
          </a:xfrm>
        </p:spPr>
        <p:txBody>
          <a:bodyPr>
            <a:noAutofit/>
          </a:bodyPr>
          <a:lstStyle/>
          <a:p>
            <a:pPr>
              <a:lnSpc>
                <a:spcPct val="150000"/>
              </a:lnSpc>
              <a:buNone/>
            </a:pPr>
            <a:r>
              <a:rPr lang="en-US" sz="2800" dirty="0" smtClean="0">
                <a:solidFill>
                  <a:srgbClr val="002060"/>
                </a:solidFill>
              </a:rPr>
              <a:t>&gt;&gt;&gt; L = ['</a:t>
            </a:r>
            <a:r>
              <a:rPr lang="en-US" sz="2800" dirty="0" err="1" smtClean="0">
                <a:solidFill>
                  <a:srgbClr val="002060"/>
                </a:solidFill>
              </a:rPr>
              <a:t>abc</a:t>
            </a:r>
            <a:r>
              <a:rPr lang="en-US" sz="2800" dirty="0" smtClean="0">
                <a:solidFill>
                  <a:srgbClr val="002060"/>
                </a:solidFill>
              </a:rPr>
              <a:t>', 'ABD', '</a:t>
            </a:r>
            <a:r>
              <a:rPr lang="en-US" sz="2800" dirty="0" err="1" smtClean="0">
                <a:solidFill>
                  <a:srgbClr val="002060"/>
                </a:solidFill>
              </a:rPr>
              <a:t>aBe</a:t>
            </a:r>
            <a:r>
              <a:rPr lang="en-US" sz="2800" dirty="0" smtClean="0">
                <a:solidFill>
                  <a:srgbClr val="002060"/>
                </a:solidFill>
              </a:rPr>
              <a:t>'] </a:t>
            </a:r>
          </a:p>
          <a:p>
            <a:pPr>
              <a:lnSpc>
                <a:spcPct val="150000"/>
              </a:lnSpc>
              <a:buNone/>
            </a:pPr>
            <a:r>
              <a:rPr lang="en-US" sz="2800" dirty="0" smtClean="0">
                <a:solidFill>
                  <a:srgbClr val="002060"/>
                </a:solidFill>
              </a:rPr>
              <a:t>&gt;&gt;&gt; </a:t>
            </a:r>
            <a:r>
              <a:rPr lang="en-US" sz="2800" dirty="0" err="1" smtClean="0">
                <a:solidFill>
                  <a:srgbClr val="002060"/>
                </a:solidFill>
              </a:rPr>
              <a:t>L.sort</a:t>
            </a:r>
            <a:r>
              <a:rPr lang="en-US" sz="2800" dirty="0" smtClean="0">
                <a:solidFill>
                  <a:srgbClr val="002060"/>
                </a:solidFill>
              </a:rPr>
              <a:t>()                                </a:t>
            </a:r>
            <a:r>
              <a:rPr lang="en-US" sz="2800" dirty="0" smtClean="0">
                <a:solidFill>
                  <a:srgbClr val="C00000"/>
                </a:solidFill>
              </a:rPr>
              <a:t># Sort with mixed case</a:t>
            </a:r>
          </a:p>
          <a:p>
            <a:pPr>
              <a:lnSpc>
                <a:spcPct val="150000"/>
              </a:lnSpc>
              <a:buNone/>
            </a:pPr>
            <a:r>
              <a:rPr lang="en-US" sz="2800" dirty="0" smtClean="0">
                <a:solidFill>
                  <a:srgbClr val="002060"/>
                </a:solidFill>
              </a:rPr>
              <a:t>&gt;&gt;&gt; L </a:t>
            </a:r>
          </a:p>
          <a:p>
            <a:pPr>
              <a:lnSpc>
                <a:spcPct val="150000"/>
              </a:lnSpc>
              <a:buNone/>
            </a:pPr>
            <a:r>
              <a:rPr lang="en-US" sz="2800" dirty="0" smtClean="0">
                <a:solidFill>
                  <a:srgbClr val="002060"/>
                </a:solidFill>
              </a:rPr>
              <a:t>['ABD', '</a:t>
            </a:r>
            <a:r>
              <a:rPr lang="en-US" sz="2800" dirty="0" err="1" smtClean="0">
                <a:solidFill>
                  <a:srgbClr val="002060"/>
                </a:solidFill>
              </a:rPr>
              <a:t>aBe</a:t>
            </a:r>
            <a:r>
              <a:rPr lang="en-US" sz="2800" dirty="0" smtClean="0">
                <a:solidFill>
                  <a:srgbClr val="002060"/>
                </a:solidFill>
              </a:rPr>
              <a:t>', '</a:t>
            </a:r>
            <a:r>
              <a:rPr lang="en-US" sz="2800" dirty="0" err="1" smtClean="0">
                <a:solidFill>
                  <a:srgbClr val="002060"/>
                </a:solidFill>
              </a:rPr>
              <a:t>abc</a:t>
            </a:r>
            <a:r>
              <a:rPr lang="en-US" sz="2800" dirty="0" smtClean="0">
                <a:solidFill>
                  <a:srgbClr val="002060"/>
                </a:solidFill>
              </a:rPr>
              <a:t>'] </a:t>
            </a:r>
          </a:p>
          <a:p>
            <a:pPr>
              <a:lnSpc>
                <a:spcPct val="150000"/>
              </a:lnSpc>
              <a:buNone/>
            </a:pPr>
            <a:r>
              <a:rPr lang="en-US" sz="2800" dirty="0" smtClean="0">
                <a:solidFill>
                  <a:srgbClr val="002060"/>
                </a:solidFill>
              </a:rPr>
              <a:t>&gt;&gt;&gt; L = ['</a:t>
            </a:r>
            <a:r>
              <a:rPr lang="en-US" sz="2800" dirty="0" err="1" smtClean="0">
                <a:solidFill>
                  <a:srgbClr val="002060"/>
                </a:solidFill>
              </a:rPr>
              <a:t>abc</a:t>
            </a:r>
            <a:r>
              <a:rPr lang="en-US" sz="2800" dirty="0" smtClean="0">
                <a:solidFill>
                  <a:srgbClr val="002060"/>
                </a:solidFill>
              </a:rPr>
              <a:t>', 'ABD', '</a:t>
            </a:r>
            <a:r>
              <a:rPr lang="en-US" sz="2800" dirty="0" err="1" smtClean="0">
                <a:solidFill>
                  <a:srgbClr val="002060"/>
                </a:solidFill>
              </a:rPr>
              <a:t>aBe</a:t>
            </a:r>
            <a:r>
              <a:rPr lang="en-US" sz="2800" dirty="0" smtClean="0">
                <a:solidFill>
                  <a:srgbClr val="002060"/>
                </a:solidFill>
              </a:rPr>
              <a:t>'] </a:t>
            </a:r>
          </a:p>
          <a:p>
            <a:pPr>
              <a:lnSpc>
                <a:spcPct val="150000"/>
              </a:lnSpc>
              <a:buNone/>
            </a:pPr>
            <a:r>
              <a:rPr lang="en-US" sz="2800" dirty="0" smtClean="0">
                <a:solidFill>
                  <a:srgbClr val="002060"/>
                </a:solidFill>
              </a:rPr>
              <a:t>&gt;&gt;&gt; </a:t>
            </a:r>
            <a:r>
              <a:rPr lang="en-US" sz="2800" dirty="0" err="1" smtClean="0">
                <a:solidFill>
                  <a:srgbClr val="002060"/>
                </a:solidFill>
              </a:rPr>
              <a:t>L.sort</a:t>
            </a:r>
            <a:r>
              <a:rPr lang="en-US" sz="2800" dirty="0" smtClean="0">
                <a:solidFill>
                  <a:srgbClr val="002060"/>
                </a:solidFill>
              </a:rPr>
              <a:t>(key=</a:t>
            </a:r>
            <a:r>
              <a:rPr lang="en-US" sz="2800" dirty="0" err="1" smtClean="0">
                <a:solidFill>
                  <a:srgbClr val="002060"/>
                </a:solidFill>
              </a:rPr>
              <a:t>str.lower</a:t>
            </a:r>
            <a:r>
              <a:rPr lang="en-US" sz="2800" dirty="0" smtClean="0">
                <a:solidFill>
                  <a:srgbClr val="002060"/>
                </a:solidFill>
              </a:rPr>
              <a:t>)        </a:t>
            </a:r>
            <a:r>
              <a:rPr lang="en-US" sz="2800" dirty="0" smtClean="0">
                <a:solidFill>
                  <a:srgbClr val="C00000"/>
                </a:solidFill>
              </a:rPr>
              <a:t># Normalize to lowercase </a:t>
            </a:r>
          </a:p>
          <a:p>
            <a:pPr>
              <a:lnSpc>
                <a:spcPct val="150000"/>
              </a:lnSpc>
              <a:buNone/>
            </a:pPr>
            <a:r>
              <a:rPr lang="en-US" sz="2800" dirty="0" smtClean="0">
                <a:solidFill>
                  <a:srgbClr val="002060"/>
                </a:solidFill>
              </a:rPr>
              <a:t>&gt;&gt;&gt; L </a:t>
            </a:r>
          </a:p>
          <a:p>
            <a:pPr>
              <a:lnSpc>
                <a:spcPct val="150000"/>
              </a:lnSpc>
              <a:buNone/>
            </a:pPr>
            <a:r>
              <a:rPr lang="en-US" sz="2800" dirty="0" smtClean="0">
                <a:solidFill>
                  <a:srgbClr val="002060"/>
                </a:solidFill>
              </a:rPr>
              <a:t>['</a:t>
            </a:r>
            <a:r>
              <a:rPr lang="en-US" sz="2800" dirty="0" err="1" smtClean="0">
                <a:solidFill>
                  <a:srgbClr val="002060"/>
                </a:solidFill>
              </a:rPr>
              <a:t>abc</a:t>
            </a:r>
            <a:r>
              <a:rPr lang="en-US" sz="2800" dirty="0" smtClean="0">
                <a:solidFill>
                  <a:srgbClr val="002060"/>
                </a:solidFill>
              </a:rPr>
              <a:t>', 'ABD', '</a:t>
            </a:r>
            <a:r>
              <a:rPr lang="en-US" sz="2800" dirty="0" err="1" smtClean="0">
                <a:solidFill>
                  <a:srgbClr val="002060"/>
                </a:solidFill>
              </a:rPr>
              <a:t>aBe</a:t>
            </a:r>
            <a:r>
              <a:rPr lang="en-US" sz="2800" dirty="0" smtClean="0">
                <a:solidFill>
                  <a:srgbClr val="002060"/>
                </a:solidFill>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normAutofit/>
          </a:bodyPr>
          <a:lstStyle/>
          <a:p>
            <a:r>
              <a:rPr lang="en-US" dirty="0" smtClean="0">
                <a:solidFill>
                  <a:srgbClr val="C00000"/>
                </a:solidFill>
              </a:rPr>
              <a:t>More on Sorting Lists</a:t>
            </a:r>
            <a:endParaRPr lang="en-US" dirty="0">
              <a:solidFill>
                <a:srgbClr val="C00000"/>
              </a:solidFill>
            </a:endParaRPr>
          </a:p>
        </p:txBody>
      </p:sp>
      <p:sp>
        <p:nvSpPr>
          <p:cNvPr id="3" name="Content Placeholder 2"/>
          <p:cNvSpPr>
            <a:spLocks noGrp="1"/>
          </p:cNvSpPr>
          <p:nvPr>
            <p:ph idx="1"/>
          </p:nvPr>
        </p:nvSpPr>
        <p:spPr>
          <a:xfrm>
            <a:off x="457200" y="928670"/>
            <a:ext cx="8229600" cy="5000660"/>
          </a:xfrm>
        </p:spPr>
        <p:txBody>
          <a:bodyPr>
            <a:noAutofit/>
          </a:bodyPr>
          <a:lstStyle/>
          <a:p>
            <a:pPr>
              <a:lnSpc>
                <a:spcPct val="150000"/>
              </a:lnSpc>
              <a:buNone/>
            </a:pPr>
            <a:r>
              <a:rPr lang="en-US" sz="2800" dirty="0" smtClean="0">
                <a:solidFill>
                  <a:srgbClr val="002060"/>
                </a:solidFill>
              </a:rPr>
              <a:t>&gt;&gt;&gt; </a:t>
            </a:r>
            <a:r>
              <a:rPr lang="en-US" sz="2800" dirty="0" err="1" smtClean="0">
                <a:solidFill>
                  <a:srgbClr val="002060"/>
                </a:solidFill>
              </a:rPr>
              <a:t>L.sort</a:t>
            </a:r>
            <a:r>
              <a:rPr lang="en-US" sz="2800" dirty="0" smtClean="0">
                <a:solidFill>
                  <a:srgbClr val="002060"/>
                </a:solidFill>
              </a:rPr>
              <a:t>(key=</a:t>
            </a:r>
            <a:r>
              <a:rPr lang="en-US" sz="2800" dirty="0" err="1" smtClean="0">
                <a:solidFill>
                  <a:srgbClr val="002060"/>
                </a:solidFill>
              </a:rPr>
              <a:t>str.lower</a:t>
            </a:r>
            <a:r>
              <a:rPr lang="en-US" sz="2800" dirty="0" smtClean="0">
                <a:solidFill>
                  <a:srgbClr val="002060"/>
                </a:solidFill>
              </a:rPr>
              <a:t>, reverse=True)     </a:t>
            </a:r>
          </a:p>
          <a:p>
            <a:pPr>
              <a:lnSpc>
                <a:spcPct val="150000"/>
              </a:lnSpc>
              <a:buNone/>
            </a:pPr>
            <a:r>
              <a:rPr lang="en-US" sz="2800" dirty="0" smtClean="0">
                <a:solidFill>
                  <a:srgbClr val="C00000"/>
                </a:solidFill>
              </a:rPr>
              <a:t># Change sort order </a:t>
            </a:r>
          </a:p>
          <a:p>
            <a:pPr>
              <a:lnSpc>
                <a:spcPct val="150000"/>
              </a:lnSpc>
              <a:buNone/>
            </a:pPr>
            <a:r>
              <a:rPr lang="en-US" sz="2800" dirty="0" smtClean="0">
                <a:solidFill>
                  <a:srgbClr val="002060"/>
                </a:solidFill>
              </a:rPr>
              <a:t>&gt;&gt;&gt; L ['</a:t>
            </a:r>
            <a:r>
              <a:rPr lang="en-US" sz="2800" dirty="0" err="1" smtClean="0">
                <a:solidFill>
                  <a:srgbClr val="002060"/>
                </a:solidFill>
              </a:rPr>
              <a:t>aBe</a:t>
            </a:r>
            <a:r>
              <a:rPr lang="en-US" sz="2800" dirty="0" smtClean="0">
                <a:solidFill>
                  <a:srgbClr val="002060"/>
                </a:solidFill>
              </a:rPr>
              <a:t>', 'ABD', '</a:t>
            </a:r>
            <a:r>
              <a:rPr lang="en-US" sz="2800" dirty="0" err="1" smtClean="0">
                <a:solidFill>
                  <a:srgbClr val="002060"/>
                </a:solidFill>
              </a:rPr>
              <a:t>abc</a:t>
            </a:r>
            <a:r>
              <a:rPr lang="en-US" sz="2800" dirty="0" smtClean="0">
                <a:solidFill>
                  <a:srgbClr val="002060"/>
                </a:solidFill>
              </a:rPr>
              <a:t>']</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smtClean="0">
                <a:solidFill>
                  <a:srgbClr val="C00000"/>
                </a:solidFill>
              </a:rPr>
              <a:t>Other common list methods</a:t>
            </a:r>
            <a:endParaRPr lang="en-US" dirty="0">
              <a:solidFill>
                <a:srgbClr val="C00000"/>
              </a:solidFill>
            </a:endParaRPr>
          </a:p>
        </p:txBody>
      </p:sp>
      <p:sp>
        <p:nvSpPr>
          <p:cNvPr id="3" name="Content Placeholder 2"/>
          <p:cNvSpPr>
            <a:spLocks noGrp="1"/>
          </p:cNvSpPr>
          <p:nvPr>
            <p:ph idx="1"/>
          </p:nvPr>
        </p:nvSpPr>
        <p:spPr>
          <a:xfrm>
            <a:off x="457200" y="857232"/>
            <a:ext cx="8229600" cy="4929222"/>
          </a:xfrm>
        </p:spPr>
        <p:txBody>
          <a:bodyPr>
            <a:noAutofit/>
          </a:bodyPr>
          <a:lstStyle/>
          <a:p>
            <a:pPr>
              <a:lnSpc>
                <a:spcPct val="150000"/>
              </a:lnSpc>
              <a:buNone/>
            </a:pPr>
            <a:r>
              <a:rPr lang="en-GB" sz="2800" dirty="0" smtClean="0">
                <a:solidFill>
                  <a:srgbClr val="002060"/>
                </a:solidFill>
              </a:rPr>
              <a:t>&gt;&gt;&gt; L = [1, 2] </a:t>
            </a:r>
          </a:p>
          <a:p>
            <a:pPr>
              <a:lnSpc>
                <a:spcPct val="150000"/>
              </a:lnSpc>
              <a:buNone/>
            </a:pPr>
            <a:r>
              <a:rPr lang="en-GB" sz="2800" dirty="0" smtClean="0">
                <a:solidFill>
                  <a:srgbClr val="002060"/>
                </a:solidFill>
              </a:rPr>
              <a:t>&gt;&gt;&gt; </a:t>
            </a:r>
            <a:r>
              <a:rPr lang="en-GB" sz="2800" dirty="0" err="1" smtClean="0">
                <a:solidFill>
                  <a:srgbClr val="002060"/>
                </a:solidFill>
              </a:rPr>
              <a:t>L.extend</a:t>
            </a:r>
            <a:r>
              <a:rPr lang="en-GB" sz="2800" dirty="0" smtClean="0">
                <a:solidFill>
                  <a:srgbClr val="002060"/>
                </a:solidFill>
              </a:rPr>
              <a:t>([3, 4, 5])              </a:t>
            </a:r>
          </a:p>
          <a:p>
            <a:pPr>
              <a:lnSpc>
                <a:spcPct val="150000"/>
              </a:lnSpc>
              <a:buNone/>
            </a:pPr>
            <a:r>
              <a:rPr lang="en-GB" sz="2800" dirty="0" smtClean="0">
                <a:solidFill>
                  <a:srgbClr val="C00000"/>
                </a:solidFill>
              </a:rPr>
              <a:t># Add many items at end (like in-place +) </a:t>
            </a:r>
          </a:p>
          <a:p>
            <a:pPr>
              <a:lnSpc>
                <a:spcPct val="150000"/>
              </a:lnSpc>
              <a:buNone/>
            </a:pPr>
            <a:r>
              <a:rPr lang="en-GB" sz="2800" dirty="0" smtClean="0">
                <a:solidFill>
                  <a:srgbClr val="002060"/>
                </a:solidFill>
              </a:rPr>
              <a:t>&gt;&gt;&gt; L [1, 2, 3, 4, 5] </a:t>
            </a:r>
          </a:p>
          <a:p>
            <a:pPr>
              <a:lnSpc>
                <a:spcPct val="150000"/>
              </a:lnSpc>
              <a:buNone/>
            </a:pPr>
            <a:r>
              <a:rPr lang="en-GB" sz="2800" dirty="0" smtClean="0">
                <a:solidFill>
                  <a:srgbClr val="002060"/>
                </a:solidFill>
              </a:rPr>
              <a:t>&gt;&gt;&gt; L.pop()                          </a:t>
            </a:r>
          </a:p>
          <a:p>
            <a:pPr>
              <a:lnSpc>
                <a:spcPct val="150000"/>
              </a:lnSpc>
              <a:buNone/>
            </a:pPr>
            <a:r>
              <a:rPr lang="en-GB" sz="2800" dirty="0" smtClean="0">
                <a:solidFill>
                  <a:srgbClr val="C00000"/>
                </a:solidFill>
              </a:rPr>
              <a:t># Delete and return last item </a:t>
            </a:r>
          </a:p>
          <a:p>
            <a:pPr>
              <a:lnSpc>
                <a:spcPct val="150000"/>
              </a:lnSpc>
              <a:buNone/>
            </a:pPr>
            <a:r>
              <a:rPr lang="en-GB" sz="2800" dirty="0" smtClean="0">
                <a:solidFill>
                  <a:srgbClr val="002060"/>
                </a:solidFill>
              </a:rPr>
              <a:t>5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smtClean="0">
                <a:solidFill>
                  <a:srgbClr val="C00000"/>
                </a:solidFill>
              </a:rPr>
              <a:t>Other common list methods</a:t>
            </a:r>
            <a:endParaRPr lang="en-US" dirty="0">
              <a:solidFill>
                <a:srgbClr val="C00000"/>
              </a:solidFill>
            </a:endParaRPr>
          </a:p>
        </p:txBody>
      </p:sp>
      <p:sp>
        <p:nvSpPr>
          <p:cNvPr id="3" name="Content Placeholder 2"/>
          <p:cNvSpPr>
            <a:spLocks noGrp="1"/>
          </p:cNvSpPr>
          <p:nvPr>
            <p:ph idx="1"/>
          </p:nvPr>
        </p:nvSpPr>
        <p:spPr>
          <a:xfrm>
            <a:off x="457200" y="714356"/>
            <a:ext cx="8229600" cy="4429156"/>
          </a:xfrm>
        </p:spPr>
        <p:txBody>
          <a:bodyPr>
            <a:noAutofit/>
          </a:bodyPr>
          <a:lstStyle/>
          <a:p>
            <a:pPr>
              <a:lnSpc>
                <a:spcPct val="150000"/>
              </a:lnSpc>
              <a:buNone/>
            </a:pPr>
            <a:r>
              <a:rPr lang="en-GB" sz="2800" dirty="0" smtClean="0">
                <a:solidFill>
                  <a:srgbClr val="002060"/>
                </a:solidFill>
              </a:rPr>
              <a:t>&gt;&gt;&gt; L [1, 2, 3, 4] </a:t>
            </a:r>
          </a:p>
          <a:p>
            <a:pPr>
              <a:lnSpc>
                <a:spcPct val="150000"/>
              </a:lnSpc>
              <a:buNone/>
            </a:pPr>
            <a:r>
              <a:rPr lang="en-GB" sz="2800" dirty="0" smtClean="0">
                <a:solidFill>
                  <a:srgbClr val="002060"/>
                </a:solidFill>
              </a:rPr>
              <a:t>&gt;&gt;&gt; </a:t>
            </a:r>
            <a:r>
              <a:rPr lang="en-GB" sz="2800" dirty="0" err="1" smtClean="0">
                <a:solidFill>
                  <a:srgbClr val="002060"/>
                </a:solidFill>
              </a:rPr>
              <a:t>L.reverse</a:t>
            </a:r>
            <a:r>
              <a:rPr lang="en-GB" sz="2800" dirty="0" smtClean="0">
                <a:solidFill>
                  <a:srgbClr val="002060"/>
                </a:solidFill>
              </a:rPr>
              <a:t>()                      </a:t>
            </a:r>
            <a:r>
              <a:rPr lang="en-GB" sz="2800" dirty="0" smtClean="0">
                <a:solidFill>
                  <a:srgbClr val="C00000"/>
                </a:solidFill>
              </a:rPr>
              <a:t># In-place reversal method </a:t>
            </a:r>
          </a:p>
          <a:p>
            <a:pPr>
              <a:lnSpc>
                <a:spcPct val="150000"/>
              </a:lnSpc>
              <a:buNone/>
            </a:pPr>
            <a:r>
              <a:rPr lang="en-GB" sz="2800" dirty="0" smtClean="0">
                <a:solidFill>
                  <a:srgbClr val="002060"/>
                </a:solidFill>
              </a:rPr>
              <a:t>&gt;&gt;&gt; L [4, 3, 2, 1] </a:t>
            </a:r>
          </a:p>
          <a:p>
            <a:pPr>
              <a:lnSpc>
                <a:spcPct val="150000"/>
              </a:lnSpc>
              <a:buNone/>
            </a:pPr>
            <a:r>
              <a:rPr lang="en-GB" sz="2800" dirty="0" smtClean="0">
                <a:solidFill>
                  <a:srgbClr val="002060"/>
                </a:solidFill>
              </a:rPr>
              <a:t>&gt;&gt;&gt; list(reversed(L)) 		</a:t>
            </a:r>
          </a:p>
          <a:p>
            <a:pPr>
              <a:lnSpc>
                <a:spcPct val="150000"/>
              </a:lnSpc>
              <a:buNone/>
            </a:pPr>
            <a:r>
              <a:rPr lang="en-GB" sz="2800" dirty="0" smtClean="0">
                <a:solidFill>
                  <a:srgbClr val="C00000"/>
                </a:solidFill>
              </a:rPr>
              <a:t># Reversal built-in with a result (</a:t>
            </a:r>
            <a:r>
              <a:rPr lang="en-GB" sz="2800" dirty="0" err="1" smtClean="0">
                <a:solidFill>
                  <a:srgbClr val="C00000"/>
                </a:solidFill>
              </a:rPr>
              <a:t>iterator</a:t>
            </a:r>
            <a:r>
              <a:rPr lang="en-GB" sz="2800" dirty="0" smtClean="0">
                <a:solidFill>
                  <a:srgbClr val="C00000"/>
                </a:solidFill>
              </a:rPr>
              <a:t>) </a:t>
            </a:r>
          </a:p>
          <a:p>
            <a:pPr>
              <a:lnSpc>
                <a:spcPct val="150000"/>
              </a:lnSpc>
              <a:buNone/>
            </a:pPr>
            <a:r>
              <a:rPr lang="en-GB" sz="2800" dirty="0" smtClean="0">
                <a:solidFill>
                  <a:srgbClr val="002060"/>
                </a:solidFill>
              </a:rPr>
              <a:t>[1, 2, 3, 4]</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smtClean="0">
                <a:solidFill>
                  <a:srgbClr val="C00000"/>
                </a:solidFill>
              </a:rPr>
              <a:t>Other common list methods</a:t>
            </a:r>
            <a:endParaRPr lang="en-US" dirty="0">
              <a:solidFill>
                <a:srgbClr val="C00000"/>
              </a:solidFill>
            </a:endParaRPr>
          </a:p>
        </p:txBody>
      </p:sp>
      <p:sp>
        <p:nvSpPr>
          <p:cNvPr id="3" name="Content Placeholder 2"/>
          <p:cNvSpPr>
            <a:spLocks noGrp="1"/>
          </p:cNvSpPr>
          <p:nvPr>
            <p:ph idx="1"/>
          </p:nvPr>
        </p:nvSpPr>
        <p:spPr>
          <a:xfrm>
            <a:off x="457200" y="714356"/>
            <a:ext cx="8229600" cy="5715040"/>
          </a:xfrm>
        </p:spPr>
        <p:txBody>
          <a:bodyPr>
            <a:noAutofit/>
          </a:bodyPr>
          <a:lstStyle/>
          <a:p>
            <a:pPr>
              <a:buNone/>
            </a:pPr>
            <a:r>
              <a:rPr lang="en-GB" sz="2800" dirty="0" smtClean="0">
                <a:solidFill>
                  <a:srgbClr val="002060"/>
                </a:solidFill>
              </a:rPr>
              <a:t>&gt;&gt;&gt; L = ['spam', 'eggs', 'ham'] </a:t>
            </a:r>
          </a:p>
          <a:p>
            <a:pPr>
              <a:buNone/>
            </a:pPr>
            <a:r>
              <a:rPr lang="en-GB" sz="2800" dirty="0" smtClean="0">
                <a:solidFill>
                  <a:srgbClr val="002060"/>
                </a:solidFill>
              </a:rPr>
              <a:t>&gt;&gt;&gt; </a:t>
            </a:r>
            <a:r>
              <a:rPr lang="en-GB" sz="2800" dirty="0" err="1" smtClean="0">
                <a:solidFill>
                  <a:srgbClr val="002060"/>
                </a:solidFill>
              </a:rPr>
              <a:t>L.index</a:t>
            </a:r>
            <a:r>
              <a:rPr lang="en-GB" sz="2800" dirty="0" smtClean="0">
                <a:solidFill>
                  <a:srgbClr val="002060"/>
                </a:solidFill>
              </a:rPr>
              <a:t>('eggs')       </a:t>
            </a:r>
            <a:r>
              <a:rPr lang="en-GB" sz="2800" dirty="0" smtClean="0">
                <a:solidFill>
                  <a:srgbClr val="C00000"/>
                </a:solidFill>
              </a:rPr>
              <a:t># Index of an object (search/find) </a:t>
            </a:r>
          </a:p>
          <a:p>
            <a:pPr>
              <a:buNone/>
            </a:pPr>
            <a:r>
              <a:rPr lang="en-GB" sz="2800" dirty="0" smtClean="0">
                <a:solidFill>
                  <a:srgbClr val="002060"/>
                </a:solidFill>
              </a:rPr>
              <a:t>1 </a:t>
            </a:r>
          </a:p>
          <a:p>
            <a:pPr>
              <a:buNone/>
            </a:pPr>
            <a:r>
              <a:rPr lang="en-GB" sz="2800" dirty="0" smtClean="0">
                <a:solidFill>
                  <a:srgbClr val="002060"/>
                </a:solidFill>
              </a:rPr>
              <a:t>&gt;&gt;&gt; </a:t>
            </a:r>
            <a:r>
              <a:rPr lang="en-GB" sz="2800" dirty="0" err="1" smtClean="0">
                <a:solidFill>
                  <a:srgbClr val="002060"/>
                </a:solidFill>
              </a:rPr>
              <a:t>L.insert</a:t>
            </a:r>
            <a:r>
              <a:rPr lang="en-GB" sz="2800" dirty="0" smtClean="0">
                <a:solidFill>
                  <a:srgbClr val="002060"/>
                </a:solidFill>
              </a:rPr>
              <a:t>(1, 'toast') </a:t>
            </a:r>
            <a:r>
              <a:rPr lang="en-GB" sz="2800" dirty="0" smtClean="0">
                <a:solidFill>
                  <a:srgbClr val="C00000"/>
                </a:solidFill>
              </a:rPr>
              <a:t># Insert at position </a:t>
            </a:r>
          </a:p>
          <a:p>
            <a:pPr>
              <a:buNone/>
            </a:pPr>
            <a:r>
              <a:rPr lang="en-GB" sz="2800" dirty="0" smtClean="0">
                <a:solidFill>
                  <a:srgbClr val="002060"/>
                </a:solidFill>
              </a:rPr>
              <a:t>&gt;&gt;&gt; L </a:t>
            </a:r>
          </a:p>
          <a:p>
            <a:pPr>
              <a:buNone/>
            </a:pPr>
            <a:r>
              <a:rPr lang="en-GB" sz="2800" dirty="0" smtClean="0">
                <a:solidFill>
                  <a:srgbClr val="002060"/>
                </a:solidFill>
              </a:rPr>
              <a:t>['spam', 'toast', 'eggs', 'ham'] </a:t>
            </a:r>
          </a:p>
          <a:p>
            <a:pPr>
              <a:buNone/>
            </a:pPr>
            <a:r>
              <a:rPr lang="en-GB" sz="2800" dirty="0" smtClean="0">
                <a:solidFill>
                  <a:srgbClr val="002060"/>
                </a:solidFill>
              </a:rPr>
              <a:t>&gt;&gt;&gt; </a:t>
            </a:r>
            <a:r>
              <a:rPr lang="en-GB" sz="2800" dirty="0" err="1" smtClean="0">
                <a:solidFill>
                  <a:srgbClr val="002060"/>
                </a:solidFill>
              </a:rPr>
              <a:t>L.remove</a:t>
            </a:r>
            <a:r>
              <a:rPr lang="en-GB" sz="2800" dirty="0" smtClean="0">
                <a:solidFill>
                  <a:srgbClr val="002060"/>
                </a:solidFill>
              </a:rPr>
              <a:t>('eggs')          </a:t>
            </a:r>
            <a:r>
              <a:rPr lang="en-GB" sz="2800" dirty="0" smtClean="0">
                <a:solidFill>
                  <a:srgbClr val="C00000"/>
                </a:solidFill>
              </a:rPr>
              <a:t># Delete by value </a:t>
            </a:r>
          </a:p>
          <a:p>
            <a:pPr>
              <a:buNone/>
            </a:pPr>
            <a:r>
              <a:rPr lang="en-GB" sz="2800" dirty="0" smtClean="0">
                <a:solidFill>
                  <a:srgbClr val="002060"/>
                </a:solidFill>
              </a:rPr>
              <a:t>&gt;&gt;&gt; L </a:t>
            </a:r>
          </a:p>
          <a:p>
            <a:pPr>
              <a:buNone/>
            </a:pPr>
            <a:r>
              <a:rPr lang="en-GB" sz="2800" dirty="0" smtClean="0">
                <a:solidFill>
                  <a:srgbClr val="002060"/>
                </a:solidFill>
              </a:rPr>
              <a:t>['spam', 'toast', 'ham']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endParaRPr lang="en-US" dirty="0" smtClean="0">
              <a:solidFill>
                <a:srgbClr val="002060"/>
              </a:solidFill>
            </a:endParaRPr>
          </a:p>
          <a:p>
            <a:pPr marL="0" indent="0">
              <a:buNone/>
            </a:pPr>
            <a:r>
              <a:rPr lang="en-US" dirty="0">
                <a:solidFill>
                  <a:srgbClr val="002060"/>
                </a:solidFill>
              </a:rPr>
              <a:t> While going for a Shopping ….!!!???</a:t>
            </a:r>
          </a:p>
          <a:p>
            <a:pPr marL="0" indent="0">
              <a:buNone/>
            </a:pPr>
            <a:endParaRPr lang="en-US" dirty="0">
              <a:solidFill>
                <a:srgbClr val="002060"/>
              </a:solidFill>
            </a:endParaRPr>
          </a:p>
          <a:p>
            <a:pPr marL="0" indent="0">
              <a:buNone/>
            </a:pPr>
            <a:r>
              <a:rPr lang="en-US" dirty="0" smtClean="0">
                <a:solidFill>
                  <a:srgbClr val="002060"/>
                </a:solidFill>
              </a:rPr>
              <a:t>Imagine you have the scores in “Python Programming” for 100 students. If you want to find the average score in Python…?</a:t>
            </a:r>
          </a:p>
          <a:p>
            <a:pPr marL="0" indent="0">
              <a:buNone/>
            </a:pPr>
            <a:endParaRPr lang="en-US" dirty="0" smtClean="0">
              <a:solidFill>
                <a:srgbClr val="002060"/>
              </a:solidFill>
            </a:endParaRPr>
          </a:p>
          <a:p>
            <a:pPr marL="0" indent="0">
              <a:buNone/>
            </a:pPr>
            <a:endParaRPr lang="en-US" dirty="0">
              <a:solidFill>
                <a:srgbClr val="002060"/>
              </a:solidFill>
            </a:endParaRPr>
          </a:p>
        </p:txBody>
      </p:sp>
    </p:spTree>
    <p:extLst>
      <p:ext uri="{BB962C8B-B14F-4D97-AF65-F5344CB8AC3E}">
        <p14:creationId xmlns:p14="http://schemas.microsoft.com/office/powerpoint/2010/main" xmlns="" val="1233728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smtClean="0">
                <a:solidFill>
                  <a:srgbClr val="C00000"/>
                </a:solidFill>
              </a:rPr>
              <a:t>Other common list methods</a:t>
            </a:r>
            <a:endParaRPr lang="en-US" dirty="0">
              <a:solidFill>
                <a:srgbClr val="C00000"/>
              </a:solidFill>
            </a:endParaRPr>
          </a:p>
        </p:txBody>
      </p:sp>
      <p:sp>
        <p:nvSpPr>
          <p:cNvPr id="3" name="Content Placeholder 2"/>
          <p:cNvSpPr>
            <a:spLocks noGrp="1"/>
          </p:cNvSpPr>
          <p:nvPr>
            <p:ph idx="1"/>
          </p:nvPr>
        </p:nvSpPr>
        <p:spPr>
          <a:xfrm>
            <a:off x="457200" y="785794"/>
            <a:ext cx="8229600" cy="4214842"/>
          </a:xfrm>
        </p:spPr>
        <p:txBody>
          <a:bodyPr>
            <a:noAutofit/>
          </a:bodyPr>
          <a:lstStyle/>
          <a:p>
            <a:pPr>
              <a:lnSpc>
                <a:spcPct val="150000"/>
              </a:lnSpc>
              <a:buNone/>
            </a:pPr>
            <a:r>
              <a:rPr lang="en-GB" sz="2800" dirty="0" smtClean="0">
                <a:solidFill>
                  <a:srgbClr val="002060"/>
                </a:solidFill>
              </a:rPr>
              <a:t>&gt;&gt;&gt; L.pop(1)                         </a:t>
            </a:r>
            <a:r>
              <a:rPr lang="en-GB" sz="2800" dirty="0" smtClean="0">
                <a:solidFill>
                  <a:srgbClr val="C00000"/>
                </a:solidFill>
              </a:rPr>
              <a:t># Delete by position 'toast' </a:t>
            </a:r>
          </a:p>
          <a:p>
            <a:pPr>
              <a:lnSpc>
                <a:spcPct val="150000"/>
              </a:lnSpc>
              <a:buNone/>
            </a:pPr>
            <a:r>
              <a:rPr lang="en-GB" sz="2800" dirty="0" smtClean="0">
                <a:solidFill>
                  <a:srgbClr val="002060"/>
                </a:solidFill>
              </a:rPr>
              <a:t>&gt;&gt;&gt; L </a:t>
            </a:r>
          </a:p>
          <a:p>
            <a:pPr>
              <a:lnSpc>
                <a:spcPct val="150000"/>
              </a:lnSpc>
              <a:buNone/>
            </a:pPr>
            <a:r>
              <a:rPr lang="en-GB" sz="2800" dirty="0" smtClean="0">
                <a:solidFill>
                  <a:srgbClr val="002060"/>
                </a:solidFill>
              </a:rPr>
              <a:t>['spam', 'ham'] </a:t>
            </a:r>
          </a:p>
          <a:p>
            <a:pPr>
              <a:lnSpc>
                <a:spcPct val="150000"/>
              </a:lnSpc>
              <a:buNone/>
            </a:pPr>
            <a:r>
              <a:rPr lang="en-GB" sz="2800" dirty="0" smtClean="0">
                <a:solidFill>
                  <a:srgbClr val="002060"/>
                </a:solidFill>
              </a:rPr>
              <a:t>&gt;&gt;&gt; </a:t>
            </a:r>
            <a:r>
              <a:rPr lang="en-GB" sz="2800" dirty="0" err="1" smtClean="0">
                <a:solidFill>
                  <a:srgbClr val="002060"/>
                </a:solidFill>
              </a:rPr>
              <a:t>L.count</a:t>
            </a:r>
            <a:r>
              <a:rPr lang="en-GB" sz="2800" dirty="0" smtClean="0">
                <a:solidFill>
                  <a:srgbClr val="002060"/>
                </a:solidFill>
              </a:rPr>
              <a:t>('spam')            </a:t>
            </a:r>
            <a:r>
              <a:rPr lang="en-GB" sz="2800" dirty="0" smtClean="0">
                <a:solidFill>
                  <a:srgbClr val="C00000"/>
                </a:solidFill>
              </a:rPr>
              <a:t># Number of occurrences 1</a:t>
            </a:r>
          </a:p>
          <a:p>
            <a:pPr>
              <a:lnSpc>
                <a:spcPct val="150000"/>
              </a:lnSpc>
              <a:buNone/>
            </a:pPr>
            <a:r>
              <a:rPr lang="en-GB" sz="2800" dirty="0" smtClean="0">
                <a:solidFill>
                  <a:srgbClr val="002060"/>
                </a:solidFill>
              </a:rPr>
              <a:t>1</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smtClean="0">
                <a:solidFill>
                  <a:srgbClr val="C00000"/>
                </a:solidFill>
              </a:rPr>
              <a:t>Other common list methods</a:t>
            </a:r>
            <a:endParaRPr lang="en-US" dirty="0">
              <a:solidFill>
                <a:srgbClr val="C00000"/>
              </a:solidFill>
            </a:endParaRPr>
          </a:p>
        </p:txBody>
      </p:sp>
      <p:sp>
        <p:nvSpPr>
          <p:cNvPr id="3" name="Content Placeholder 2"/>
          <p:cNvSpPr>
            <a:spLocks noGrp="1"/>
          </p:cNvSpPr>
          <p:nvPr>
            <p:ph idx="1"/>
          </p:nvPr>
        </p:nvSpPr>
        <p:spPr>
          <a:xfrm>
            <a:off x="457200" y="1214446"/>
            <a:ext cx="8229600" cy="4786322"/>
          </a:xfrm>
        </p:spPr>
        <p:txBody>
          <a:bodyPr>
            <a:noAutofit/>
          </a:bodyPr>
          <a:lstStyle/>
          <a:p>
            <a:pPr>
              <a:lnSpc>
                <a:spcPct val="150000"/>
              </a:lnSpc>
              <a:buNone/>
            </a:pPr>
            <a:r>
              <a:rPr lang="en-GB" sz="2800" dirty="0" smtClean="0">
                <a:solidFill>
                  <a:srgbClr val="002060"/>
                </a:solidFill>
              </a:rPr>
              <a:t>&gt;&gt;&gt; L = ['spam', 'eggs', 'ham', 'toast'] </a:t>
            </a:r>
          </a:p>
          <a:p>
            <a:pPr>
              <a:lnSpc>
                <a:spcPct val="150000"/>
              </a:lnSpc>
              <a:buNone/>
            </a:pPr>
            <a:r>
              <a:rPr lang="en-GB" sz="2800" dirty="0" smtClean="0">
                <a:solidFill>
                  <a:srgbClr val="002060"/>
                </a:solidFill>
              </a:rPr>
              <a:t>&gt;&gt;&gt; del L[0]                         	</a:t>
            </a:r>
            <a:r>
              <a:rPr lang="en-GB" sz="2800" dirty="0" smtClean="0">
                <a:solidFill>
                  <a:srgbClr val="C00000"/>
                </a:solidFill>
              </a:rPr>
              <a:t># Delete one item </a:t>
            </a:r>
          </a:p>
          <a:p>
            <a:pPr>
              <a:lnSpc>
                <a:spcPct val="150000"/>
              </a:lnSpc>
              <a:buNone/>
            </a:pPr>
            <a:r>
              <a:rPr lang="en-GB" sz="2800" dirty="0" smtClean="0">
                <a:solidFill>
                  <a:srgbClr val="002060"/>
                </a:solidFill>
              </a:rPr>
              <a:t>&gt;&gt;&gt; L ['eggs', 'ham', 'toast'] </a:t>
            </a:r>
          </a:p>
          <a:p>
            <a:pPr>
              <a:lnSpc>
                <a:spcPct val="150000"/>
              </a:lnSpc>
              <a:buNone/>
            </a:pPr>
            <a:r>
              <a:rPr lang="en-GB" sz="2800" dirty="0" smtClean="0">
                <a:solidFill>
                  <a:srgbClr val="002060"/>
                </a:solidFill>
              </a:rPr>
              <a:t>&gt;&gt;&gt; del L[1:]                        </a:t>
            </a:r>
            <a:r>
              <a:rPr lang="en-GB" sz="2800" dirty="0" smtClean="0">
                <a:solidFill>
                  <a:srgbClr val="C00000"/>
                </a:solidFill>
              </a:rPr>
              <a:t># Delete an entire section </a:t>
            </a:r>
          </a:p>
          <a:p>
            <a:pPr>
              <a:lnSpc>
                <a:spcPct val="150000"/>
              </a:lnSpc>
              <a:buNone/>
            </a:pPr>
            <a:r>
              <a:rPr lang="en-GB" sz="2800" dirty="0" smtClean="0">
                <a:solidFill>
                  <a:srgbClr val="002060"/>
                </a:solidFill>
              </a:rPr>
              <a:t>&gt;&gt;&gt; L                                </a:t>
            </a:r>
            <a:r>
              <a:rPr lang="en-GB" sz="2800" dirty="0" smtClean="0">
                <a:solidFill>
                  <a:srgbClr val="C00000"/>
                </a:solidFill>
              </a:rPr>
              <a:t># Same as L[1:] = [] </a:t>
            </a:r>
          </a:p>
          <a:p>
            <a:pPr>
              <a:lnSpc>
                <a:spcPct val="150000"/>
              </a:lnSpc>
              <a:buNone/>
            </a:pPr>
            <a:r>
              <a:rPr lang="en-GB" sz="2800" dirty="0" smtClean="0">
                <a:solidFill>
                  <a:srgbClr val="002060"/>
                </a:solidFill>
              </a:rPr>
              <a:t>['eggs‘]</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smtClean="0">
                <a:solidFill>
                  <a:srgbClr val="C00000"/>
                </a:solidFill>
              </a:rPr>
              <a:t>Other common list methods</a:t>
            </a:r>
            <a:endParaRPr lang="en-US" dirty="0">
              <a:solidFill>
                <a:srgbClr val="C00000"/>
              </a:solidFill>
            </a:endParaRPr>
          </a:p>
        </p:txBody>
      </p:sp>
      <p:sp>
        <p:nvSpPr>
          <p:cNvPr id="3" name="Content Placeholder 2"/>
          <p:cNvSpPr>
            <a:spLocks noGrp="1"/>
          </p:cNvSpPr>
          <p:nvPr>
            <p:ph idx="1"/>
          </p:nvPr>
        </p:nvSpPr>
        <p:spPr>
          <a:xfrm>
            <a:off x="457200" y="714356"/>
            <a:ext cx="8229600" cy="5715040"/>
          </a:xfrm>
        </p:spPr>
        <p:txBody>
          <a:bodyPr>
            <a:noAutofit/>
          </a:bodyPr>
          <a:lstStyle/>
          <a:p>
            <a:pPr>
              <a:lnSpc>
                <a:spcPct val="150000"/>
              </a:lnSpc>
              <a:buNone/>
            </a:pPr>
            <a:r>
              <a:rPr lang="en-GB" sz="2800" dirty="0" smtClean="0">
                <a:solidFill>
                  <a:srgbClr val="002060"/>
                </a:solidFill>
              </a:rPr>
              <a:t>&gt;&gt;&gt; L = ['Already', 'got', 'one'] </a:t>
            </a:r>
          </a:p>
          <a:p>
            <a:pPr>
              <a:lnSpc>
                <a:spcPct val="150000"/>
              </a:lnSpc>
              <a:buNone/>
            </a:pPr>
            <a:r>
              <a:rPr lang="en-GB" sz="2800" dirty="0" smtClean="0">
                <a:solidFill>
                  <a:srgbClr val="002060"/>
                </a:solidFill>
              </a:rPr>
              <a:t>&gt;&gt;&gt; L[1:] = [] </a:t>
            </a:r>
          </a:p>
          <a:p>
            <a:pPr>
              <a:lnSpc>
                <a:spcPct val="150000"/>
              </a:lnSpc>
              <a:buNone/>
            </a:pPr>
            <a:r>
              <a:rPr lang="en-GB" sz="2800" dirty="0" smtClean="0">
                <a:solidFill>
                  <a:srgbClr val="002060"/>
                </a:solidFill>
              </a:rPr>
              <a:t>&gt;&gt;&gt; L </a:t>
            </a:r>
          </a:p>
          <a:p>
            <a:pPr>
              <a:lnSpc>
                <a:spcPct val="150000"/>
              </a:lnSpc>
              <a:buNone/>
            </a:pPr>
            <a:r>
              <a:rPr lang="en-GB" sz="2800" dirty="0" smtClean="0">
                <a:solidFill>
                  <a:srgbClr val="002060"/>
                </a:solidFill>
              </a:rPr>
              <a:t>['Already'] </a:t>
            </a:r>
          </a:p>
          <a:p>
            <a:pPr>
              <a:lnSpc>
                <a:spcPct val="150000"/>
              </a:lnSpc>
              <a:buNone/>
            </a:pPr>
            <a:r>
              <a:rPr lang="en-GB" sz="2800" dirty="0" smtClean="0">
                <a:solidFill>
                  <a:srgbClr val="002060"/>
                </a:solidFill>
              </a:rPr>
              <a:t>&gt;&gt;&gt; L[0] = [] </a:t>
            </a:r>
          </a:p>
          <a:p>
            <a:pPr>
              <a:lnSpc>
                <a:spcPct val="150000"/>
              </a:lnSpc>
              <a:buNone/>
            </a:pPr>
            <a:r>
              <a:rPr lang="en-GB" sz="2800" dirty="0" smtClean="0">
                <a:solidFill>
                  <a:srgbClr val="002060"/>
                </a:solidFill>
              </a:rPr>
              <a:t>&gt;&gt;&gt; L </a:t>
            </a:r>
          </a:p>
          <a:p>
            <a:pPr>
              <a:lnSpc>
                <a:spcPct val="150000"/>
              </a:lnSpc>
              <a:buNone/>
            </a:pPr>
            <a:r>
              <a:rPr lang="en-GB" sz="2800" dirty="0" smtClean="0">
                <a:solidFill>
                  <a:srgbClr val="002060"/>
                </a:solidFill>
              </a:rPr>
              <a:t>[[]]</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Python Programming, 1/e</a:t>
            </a:r>
          </a:p>
        </p:txBody>
      </p:sp>
      <p:sp>
        <p:nvSpPr>
          <p:cNvPr id="5" name="Slide Number Placeholder 5"/>
          <p:cNvSpPr>
            <a:spLocks noGrp="1"/>
          </p:cNvSpPr>
          <p:nvPr>
            <p:ph type="sldNum" sz="quarter" idx="12"/>
          </p:nvPr>
        </p:nvSpPr>
        <p:spPr/>
        <p:txBody>
          <a:bodyPr/>
          <a:lstStyle/>
          <a:p>
            <a:fld id="{2B79EA72-EE2B-4B2E-B7E8-EDE3D65EEF98}" type="slidenum">
              <a:rPr lang="en-US"/>
              <a:pPr/>
              <a:t>33</a:t>
            </a:fld>
            <a:endParaRPr lang="en-US"/>
          </a:p>
        </p:txBody>
      </p:sp>
      <p:sp>
        <p:nvSpPr>
          <p:cNvPr id="36866" name="Rectangle 2"/>
          <p:cNvSpPr>
            <a:spLocks noGrp="1" noChangeArrowheads="1"/>
          </p:cNvSpPr>
          <p:nvPr>
            <p:ph type="title"/>
          </p:nvPr>
        </p:nvSpPr>
        <p:spPr/>
        <p:txBody>
          <a:bodyPr/>
          <a:lstStyle/>
          <a:p>
            <a:r>
              <a:rPr lang="en-US" dirty="0" smtClean="0">
                <a:solidFill>
                  <a:srgbClr val="C00000"/>
                </a:solidFill>
              </a:rPr>
              <a:t>Hence…</a:t>
            </a:r>
            <a:endParaRPr lang="en-US" dirty="0">
              <a:solidFill>
                <a:srgbClr val="C00000"/>
              </a:solidFill>
            </a:endParaRPr>
          </a:p>
        </p:txBody>
      </p:sp>
      <p:sp>
        <p:nvSpPr>
          <p:cNvPr id="36867" name="Rectangle 3"/>
          <p:cNvSpPr>
            <a:spLocks noGrp="1" noChangeArrowheads="1"/>
          </p:cNvSpPr>
          <p:nvPr>
            <p:ph type="body" idx="1"/>
          </p:nvPr>
        </p:nvSpPr>
        <p:spPr/>
        <p:txBody>
          <a:bodyPr>
            <a:normAutofit fontScale="92500" lnSpcReduction="10000"/>
          </a:bodyPr>
          <a:lstStyle/>
          <a:p>
            <a:r>
              <a:rPr lang="en-US" dirty="0" smtClean="0">
                <a:solidFill>
                  <a:srgbClr val="002060"/>
                </a:solidFill>
              </a:rPr>
              <a:t>A </a:t>
            </a:r>
            <a:r>
              <a:rPr lang="en-US" dirty="0">
                <a:solidFill>
                  <a:srgbClr val="002060"/>
                </a:solidFill>
              </a:rPr>
              <a:t>list is a sequence of items stored as a single object.</a:t>
            </a:r>
          </a:p>
          <a:p>
            <a:r>
              <a:rPr lang="en-US" dirty="0">
                <a:solidFill>
                  <a:srgbClr val="002060"/>
                </a:solidFill>
              </a:rPr>
              <a:t>Items in a list can be accessed by indexing, and </a:t>
            </a:r>
            <a:r>
              <a:rPr lang="en-US" dirty="0" smtClean="0">
                <a:solidFill>
                  <a:srgbClr val="002060"/>
                </a:solidFill>
              </a:rPr>
              <a:t>sub lists </a:t>
            </a:r>
            <a:r>
              <a:rPr lang="en-US" dirty="0">
                <a:solidFill>
                  <a:srgbClr val="002060"/>
                </a:solidFill>
              </a:rPr>
              <a:t>can be accessed by slicing.</a:t>
            </a:r>
          </a:p>
          <a:p>
            <a:r>
              <a:rPr lang="en-US" dirty="0">
                <a:solidFill>
                  <a:srgbClr val="002060"/>
                </a:solidFill>
              </a:rPr>
              <a:t>Lists are mutable; individual items or entire slices can be replaced through assignment statements</a:t>
            </a:r>
            <a:r>
              <a:rPr lang="en-US" dirty="0" smtClean="0">
                <a:solidFill>
                  <a:srgbClr val="002060"/>
                </a:solidFill>
              </a:rPr>
              <a:t>.</a:t>
            </a:r>
          </a:p>
          <a:p>
            <a:r>
              <a:rPr lang="en-US" dirty="0">
                <a:solidFill>
                  <a:srgbClr val="002060"/>
                </a:solidFill>
              </a:rPr>
              <a:t>Lists support a number of convenient and frequently used methods.</a:t>
            </a:r>
          </a:p>
          <a:p>
            <a:r>
              <a:rPr lang="en-US" dirty="0">
                <a:solidFill>
                  <a:srgbClr val="002060"/>
                </a:solidFill>
              </a:rPr>
              <a:t>Lists will grow and shrink as </a:t>
            </a:r>
            <a:r>
              <a:rPr lang="en-US" dirty="0" smtClean="0">
                <a:solidFill>
                  <a:srgbClr val="002060"/>
                </a:solidFill>
              </a:rPr>
              <a:t>needed.</a:t>
            </a:r>
            <a:endParaRPr lang="en-US" dirty="0">
              <a:solidFill>
                <a:srgbClr val="002060"/>
              </a:solidFill>
            </a:endParaRPr>
          </a:p>
        </p:txBody>
      </p:sp>
    </p:spTree>
    <p:extLst>
      <p:ext uri="{BB962C8B-B14F-4D97-AF65-F5344CB8AC3E}">
        <p14:creationId xmlns:p14="http://schemas.microsoft.com/office/powerpoint/2010/main" xmlns="" val="9464313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1414"/>
            <a:ext cx="8229600" cy="796908"/>
          </a:xfrm>
        </p:spPr>
        <p:txBody>
          <a:bodyPr/>
          <a:lstStyle/>
          <a:p>
            <a:r>
              <a:rPr lang="en-US" dirty="0" smtClean="0">
                <a:solidFill>
                  <a:srgbClr val="C00000"/>
                </a:solidFill>
              </a:rPr>
              <a:t>Strings and Lists</a:t>
            </a:r>
            <a:endParaRPr lang="en-US" dirty="0">
              <a:solidFill>
                <a:srgbClr val="C00000"/>
              </a:solidFill>
            </a:endParaRPr>
          </a:p>
        </p:txBody>
      </p:sp>
      <p:sp>
        <p:nvSpPr>
          <p:cNvPr id="30723" name="Rectangle 3"/>
          <p:cNvSpPr>
            <a:spLocks noGrp="1" noChangeArrowheads="1"/>
          </p:cNvSpPr>
          <p:nvPr>
            <p:ph type="body" idx="1"/>
          </p:nvPr>
        </p:nvSpPr>
        <p:spPr>
          <a:xfrm>
            <a:off x="457200" y="785794"/>
            <a:ext cx="8229600" cy="5929354"/>
          </a:xfrm>
        </p:spPr>
        <p:txBody>
          <a:bodyPr>
            <a:normAutofit/>
          </a:bodyPr>
          <a:lstStyle/>
          <a:p>
            <a:pPr marL="0" indent="0">
              <a:buNone/>
            </a:pPr>
            <a:r>
              <a:rPr lang="en-GB" sz="2800" dirty="0" smtClean="0">
                <a:solidFill>
                  <a:srgbClr val="002060"/>
                </a:solidFill>
              </a:rPr>
              <a:t>&gt;&gt;&gt; S = '</a:t>
            </a:r>
            <a:r>
              <a:rPr lang="en-GB" sz="2800" dirty="0" err="1" smtClean="0">
                <a:solidFill>
                  <a:srgbClr val="002060"/>
                </a:solidFill>
              </a:rPr>
              <a:t>spammy</a:t>
            </a:r>
            <a:r>
              <a:rPr lang="en-GB" sz="2800" dirty="0" smtClean="0">
                <a:solidFill>
                  <a:srgbClr val="002060"/>
                </a:solidFill>
              </a:rPr>
              <a:t>' </a:t>
            </a:r>
          </a:p>
          <a:p>
            <a:pPr marL="0" indent="0">
              <a:buNone/>
            </a:pPr>
            <a:r>
              <a:rPr lang="en-GB" sz="2800" dirty="0" smtClean="0">
                <a:solidFill>
                  <a:srgbClr val="002060"/>
                </a:solidFill>
              </a:rPr>
              <a:t>&gt;&gt;&gt; L = list(S) </a:t>
            </a:r>
          </a:p>
          <a:p>
            <a:pPr marL="0" indent="0">
              <a:buNone/>
            </a:pPr>
            <a:r>
              <a:rPr lang="en-GB" sz="2800" dirty="0" smtClean="0">
                <a:solidFill>
                  <a:srgbClr val="002060"/>
                </a:solidFill>
              </a:rPr>
              <a:t>&gt;&gt;&gt; L </a:t>
            </a:r>
          </a:p>
          <a:p>
            <a:pPr marL="0" indent="0">
              <a:buNone/>
            </a:pPr>
            <a:r>
              <a:rPr lang="en-GB" sz="2800" dirty="0" smtClean="0">
                <a:solidFill>
                  <a:srgbClr val="002060"/>
                </a:solidFill>
              </a:rPr>
              <a:t>['s', 'p', 'a', 'm', 'm', 'y']</a:t>
            </a:r>
          </a:p>
          <a:p>
            <a:pPr marL="0" indent="0">
              <a:buNone/>
            </a:pPr>
            <a:r>
              <a:rPr lang="en-GB" sz="2800" dirty="0" smtClean="0">
                <a:solidFill>
                  <a:srgbClr val="002060"/>
                </a:solidFill>
              </a:rPr>
              <a:t>&gt;&gt;&gt; L[3] = 'x'                        </a:t>
            </a:r>
            <a:r>
              <a:rPr lang="en-GB" sz="2800" dirty="0" smtClean="0">
                <a:solidFill>
                  <a:srgbClr val="C00000"/>
                </a:solidFill>
              </a:rPr>
              <a:t># Works for lists, not strings </a:t>
            </a:r>
          </a:p>
          <a:p>
            <a:pPr marL="0" indent="0">
              <a:buNone/>
            </a:pPr>
            <a:r>
              <a:rPr lang="en-GB" sz="2800" dirty="0" smtClean="0">
                <a:solidFill>
                  <a:srgbClr val="002060"/>
                </a:solidFill>
              </a:rPr>
              <a:t>&gt;&gt;&gt; L[4] = 'x‘</a:t>
            </a:r>
          </a:p>
          <a:p>
            <a:pPr marL="0" indent="0">
              <a:buNone/>
            </a:pPr>
            <a:r>
              <a:rPr lang="en-GB" sz="2800" dirty="0" smtClean="0">
                <a:solidFill>
                  <a:srgbClr val="002060"/>
                </a:solidFill>
              </a:rPr>
              <a:t>&gt;&gt;&gt; L </a:t>
            </a:r>
          </a:p>
          <a:p>
            <a:pPr marL="0" indent="0">
              <a:buNone/>
            </a:pPr>
            <a:r>
              <a:rPr lang="en-GB" sz="2800" dirty="0" smtClean="0">
                <a:solidFill>
                  <a:srgbClr val="002060"/>
                </a:solidFill>
              </a:rPr>
              <a:t>['s', 'p', 'a', 'x', 'x', 'y']</a:t>
            </a:r>
          </a:p>
          <a:p>
            <a:pPr marL="0" indent="0">
              <a:buNone/>
            </a:pPr>
            <a:r>
              <a:rPr lang="en-GB" sz="2800" dirty="0" smtClean="0">
                <a:solidFill>
                  <a:srgbClr val="002060"/>
                </a:solidFill>
              </a:rPr>
              <a:t>&gt;&gt;&gt; S = ''.join(L) 	</a:t>
            </a:r>
            <a:r>
              <a:rPr lang="en-GB" sz="2800" dirty="0" smtClean="0">
                <a:solidFill>
                  <a:srgbClr val="C00000"/>
                </a:solidFill>
              </a:rPr>
              <a:t>#uses ‘’ for joining elements of list</a:t>
            </a:r>
          </a:p>
          <a:p>
            <a:pPr marL="0" indent="0">
              <a:buNone/>
            </a:pPr>
            <a:r>
              <a:rPr lang="en-GB" sz="2800" dirty="0" smtClean="0">
                <a:solidFill>
                  <a:srgbClr val="002060"/>
                </a:solidFill>
              </a:rPr>
              <a:t>&gt;&gt;&gt; S </a:t>
            </a:r>
          </a:p>
          <a:p>
            <a:pPr marL="0" indent="0">
              <a:buNone/>
            </a:pPr>
            <a:r>
              <a:rPr lang="en-GB" sz="2800" dirty="0" smtClean="0">
                <a:solidFill>
                  <a:srgbClr val="002060"/>
                </a:solidFill>
              </a:rPr>
              <a:t>'</a:t>
            </a:r>
            <a:r>
              <a:rPr lang="en-GB" sz="2800" dirty="0" err="1" smtClean="0">
                <a:solidFill>
                  <a:srgbClr val="002060"/>
                </a:solidFill>
              </a:rPr>
              <a:t>spaxxy</a:t>
            </a:r>
            <a:r>
              <a:rPr lang="en-GB" sz="2800" dirty="0" smtClean="0">
                <a:solidFill>
                  <a:srgbClr val="002060"/>
                </a:solidFill>
              </a:rPr>
              <a:t>‘</a:t>
            </a:r>
          </a:p>
          <a:p>
            <a:pPr marL="0" indent="0">
              <a:buNone/>
            </a:pPr>
            <a:endParaRPr lang="en-US" sz="2800" dirty="0">
              <a:solidFill>
                <a:srgbClr val="002060"/>
              </a:solidFill>
            </a:endParaRPr>
          </a:p>
        </p:txBody>
      </p:sp>
    </p:spTree>
    <p:extLst>
      <p:ext uri="{BB962C8B-B14F-4D97-AF65-F5344CB8AC3E}">
        <p14:creationId xmlns:p14="http://schemas.microsoft.com/office/powerpoint/2010/main" xmlns="" val="2904351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42852"/>
            <a:ext cx="8229600" cy="796908"/>
          </a:xfrm>
        </p:spPr>
        <p:txBody>
          <a:bodyPr/>
          <a:lstStyle/>
          <a:p>
            <a:r>
              <a:rPr lang="en-US" dirty="0" smtClean="0">
                <a:solidFill>
                  <a:srgbClr val="C00000"/>
                </a:solidFill>
              </a:rPr>
              <a:t>Strings and Lists</a:t>
            </a:r>
            <a:endParaRPr lang="en-US" dirty="0">
              <a:solidFill>
                <a:srgbClr val="C00000"/>
              </a:solidFill>
            </a:endParaRPr>
          </a:p>
        </p:txBody>
      </p:sp>
      <p:sp>
        <p:nvSpPr>
          <p:cNvPr id="30723" name="Rectangle 3"/>
          <p:cNvSpPr>
            <a:spLocks noGrp="1" noChangeArrowheads="1"/>
          </p:cNvSpPr>
          <p:nvPr>
            <p:ph type="body" idx="1"/>
          </p:nvPr>
        </p:nvSpPr>
        <p:spPr>
          <a:xfrm>
            <a:off x="457200" y="928670"/>
            <a:ext cx="8229600" cy="4714908"/>
          </a:xfrm>
        </p:spPr>
        <p:txBody>
          <a:bodyPr>
            <a:normAutofit lnSpcReduction="10000"/>
          </a:bodyPr>
          <a:lstStyle/>
          <a:p>
            <a:pPr marL="0" indent="0">
              <a:lnSpc>
                <a:spcPct val="150000"/>
              </a:lnSpc>
              <a:buNone/>
            </a:pPr>
            <a:r>
              <a:rPr lang="en-GB" sz="2800" dirty="0" smtClean="0">
                <a:solidFill>
                  <a:srgbClr val="002060"/>
                </a:solidFill>
              </a:rPr>
              <a:t>&gt;&gt;&gt; '</a:t>
            </a:r>
            <a:r>
              <a:rPr lang="en-GB" sz="2800" dirty="0" err="1" smtClean="0">
                <a:solidFill>
                  <a:srgbClr val="002060"/>
                </a:solidFill>
              </a:rPr>
              <a:t>SPAM'.join</a:t>
            </a:r>
            <a:r>
              <a:rPr lang="en-GB" sz="2800" dirty="0" smtClean="0">
                <a:solidFill>
                  <a:srgbClr val="002060"/>
                </a:solidFill>
              </a:rPr>
              <a:t>(['eggs', 'sausage', 'ham', 'toast']) '</a:t>
            </a:r>
            <a:r>
              <a:rPr lang="en-GB" sz="2800" dirty="0" err="1" smtClean="0">
                <a:solidFill>
                  <a:srgbClr val="002060"/>
                </a:solidFill>
              </a:rPr>
              <a:t>eggsSPAMsausageSPAMhamSPAMtoast</a:t>
            </a:r>
            <a:r>
              <a:rPr lang="en-GB" sz="2800" dirty="0" smtClean="0">
                <a:solidFill>
                  <a:srgbClr val="002060"/>
                </a:solidFill>
              </a:rPr>
              <a:t>‘ </a:t>
            </a:r>
          </a:p>
          <a:p>
            <a:pPr marL="0" indent="0">
              <a:lnSpc>
                <a:spcPct val="150000"/>
              </a:lnSpc>
              <a:buNone/>
            </a:pPr>
            <a:r>
              <a:rPr lang="en-GB" sz="2800" dirty="0" smtClean="0">
                <a:solidFill>
                  <a:srgbClr val="C00000"/>
                </a:solidFill>
              </a:rPr>
              <a:t># uses ‘SPAM’ for joining elements of list</a:t>
            </a:r>
          </a:p>
          <a:p>
            <a:pPr marL="0" indent="0">
              <a:lnSpc>
                <a:spcPct val="150000"/>
              </a:lnSpc>
              <a:buNone/>
            </a:pPr>
            <a:r>
              <a:rPr lang="en-GB" sz="2800" dirty="0" smtClean="0">
                <a:solidFill>
                  <a:srgbClr val="002060"/>
                </a:solidFill>
              </a:rPr>
              <a:t>&gt;&gt;&gt; line = '</a:t>
            </a:r>
            <a:r>
              <a:rPr lang="en-GB" sz="2800" dirty="0" err="1" smtClean="0">
                <a:solidFill>
                  <a:srgbClr val="002060"/>
                </a:solidFill>
              </a:rPr>
              <a:t>aaa</a:t>
            </a:r>
            <a:r>
              <a:rPr lang="en-GB" sz="2800" dirty="0" smtClean="0">
                <a:solidFill>
                  <a:srgbClr val="002060"/>
                </a:solidFill>
              </a:rPr>
              <a:t> </a:t>
            </a:r>
            <a:r>
              <a:rPr lang="en-GB" sz="2800" dirty="0" err="1" smtClean="0">
                <a:solidFill>
                  <a:srgbClr val="002060"/>
                </a:solidFill>
              </a:rPr>
              <a:t>bbb</a:t>
            </a:r>
            <a:r>
              <a:rPr lang="en-GB" sz="2800" dirty="0" smtClean="0">
                <a:solidFill>
                  <a:srgbClr val="002060"/>
                </a:solidFill>
              </a:rPr>
              <a:t>  </a:t>
            </a:r>
            <a:r>
              <a:rPr lang="en-GB" sz="2800" dirty="0" err="1" smtClean="0">
                <a:solidFill>
                  <a:srgbClr val="002060"/>
                </a:solidFill>
              </a:rPr>
              <a:t>ccc</a:t>
            </a:r>
            <a:r>
              <a:rPr lang="en-GB" sz="2800" dirty="0" smtClean="0">
                <a:solidFill>
                  <a:srgbClr val="002060"/>
                </a:solidFill>
              </a:rPr>
              <a:t>' </a:t>
            </a:r>
          </a:p>
          <a:p>
            <a:pPr marL="0" indent="0">
              <a:lnSpc>
                <a:spcPct val="150000"/>
              </a:lnSpc>
              <a:buNone/>
            </a:pPr>
            <a:r>
              <a:rPr lang="en-GB" sz="2800" dirty="0" smtClean="0">
                <a:solidFill>
                  <a:srgbClr val="002060"/>
                </a:solidFill>
              </a:rPr>
              <a:t>&gt;&gt;&gt; cols = </a:t>
            </a:r>
            <a:r>
              <a:rPr lang="en-GB" sz="2800" dirty="0" err="1" smtClean="0">
                <a:solidFill>
                  <a:srgbClr val="002060"/>
                </a:solidFill>
              </a:rPr>
              <a:t>line.split</a:t>
            </a:r>
            <a:r>
              <a:rPr lang="en-GB" sz="2800" dirty="0" smtClean="0">
                <a:solidFill>
                  <a:srgbClr val="002060"/>
                </a:solidFill>
              </a:rPr>
              <a:t>() </a:t>
            </a:r>
          </a:p>
          <a:p>
            <a:pPr marL="0" indent="0">
              <a:lnSpc>
                <a:spcPct val="150000"/>
              </a:lnSpc>
              <a:buNone/>
            </a:pPr>
            <a:r>
              <a:rPr lang="en-GB" sz="2800" dirty="0" smtClean="0">
                <a:solidFill>
                  <a:srgbClr val="002060"/>
                </a:solidFill>
              </a:rPr>
              <a:t>&gt;&gt;&gt; cols </a:t>
            </a:r>
          </a:p>
          <a:p>
            <a:pPr marL="0" indent="0">
              <a:lnSpc>
                <a:spcPct val="150000"/>
              </a:lnSpc>
              <a:buNone/>
            </a:pPr>
            <a:r>
              <a:rPr lang="en-GB" sz="2800" dirty="0" smtClean="0">
                <a:solidFill>
                  <a:srgbClr val="002060"/>
                </a:solidFill>
              </a:rPr>
              <a:t>['</a:t>
            </a:r>
            <a:r>
              <a:rPr lang="en-GB" sz="2800" dirty="0" err="1" smtClean="0">
                <a:solidFill>
                  <a:srgbClr val="002060"/>
                </a:solidFill>
              </a:rPr>
              <a:t>aaa</a:t>
            </a:r>
            <a:r>
              <a:rPr lang="en-GB" sz="2800" dirty="0" smtClean="0">
                <a:solidFill>
                  <a:srgbClr val="002060"/>
                </a:solidFill>
              </a:rPr>
              <a:t>', '</a:t>
            </a:r>
            <a:r>
              <a:rPr lang="en-GB" sz="2800" dirty="0" err="1" smtClean="0">
                <a:solidFill>
                  <a:srgbClr val="002060"/>
                </a:solidFill>
              </a:rPr>
              <a:t>bbb</a:t>
            </a:r>
            <a:r>
              <a:rPr lang="en-GB" sz="2800" dirty="0" smtClean="0">
                <a:solidFill>
                  <a:srgbClr val="002060"/>
                </a:solidFill>
              </a:rPr>
              <a:t>', '</a:t>
            </a:r>
            <a:r>
              <a:rPr lang="en-GB" sz="2800" dirty="0" err="1" smtClean="0">
                <a:solidFill>
                  <a:srgbClr val="002060"/>
                </a:solidFill>
              </a:rPr>
              <a:t>ccc</a:t>
            </a:r>
            <a:r>
              <a:rPr lang="en-GB" sz="2800" dirty="0" smtClean="0">
                <a:solidFill>
                  <a:srgbClr val="002060"/>
                </a:solidFill>
              </a:rPr>
              <a:t>']</a:t>
            </a:r>
            <a:endParaRPr lang="en-US" sz="2800" dirty="0">
              <a:solidFill>
                <a:srgbClr val="002060"/>
              </a:solidFill>
            </a:endParaRPr>
          </a:p>
        </p:txBody>
      </p:sp>
    </p:spTree>
    <p:extLst>
      <p:ext uri="{BB962C8B-B14F-4D97-AF65-F5344CB8AC3E}">
        <p14:creationId xmlns:p14="http://schemas.microsoft.com/office/powerpoint/2010/main" xmlns="" val="2904351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Statistics using List</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endParaRPr lang="en-US" dirty="0" smtClean="0">
              <a:solidFill>
                <a:srgbClr val="002060"/>
              </a:solidFill>
            </a:endParaRPr>
          </a:p>
          <a:p>
            <a:pPr marL="0" indent="0" algn="ctr">
              <a:buNone/>
            </a:pPr>
            <a:r>
              <a:rPr lang="en-US" dirty="0" smtClean="0">
                <a:solidFill>
                  <a:srgbClr val="002060"/>
                </a:solidFill>
              </a:rPr>
              <a:t>Find the mean, standard deviation and median of a set of numbers</a:t>
            </a:r>
            <a:endParaRPr lang="en-US" dirty="0">
              <a:solidFill>
                <a:srgbClr val="002060"/>
              </a:solidFill>
            </a:endParaRPr>
          </a:p>
        </p:txBody>
      </p:sp>
    </p:spTree>
    <p:extLst>
      <p:ext uri="{BB962C8B-B14F-4D97-AF65-F5344CB8AC3E}">
        <p14:creationId xmlns:p14="http://schemas.microsoft.com/office/powerpoint/2010/main" xmlns="" val="1806883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314" y="214290"/>
            <a:ext cx="8715404" cy="5324196"/>
          </a:xfrm>
          <a:prstGeom prst="rect">
            <a:avLst/>
          </a:prstGeom>
          <a:noFill/>
          <a:ln w="9525">
            <a:noFill/>
            <a:miter lim="800000"/>
            <a:headEnd/>
            <a:tailEnd/>
          </a:ln>
          <a:effectLst/>
        </p:spPr>
      </p:pic>
    </p:spTree>
    <p:extLst>
      <p:ext uri="{BB962C8B-B14F-4D97-AF65-F5344CB8AC3E}">
        <p14:creationId xmlns:p14="http://schemas.microsoft.com/office/powerpoint/2010/main" xmlns="" val="1806883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0034" y="0"/>
            <a:ext cx="8072494" cy="6947238"/>
          </a:xfrm>
          <a:prstGeom prst="rect">
            <a:avLst/>
          </a:prstGeom>
          <a:noFill/>
          <a:ln w="9525">
            <a:noFill/>
            <a:miter lim="800000"/>
            <a:headEnd/>
            <a:tailEnd/>
          </a:ln>
          <a:effectLst/>
        </p:spPr>
      </p:pic>
    </p:spTree>
    <p:extLst>
      <p:ext uri="{BB962C8B-B14F-4D97-AF65-F5344CB8AC3E}">
        <p14:creationId xmlns:p14="http://schemas.microsoft.com/office/powerpoint/2010/main" xmlns="" val="1806883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Exercise 1</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solidFill>
                  <a:srgbClr val="002060"/>
                </a:solidFill>
              </a:rPr>
              <a:t>Given a positions of coins of player1 and player2 in a 3X3 Tic </a:t>
            </a:r>
            <a:r>
              <a:rPr lang="en-IN" dirty="0" err="1" smtClean="0">
                <a:solidFill>
                  <a:srgbClr val="002060"/>
                </a:solidFill>
              </a:rPr>
              <a:t>Tac</a:t>
            </a:r>
            <a:r>
              <a:rPr lang="en-IN" dirty="0" smtClean="0">
                <a:solidFill>
                  <a:srgbClr val="002060"/>
                </a:solidFill>
              </a:rPr>
              <a:t> Toc board, write a program to determine if the board position is a solution and if so identify the winner of the game. In a Tic </a:t>
            </a:r>
            <a:r>
              <a:rPr lang="en-IN" dirty="0" err="1" smtClean="0">
                <a:solidFill>
                  <a:srgbClr val="002060"/>
                </a:solidFill>
              </a:rPr>
              <a:t>Tac</a:t>
            </a:r>
            <a:r>
              <a:rPr lang="en-IN" dirty="0" smtClean="0">
                <a:solidFill>
                  <a:srgbClr val="002060"/>
                </a:solidFill>
              </a:rPr>
              <a:t> Toc problem, if the coins in a row or column or along a diagonal is of the same player then he has won the game. Assume that player1 uses ‘1’ as his coin and player2 uses '2' as his coin. '0' in the board represent empty cell.</a:t>
            </a:r>
            <a:endParaRPr lang="en-GB" dirty="0" smtClean="0">
              <a:solidFill>
                <a:srgbClr val="002060"/>
              </a:solidFill>
            </a:endParaRPr>
          </a:p>
          <a:p>
            <a:pPr marL="0" indent="0">
              <a:buNone/>
            </a:pPr>
            <a:endParaRPr lang="en-US" dirty="0">
              <a:solidFill>
                <a:srgbClr val="002060"/>
              </a:solidFill>
            </a:endParaRPr>
          </a:p>
        </p:txBody>
      </p:sp>
    </p:spTree>
    <p:extLst>
      <p:ext uri="{BB962C8B-B14F-4D97-AF65-F5344CB8AC3E}">
        <p14:creationId xmlns:p14="http://schemas.microsoft.com/office/powerpoint/2010/main" xmlns="" val="180688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Python Programming, 1/e</a:t>
            </a:r>
          </a:p>
        </p:txBody>
      </p:sp>
      <p:sp>
        <p:nvSpPr>
          <p:cNvPr id="5" name="Slide Number Placeholder 5"/>
          <p:cNvSpPr>
            <a:spLocks noGrp="1"/>
          </p:cNvSpPr>
          <p:nvPr>
            <p:ph type="sldNum" sz="quarter" idx="12"/>
          </p:nvPr>
        </p:nvSpPr>
        <p:spPr/>
        <p:txBody>
          <a:bodyPr/>
          <a:lstStyle/>
          <a:p>
            <a:fld id="{BBCDE6FB-C606-435F-82FE-170826795721}" type="slidenum">
              <a:rPr lang="en-US"/>
              <a:pPr/>
              <a:t>4</a:t>
            </a:fld>
            <a:endParaRPr lang="en-US"/>
          </a:p>
        </p:txBody>
      </p:sp>
      <p:sp>
        <p:nvSpPr>
          <p:cNvPr id="8194" name="Rectangle 2"/>
          <p:cNvSpPr>
            <a:spLocks noGrp="1" noChangeArrowheads="1"/>
          </p:cNvSpPr>
          <p:nvPr>
            <p:ph type="title"/>
          </p:nvPr>
        </p:nvSpPr>
        <p:spPr/>
        <p:txBody>
          <a:bodyPr>
            <a:normAutofit/>
          </a:bodyPr>
          <a:lstStyle/>
          <a:p>
            <a:r>
              <a:rPr lang="en-US" dirty="0" smtClean="0">
                <a:solidFill>
                  <a:srgbClr val="C00000"/>
                </a:solidFill>
              </a:rPr>
              <a:t>Simple </a:t>
            </a:r>
            <a:r>
              <a:rPr lang="en-US" dirty="0">
                <a:solidFill>
                  <a:srgbClr val="C00000"/>
                </a:solidFill>
              </a:rPr>
              <a:t>Statistics</a:t>
            </a:r>
          </a:p>
        </p:txBody>
      </p:sp>
      <p:sp>
        <p:nvSpPr>
          <p:cNvPr id="8195" name="Rectangle 3"/>
          <p:cNvSpPr>
            <a:spLocks noGrp="1" noChangeArrowheads="1"/>
          </p:cNvSpPr>
          <p:nvPr>
            <p:ph type="body" idx="1"/>
          </p:nvPr>
        </p:nvSpPr>
        <p:spPr/>
        <p:txBody>
          <a:bodyPr/>
          <a:lstStyle/>
          <a:p>
            <a:pPr>
              <a:lnSpc>
                <a:spcPct val="90000"/>
              </a:lnSpc>
            </a:pPr>
            <a:r>
              <a:rPr lang="en-US" dirty="0">
                <a:solidFill>
                  <a:srgbClr val="002060"/>
                </a:solidFill>
              </a:rPr>
              <a:t>Many programs deal with large collections of similar information.</a:t>
            </a:r>
          </a:p>
          <a:p>
            <a:pPr lvl="1">
              <a:lnSpc>
                <a:spcPct val="90000"/>
              </a:lnSpc>
            </a:pPr>
            <a:r>
              <a:rPr lang="en-US" dirty="0">
                <a:solidFill>
                  <a:srgbClr val="002060"/>
                </a:solidFill>
              </a:rPr>
              <a:t>Words in a document</a:t>
            </a:r>
          </a:p>
          <a:p>
            <a:pPr lvl="1">
              <a:lnSpc>
                <a:spcPct val="90000"/>
              </a:lnSpc>
            </a:pPr>
            <a:r>
              <a:rPr lang="en-US" dirty="0">
                <a:solidFill>
                  <a:srgbClr val="002060"/>
                </a:solidFill>
              </a:rPr>
              <a:t>Students in a course</a:t>
            </a:r>
          </a:p>
          <a:p>
            <a:pPr lvl="1">
              <a:lnSpc>
                <a:spcPct val="90000"/>
              </a:lnSpc>
            </a:pPr>
            <a:r>
              <a:rPr lang="en-US" dirty="0">
                <a:solidFill>
                  <a:srgbClr val="002060"/>
                </a:solidFill>
              </a:rPr>
              <a:t>Data from an experiment</a:t>
            </a:r>
          </a:p>
          <a:p>
            <a:pPr lvl="1">
              <a:lnSpc>
                <a:spcPct val="90000"/>
              </a:lnSpc>
            </a:pPr>
            <a:r>
              <a:rPr lang="en-US" dirty="0">
                <a:solidFill>
                  <a:srgbClr val="002060"/>
                </a:solidFill>
              </a:rPr>
              <a:t>Customers of a business</a:t>
            </a:r>
          </a:p>
          <a:p>
            <a:pPr lvl="1">
              <a:lnSpc>
                <a:spcPct val="90000"/>
              </a:lnSpc>
            </a:pPr>
            <a:r>
              <a:rPr lang="en-US" dirty="0">
                <a:solidFill>
                  <a:srgbClr val="002060"/>
                </a:solidFill>
              </a:rPr>
              <a:t>Graphics objects drawn on the screen</a:t>
            </a:r>
          </a:p>
          <a:p>
            <a:pPr lvl="1">
              <a:lnSpc>
                <a:spcPct val="90000"/>
              </a:lnSpc>
            </a:pPr>
            <a:r>
              <a:rPr lang="en-US" dirty="0">
                <a:solidFill>
                  <a:srgbClr val="002060"/>
                </a:solidFill>
              </a:rPr>
              <a:t>Cards in a deck</a:t>
            </a:r>
          </a:p>
          <a:p>
            <a:pPr>
              <a:lnSpc>
                <a:spcPct val="90000"/>
              </a:lnSpc>
            </a:pPr>
            <a:endParaRPr lang="en-US" dirty="0">
              <a:solidFill>
                <a:srgbClr val="002060"/>
              </a:solidFill>
            </a:endParaRPr>
          </a:p>
        </p:txBody>
      </p:sp>
    </p:spTree>
    <p:extLst>
      <p:ext uri="{BB962C8B-B14F-4D97-AF65-F5344CB8AC3E}">
        <p14:creationId xmlns:p14="http://schemas.microsoft.com/office/powerpoint/2010/main" xmlns="" val="10976001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Exercise 2</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2060"/>
                </a:solidFill>
              </a:rPr>
              <a:t>In a supermarket there are two sections S1 and S2. The sales details of item</a:t>
            </a:r>
            <a:r>
              <a:rPr lang="en-US" baseline="-25000" dirty="0" smtClean="0">
                <a:solidFill>
                  <a:srgbClr val="002060"/>
                </a:solidFill>
              </a:rPr>
              <a:t>1</a:t>
            </a:r>
            <a:r>
              <a:rPr lang="en-US" dirty="0" smtClean="0">
                <a:solidFill>
                  <a:srgbClr val="002060"/>
                </a:solidFill>
              </a:rPr>
              <a:t> to </a:t>
            </a:r>
            <a:r>
              <a:rPr lang="en-US" dirty="0" err="1" smtClean="0">
                <a:solidFill>
                  <a:srgbClr val="002060"/>
                </a:solidFill>
              </a:rPr>
              <a:t>item</a:t>
            </a:r>
            <a:r>
              <a:rPr lang="en-US" baseline="-25000" dirty="0" err="1" smtClean="0">
                <a:solidFill>
                  <a:srgbClr val="002060"/>
                </a:solidFill>
              </a:rPr>
              <a:t>n</a:t>
            </a:r>
            <a:r>
              <a:rPr lang="en-US" dirty="0" smtClean="0">
                <a:solidFill>
                  <a:srgbClr val="002060"/>
                </a:solidFill>
              </a:rPr>
              <a:t> of section1 and item</a:t>
            </a:r>
            <a:r>
              <a:rPr lang="en-US" baseline="-25000" dirty="0" smtClean="0">
                <a:solidFill>
                  <a:srgbClr val="002060"/>
                </a:solidFill>
              </a:rPr>
              <a:t>1</a:t>
            </a:r>
            <a:r>
              <a:rPr lang="en-US" dirty="0" smtClean="0">
                <a:solidFill>
                  <a:srgbClr val="002060"/>
                </a:solidFill>
              </a:rPr>
              <a:t> to </a:t>
            </a:r>
            <a:r>
              <a:rPr lang="en-US" dirty="0" err="1" smtClean="0">
                <a:solidFill>
                  <a:srgbClr val="002060"/>
                </a:solidFill>
              </a:rPr>
              <a:t>item</a:t>
            </a:r>
            <a:r>
              <a:rPr lang="en-US" baseline="-25000" dirty="0" err="1" smtClean="0">
                <a:solidFill>
                  <a:srgbClr val="002060"/>
                </a:solidFill>
              </a:rPr>
              <a:t>p</a:t>
            </a:r>
            <a:r>
              <a:rPr lang="en-US" dirty="0" smtClean="0">
                <a:solidFill>
                  <a:srgbClr val="002060"/>
                </a:solidFill>
              </a:rPr>
              <a:t> of section2 are maintained in a sorted order. Write a program to merge the elements of the two sorted lists to form the consolidated list.</a:t>
            </a:r>
            <a:endParaRPr lang="en-GB" dirty="0">
              <a:solidFill>
                <a:srgbClr val="002060"/>
              </a:solidFill>
            </a:endParaRPr>
          </a:p>
        </p:txBody>
      </p:sp>
    </p:spTree>
    <p:extLst>
      <p:ext uri="{BB962C8B-B14F-4D97-AF65-F5344CB8AC3E}">
        <p14:creationId xmlns:p14="http://schemas.microsoft.com/office/powerpoint/2010/main" xmlns="" val="1806883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Exercise 3</a:t>
            </a:r>
            <a:endParaRPr lang="en-US" dirty="0">
              <a:solidFill>
                <a:srgbClr val="C00000"/>
              </a:solidFill>
            </a:endParaRPr>
          </a:p>
        </p:txBody>
      </p:sp>
      <p:sp>
        <p:nvSpPr>
          <p:cNvPr id="3" name="Content Placeholder 2"/>
          <p:cNvSpPr>
            <a:spLocks noGrp="1"/>
          </p:cNvSpPr>
          <p:nvPr>
            <p:ph idx="1"/>
          </p:nvPr>
        </p:nvSpPr>
        <p:spPr/>
        <p:txBody>
          <a:bodyPr/>
          <a:lstStyle/>
          <a:p>
            <a:pPr algn="just"/>
            <a:r>
              <a:rPr lang="en-IN" dirty="0" smtClean="0">
                <a:solidFill>
                  <a:srgbClr val="002060"/>
                </a:solidFill>
              </a:rPr>
              <a:t>Watson gives Sherlock an list of </a:t>
            </a:r>
            <a:r>
              <a:rPr lang="en-IN" i="1" dirty="0" smtClean="0">
                <a:solidFill>
                  <a:srgbClr val="002060"/>
                </a:solidFill>
              </a:rPr>
              <a:t>N numbers</a:t>
            </a:r>
            <a:r>
              <a:rPr lang="en-IN" dirty="0" smtClean="0">
                <a:solidFill>
                  <a:srgbClr val="002060"/>
                </a:solidFill>
              </a:rPr>
              <a:t>. Then he asks him to determine if there exists an element in the list such that the sum of the elements on its left is equal to the sum of the elements on its right. If there are no elements to the left/right, then the sum is considered to be zero. </a:t>
            </a:r>
            <a:endParaRPr lang="en-GB" dirty="0">
              <a:solidFill>
                <a:srgbClr val="002060"/>
              </a:solidFill>
            </a:endParaRPr>
          </a:p>
        </p:txBody>
      </p:sp>
    </p:spTree>
    <p:extLst>
      <p:ext uri="{BB962C8B-B14F-4D97-AF65-F5344CB8AC3E}">
        <p14:creationId xmlns:p14="http://schemas.microsoft.com/office/powerpoint/2010/main" xmlns="" val="1806883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Exercise 4</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r>
              <a:rPr lang="en-IN" dirty="0" smtClean="0">
                <a:solidFill>
                  <a:srgbClr val="002060"/>
                </a:solidFill>
              </a:rPr>
              <a:t>Sunny and Johnny together have </a:t>
            </a:r>
            <a:r>
              <a:rPr lang="en-IN" i="1" dirty="0" smtClean="0">
                <a:solidFill>
                  <a:srgbClr val="002060"/>
                </a:solidFill>
              </a:rPr>
              <a:t>M</a:t>
            </a:r>
            <a:r>
              <a:rPr lang="en-IN" dirty="0" smtClean="0">
                <a:solidFill>
                  <a:srgbClr val="002060"/>
                </a:solidFill>
              </a:rPr>
              <a:t> dollars they want to spend on ice cream. The </a:t>
            </a:r>
            <a:r>
              <a:rPr lang="en-IN" dirty="0" err="1" smtClean="0">
                <a:solidFill>
                  <a:srgbClr val="002060"/>
                </a:solidFill>
              </a:rPr>
              <a:t>parlor</a:t>
            </a:r>
            <a:r>
              <a:rPr lang="en-IN" dirty="0" smtClean="0">
                <a:solidFill>
                  <a:srgbClr val="002060"/>
                </a:solidFill>
              </a:rPr>
              <a:t> offers </a:t>
            </a:r>
            <a:r>
              <a:rPr lang="en-IN" i="1" dirty="0" smtClean="0">
                <a:solidFill>
                  <a:srgbClr val="002060"/>
                </a:solidFill>
              </a:rPr>
              <a:t>N</a:t>
            </a:r>
            <a:r>
              <a:rPr lang="en-IN" dirty="0" smtClean="0">
                <a:solidFill>
                  <a:srgbClr val="002060"/>
                </a:solidFill>
              </a:rPr>
              <a:t> </a:t>
            </a:r>
            <a:r>
              <a:rPr lang="en-IN" dirty="0" err="1" smtClean="0">
                <a:solidFill>
                  <a:srgbClr val="002060"/>
                </a:solidFill>
              </a:rPr>
              <a:t>flavors</a:t>
            </a:r>
            <a:r>
              <a:rPr lang="en-IN" dirty="0" smtClean="0">
                <a:solidFill>
                  <a:srgbClr val="002060"/>
                </a:solidFill>
              </a:rPr>
              <a:t>, and they want to choose two </a:t>
            </a:r>
            <a:r>
              <a:rPr lang="en-IN" dirty="0" err="1" smtClean="0">
                <a:solidFill>
                  <a:srgbClr val="002060"/>
                </a:solidFill>
              </a:rPr>
              <a:t>flavors</a:t>
            </a:r>
            <a:r>
              <a:rPr lang="en-IN" dirty="0" smtClean="0">
                <a:solidFill>
                  <a:srgbClr val="002060"/>
                </a:solidFill>
              </a:rPr>
              <a:t> so that they end up spending the whole amount.</a:t>
            </a:r>
            <a:endParaRPr lang="en-GB" dirty="0" smtClean="0">
              <a:solidFill>
                <a:srgbClr val="002060"/>
              </a:solidFill>
            </a:endParaRPr>
          </a:p>
          <a:p>
            <a:r>
              <a:rPr lang="en-IN" dirty="0" smtClean="0">
                <a:solidFill>
                  <a:srgbClr val="002060"/>
                </a:solidFill>
              </a:rPr>
              <a:t>You are given the cost of these </a:t>
            </a:r>
            <a:r>
              <a:rPr lang="en-IN" dirty="0" err="1" smtClean="0">
                <a:solidFill>
                  <a:srgbClr val="002060"/>
                </a:solidFill>
              </a:rPr>
              <a:t>flavors</a:t>
            </a:r>
            <a:r>
              <a:rPr lang="en-IN" dirty="0" smtClean="0">
                <a:solidFill>
                  <a:srgbClr val="002060"/>
                </a:solidFill>
              </a:rPr>
              <a:t>. The cost of the </a:t>
            </a:r>
            <a:r>
              <a:rPr lang="en-IN" i="1" dirty="0" err="1" smtClean="0">
                <a:solidFill>
                  <a:srgbClr val="002060"/>
                </a:solidFill>
              </a:rPr>
              <a:t>ith</a:t>
            </a:r>
            <a:r>
              <a:rPr lang="en-IN" dirty="0" smtClean="0">
                <a:solidFill>
                  <a:srgbClr val="002060"/>
                </a:solidFill>
              </a:rPr>
              <a:t> </a:t>
            </a:r>
            <a:r>
              <a:rPr lang="en-IN" dirty="0" err="1" smtClean="0">
                <a:solidFill>
                  <a:srgbClr val="002060"/>
                </a:solidFill>
              </a:rPr>
              <a:t>flavor</a:t>
            </a:r>
            <a:r>
              <a:rPr lang="en-IN" dirty="0" smtClean="0">
                <a:solidFill>
                  <a:srgbClr val="002060"/>
                </a:solidFill>
              </a:rPr>
              <a:t> is denoted by </a:t>
            </a:r>
            <a:r>
              <a:rPr lang="en-IN" i="1" dirty="0" err="1" smtClean="0">
                <a:solidFill>
                  <a:srgbClr val="002060"/>
                </a:solidFill>
              </a:rPr>
              <a:t>ci</a:t>
            </a:r>
            <a:r>
              <a:rPr lang="en-IN" dirty="0" smtClean="0">
                <a:solidFill>
                  <a:srgbClr val="002060"/>
                </a:solidFill>
              </a:rPr>
              <a:t>. You have to display the indices of the two </a:t>
            </a:r>
            <a:r>
              <a:rPr lang="en-IN" dirty="0" err="1" smtClean="0">
                <a:solidFill>
                  <a:srgbClr val="002060"/>
                </a:solidFill>
              </a:rPr>
              <a:t>flavors</a:t>
            </a:r>
            <a:r>
              <a:rPr lang="en-IN" dirty="0" smtClean="0">
                <a:solidFill>
                  <a:srgbClr val="002060"/>
                </a:solidFill>
              </a:rPr>
              <a:t> whose sum is </a:t>
            </a:r>
            <a:r>
              <a:rPr lang="en-IN" i="1" dirty="0" smtClean="0">
                <a:solidFill>
                  <a:srgbClr val="002060"/>
                </a:solidFill>
              </a:rPr>
              <a:t>M</a:t>
            </a:r>
            <a:r>
              <a:rPr lang="en-IN" dirty="0" smtClean="0">
                <a:solidFill>
                  <a:srgbClr val="002060"/>
                </a:solidFill>
              </a:rPr>
              <a:t>.</a:t>
            </a:r>
            <a:endParaRPr lang="en-GB" dirty="0">
              <a:solidFill>
                <a:srgbClr val="002060"/>
              </a:solidFill>
            </a:endParaRPr>
          </a:p>
        </p:txBody>
      </p:sp>
    </p:spTree>
    <p:extLst>
      <p:ext uri="{BB962C8B-B14F-4D97-AF65-F5344CB8AC3E}">
        <p14:creationId xmlns:p14="http://schemas.microsoft.com/office/powerpoint/2010/main" xmlns="" val="1806883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Exercise 5</a:t>
            </a:r>
            <a:endParaRPr lang="en-US" dirty="0">
              <a:solidFill>
                <a:srgbClr val="C00000"/>
              </a:solidFill>
            </a:endParaRPr>
          </a:p>
        </p:txBody>
      </p:sp>
      <p:sp>
        <p:nvSpPr>
          <p:cNvPr id="3" name="Content Placeholder 2"/>
          <p:cNvSpPr>
            <a:spLocks noGrp="1"/>
          </p:cNvSpPr>
          <p:nvPr>
            <p:ph idx="1"/>
          </p:nvPr>
        </p:nvSpPr>
        <p:spPr/>
        <p:txBody>
          <a:bodyPr>
            <a:normAutofit/>
          </a:bodyPr>
          <a:lstStyle/>
          <a:p>
            <a:pPr algn="just"/>
            <a:r>
              <a:rPr lang="en-IN" dirty="0" smtClean="0">
                <a:solidFill>
                  <a:srgbClr val="002060"/>
                </a:solidFill>
              </a:rPr>
              <a:t>Given a list of integer values, find the fraction of count of positive numbers, negative numbers and zeroes to the total numbers. Print the value of the fractions correct to 3 decimal places. </a:t>
            </a:r>
            <a:endParaRPr lang="en-GB" dirty="0">
              <a:solidFill>
                <a:srgbClr val="002060"/>
              </a:solidFill>
            </a:endParaRPr>
          </a:p>
        </p:txBody>
      </p:sp>
    </p:spTree>
    <p:extLst>
      <p:ext uri="{BB962C8B-B14F-4D97-AF65-F5344CB8AC3E}">
        <p14:creationId xmlns:p14="http://schemas.microsoft.com/office/powerpoint/2010/main" xmlns="" val="1806883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Exercise 6</a:t>
            </a:r>
            <a:endParaRPr lang="en-US" dirty="0">
              <a:solidFill>
                <a:srgbClr val="C00000"/>
              </a:solidFill>
            </a:endParaRPr>
          </a:p>
        </p:txBody>
      </p:sp>
      <p:sp>
        <p:nvSpPr>
          <p:cNvPr id="3" name="Content Placeholder 2"/>
          <p:cNvSpPr>
            <a:spLocks noGrp="1"/>
          </p:cNvSpPr>
          <p:nvPr>
            <p:ph idx="1"/>
          </p:nvPr>
        </p:nvSpPr>
        <p:spPr>
          <a:xfrm>
            <a:off x="457200" y="1600201"/>
            <a:ext cx="8229600" cy="1900238"/>
          </a:xfrm>
        </p:spPr>
        <p:txBody>
          <a:bodyPr>
            <a:normAutofit/>
          </a:bodyPr>
          <a:lstStyle/>
          <a:p>
            <a:pPr algn="just"/>
            <a:r>
              <a:rPr lang="en-IN" dirty="0" smtClean="0">
                <a:solidFill>
                  <a:srgbClr val="002060"/>
                </a:solidFill>
              </a:rPr>
              <a:t>Given </a:t>
            </a:r>
            <a:r>
              <a:rPr lang="en-IN" i="1" dirty="0" smtClean="0">
                <a:solidFill>
                  <a:srgbClr val="002060"/>
                </a:solidFill>
              </a:rPr>
              <a:t>N</a:t>
            </a:r>
            <a:r>
              <a:rPr lang="en-IN" dirty="0" smtClean="0">
                <a:solidFill>
                  <a:srgbClr val="002060"/>
                </a:solidFill>
              </a:rPr>
              <a:t> integers, count the number of pairs of integers whose difference is </a:t>
            </a:r>
            <a:r>
              <a:rPr lang="en-IN" i="1" dirty="0" smtClean="0">
                <a:solidFill>
                  <a:srgbClr val="002060"/>
                </a:solidFill>
              </a:rPr>
              <a:t>K</a:t>
            </a:r>
            <a:r>
              <a:rPr lang="en-IN" dirty="0" smtClean="0">
                <a:solidFill>
                  <a:srgbClr val="002060"/>
                </a:solidFill>
              </a:rPr>
              <a:t>.</a:t>
            </a:r>
            <a:endParaRPr lang="en-GB" dirty="0">
              <a:solidFill>
                <a:srgbClr val="002060"/>
              </a:solidFill>
            </a:endParaRPr>
          </a:p>
        </p:txBody>
      </p:sp>
    </p:spTree>
    <p:extLst>
      <p:ext uri="{BB962C8B-B14F-4D97-AF65-F5344CB8AC3E}">
        <p14:creationId xmlns:p14="http://schemas.microsoft.com/office/powerpoint/2010/main" xmlns="" val="180688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List</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Examples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2060"/>
                </a:solidFill>
              </a:rPr>
              <a:t>Apple, Banana, Berry, Mango</a:t>
            </a:r>
          </a:p>
          <a:p>
            <a:r>
              <a:rPr lang="en-US" dirty="0" smtClean="0">
                <a:solidFill>
                  <a:srgbClr val="002060"/>
                </a:solidFill>
              </a:rPr>
              <a:t>Football, Basketball, Throwball, Tennis, Hockey</a:t>
            </a:r>
          </a:p>
          <a:p>
            <a:r>
              <a:rPr lang="en-US" dirty="0" smtClean="0">
                <a:solidFill>
                  <a:srgbClr val="002060"/>
                </a:solidFill>
              </a:rPr>
              <a:t>Sunrise, Sugar, Cheese, Butter, Pickle, Soap, Washing Powder, Oil….</a:t>
            </a:r>
          </a:p>
          <a:p>
            <a:r>
              <a:rPr lang="en-US" dirty="0" smtClean="0">
                <a:solidFill>
                  <a:srgbClr val="002060"/>
                </a:solidFill>
              </a:rPr>
              <a:t>Agra, Delhi, Kashmir, Jaipur, Kolkata…</a:t>
            </a:r>
          </a:p>
          <a:p>
            <a:endParaRPr lang="en-US" dirty="0" smtClean="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xmlns="" val="567132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Introduction</a:t>
            </a:r>
            <a:endParaRPr lang="en-US" dirty="0">
              <a:solidFill>
                <a:srgbClr val="C00000"/>
              </a:solidFill>
            </a:endParaRPr>
          </a:p>
        </p:txBody>
      </p:sp>
      <p:sp>
        <p:nvSpPr>
          <p:cNvPr id="3" name="Content Placeholder 2"/>
          <p:cNvSpPr>
            <a:spLocks noGrp="1"/>
          </p:cNvSpPr>
          <p:nvPr>
            <p:ph idx="1"/>
          </p:nvPr>
        </p:nvSpPr>
        <p:spPr/>
        <p:txBody>
          <a:bodyPr>
            <a:normAutofit fontScale="92500"/>
          </a:bodyPr>
          <a:lstStyle/>
          <a:p>
            <a:pPr algn="just"/>
            <a:r>
              <a:rPr lang="en-US" dirty="0" smtClean="0">
                <a:solidFill>
                  <a:srgbClr val="002060"/>
                </a:solidFill>
              </a:rPr>
              <a:t>Contains </a:t>
            </a:r>
            <a:r>
              <a:rPr lang="en-US" dirty="0" smtClean="0">
                <a:solidFill>
                  <a:srgbClr val="C00000"/>
                </a:solidFill>
              </a:rPr>
              <a:t>multiple values </a:t>
            </a:r>
            <a:r>
              <a:rPr lang="en-US" dirty="0" smtClean="0">
                <a:solidFill>
                  <a:srgbClr val="002060"/>
                </a:solidFill>
              </a:rPr>
              <a:t>that are </a:t>
            </a:r>
            <a:r>
              <a:rPr lang="en-US" dirty="0" smtClean="0">
                <a:solidFill>
                  <a:srgbClr val="C00000"/>
                </a:solidFill>
              </a:rPr>
              <a:t>logically related</a:t>
            </a:r>
          </a:p>
          <a:p>
            <a:pPr algn="just"/>
            <a:r>
              <a:rPr lang="en-US" dirty="0">
                <a:solidFill>
                  <a:srgbClr val="002060"/>
                </a:solidFill>
              </a:rPr>
              <a:t>List is a </a:t>
            </a:r>
            <a:r>
              <a:rPr lang="en-US" dirty="0" smtClean="0">
                <a:solidFill>
                  <a:srgbClr val="002060"/>
                </a:solidFill>
              </a:rPr>
              <a:t>type of </a:t>
            </a:r>
            <a:r>
              <a:rPr lang="en-US" dirty="0" smtClean="0">
                <a:solidFill>
                  <a:srgbClr val="C00000"/>
                </a:solidFill>
              </a:rPr>
              <a:t>mutable sequence</a:t>
            </a:r>
            <a:r>
              <a:rPr lang="en-US" dirty="0" smtClean="0">
                <a:solidFill>
                  <a:srgbClr val="002060"/>
                </a:solidFill>
              </a:rPr>
              <a:t> </a:t>
            </a:r>
            <a:r>
              <a:rPr lang="en-US" dirty="0">
                <a:solidFill>
                  <a:srgbClr val="002060"/>
                </a:solidFill>
              </a:rPr>
              <a:t>in Python </a:t>
            </a:r>
            <a:endParaRPr lang="en-US" dirty="0" smtClean="0">
              <a:solidFill>
                <a:srgbClr val="002060"/>
              </a:solidFill>
            </a:endParaRPr>
          </a:p>
          <a:p>
            <a:pPr algn="just"/>
            <a:r>
              <a:rPr lang="en-US" dirty="0" smtClean="0">
                <a:solidFill>
                  <a:srgbClr val="002060"/>
                </a:solidFill>
              </a:rPr>
              <a:t>Each element of a list is assigned a number – </a:t>
            </a:r>
            <a:r>
              <a:rPr lang="en-US" dirty="0" smtClean="0">
                <a:solidFill>
                  <a:srgbClr val="C00000"/>
                </a:solidFill>
              </a:rPr>
              <a:t>index / position</a:t>
            </a:r>
          </a:p>
          <a:p>
            <a:pPr algn="just"/>
            <a:r>
              <a:rPr lang="en-US" dirty="0" smtClean="0">
                <a:solidFill>
                  <a:srgbClr val="002060"/>
                </a:solidFill>
              </a:rPr>
              <a:t>Can do </a:t>
            </a:r>
            <a:r>
              <a:rPr lang="en-US" dirty="0">
                <a:solidFill>
                  <a:srgbClr val="002060"/>
                </a:solidFill>
              </a:rPr>
              <a:t>indexing, slicing, adding</a:t>
            </a:r>
            <a:r>
              <a:rPr lang="en-US" dirty="0" smtClean="0">
                <a:solidFill>
                  <a:srgbClr val="002060"/>
                </a:solidFill>
              </a:rPr>
              <a:t>, multiplying</a:t>
            </a:r>
            <a:r>
              <a:rPr lang="en-US" dirty="0">
                <a:solidFill>
                  <a:srgbClr val="002060"/>
                </a:solidFill>
              </a:rPr>
              <a:t>, and checking for </a:t>
            </a:r>
            <a:r>
              <a:rPr lang="en-US" dirty="0" smtClean="0">
                <a:solidFill>
                  <a:srgbClr val="002060"/>
                </a:solidFill>
              </a:rPr>
              <a:t>membership</a:t>
            </a:r>
          </a:p>
          <a:p>
            <a:pPr algn="just"/>
            <a:r>
              <a:rPr lang="en-US" dirty="0" smtClean="0">
                <a:solidFill>
                  <a:srgbClr val="002060"/>
                </a:solidFill>
              </a:rPr>
              <a:t>Built-in </a:t>
            </a:r>
            <a:r>
              <a:rPr lang="en-US" dirty="0">
                <a:solidFill>
                  <a:srgbClr val="002060"/>
                </a:solidFill>
              </a:rPr>
              <a:t>functions for finding </a:t>
            </a:r>
            <a:r>
              <a:rPr lang="en-US" dirty="0" smtClean="0">
                <a:solidFill>
                  <a:srgbClr val="C00000"/>
                </a:solidFill>
              </a:rPr>
              <a:t>length</a:t>
            </a:r>
            <a:r>
              <a:rPr lang="en-US" dirty="0" smtClean="0">
                <a:solidFill>
                  <a:srgbClr val="002060"/>
                </a:solidFill>
              </a:rPr>
              <a:t> </a:t>
            </a:r>
            <a:r>
              <a:rPr lang="en-US" dirty="0">
                <a:solidFill>
                  <a:srgbClr val="002060"/>
                </a:solidFill>
              </a:rPr>
              <a:t>of </a:t>
            </a:r>
            <a:r>
              <a:rPr lang="en-US" dirty="0" smtClean="0">
                <a:solidFill>
                  <a:srgbClr val="002060"/>
                </a:solidFill>
              </a:rPr>
              <a:t>a sequence </a:t>
            </a:r>
            <a:r>
              <a:rPr lang="en-US" dirty="0">
                <a:solidFill>
                  <a:srgbClr val="002060"/>
                </a:solidFill>
              </a:rPr>
              <a:t>and for finding its largest and smallest </a:t>
            </a:r>
            <a:r>
              <a:rPr lang="en-US" dirty="0" smtClean="0">
                <a:solidFill>
                  <a:srgbClr val="002060"/>
                </a:solidFill>
              </a:rPr>
              <a:t>elements</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a List?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2060"/>
                </a:solidFill>
              </a:rPr>
              <a:t>Most versatile data type in Python</a:t>
            </a:r>
          </a:p>
          <a:p>
            <a:r>
              <a:rPr lang="en-US" dirty="0" smtClean="0">
                <a:solidFill>
                  <a:srgbClr val="002060"/>
                </a:solidFill>
              </a:rPr>
              <a:t>Comma-separated items can be collected in square brackets</a:t>
            </a:r>
          </a:p>
          <a:p>
            <a:r>
              <a:rPr lang="en-US" dirty="0" smtClean="0">
                <a:solidFill>
                  <a:srgbClr val="002060"/>
                </a:solidFill>
              </a:rPr>
              <a:t>Good thing is..</a:t>
            </a:r>
          </a:p>
          <a:p>
            <a:pPr lvl="1"/>
            <a:r>
              <a:rPr lang="en-US" dirty="0" smtClean="0">
                <a:solidFill>
                  <a:srgbClr val="002060"/>
                </a:solidFill>
              </a:rPr>
              <a:t>THE ITEMS IN THE LIST NEED </a:t>
            </a:r>
            <a:r>
              <a:rPr lang="en-US" dirty="0" smtClean="0">
                <a:solidFill>
                  <a:srgbClr val="C00000"/>
                </a:solidFill>
              </a:rPr>
              <a:t>NOT BE OF SAME  TYPE</a:t>
            </a:r>
          </a:p>
          <a:p>
            <a:pPr>
              <a:buNone/>
            </a:pPr>
            <a:endParaRPr lang="en-US" dirty="0">
              <a:solidFill>
                <a:srgbClr val="00206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Creating a list</a:t>
            </a:r>
            <a:endParaRPr lang="en-US" dirty="0">
              <a:solidFill>
                <a:srgbClr val="C00000"/>
              </a:solidFill>
            </a:endParaRPr>
          </a:p>
        </p:txBody>
      </p:sp>
      <p:sp>
        <p:nvSpPr>
          <p:cNvPr id="3" name="Content Placeholder 2"/>
          <p:cNvSpPr>
            <a:spLocks noGrp="1"/>
          </p:cNvSpPr>
          <p:nvPr>
            <p:ph sz="half" idx="1"/>
          </p:nvPr>
        </p:nvSpPr>
        <p:spPr>
          <a:xfrm>
            <a:off x="457200" y="1600200"/>
            <a:ext cx="3288081" cy="4525963"/>
          </a:xfrm>
        </p:spPr>
        <p:txBody>
          <a:bodyPr>
            <a:normAutofit/>
          </a:bodyPr>
          <a:lstStyle/>
          <a:p>
            <a:r>
              <a:rPr lang="en-US" dirty="0" smtClean="0">
                <a:solidFill>
                  <a:srgbClr val="002060"/>
                </a:solidFill>
              </a:rPr>
              <a:t>Creating an EMPTY list</a:t>
            </a:r>
          </a:p>
          <a:p>
            <a:pPr>
              <a:buNone/>
            </a:pPr>
            <a:r>
              <a:rPr lang="en-US" dirty="0">
                <a:solidFill>
                  <a:srgbClr val="002060"/>
                </a:solidFill>
              </a:rPr>
              <a:t> </a:t>
            </a:r>
            <a:r>
              <a:rPr lang="en-US" dirty="0" smtClean="0">
                <a:solidFill>
                  <a:srgbClr val="002060"/>
                </a:solidFill>
              </a:rPr>
              <a:t>         </a:t>
            </a:r>
            <a:r>
              <a:rPr lang="en-US" dirty="0" err="1" smtClean="0">
                <a:solidFill>
                  <a:srgbClr val="002060"/>
                </a:solidFill>
              </a:rPr>
              <a:t>listname</a:t>
            </a:r>
            <a:r>
              <a:rPr lang="en-US" dirty="0" smtClean="0">
                <a:solidFill>
                  <a:srgbClr val="002060"/>
                </a:solidFill>
              </a:rPr>
              <a:t> = []</a:t>
            </a:r>
          </a:p>
          <a:p>
            <a:pPr>
              <a:buNone/>
            </a:pPr>
            <a:r>
              <a:rPr lang="en-US" dirty="0" smtClean="0">
                <a:solidFill>
                  <a:srgbClr val="002060"/>
                </a:solidFill>
              </a:rPr>
              <a:t>Example: </a:t>
            </a:r>
          </a:p>
          <a:p>
            <a:pPr lvl="1">
              <a:buNone/>
            </a:pPr>
            <a:r>
              <a:rPr lang="en-US" dirty="0">
                <a:solidFill>
                  <a:srgbClr val="0070C0"/>
                </a:solidFill>
              </a:rPr>
              <a:t> </a:t>
            </a:r>
            <a:r>
              <a:rPr lang="en-US" dirty="0" smtClean="0">
                <a:solidFill>
                  <a:srgbClr val="0070C0"/>
                </a:solidFill>
              </a:rPr>
              <a:t>     L1 </a:t>
            </a:r>
            <a:r>
              <a:rPr lang="en-US" dirty="0">
                <a:solidFill>
                  <a:srgbClr val="0070C0"/>
                </a:solidFill>
              </a:rPr>
              <a:t>= []</a:t>
            </a:r>
          </a:p>
          <a:p>
            <a:pPr lvl="1">
              <a:buNone/>
            </a:pPr>
            <a:r>
              <a:rPr lang="en-US" dirty="0"/>
              <a:t>      </a:t>
            </a:r>
            <a:r>
              <a:rPr lang="en-US" dirty="0" err="1">
                <a:solidFill>
                  <a:srgbClr val="FF0000"/>
                </a:solidFill>
              </a:rPr>
              <a:t>MyList</a:t>
            </a:r>
            <a:r>
              <a:rPr lang="en-US" dirty="0">
                <a:solidFill>
                  <a:srgbClr val="FF0000"/>
                </a:solidFill>
              </a:rPr>
              <a:t> = []</a:t>
            </a:r>
          </a:p>
          <a:p>
            <a:pPr lvl="1">
              <a:buNone/>
            </a:pPr>
            <a:r>
              <a:rPr lang="en-US" dirty="0"/>
              <a:t>      </a:t>
            </a:r>
            <a:r>
              <a:rPr lang="en-US" dirty="0">
                <a:solidFill>
                  <a:srgbClr val="00B050"/>
                </a:solidFill>
              </a:rPr>
              <a:t>Books = []</a:t>
            </a:r>
            <a:endParaRPr lang="en-US" dirty="0" smtClean="0">
              <a:solidFill>
                <a:srgbClr val="FF0000"/>
              </a:solidFill>
            </a:endParaRPr>
          </a:p>
          <a:p>
            <a:pPr marL="0" indent="0">
              <a:buNone/>
            </a:pPr>
            <a:endParaRPr lang="en-US" dirty="0">
              <a:solidFill>
                <a:srgbClr val="C00000"/>
              </a:solidFill>
            </a:endParaRPr>
          </a:p>
          <a:p>
            <a:pPr>
              <a:buNone/>
            </a:pPr>
            <a:endParaRPr lang="en-US" dirty="0" smtClean="0"/>
          </a:p>
          <a:p>
            <a:pPr>
              <a:buNone/>
            </a:pPr>
            <a:endParaRPr lang="en-US" dirty="0" smtClean="0"/>
          </a:p>
          <a:p>
            <a:pPr>
              <a:buNone/>
            </a:pPr>
            <a:endParaRPr lang="en-US" dirty="0"/>
          </a:p>
        </p:txBody>
      </p:sp>
      <p:sp>
        <p:nvSpPr>
          <p:cNvPr id="4" name="Content Placeholder 3"/>
          <p:cNvSpPr>
            <a:spLocks noGrp="1"/>
          </p:cNvSpPr>
          <p:nvPr>
            <p:ph sz="half" idx="2"/>
          </p:nvPr>
        </p:nvSpPr>
        <p:spPr>
          <a:xfrm>
            <a:off x="4190999" y="1600200"/>
            <a:ext cx="4426907" cy="4525963"/>
          </a:xfrm>
        </p:spPr>
        <p:txBody>
          <a:bodyPr>
            <a:normAutofit/>
          </a:bodyPr>
          <a:lstStyle/>
          <a:p>
            <a:r>
              <a:rPr lang="en-US" dirty="0">
                <a:solidFill>
                  <a:srgbClr val="002060"/>
                </a:solidFill>
              </a:rPr>
              <a:t>Creating a list with </a:t>
            </a:r>
            <a:r>
              <a:rPr lang="en-US" dirty="0" smtClean="0">
                <a:solidFill>
                  <a:srgbClr val="002060"/>
                </a:solidFill>
              </a:rPr>
              <a:t>items</a:t>
            </a:r>
          </a:p>
          <a:p>
            <a:pPr marL="0" indent="0">
              <a:buNone/>
            </a:pPr>
            <a:r>
              <a:rPr lang="en-US" dirty="0" err="1" smtClean="0">
                <a:solidFill>
                  <a:srgbClr val="002060"/>
                </a:solidFill>
              </a:rPr>
              <a:t>listname</a:t>
            </a:r>
            <a:r>
              <a:rPr lang="en-US" dirty="0" smtClean="0">
                <a:solidFill>
                  <a:srgbClr val="002060"/>
                </a:solidFill>
              </a:rPr>
              <a:t> </a:t>
            </a:r>
            <a:r>
              <a:rPr lang="en-US" dirty="0">
                <a:solidFill>
                  <a:srgbClr val="002060"/>
                </a:solidFill>
              </a:rPr>
              <a:t>= [item1, item2, </a:t>
            </a:r>
            <a:r>
              <a:rPr lang="en-US" dirty="0" smtClean="0">
                <a:solidFill>
                  <a:srgbClr val="002060"/>
                </a:solidFill>
              </a:rPr>
              <a:t>….]</a:t>
            </a:r>
          </a:p>
          <a:p>
            <a:pPr marL="0" indent="0">
              <a:buNone/>
            </a:pPr>
            <a:r>
              <a:rPr lang="en-US" dirty="0" smtClean="0">
                <a:solidFill>
                  <a:srgbClr val="002060"/>
                </a:solidFill>
              </a:rPr>
              <a:t>Example:</a:t>
            </a:r>
          </a:p>
          <a:p>
            <a:pPr marL="0" indent="0">
              <a:buNone/>
            </a:pPr>
            <a:r>
              <a:rPr lang="en-US" dirty="0" smtClean="0">
                <a:solidFill>
                  <a:srgbClr val="FF0000"/>
                </a:solidFill>
              </a:rPr>
              <a:t>Temp </a:t>
            </a:r>
            <a:r>
              <a:rPr lang="en-US" dirty="0">
                <a:solidFill>
                  <a:srgbClr val="FF0000"/>
                </a:solidFill>
              </a:rPr>
              <a:t>= [</a:t>
            </a:r>
            <a:r>
              <a:rPr lang="en-US" dirty="0" smtClean="0">
                <a:solidFill>
                  <a:srgbClr val="FF0000"/>
                </a:solidFill>
              </a:rPr>
              <a:t>100, </a:t>
            </a:r>
            <a:r>
              <a:rPr lang="en-US" dirty="0">
                <a:solidFill>
                  <a:srgbClr val="FF0000"/>
                </a:solidFill>
              </a:rPr>
              <a:t>99.8, 103, 102]</a:t>
            </a:r>
          </a:p>
          <a:p>
            <a:pPr>
              <a:buNone/>
            </a:pPr>
            <a:r>
              <a:rPr lang="en-US" dirty="0" smtClean="0">
                <a:solidFill>
                  <a:srgbClr val="00B050"/>
                </a:solidFill>
              </a:rPr>
              <a:t>S </a:t>
            </a:r>
            <a:r>
              <a:rPr lang="en-US" dirty="0">
                <a:solidFill>
                  <a:srgbClr val="00B050"/>
                </a:solidFill>
              </a:rPr>
              <a:t>= [‘15BIT0001’, ‘</a:t>
            </a:r>
            <a:r>
              <a:rPr lang="en-US" dirty="0" err="1">
                <a:solidFill>
                  <a:srgbClr val="00B050"/>
                </a:solidFill>
              </a:rPr>
              <a:t>Achu</a:t>
            </a:r>
            <a:r>
              <a:rPr lang="en-US" dirty="0">
                <a:solidFill>
                  <a:srgbClr val="00B050"/>
                </a:solidFill>
              </a:rPr>
              <a:t>’, 99.9]</a:t>
            </a:r>
          </a:p>
          <a:p>
            <a:pPr>
              <a:buNone/>
            </a:pPr>
            <a:r>
              <a:rPr lang="en-US" dirty="0"/>
              <a:t> </a:t>
            </a:r>
            <a:r>
              <a:rPr lang="en-US" dirty="0" smtClean="0">
                <a:solidFill>
                  <a:srgbClr val="0070C0"/>
                </a:solidFill>
              </a:rPr>
              <a:t>L2 </a:t>
            </a:r>
            <a:r>
              <a:rPr lang="en-US" dirty="0">
                <a:solidFill>
                  <a:srgbClr val="0070C0"/>
                </a:solidFill>
              </a:rPr>
              <a:t>= [1, 2, 3, 4, 5, 6, 7]</a:t>
            </a:r>
          </a:p>
          <a:p>
            <a:pPr>
              <a:buNone/>
            </a:pPr>
            <a:r>
              <a:rPr lang="en-US" dirty="0" smtClean="0">
                <a:solidFill>
                  <a:srgbClr val="C00000"/>
                </a:solidFill>
              </a:rPr>
              <a:t>Course </a:t>
            </a:r>
            <a:r>
              <a:rPr lang="en-US" dirty="0">
                <a:solidFill>
                  <a:srgbClr val="C00000"/>
                </a:solidFill>
              </a:rPr>
              <a:t>= [‘Python’, ‘C’, ‘C++’, ‘Java’]</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2089</Words>
  <Application>Microsoft Office PowerPoint</Application>
  <PresentationFormat>On-screen Show (4:3)</PresentationFormat>
  <Paragraphs>294</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  </vt:lpstr>
      <vt:lpstr>  </vt:lpstr>
      <vt:lpstr>  </vt:lpstr>
      <vt:lpstr>Simple Statistics</vt:lpstr>
      <vt:lpstr>List</vt:lpstr>
      <vt:lpstr>Examples</vt:lpstr>
      <vt:lpstr>Introduction</vt:lpstr>
      <vt:lpstr>What is a List?</vt:lpstr>
      <vt:lpstr>Creating a list</vt:lpstr>
      <vt:lpstr>Accessing Values</vt:lpstr>
      <vt:lpstr>Updating Elements</vt:lpstr>
      <vt:lpstr>Deleting Elements</vt:lpstr>
      <vt:lpstr>Basic Operations in List</vt:lpstr>
      <vt:lpstr>Basic Operations in List</vt:lpstr>
      <vt:lpstr>List Iteration</vt:lpstr>
      <vt:lpstr>List Comprehensions</vt:lpstr>
      <vt:lpstr>List Comprehensions</vt:lpstr>
      <vt:lpstr>Map</vt:lpstr>
      <vt:lpstr>Indexing, Slicing</vt:lpstr>
      <vt:lpstr>Matrixes</vt:lpstr>
      <vt:lpstr>Matrixes</vt:lpstr>
      <vt:lpstr>Insertion, Deletion and Replacement</vt:lpstr>
      <vt:lpstr>Insertion, Deletion and Replacement</vt:lpstr>
      <vt:lpstr>List method calls</vt:lpstr>
      <vt:lpstr>More on Sorting Lists</vt:lpstr>
      <vt:lpstr>More on Sorting Lists</vt:lpstr>
      <vt:lpstr>Other common list methods</vt:lpstr>
      <vt:lpstr>Other common list methods</vt:lpstr>
      <vt:lpstr>Other common list methods</vt:lpstr>
      <vt:lpstr>Other common list methods</vt:lpstr>
      <vt:lpstr>Other common list methods</vt:lpstr>
      <vt:lpstr>Other common list methods</vt:lpstr>
      <vt:lpstr>Hence…</vt:lpstr>
      <vt:lpstr>Strings and Lists</vt:lpstr>
      <vt:lpstr>Strings and Lists</vt:lpstr>
      <vt:lpstr>Statistics using List</vt:lpstr>
      <vt:lpstr>Slide 37</vt:lpstr>
      <vt:lpstr>Slide 38</vt:lpstr>
      <vt:lpstr>Exercise 1</vt:lpstr>
      <vt:lpstr>Exercise 2</vt:lpstr>
      <vt:lpstr>Exercise 3</vt:lpstr>
      <vt:lpstr>Exercise 4</vt:lpstr>
      <vt:lpstr>Exercise 5</vt:lpstr>
      <vt:lpstr>Exercise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in Python</dc:title>
  <dc:creator>VITCC</dc:creator>
  <cp:lastModifiedBy>Windows User</cp:lastModifiedBy>
  <cp:revision>146</cp:revision>
  <dcterms:created xsi:type="dcterms:W3CDTF">2015-06-23T06:40:17Z</dcterms:created>
  <dcterms:modified xsi:type="dcterms:W3CDTF">2016-08-16T17:45:33Z</dcterms:modified>
</cp:coreProperties>
</file>