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593" r:id="rId2"/>
    <p:sldId id="592" r:id="rId3"/>
    <p:sldId id="591" r:id="rId4"/>
    <p:sldId id="594" r:id="rId5"/>
    <p:sldId id="589" r:id="rId6"/>
    <p:sldId id="590" r:id="rId7"/>
    <p:sldId id="525" r:id="rId8"/>
    <p:sldId id="526" r:id="rId9"/>
    <p:sldId id="615" r:id="rId10"/>
    <p:sldId id="597" r:id="rId11"/>
    <p:sldId id="616" r:id="rId12"/>
    <p:sldId id="528" r:id="rId13"/>
    <p:sldId id="574" r:id="rId14"/>
    <p:sldId id="598" r:id="rId15"/>
    <p:sldId id="617" r:id="rId16"/>
    <p:sldId id="618" r:id="rId17"/>
    <p:sldId id="619" r:id="rId18"/>
    <p:sldId id="620" r:id="rId19"/>
    <p:sldId id="604" r:id="rId20"/>
    <p:sldId id="621" r:id="rId21"/>
    <p:sldId id="622" r:id="rId22"/>
    <p:sldId id="606" r:id="rId23"/>
    <p:sldId id="605" r:id="rId24"/>
    <p:sldId id="607" r:id="rId25"/>
    <p:sldId id="530" r:id="rId26"/>
    <p:sldId id="609" r:id="rId27"/>
    <p:sldId id="610" r:id="rId28"/>
    <p:sldId id="611" r:id="rId29"/>
    <p:sldId id="612" r:id="rId30"/>
    <p:sldId id="613" r:id="rId31"/>
    <p:sldId id="575" r:id="rId32"/>
    <p:sldId id="533" r:id="rId33"/>
    <p:sldId id="534" r:id="rId34"/>
    <p:sldId id="581" r:id="rId35"/>
    <p:sldId id="608" r:id="rId36"/>
    <p:sldId id="623" r:id="rId37"/>
    <p:sldId id="624" r:id="rId38"/>
    <p:sldId id="625" r:id="rId39"/>
    <p:sldId id="626" r:id="rId40"/>
    <p:sldId id="627" r:id="rId41"/>
    <p:sldId id="537" r:id="rId42"/>
    <p:sldId id="538" r:id="rId43"/>
    <p:sldId id="540" r:id="rId44"/>
    <p:sldId id="582" r:id="rId45"/>
    <p:sldId id="614" r:id="rId46"/>
    <p:sldId id="628" r:id="rId47"/>
    <p:sldId id="629" r:id="rId48"/>
    <p:sldId id="630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387" autoAdjust="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64F0E-24A7-4B2C-B75D-36E6FF0AAF5F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CD1E7-82D7-4EDC-9A27-1A30CDECF1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40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88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CD1E7-82D7-4EDC-9A27-1A30CDECF10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8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 Average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Given marks secured in CSE1001 by the students in a class, design an algorithm and write a Python code to determine the class average. Print only two decimal digits in average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Alternate Syntax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800" dirty="0" smtClean="0"/>
              <a:t>while test: 				# Loop test     </a:t>
            </a:r>
          </a:p>
          <a:p>
            <a:pPr>
              <a:buNone/>
            </a:pPr>
            <a:r>
              <a:rPr lang="en-GB" sz="2800" dirty="0" smtClean="0"/>
              <a:t>	statements                 		# Loop body </a:t>
            </a:r>
          </a:p>
          <a:p>
            <a:pPr>
              <a:buNone/>
            </a:pPr>
            <a:r>
              <a:rPr lang="en-GB" sz="2800" dirty="0" smtClean="0"/>
              <a:t>else:                           		# Optional else    </a:t>
            </a:r>
          </a:p>
          <a:p>
            <a:pPr>
              <a:buNone/>
            </a:pPr>
            <a:r>
              <a:rPr lang="en-GB" sz="2800" dirty="0" smtClean="0"/>
              <a:t>	statements                  		</a:t>
            </a:r>
          </a:p>
          <a:p>
            <a:pPr>
              <a:buNone/>
            </a:pPr>
            <a:r>
              <a:rPr lang="en-GB" sz="2800" dirty="0" smtClean="0"/>
              <a:t># Run if didn't exit loop with break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Print </a:t>
            </a:r>
            <a:r>
              <a:rPr lang="en-US" dirty="0" err="1"/>
              <a:t>i</a:t>
            </a:r>
            <a:r>
              <a:rPr lang="en-US" dirty="0"/>
              <a:t> as long as </a:t>
            </a:r>
            <a:r>
              <a:rPr lang="en-US" dirty="0" err="1"/>
              <a:t>i</a:t>
            </a:r>
            <a:r>
              <a:rPr lang="en-US" dirty="0"/>
              <a:t> is less than 6:</a:t>
            </a:r>
          </a:p>
          <a:p>
            <a:r>
              <a:rPr lang="en-US" dirty="0" err="1"/>
              <a:t>i</a:t>
            </a:r>
            <a:r>
              <a:rPr lang="en-US" dirty="0"/>
              <a:t> = 1</a:t>
            </a:r>
            <a:br>
              <a:rPr lang="en-US" dirty="0"/>
            </a:br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&lt; 6:</a:t>
            </a:r>
            <a:br>
              <a:rPr lang="en-US" dirty="0"/>
            </a:br>
            <a:r>
              <a:rPr lang="en-US" dirty="0"/>
              <a:t>  print(</a:t>
            </a:r>
            <a:r>
              <a:rPr lang="en-US" dirty="0" err="1"/>
              <a:t>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i</a:t>
            </a:r>
            <a:r>
              <a:rPr lang="en-US" dirty="0"/>
              <a:t> += 1</a:t>
            </a:r>
          </a:p>
          <a:p>
            <a:r>
              <a:rPr lang="en-US" dirty="0"/>
              <a:t>C:\Users\My Name&gt;python demo_while.py</a:t>
            </a:r>
            <a:br>
              <a:rPr lang="en-US" dirty="0"/>
            </a:br>
            <a:r>
              <a:rPr lang="en-US" dirty="0"/>
              <a:t>1</a:t>
            </a:r>
            <a:br>
              <a:rPr lang="en-US" dirty="0"/>
            </a:br>
            <a:r>
              <a:rPr lang="en-US" dirty="0"/>
              <a:t>2</a:t>
            </a:r>
            <a:br>
              <a:rPr lang="en-US" dirty="0"/>
            </a:br>
            <a:r>
              <a:rPr lang="en-US" dirty="0"/>
              <a:t>3</a:t>
            </a:r>
            <a:br>
              <a:rPr lang="en-US" dirty="0"/>
            </a:br>
            <a:r>
              <a:rPr lang="en-US" dirty="0"/>
              <a:t>4</a:t>
            </a:r>
            <a:br>
              <a:rPr lang="en-US" dirty="0"/>
            </a:br>
            <a:r>
              <a:rPr lang="en-US" dirty="0"/>
              <a:t>5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614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200" y="850900"/>
            <a:ext cx="250507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544513"/>
            <a:ext cx="4041775" cy="6397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Example  use</a:t>
            </a:r>
          </a:p>
          <a:p>
            <a:r>
              <a:rPr lang="en-US" b="0" dirty="0" smtClean="0"/>
              <a:t>Sum of first ‘n’ numbers</a:t>
            </a:r>
            <a:endParaRPr lang="en-US" b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158875"/>
            <a:ext cx="4041775" cy="395128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sum =0</a:t>
            </a:r>
          </a:p>
          <a:p>
            <a:pPr>
              <a:buNone/>
            </a:pPr>
            <a:r>
              <a:rPr lang="en-US" dirty="0" smtClean="0"/>
              <a:t>current =1</a:t>
            </a:r>
          </a:p>
          <a:p>
            <a:pPr>
              <a:buNone/>
            </a:pPr>
            <a:r>
              <a:rPr lang="en-US" dirty="0" smtClean="0"/>
              <a:t>n=3</a:t>
            </a:r>
          </a:p>
          <a:p>
            <a:pPr>
              <a:buNone/>
            </a:pPr>
            <a:r>
              <a:rPr lang="en-US" dirty="0" smtClean="0"/>
              <a:t>while  current  &lt;= n: </a:t>
            </a:r>
          </a:p>
          <a:p>
            <a:pPr>
              <a:buNone/>
            </a:pPr>
            <a:r>
              <a:rPr lang="en-US" dirty="0" smtClean="0"/>
              <a:t>	sum=sum + current</a:t>
            </a:r>
          </a:p>
          <a:p>
            <a:pPr>
              <a:buNone/>
            </a:pPr>
            <a:r>
              <a:rPr lang="en-US" dirty="0" smtClean="0"/>
              <a:t>	current = current + 1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13300"/>
            <a:ext cx="8305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Print values from 0 to 9 in a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800" dirty="0" smtClean="0"/>
              <a:t>a=0; b=10 </a:t>
            </a:r>
          </a:p>
          <a:p>
            <a:pPr>
              <a:buNone/>
            </a:pPr>
            <a:r>
              <a:rPr lang="en-GB" sz="2800" dirty="0" smtClean="0"/>
              <a:t>while a &lt; b:              # One way to code counter loops 	print(a, end=' ') </a:t>
            </a:r>
          </a:p>
          <a:p>
            <a:pPr>
              <a:buNone/>
            </a:pPr>
            <a:r>
              <a:rPr lang="en-GB" sz="2800" dirty="0" smtClean="0"/>
              <a:t>		a += 1                	# Or, a = a + 1</a:t>
            </a:r>
          </a:p>
          <a:p>
            <a:pPr>
              <a:buNone/>
            </a:pPr>
            <a:endParaRPr lang="en-GB" sz="2800" dirty="0" smtClean="0"/>
          </a:p>
          <a:p>
            <a:pPr>
              <a:buNone/>
            </a:pPr>
            <a:r>
              <a:rPr lang="en-GB" sz="2800" dirty="0" smtClean="0"/>
              <a:t>Output:</a:t>
            </a:r>
          </a:p>
          <a:p>
            <a:pPr>
              <a:buNone/>
            </a:pPr>
            <a:r>
              <a:rPr lang="en-GB" sz="2800" dirty="0" smtClean="0"/>
              <a:t>0 1 2 3 4 5 6 7 8 9</a:t>
            </a:r>
          </a:p>
          <a:p>
            <a:pPr>
              <a:buNone/>
            </a:pPr>
            <a:endParaRPr lang="en-GB" sz="2800" dirty="0" smtClean="0"/>
          </a:p>
          <a:p>
            <a:pPr>
              <a:buNone/>
            </a:pPr>
            <a:r>
              <a:rPr lang="en-GB" sz="2800" dirty="0" smtClean="0"/>
              <a:t>Include end=‘ ‘ in print statement to suppress default move to new line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Break, continue, pass, and the Loop 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break Jumps out of the closest enclosing loop </a:t>
            </a:r>
          </a:p>
          <a:p>
            <a:r>
              <a:rPr lang="en-GB" dirty="0" smtClean="0"/>
              <a:t>continue Jumps to the top of the closest enclosing loop</a:t>
            </a:r>
          </a:p>
          <a:p>
            <a:r>
              <a:rPr lang="en-GB" dirty="0" smtClean="0"/>
              <a:t>pass Does nothing at all: it’s an empty statement placeholder </a:t>
            </a:r>
          </a:p>
          <a:p>
            <a:r>
              <a:rPr lang="en-GB" dirty="0" smtClean="0"/>
              <a:t>Loop else block Runs </a:t>
            </a:r>
          </a:p>
          <a:p>
            <a:r>
              <a:rPr lang="en-GB" dirty="0" smtClean="0"/>
              <a:t>if and only if the loop is exited normally (i.e., without hitting a break)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Break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With the break statement we can stop the loop even if the while condition is true:</a:t>
            </a:r>
          </a:p>
          <a:p>
            <a:r>
              <a:rPr lang="en-US" b="1" dirty="0"/>
              <a:t>Example</a:t>
            </a:r>
          </a:p>
          <a:p>
            <a:r>
              <a:rPr lang="en-US" dirty="0"/>
              <a:t>Exit the loop when </a:t>
            </a:r>
            <a:r>
              <a:rPr lang="en-US" dirty="0" err="1"/>
              <a:t>i</a:t>
            </a:r>
            <a:r>
              <a:rPr lang="en-US" dirty="0"/>
              <a:t> is 3:</a:t>
            </a:r>
          </a:p>
          <a:p>
            <a:r>
              <a:rPr lang="en-US" dirty="0" err="1"/>
              <a:t>i</a:t>
            </a:r>
            <a:r>
              <a:rPr lang="en-US" dirty="0"/>
              <a:t> = 1</a:t>
            </a:r>
            <a:br>
              <a:rPr lang="en-US" dirty="0"/>
            </a:br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&lt; 6:</a:t>
            </a:r>
            <a:br>
              <a:rPr lang="en-US" dirty="0"/>
            </a:br>
            <a:r>
              <a:rPr lang="en-US" dirty="0"/>
              <a:t>  print(</a:t>
            </a:r>
            <a:r>
              <a:rPr lang="en-US" dirty="0" err="1"/>
              <a:t>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 if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    break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i</a:t>
            </a:r>
            <a:r>
              <a:rPr lang="en-US" dirty="0"/>
              <a:t> += 1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010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</a:t>
            </a:r>
            <a:br>
              <a:rPr lang="en-IN" dirty="0"/>
            </a:br>
            <a:r>
              <a:rPr lang="en-IN" dirty="0"/>
              <a:t>2</a:t>
            </a:r>
            <a:br>
              <a:rPr lang="en-IN" dirty="0"/>
            </a:br>
            <a:r>
              <a:rPr lang="en-IN" dirty="0"/>
              <a:t>3 </a:t>
            </a:r>
          </a:p>
        </p:txBody>
      </p:sp>
    </p:spTree>
    <p:extLst>
      <p:ext uri="{BB962C8B-B14F-4D97-AF65-F5344CB8AC3E}">
        <p14:creationId xmlns:p14="http://schemas.microsoft.com/office/powerpoint/2010/main" val="3168267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With the continue statement we can stop the current iteration, and continue with the next:</a:t>
            </a:r>
          </a:p>
          <a:p>
            <a:r>
              <a:rPr lang="en-US" b="1" dirty="0"/>
              <a:t>Example</a:t>
            </a:r>
          </a:p>
          <a:p>
            <a:r>
              <a:rPr lang="en-US" dirty="0"/>
              <a:t>Continue to the next iteration if </a:t>
            </a:r>
            <a:r>
              <a:rPr lang="en-US" dirty="0" err="1"/>
              <a:t>i</a:t>
            </a:r>
            <a:r>
              <a:rPr lang="en-US" dirty="0"/>
              <a:t> is 3:</a:t>
            </a:r>
          </a:p>
          <a:p>
            <a:r>
              <a:rPr lang="en-US" dirty="0" err="1"/>
              <a:t>i</a:t>
            </a:r>
            <a:r>
              <a:rPr lang="en-US" dirty="0"/>
              <a:t> = 0</a:t>
            </a:r>
            <a:br>
              <a:rPr lang="en-US" dirty="0"/>
            </a:br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&lt; 6: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i</a:t>
            </a:r>
            <a:r>
              <a:rPr lang="en-US" dirty="0"/>
              <a:t> += 1 </a:t>
            </a:r>
            <a:br>
              <a:rPr lang="en-US" dirty="0"/>
            </a:br>
            <a:r>
              <a:rPr lang="en-US" dirty="0"/>
              <a:t>  if </a:t>
            </a:r>
            <a:r>
              <a:rPr lang="en-US" dirty="0" err="1"/>
              <a:t>i</a:t>
            </a:r>
            <a:r>
              <a:rPr lang="en-US" dirty="0"/>
              <a:t> == 3:</a:t>
            </a:r>
            <a:br>
              <a:rPr lang="en-US" dirty="0"/>
            </a:br>
            <a:r>
              <a:rPr lang="en-US" dirty="0"/>
              <a:t>    continue</a:t>
            </a:r>
            <a:br>
              <a:rPr lang="en-US" dirty="0"/>
            </a:br>
            <a:r>
              <a:rPr lang="en-US" dirty="0"/>
              <a:t>  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68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</a:t>
            </a:r>
            <a:br>
              <a:rPr lang="en-IN" dirty="0"/>
            </a:br>
            <a:r>
              <a:rPr lang="en-IN" dirty="0"/>
              <a:t>2</a:t>
            </a:r>
            <a:br>
              <a:rPr lang="en-IN" dirty="0"/>
            </a:br>
            <a:r>
              <a:rPr lang="en-IN" dirty="0"/>
              <a:t>4</a:t>
            </a:r>
            <a:br>
              <a:rPr lang="en-IN" dirty="0"/>
            </a:br>
            <a:r>
              <a:rPr lang="en-IN" dirty="0"/>
              <a:t>5</a:t>
            </a:r>
            <a:br>
              <a:rPr lang="en-IN" dirty="0"/>
            </a:br>
            <a:r>
              <a:rPr lang="en-IN" dirty="0"/>
              <a:t>6 </a:t>
            </a:r>
            <a:endParaRPr lang="en-IN" dirty="0" smtClean="0"/>
          </a:p>
          <a:p>
            <a:r>
              <a:rPr lang="en-IN" dirty="0" smtClean="0"/>
              <a:t>Number 3 is missing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6357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 is a null statement. The difference between a comment and pass statement in Python is that, while the interpreter ignores a comment entirely, pass is not ignored.</a:t>
            </a:r>
          </a:p>
          <a:p>
            <a:r>
              <a:rPr lang="en-US" dirty="0" smtClean="0"/>
              <a:t>However</a:t>
            </a:r>
            <a:r>
              <a:rPr lang="en-US" dirty="0"/>
              <a:t>, nothing happens when pass is executed. It results into no operation (NOP).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324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Class Average</a:t>
            </a:r>
            <a:endParaRPr lang="en-US" dirty="0"/>
          </a:p>
        </p:txBody>
      </p:sp>
      <p:graphicFrame>
        <p:nvGraphicFramePr>
          <p:cNvPr id="5" name="Group 104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267925694"/>
              </p:ext>
            </p:extLst>
          </p:nvPr>
        </p:nvGraphicFramePr>
        <p:xfrm>
          <a:off x="228600" y="838200"/>
          <a:ext cx="8458200" cy="2044700"/>
        </p:xfrm>
        <a:graphic>
          <a:graphicData uri="http://schemas.openxmlformats.org/drawingml/2006/table">
            <a:tbl>
              <a:tblPr/>
              <a:tblGrid>
                <a:gridCol w="2819400"/>
                <a:gridCol w="3741634"/>
                <a:gridCol w="1897166"/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5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Number of students in class, mark scored by each student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Determine total of marks secured by students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Find average of marks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Class average of marks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43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have a loop or a function that is not implemented yet, but we want to implement it in the future.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cannot have an empty body. The interpreter would complain. So, we use the pass statement to construct a body that does nothing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Syntax:  pass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2341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 = 0</a:t>
            </a:r>
            <a:br>
              <a:rPr lang="en-US" dirty="0"/>
            </a:br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&lt; 6: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pass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356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while True:</a:t>
            </a:r>
          </a:p>
          <a:p>
            <a:pPr>
              <a:buNone/>
            </a:pPr>
            <a:r>
              <a:rPr lang="en-GB" dirty="0" smtClean="0"/>
              <a:t>		name = input('Enter name:')           </a:t>
            </a:r>
          </a:p>
          <a:p>
            <a:pPr>
              <a:buNone/>
            </a:pPr>
            <a:r>
              <a:rPr lang="en-GB" dirty="0" smtClean="0"/>
              <a:t>		if name == 'stop': break </a:t>
            </a:r>
          </a:p>
          <a:p>
            <a:pPr>
              <a:buNone/>
            </a:pPr>
            <a:r>
              <a:rPr lang="en-GB" dirty="0" smtClean="0"/>
              <a:t>	     age  = input('Enter age: ') </a:t>
            </a:r>
          </a:p>
          <a:p>
            <a:pPr>
              <a:buNone/>
            </a:pPr>
            <a:r>
              <a:rPr lang="en-GB" dirty="0" smtClean="0"/>
              <a:t>		print('Hello', name, '=&gt;', </a:t>
            </a:r>
            <a:r>
              <a:rPr lang="en-GB" dirty="0" err="1" smtClean="0"/>
              <a:t>int</a:t>
            </a:r>
            <a:r>
              <a:rPr lang="en-GB" dirty="0" smtClean="0"/>
              <a:t>(age) ** 2)</a:t>
            </a:r>
          </a:p>
          <a:p>
            <a:pPr>
              <a:buNone/>
            </a:pPr>
            <a:r>
              <a:rPr lang="en-GB" dirty="0" smtClean="0"/>
              <a:t>Output:</a:t>
            </a:r>
          </a:p>
          <a:p>
            <a:pPr>
              <a:buNone/>
            </a:pPr>
            <a:r>
              <a:rPr lang="en-GB" dirty="0" smtClean="0"/>
              <a:t> Enter </a:t>
            </a:r>
            <a:r>
              <a:rPr lang="en-GB" dirty="0" err="1" smtClean="0"/>
              <a:t>name:bob</a:t>
            </a:r>
            <a:r>
              <a:rPr lang="en-GB" dirty="0" smtClean="0"/>
              <a:t> </a:t>
            </a:r>
          </a:p>
          <a:p>
            <a:pPr>
              <a:buNone/>
            </a:pPr>
            <a:r>
              <a:rPr lang="en-GB" dirty="0" smtClean="0"/>
              <a:t>Enter age: 40 </a:t>
            </a:r>
          </a:p>
          <a:p>
            <a:pPr>
              <a:buNone/>
            </a:pPr>
            <a:r>
              <a:rPr lang="en-GB" dirty="0" smtClean="0"/>
              <a:t>Hello bob =&gt; 1600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Print all even numbers less than 10 and greater than or equal to 0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0"/>
            <a:ext cx="80105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Check if a given number is Prime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883920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854" y="1295400"/>
            <a:ext cx="8802746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Class Average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Pattern Generation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410200"/>
          </a:xfrm>
        </p:spPr>
        <p:txBody>
          <a:bodyPr>
            <a:noAutofit/>
          </a:bodyPr>
          <a:lstStyle/>
          <a:p>
            <a:r>
              <a:rPr lang="en-IN" sz="2400" dirty="0" smtClean="0"/>
              <a:t>Your teacher has given you the task to draw the structure of a staircase. Being an expert programmer, you decided to make a program for the same. You are given the height of the staircase. Given the height of the staircase, write a program to print a staircase as shown in the example. For example, Staircase of height 6:</a:t>
            </a:r>
            <a:endParaRPr lang="en-GB" sz="2400" dirty="0" smtClean="0"/>
          </a:p>
          <a:p>
            <a:pPr>
              <a:buNone/>
            </a:pPr>
            <a:r>
              <a:rPr lang="en-IN" sz="2400" dirty="0" smtClean="0"/>
              <a:t>	 #</a:t>
            </a:r>
            <a:endParaRPr lang="en-GB" sz="2400" dirty="0" smtClean="0"/>
          </a:p>
          <a:p>
            <a:pPr>
              <a:buNone/>
            </a:pPr>
            <a:r>
              <a:rPr lang="en-IN" sz="2400" dirty="0" smtClean="0"/>
              <a:t>	 ##</a:t>
            </a:r>
            <a:endParaRPr lang="en-GB" sz="2400" dirty="0" smtClean="0"/>
          </a:p>
          <a:p>
            <a:pPr>
              <a:buNone/>
            </a:pPr>
            <a:r>
              <a:rPr lang="en-IN" sz="2400" dirty="0" smtClean="0"/>
              <a:t>	 ###</a:t>
            </a:r>
            <a:endParaRPr lang="en-GB" sz="2400" dirty="0" smtClean="0"/>
          </a:p>
          <a:p>
            <a:pPr>
              <a:buNone/>
            </a:pPr>
            <a:r>
              <a:rPr lang="en-IN" sz="2400" dirty="0" smtClean="0"/>
              <a:t>	 ####</a:t>
            </a:r>
            <a:endParaRPr lang="en-GB" sz="2400" dirty="0" smtClean="0"/>
          </a:p>
          <a:p>
            <a:pPr>
              <a:buNone/>
            </a:pPr>
            <a:r>
              <a:rPr lang="en-IN" sz="2400" dirty="0" smtClean="0"/>
              <a:t>	 #####</a:t>
            </a:r>
            <a:endParaRPr lang="en-GB" sz="2400" dirty="0" smtClean="0"/>
          </a:p>
          <a:p>
            <a:pPr>
              <a:buNone/>
            </a:pPr>
            <a:r>
              <a:rPr lang="en-IN" sz="2400" dirty="0" smtClean="0"/>
              <a:t>	 ######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Boundary Conditions: </a:t>
            </a:r>
            <a:r>
              <a:rPr lang="en-IN" sz="2400" dirty="0" smtClean="0"/>
              <a:t>height &gt;0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9483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324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Pattern Generation</a:t>
            </a:r>
            <a:endParaRPr lang="en-US" dirty="0"/>
          </a:p>
        </p:txBody>
      </p:sp>
      <p:graphicFrame>
        <p:nvGraphicFramePr>
          <p:cNvPr id="5" name="Group 1046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267925694"/>
              </p:ext>
            </p:extLst>
          </p:nvPr>
        </p:nvGraphicFramePr>
        <p:xfrm>
          <a:off x="457200" y="838200"/>
          <a:ext cx="8458200" cy="2044700"/>
        </p:xfrm>
        <a:graphic>
          <a:graphicData uri="http://schemas.openxmlformats.org/drawingml/2006/table">
            <a:tbl>
              <a:tblPr/>
              <a:tblGrid>
                <a:gridCol w="2819400"/>
                <a:gridCol w="3741634"/>
                <a:gridCol w="1897166"/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5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Staircase height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Create steps one by one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To create a step print character equal to length of step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Pattern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43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Pseudocode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000" dirty="0" smtClean="0"/>
              <a:t>READ </a:t>
            </a:r>
            <a:r>
              <a:rPr lang="en-GB" sz="2000" dirty="0" err="1" smtClean="0"/>
              <a:t>staircase_height</a:t>
            </a: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if </a:t>
            </a:r>
            <a:r>
              <a:rPr lang="en-GB" sz="2000" dirty="0" err="1" smtClean="0"/>
              <a:t>staircase_height</a:t>
            </a:r>
            <a:r>
              <a:rPr lang="en-GB" sz="2000" dirty="0" smtClean="0"/>
              <a:t> &gt; 0</a:t>
            </a:r>
          </a:p>
          <a:p>
            <a:pPr>
              <a:buNone/>
            </a:pPr>
            <a:r>
              <a:rPr lang="en-GB" sz="2000" dirty="0" smtClean="0"/>
              <a:t>x = 1</a:t>
            </a:r>
          </a:p>
          <a:p>
            <a:pPr>
              <a:buNone/>
            </a:pPr>
            <a:r>
              <a:rPr lang="en-GB" sz="2000" dirty="0" smtClean="0"/>
              <a:t>Repeat </a:t>
            </a:r>
          </a:p>
          <a:p>
            <a:pPr>
              <a:buNone/>
            </a:pPr>
            <a:r>
              <a:rPr lang="en-GB" sz="2000" dirty="0" smtClean="0"/>
              <a:t>y = 1</a:t>
            </a:r>
          </a:p>
          <a:p>
            <a:pPr>
              <a:buNone/>
            </a:pPr>
            <a:r>
              <a:rPr lang="en-GB" sz="2000" dirty="0" smtClean="0"/>
              <a:t>Repeat</a:t>
            </a:r>
          </a:p>
          <a:p>
            <a:pPr>
              <a:buNone/>
            </a:pPr>
            <a:r>
              <a:rPr lang="en-GB" sz="2000" dirty="0" smtClean="0"/>
              <a:t>	print #</a:t>
            </a:r>
          </a:p>
          <a:p>
            <a:pPr>
              <a:buNone/>
            </a:pPr>
            <a:r>
              <a:rPr lang="en-GB" sz="2000" dirty="0" smtClean="0"/>
              <a:t>	y = y + 1</a:t>
            </a:r>
          </a:p>
          <a:p>
            <a:pPr>
              <a:buNone/>
            </a:pPr>
            <a:r>
              <a:rPr lang="en-GB" sz="2000" dirty="0" smtClean="0"/>
              <a:t>Until y &lt;= x</a:t>
            </a:r>
          </a:p>
          <a:p>
            <a:pPr>
              <a:buNone/>
            </a:pPr>
            <a:r>
              <a:rPr lang="en-GB" sz="2000" dirty="0" smtClean="0"/>
              <a:t>x = x + 1</a:t>
            </a:r>
          </a:p>
          <a:p>
            <a:pPr>
              <a:buNone/>
            </a:pPr>
            <a:r>
              <a:rPr lang="en-GB" sz="2000" dirty="0" smtClean="0"/>
              <a:t>Until x &lt;= </a:t>
            </a:r>
            <a:r>
              <a:rPr lang="en-GB" sz="2000" dirty="0" err="1" smtClean="0"/>
              <a:t>staircase_height</a:t>
            </a: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End if</a:t>
            </a:r>
          </a:p>
          <a:p>
            <a:pPr>
              <a:buNone/>
            </a:pPr>
            <a:r>
              <a:rPr lang="en-GB" sz="2000" dirty="0" smtClean="0"/>
              <a:t>Else</a:t>
            </a:r>
          </a:p>
          <a:p>
            <a:pPr>
              <a:buNone/>
            </a:pPr>
            <a:r>
              <a:rPr lang="en-GB" sz="2000" dirty="0" smtClean="0"/>
              <a:t>Print “Invalid input”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9483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GB" b="1" dirty="0" smtClean="0"/>
              <a:t>Test Cases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129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dirty="0" smtClean="0"/>
              <a:t>Input</a:t>
            </a:r>
          </a:p>
          <a:p>
            <a:pPr>
              <a:buNone/>
            </a:pPr>
            <a:r>
              <a:rPr lang="en-GB" dirty="0" smtClean="0"/>
              <a:t>3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1336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200" b="1" dirty="0" smtClean="0"/>
              <a:t>#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200" b="1" dirty="0" smtClean="0"/>
              <a:t># #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200" b="1" dirty="0" smtClean="0"/>
              <a:t># # #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37338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Processing Involved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200" dirty="0" smtClean="0"/>
              <a:t>Print step by step</a:t>
            </a:r>
            <a:endParaRPr kumimoji="0" lang="en-GB" sz="3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Average marks scored by ‘N’ number of Students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	Step 1:  Start</a:t>
            </a:r>
            <a:br>
              <a:rPr lang="en-US" sz="2400" dirty="0" smtClean="0"/>
            </a:br>
            <a:r>
              <a:rPr lang="en-US" sz="2400" dirty="0" smtClean="0"/>
              <a:t>Step 2 : Read Number Of Students </a:t>
            </a:r>
            <a:br>
              <a:rPr lang="en-US" sz="2400" dirty="0" smtClean="0"/>
            </a:br>
            <a:r>
              <a:rPr lang="en-US" sz="2400" dirty="0" smtClean="0"/>
              <a:t>Step 3 : Initialize  counter as 0</a:t>
            </a:r>
            <a:br>
              <a:rPr lang="en-US" sz="2400" dirty="0" smtClean="0"/>
            </a:br>
            <a:r>
              <a:rPr lang="en-US" sz="2400" dirty="0" smtClean="0"/>
              <a:t>Step 4 : Input  mark</a:t>
            </a:r>
            <a:br>
              <a:rPr lang="en-US" sz="2400" dirty="0" smtClean="0"/>
            </a:br>
            <a:r>
              <a:rPr lang="en-US" sz="2400" dirty="0" smtClean="0"/>
              <a:t>Step 5 : Add the mark with total </a:t>
            </a:r>
            <a:br>
              <a:rPr lang="en-US" sz="2400" dirty="0" smtClean="0"/>
            </a:br>
            <a:r>
              <a:rPr lang="en-US" sz="2400" dirty="0" smtClean="0"/>
              <a:t>Step 6 : Increment  the counter by 1</a:t>
            </a:r>
          </a:p>
          <a:p>
            <a:pPr>
              <a:buNone/>
            </a:pPr>
            <a:r>
              <a:rPr lang="en-US" sz="2400" dirty="0" smtClean="0"/>
              <a:t>	Step 7: repeat Step 4 to Step 6 until counter  less than number of  students</a:t>
            </a:r>
          </a:p>
          <a:p>
            <a:pPr>
              <a:buNone/>
            </a:pPr>
            <a:r>
              <a:rPr lang="en-US" sz="2400" dirty="0" smtClean="0"/>
              <a:t>      Step 7: Divide the total by number of students and store it in average</a:t>
            </a:r>
          </a:p>
          <a:p>
            <a:pPr>
              <a:buNone/>
            </a:pPr>
            <a:r>
              <a:rPr lang="en-US" sz="2400" dirty="0" smtClean="0"/>
              <a:t>	Step 8: Display the average </a:t>
            </a:r>
          </a:p>
          <a:p>
            <a:pPr>
              <a:buNone/>
            </a:pPr>
            <a:r>
              <a:rPr lang="en-US" sz="2400" dirty="0" smtClean="0"/>
              <a:t>	Step 9: Stop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GB" b="1" dirty="0" smtClean="0"/>
              <a:t>Test Cases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129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dirty="0" smtClean="0"/>
              <a:t>Input</a:t>
            </a:r>
          </a:p>
          <a:p>
            <a:pPr>
              <a:buNone/>
            </a:pPr>
            <a:r>
              <a:rPr lang="en-GB" dirty="0" smtClean="0"/>
              <a:t>-1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21336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200" dirty="0" smtClean="0"/>
              <a:t>Invalid input</a:t>
            </a:r>
            <a:endParaRPr kumimoji="0" lang="en-GB" sz="3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37338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Processing Involved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200" dirty="0" smtClean="0"/>
              <a:t>Boundary condition check fails</a:t>
            </a:r>
            <a:endParaRPr kumimoji="0" lang="en-GB" sz="3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while loop, we cannot predict how many times the loop will repeat</a:t>
            </a:r>
          </a:p>
          <a:p>
            <a:r>
              <a:rPr lang="en-US" dirty="0" smtClean="0"/>
              <a:t> The number of iterations depends on the input  or until the conditional expression remains true</a:t>
            </a:r>
          </a:p>
          <a:p>
            <a:r>
              <a:rPr lang="en-US" dirty="0" smtClean="0"/>
              <a:t>While loop is ideal when stop criteria is not explicit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of for statement</a:t>
            </a:r>
            <a:endParaRPr lang="en-US" dirty="0"/>
          </a:p>
        </p:txBody>
      </p:sp>
      <p:pic>
        <p:nvPicPr>
          <p:cNvPr id="7170" name="Picture 2" descr="for loop in Pyth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4343400" cy="39292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of for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for target in object:                 </a:t>
            </a:r>
          </a:p>
          <a:p>
            <a:pPr>
              <a:buNone/>
            </a:pPr>
            <a:r>
              <a:rPr lang="en-GB" dirty="0" smtClean="0"/>
              <a:t>	# Assign object items to target    </a:t>
            </a:r>
          </a:p>
          <a:p>
            <a:pPr>
              <a:buNone/>
            </a:pPr>
            <a:r>
              <a:rPr lang="en-GB" dirty="0" smtClean="0"/>
              <a:t>	statements    </a:t>
            </a:r>
          </a:p>
          <a:p>
            <a:pPr>
              <a:buNone/>
            </a:pPr>
            <a:r>
              <a:rPr lang="en-GB" dirty="0" smtClean="0"/>
              <a:t>	if test: break                # Exit loop now, skip else    if test: continue          # Go to top of loop now</a:t>
            </a:r>
          </a:p>
          <a:p>
            <a:pPr>
              <a:buNone/>
            </a:pPr>
            <a:r>
              <a:rPr lang="en-GB" dirty="0" smtClean="0"/>
              <a:t>else:    statements          # If we didn't hit a 'break’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and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for</a:t>
            </a:r>
            <a:r>
              <a:rPr lang="en-US" dirty="0" smtClean="0"/>
              <a:t> </a:t>
            </a:r>
            <a:r>
              <a:rPr lang="en-US" dirty="0" err="1" smtClean="0"/>
              <a:t>iterating_var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in</a:t>
            </a:r>
            <a:r>
              <a:rPr lang="en-US" dirty="0" smtClean="0"/>
              <a:t> sequence or range:</a:t>
            </a:r>
          </a:p>
          <a:p>
            <a:pPr>
              <a:buNone/>
            </a:pPr>
            <a:r>
              <a:rPr lang="en-US" dirty="0" smtClean="0"/>
              <a:t>		statement(s)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Example:</a:t>
            </a:r>
          </a:p>
          <a:p>
            <a:pPr>
              <a:buNone/>
            </a:pPr>
            <a:r>
              <a:rPr lang="en-US" sz="2800" dirty="0" smtClean="0"/>
              <a:t>for letter in </a:t>
            </a:r>
            <a:r>
              <a:rPr lang="en-US" sz="2800" b="1" dirty="0" smtClean="0"/>
              <a:t>'Python':</a:t>
            </a:r>
            <a:r>
              <a:rPr lang="en-US" sz="2800" dirty="0" smtClean="0"/>
              <a:t>  </a:t>
            </a:r>
          </a:p>
          <a:p>
            <a:pPr>
              <a:buNone/>
            </a:pPr>
            <a:r>
              <a:rPr lang="en-US" sz="2800" dirty="0" smtClean="0"/>
              <a:t>	print 'Current Letter :', letter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and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When the above code is executed: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fr-FR" sz="2400" dirty="0" err="1" smtClean="0"/>
              <a:t>Current</a:t>
            </a:r>
            <a:r>
              <a:rPr lang="fr-FR" sz="2400" dirty="0" smtClean="0"/>
              <a:t> </a:t>
            </a:r>
            <a:r>
              <a:rPr lang="fr-FR" sz="2400" dirty="0" err="1" smtClean="0"/>
              <a:t>Letter</a:t>
            </a:r>
            <a:r>
              <a:rPr lang="fr-FR" sz="2400" dirty="0" smtClean="0"/>
              <a:t> : P</a:t>
            </a:r>
          </a:p>
          <a:p>
            <a:pPr>
              <a:buNone/>
            </a:pPr>
            <a:r>
              <a:rPr lang="fr-FR" sz="2400" dirty="0" smtClean="0"/>
              <a:t> </a:t>
            </a:r>
            <a:r>
              <a:rPr lang="fr-FR" sz="2400" dirty="0" err="1" smtClean="0"/>
              <a:t>Current</a:t>
            </a:r>
            <a:r>
              <a:rPr lang="fr-FR" sz="2400" dirty="0" smtClean="0"/>
              <a:t> </a:t>
            </a:r>
            <a:r>
              <a:rPr lang="fr-FR" sz="2400" dirty="0" err="1" smtClean="0"/>
              <a:t>Letter</a:t>
            </a:r>
            <a:r>
              <a:rPr lang="fr-FR" sz="2400" dirty="0" smtClean="0"/>
              <a:t> : y</a:t>
            </a:r>
          </a:p>
          <a:p>
            <a:pPr>
              <a:buNone/>
            </a:pPr>
            <a:r>
              <a:rPr lang="fr-FR" sz="2400" dirty="0" smtClean="0"/>
              <a:t> </a:t>
            </a:r>
            <a:r>
              <a:rPr lang="fr-FR" sz="2400" dirty="0" err="1" smtClean="0"/>
              <a:t>Current</a:t>
            </a:r>
            <a:r>
              <a:rPr lang="fr-FR" sz="2400" dirty="0" smtClean="0"/>
              <a:t> </a:t>
            </a:r>
            <a:r>
              <a:rPr lang="fr-FR" sz="2400" dirty="0" err="1" smtClean="0"/>
              <a:t>Letter</a:t>
            </a:r>
            <a:r>
              <a:rPr lang="fr-FR" sz="2400" dirty="0" smtClean="0"/>
              <a:t> : t</a:t>
            </a:r>
          </a:p>
          <a:p>
            <a:pPr>
              <a:buNone/>
            </a:pPr>
            <a:r>
              <a:rPr lang="fr-FR" sz="2400" dirty="0" smtClean="0"/>
              <a:t> </a:t>
            </a:r>
            <a:r>
              <a:rPr lang="fr-FR" sz="2400" dirty="0" err="1" smtClean="0"/>
              <a:t>Current</a:t>
            </a:r>
            <a:r>
              <a:rPr lang="fr-FR" sz="2400" dirty="0" smtClean="0"/>
              <a:t> </a:t>
            </a:r>
            <a:r>
              <a:rPr lang="fr-FR" sz="2400" dirty="0" err="1" smtClean="0"/>
              <a:t>Letter</a:t>
            </a:r>
            <a:r>
              <a:rPr lang="fr-FR" sz="2400" dirty="0" smtClean="0"/>
              <a:t> : h</a:t>
            </a:r>
          </a:p>
          <a:p>
            <a:pPr>
              <a:buNone/>
            </a:pPr>
            <a:r>
              <a:rPr lang="fr-FR" sz="2400" dirty="0" smtClean="0"/>
              <a:t> </a:t>
            </a:r>
            <a:r>
              <a:rPr lang="fr-FR" sz="2400" dirty="0" err="1" smtClean="0"/>
              <a:t>Current</a:t>
            </a:r>
            <a:r>
              <a:rPr lang="fr-FR" sz="2400" dirty="0" smtClean="0"/>
              <a:t> </a:t>
            </a:r>
            <a:r>
              <a:rPr lang="fr-FR" sz="2400" dirty="0" err="1" smtClean="0"/>
              <a:t>Letter</a:t>
            </a:r>
            <a:r>
              <a:rPr lang="fr-FR" sz="2400" dirty="0" smtClean="0"/>
              <a:t> : o</a:t>
            </a:r>
          </a:p>
          <a:p>
            <a:pPr>
              <a:buNone/>
            </a:pPr>
            <a:r>
              <a:rPr lang="fr-FR" sz="2400" dirty="0" smtClean="0"/>
              <a:t> </a:t>
            </a:r>
            <a:r>
              <a:rPr lang="fr-FR" sz="2400" dirty="0" err="1" smtClean="0"/>
              <a:t>Current</a:t>
            </a:r>
            <a:r>
              <a:rPr lang="fr-FR" sz="2400" dirty="0" smtClean="0"/>
              <a:t> </a:t>
            </a:r>
            <a:r>
              <a:rPr lang="fr-FR" sz="2400" dirty="0" err="1" smtClean="0"/>
              <a:t>Letter</a:t>
            </a:r>
            <a:r>
              <a:rPr lang="fr-FR" sz="2400" dirty="0" smtClean="0"/>
              <a:t> : n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each fruit in a fruit list:</a:t>
            </a:r>
          </a:p>
          <a:p>
            <a:r>
              <a:rPr lang="en-US" dirty="0"/>
              <a:t>fruits = ["apple", "banana", "cherry"]</a:t>
            </a:r>
            <a:br>
              <a:rPr lang="en-US" dirty="0"/>
            </a:br>
            <a:r>
              <a:rPr lang="en-US" dirty="0"/>
              <a:t>for x in fruits:</a:t>
            </a:r>
            <a:br>
              <a:rPr lang="en-US" dirty="0"/>
            </a:br>
            <a:r>
              <a:rPr lang="en-US" dirty="0"/>
              <a:t>  print(x)</a:t>
            </a:r>
          </a:p>
          <a:p>
            <a:r>
              <a:rPr lang="en-IN" dirty="0" smtClean="0"/>
              <a:t>Output:</a:t>
            </a:r>
          </a:p>
          <a:p>
            <a:pPr marL="0" indent="0">
              <a:buNone/>
            </a:pPr>
            <a:r>
              <a:rPr lang="en-IN" dirty="0" smtClean="0"/>
              <a:t>apple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banana</a:t>
            </a:r>
            <a:br>
              <a:rPr lang="en-IN" dirty="0"/>
            </a:br>
            <a:r>
              <a:rPr lang="en-IN" dirty="0"/>
              <a:t>cherry </a:t>
            </a:r>
          </a:p>
        </p:txBody>
      </p:sp>
    </p:spTree>
    <p:extLst>
      <p:ext uri="{BB962C8B-B14F-4D97-AF65-F5344CB8AC3E}">
        <p14:creationId xmlns:p14="http://schemas.microsoft.com/office/powerpoint/2010/main" val="10860157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Break in For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fruits = ["apple", "banana", "cherry"]</a:t>
            </a:r>
            <a:br>
              <a:rPr lang="en-US" dirty="0"/>
            </a:br>
            <a:r>
              <a:rPr lang="en-US" dirty="0"/>
              <a:t>for x in fruits:</a:t>
            </a:r>
            <a:br>
              <a:rPr lang="en-US" dirty="0"/>
            </a:br>
            <a:r>
              <a:rPr lang="en-US" dirty="0"/>
              <a:t>  print(x) </a:t>
            </a:r>
            <a:br>
              <a:rPr lang="en-US" dirty="0"/>
            </a:br>
            <a:r>
              <a:rPr lang="en-US" dirty="0"/>
              <a:t>  if x == "banana":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smtClean="0"/>
              <a:t>break</a:t>
            </a:r>
          </a:p>
          <a:p>
            <a:r>
              <a:rPr lang="en-IN" dirty="0" smtClean="0"/>
              <a:t>Output:</a:t>
            </a:r>
          </a:p>
          <a:p>
            <a:pPr marL="0" indent="0">
              <a:buNone/>
            </a:pPr>
            <a:r>
              <a:rPr lang="en-IN" dirty="0" smtClean="0"/>
              <a:t>apple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banana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6107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Break in For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fruits = ["apple", "banana", "cherry"]</a:t>
            </a:r>
            <a:br>
              <a:rPr lang="en-US" dirty="0"/>
            </a:br>
            <a:r>
              <a:rPr lang="en-US" dirty="0"/>
              <a:t>for x in fruits:</a:t>
            </a:r>
            <a:br>
              <a:rPr lang="en-US" dirty="0"/>
            </a:br>
            <a:r>
              <a:rPr lang="en-US" dirty="0"/>
              <a:t>  if x == "banana":</a:t>
            </a:r>
            <a:br>
              <a:rPr lang="en-US" dirty="0"/>
            </a:br>
            <a:r>
              <a:rPr lang="en-US" dirty="0"/>
              <a:t>    break</a:t>
            </a:r>
            <a:br>
              <a:rPr lang="en-US" dirty="0"/>
            </a:br>
            <a:r>
              <a:rPr lang="en-US" dirty="0"/>
              <a:t>  print(x</a:t>
            </a:r>
            <a:r>
              <a:rPr lang="en-US" dirty="0" smtClean="0"/>
              <a:t>)</a:t>
            </a:r>
          </a:p>
          <a:p>
            <a:r>
              <a:rPr lang="en-IN" dirty="0" smtClean="0"/>
              <a:t>Output:</a:t>
            </a:r>
          </a:p>
          <a:p>
            <a:pPr marL="0" indent="0">
              <a:buNone/>
            </a:pPr>
            <a:r>
              <a:rPr lang="en-IN" dirty="0" smtClean="0"/>
              <a:t>apple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7620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 in FOR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statement we can stop the current iteration of the loop, and continue with the </a:t>
            </a:r>
            <a:r>
              <a:rPr lang="en-US" dirty="0" smtClean="0"/>
              <a:t>next.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397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GB" b="1" dirty="0" smtClean="0"/>
              <a:t>Test Cases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175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dirty="0" smtClean="0"/>
              <a:t>Input</a:t>
            </a:r>
          </a:p>
          <a:p>
            <a:pPr>
              <a:buNone/>
            </a:pPr>
            <a:r>
              <a:rPr lang="en-GB" dirty="0" smtClean="0"/>
              <a:t>5</a:t>
            </a:r>
          </a:p>
          <a:p>
            <a:pPr>
              <a:buNone/>
            </a:pPr>
            <a:r>
              <a:rPr lang="en-GB" dirty="0" smtClean="0"/>
              <a:t>90	85	70	50	60</a:t>
            </a:r>
          </a:p>
          <a:p>
            <a:pPr>
              <a:buNone/>
            </a:pPr>
            <a:endParaRPr lang="en-GB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3400" y="2667000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3200" dirty="0" smtClean="0"/>
              <a:t>71.00</a:t>
            </a:r>
            <a:endParaRPr kumimoji="0" lang="en-GB" sz="3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0386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Processing Involved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 in FOR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fruits = ["apple", "banana", "cherry"]</a:t>
            </a:r>
            <a:br>
              <a:rPr lang="en-US" dirty="0"/>
            </a:br>
            <a:r>
              <a:rPr lang="en-US" dirty="0"/>
              <a:t>for x in fruits:</a:t>
            </a:r>
            <a:br>
              <a:rPr lang="en-US" dirty="0"/>
            </a:br>
            <a:r>
              <a:rPr lang="en-US" dirty="0"/>
              <a:t>  if x == "banana":</a:t>
            </a:r>
            <a:br>
              <a:rPr lang="en-US" dirty="0"/>
            </a:br>
            <a:r>
              <a:rPr lang="en-US" dirty="0"/>
              <a:t>    continue</a:t>
            </a:r>
            <a:br>
              <a:rPr lang="en-US" dirty="0"/>
            </a:br>
            <a:r>
              <a:rPr lang="en-US" dirty="0"/>
              <a:t>  print(x</a:t>
            </a:r>
            <a:r>
              <a:rPr lang="en-US" dirty="0" smtClean="0"/>
              <a:t>)</a:t>
            </a:r>
          </a:p>
          <a:p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IN" dirty="0"/>
              <a:t>apple</a:t>
            </a:r>
            <a:br>
              <a:rPr lang="en-IN" dirty="0"/>
            </a:br>
            <a:r>
              <a:rPr lang="en-IN" dirty="0"/>
              <a:t>cherry</a:t>
            </a:r>
          </a:p>
        </p:txBody>
      </p:sp>
    </p:spTree>
    <p:extLst>
      <p:ext uri="{BB962C8B-B14F-4D97-AF65-F5344CB8AC3E}">
        <p14:creationId xmlns:p14="http://schemas.microsoft.com/office/powerpoint/2010/main" val="1564491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and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for n in range(1, 6):</a:t>
            </a:r>
          </a:p>
          <a:p>
            <a:pPr>
              <a:buNone/>
            </a:pPr>
            <a:r>
              <a:rPr lang="en-US" dirty="0" smtClean="0"/>
              <a:t>	print(n)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When the above code is executed:</a:t>
            </a:r>
          </a:p>
          <a:p>
            <a:pPr>
              <a:buNone/>
            </a:pPr>
            <a:r>
              <a:rPr lang="en-US" dirty="0" smtClean="0"/>
              <a:t>1</a:t>
            </a:r>
          </a:p>
          <a:p>
            <a:pPr>
              <a:buNone/>
            </a:pPr>
            <a:r>
              <a:rPr lang="en-US" dirty="0" smtClean="0"/>
              <a:t>2</a:t>
            </a:r>
          </a:p>
          <a:p>
            <a:pPr>
              <a:buNone/>
            </a:pPr>
            <a:r>
              <a:rPr lang="en-US" dirty="0" smtClean="0"/>
              <a:t>3</a:t>
            </a:r>
          </a:p>
          <a:p>
            <a:pPr>
              <a:buNone/>
            </a:pPr>
            <a:r>
              <a:rPr lang="en-US" dirty="0" smtClean="0"/>
              <a:t>4</a:t>
            </a:r>
          </a:p>
          <a:p>
            <a:pPr>
              <a:buNone/>
            </a:pPr>
            <a:r>
              <a:rPr lang="en-US" dirty="0" smtClean="0"/>
              <a:t>5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range </a:t>
            </a:r>
            <a:r>
              <a:rPr lang="en-US" dirty="0" smtClean="0"/>
              <a:t>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916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Syntax - </a:t>
            </a:r>
            <a:r>
              <a:rPr lang="en-US" sz="2800" dirty="0" smtClean="0">
                <a:solidFill>
                  <a:srgbClr val="FF0000"/>
                </a:solidFill>
              </a:rPr>
              <a:t>range( </a:t>
            </a:r>
            <a:r>
              <a:rPr lang="en-US" sz="2800" dirty="0" err="1" smtClean="0">
                <a:solidFill>
                  <a:srgbClr val="FF0000"/>
                </a:solidFill>
              </a:rPr>
              <a:t>begin,end,step</a:t>
            </a:r>
            <a:r>
              <a:rPr lang="en-US" sz="2800" dirty="0" smtClean="0">
                <a:solidFill>
                  <a:srgbClr val="FF0000"/>
                </a:solidFill>
              </a:rPr>
              <a:t> )</a:t>
            </a:r>
          </a:p>
          <a:p>
            <a:pPr>
              <a:buNone/>
            </a:pPr>
            <a:r>
              <a:rPr lang="en-US" sz="2800" dirty="0" smtClean="0"/>
              <a:t>where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Begin -</a:t>
            </a:r>
            <a:r>
              <a:rPr lang="en-US" sz="2800" dirty="0" smtClean="0"/>
              <a:t> first value in the range; if omitted, then default value is 0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end -</a:t>
            </a:r>
            <a:r>
              <a:rPr lang="en-US" sz="2800" dirty="0" smtClean="0"/>
              <a:t> one past the last value in the range;  end value may not be omitted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Step </a:t>
            </a:r>
            <a:r>
              <a:rPr lang="en-US" sz="2800" dirty="0" smtClean="0"/>
              <a:t> - amount to increment or decrement; if this parameter is omitted, it defaults to 1 and counts up by ones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2800" dirty="0" smtClean="0"/>
              <a:t>begin, end, and step must all be </a:t>
            </a:r>
            <a:r>
              <a:rPr lang="en-US" sz="2800" dirty="0" smtClean="0">
                <a:solidFill>
                  <a:srgbClr val="FF0000"/>
                </a:solidFill>
              </a:rPr>
              <a:t>integer values</a:t>
            </a:r>
            <a:r>
              <a:rPr lang="en-US" sz="2800" dirty="0" smtClean="0"/>
              <a:t>; </a:t>
            </a:r>
          </a:p>
          <a:p>
            <a:pPr>
              <a:buNone/>
            </a:pPr>
            <a:r>
              <a:rPr lang="en-US" sz="2800" dirty="0" smtClean="0"/>
              <a:t>floating-point values  and other types are not allowed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 smtClean="0"/>
              <a:t>Example for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4000"/>
              </a:lnSpc>
              <a:buNone/>
            </a:pPr>
            <a:r>
              <a:rPr lang="en-US" dirty="0" smtClean="0"/>
              <a:t>range(10)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 0,1,2,3,4,5,6,7,8,9</a:t>
            </a:r>
          </a:p>
          <a:p>
            <a:pPr>
              <a:lnSpc>
                <a:spcPct val="134000"/>
              </a:lnSpc>
              <a:buNone/>
            </a:pPr>
            <a:r>
              <a:rPr lang="en-US" dirty="0" smtClean="0"/>
              <a:t> range(1, 10)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1,2,3,4,5,6,7,8,9</a:t>
            </a:r>
          </a:p>
          <a:p>
            <a:pPr>
              <a:lnSpc>
                <a:spcPct val="134000"/>
              </a:lnSpc>
              <a:buNone/>
            </a:pPr>
            <a:r>
              <a:rPr lang="en-US" dirty="0" smtClean="0"/>
              <a:t>range(1, 10, 2)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1,3,5,7,9</a:t>
            </a:r>
          </a:p>
          <a:p>
            <a:pPr>
              <a:lnSpc>
                <a:spcPct val="134000"/>
              </a:lnSpc>
              <a:buNone/>
            </a:pPr>
            <a:r>
              <a:rPr lang="en-US" dirty="0" smtClean="0"/>
              <a:t> range(10, 0, -1)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10,9,8,7,6,5,4,3,2,1</a:t>
            </a:r>
          </a:p>
          <a:p>
            <a:pPr>
              <a:lnSpc>
                <a:spcPct val="134000"/>
              </a:lnSpc>
              <a:buNone/>
            </a:pPr>
            <a:r>
              <a:rPr lang="en-US" dirty="0" smtClean="0"/>
              <a:t> range(10, 0, -2)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10,8,6,4,2</a:t>
            </a:r>
          </a:p>
          <a:p>
            <a:pPr>
              <a:lnSpc>
                <a:spcPct val="134000"/>
              </a:lnSpc>
              <a:buNone/>
            </a:pPr>
            <a:r>
              <a:rPr lang="en-US" dirty="0" smtClean="0"/>
              <a:t> range(2, 11, 2)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2,4,6,8,10</a:t>
            </a:r>
          </a:p>
          <a:p>
            <a:pPr>
              <a:lnSpc>
                <a:spcPct val="134000"/>
              </a:lnSpc>
              <a:buNone/>
            </a:pPr>
            <a:r>
              <a:rPr lang="en-US" dirty="0" smtClean="0"/>
              <a:t> range(-5, 5)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−5,−4,−3,−2,−1,0,1,2,3,4</a:t>
            </a:r>
          </a:p>
          <a:p>
            <a:pPr>
              <a:lnSpc>
                <a:spcPct val="134000"/>
              </a:lnSpc>
              <a:buNone/>
            </a:pPr>
            <a:r>
              <a:rPr lang="en-US" dirty="0" smtClean="0"/>
              <a:t> range(1, 2)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1</a:t>
            </a:r>
          </a:p>
          <a:p>
            <a:pPr>
              <a:lnSpc>
                <a:spcPct val="134000"/>
              </a:lnSpc>
              <a:buNone/>
            </a:pPr>
            <a:r>
              <a:rPr lang="en-US" dirty="0" smtClean="0"/>
              <a:t> range(1, 1)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(empty)</a:t>
            </a:r>
          </a:p>
          <a:p>
            <a:pPr>
              <a:lnSpc>
                <a:spcPct val="134000"/>
              </a:lnSpc>
              <a:buNone/>
            </a:pPr>
            <a:r>
              <a:rPr lang="en-US" dirty="0" smtClean="0"/>
              <a:t> range(1, -1)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(empty)</a:t>
            </a:r>
          </a:p>
          <a:p>
            <a:pPr>
              <a:lnSpc>
                <a:spcPct val="134000"/>
              </a:lnSpc>
              <a:buNone/>
            </a:pPr>
            <a:r>
              <a:rPr lang="en-US" dirty="0" smtClean="0"/>
              <a:t> range(1, -1, -1)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1,0</a:t>
            </a:r>
          </a:p>
          <a:p>
            <a:pPr>
              <a:lnSpc>
                <a:spcPct val="134000"/>
              </a:lnSpc>
              <a:buNone/>
            </a:pPr>
            <a:r>
              <a:rPr lang="en-US" dirty="0" smtClean="0"/>
              <a:t> range(0)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(empty)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Even Numbers </a:t>
            </a:r>
            <a:r>
              <a:rPr lang="en-US" smtClean="0"/>
              <a:t>Using Range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&gt;&gt;&gt; for </a:t>
            </a:r>
            <a:r>
              <a:rPr lang="en-US" dirty="0" err="1" smtClean="0"/>
              <a:t>i</a:t>
            </a:r>
            <a:r>
              <a:rPr lang="en-US" dirty="0" smtClean="0"/>
              <a:t> in range(2,10,2):</a:t>
            </a:r>
          </a:p>
          <a:p>
            <a:pPr>
              <a:buNone/>
            </a:pPr>
            <a:r>
              <a:rPr lang="en-US" smtClean="0"/>
              <a:t>		print(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Output:</a:t>
            </a:r>
          </a:p>
          <a:p>
            <a:pPr>
              <a:buNone/>
            </a:pPr>
            <a:r>
              <a:rPr lang="en-US" dirty="0" smtClean="0"/>
              <a:t>2</a:t>
            </a:r>
          </a:p>
          <a:p>
            <a:pPr>
              <a:buNone/>
            </a:pPr>
            <a:r>
              <a:rPr lang="en-US" dirty="0" smtClean="0"/>
              <a:t>4</a:t>
            </a:r>
          </a:p>
          <a:p>
            <a:pPr>
              <a:buNone/>
            </a:pPr>
            <a:r>
              <a:rPr lang="en-US" dirty="0" smtClean="0"/>
              <a:t>6</a:t>
            </a:r>
          </a:p>
          <a:p>
            <a:pPr>
              <a:buNone/>
            </a:pPr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914400"/>
            <a:ext cx="69132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Else in For Loop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 x in range(6):</a:t>
            </a:r>
            <a:br>
              <a:rPr lang="en-US" dirty="0"/>
            </a:br>
            <a:r>
              <a:rPr lang="en-US" dirty="0"/>
              <a:t>  print(x)</a:t>
            </a:r>
            <a:br>
              <a:rPr lang="en-US" dirty="0"/>
            </a:br>
            <a:r>
              <a:rPr lang="en-US" dirty="0"/>
              <a:t>else:</a:t>
            </a:r>
            <a:br>
              <a:rPr lang="en-US" dirty="0"/>
            </a:br>
            <a:r>
              <a:rPr lang="en-US" dirty="0"/>
              <a:t>  print("Finally finished!") </a:t>
            </a:r>
            <a:endParaRPr lang="en-US" dirty="0" smtClean="0"/>
          </a:p>
          <a:p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 smtClean="0"/>
              <a:t>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1</a:t>
            </a:r>
            <a:br>
              <a:rPr lang="en-US" dirty="0"/>
            </a:br>
            <a:r>
              <a:rPr lang="en-US" dirty="0"/>
              <a:t>2</a:t>
            </a:r>
            <a:br>
              <a:rPr lang="en-US" dirty="0"/>
            </a:br>
            <a:r>
              <a:rPr lang="en-US" dirty="0"/>
              <a:t>3</a:t>
            </a:r>
            <a:br>
              <a:rPr lang="en-US" dirty="0"/>
            </a:br>
            <a:r>
              <a:rPr lang="en-US" dirty="0"/>
              <a:t>4</a:t>
            </a:r>
            <a:br>
              <a:rPr lang="en-US" dirty="0"/>
            </a:br>
            <a:r>
              <a:rPr lang="en-US" dirty="0"/>
              <a:t>5</a:t>
            </a:r>
            <a:br>
              <a:rPr lang="en-US" dirty="0"/>
            </a:br>
            <a:r>
              <a:rPr lang="en-US" dirty="0"/>
              <a:t>Finally finished!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79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Nested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adj</a:t>
            </a:r>
            <a:r>
              <a:rPr lang="en-US" dirty="0"/>
              <a:t> = ["red", "big", "tasty"]</a:t>
            </a:r>
            <a:br>
              <a:rPr lang="en-US" dirty="0"/>
            </a:br>
            <a:r>
              <a:rPr lang="en-US" dirty="0"/>
              <a:t>fruits = ["apple", "banana", "cherry"]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for x in </a:t>
            </a:r>
            <a:r>
              <a:rPr lang="en-US" dirty="0" err="1"/>
              <a:t>adj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 for y in fruits:</a:t>
            </a:r>
            <a:br>
              <a:rPr lang="en-US" dirty="0"/>
            </a:br>
            <a:r>
              <a:rPr lang="en-US" dirty="0"/>
              <a:t>    print(x, y)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6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 apple</a:t>
            </a:r>
            <a:br>
              <a:rPr lang="en-US" dirty="0"/>
            </a:br>
            <a:r>
              <a:rPr lang="en-US" dirty="0"/>
              <a:t>red banana</a:t>
            </a:r>
            <a:br>
              <a:rPr lang="en-US" dirty="0"/>
            </a:br>
            <a:r>
              <a:rPr lang="en-US" dirty="0"/>
              <a:t>red cherry</a:t>
            </a:r>
            <a:br>
              <a:rPr lang="en-US" dirty="0"/>
            </a:br>
            <a:r>
              <a:rPr lang="en-US" dirty="0"/>
              <a:t>big apple</a:t>
            </a:r>
            <a:br>
              <a:rPr lang="en-US" dirty="0"/>
            </a:br>
            <a:r>
              <a:rPr lang="en-US" dirty="0"/>
              <a:t>big banana</a:t>
            </a:r>
            <a:br>
              <a:rPr lang="en-US" dirty="0"/>
            </a:br>
            <a:r>
              <a:rPr lang="en-US" dirty="0"/>
              <a:t>big cherry</a:t>
            </a:r>
            <a:br>
              <a:rPr lang="en-US" dirty="0"/>
            </a:br>
            <a:r>
              <a:rPr lang="en-US" dirty="0"/>
              <a:t>tasty apple</a:t>
            </a:r>
            <a:br>
              <a:rPr lang="en-US" dirty="0"/>
            </a:br>
            <a:r>
              <a:rPr lang="en-US" dirty="0"/>
              <a:t>tasty banana</a:t>
            </a:r>
            <a:br>
              <a:rPr lang="en-US" dirty="0"/>
            </a:br>
            <a:r>
              <a:rPr lang="en-US" dirty="0"/>
              <a:t>tasty cherry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327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Already Know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read values from user </a:t>
            </a:r>
          </a:p>
          <a:p>
            <a:r>
              <a:rPr lang="en-GB" dirty="0" smtClean="0"/>
              <a:t>To check if a condition is satisfied</a:t>
            </a:r>
          </a:p>
          <a:p>
            <a:r>
              <a:rPr lang="en-GB" dirty="0" smtClean="0"/>
              <a:t>Print characters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Yet to learn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Repeatedly execute a set of statements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Need of iterative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Repeated execution of   set of statements</a:t>
            </a:r>
          </a:p>
          <a:p>
            <a:r>
              <a:rPr lang="en-US" dirty="0" smtClean="0"/>
              <a:t>An </a:t>
            </a:r>
            <a:r>
              <a:rPr lang="en-US" b="1" dirty="0" smtClean="0"/>
              <a:t>iterative control statement </a:t>
            </a:r>
            <a:r>
              <a:rPr lang="en-US" dirty="0" smtClean="0"/>
              <a:t>is a control statement providing repeated execution of a set of instructions</a:t>
            </a:r>
          </a:p>
          <a:p>
            <a:r>
              <a:rPr lang="en-US" dirty="0" smtClean="0"/>
              <a:t>Because of their repeated execution, iterative control structures are commonly referred to as “loops.”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While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36877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Repeatedly executes a set of statements based on a provided Boolean expression (condition).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All iterative control needed in a program can</a:t>
            </a:r>
            <a:br>
              <a:rPr lang="en-US" dirty="0" smtClean="0"/>
            </a:br>
            <a:r>
              <a:rPr lang="en-US" dirty="0" smtClean="0"/>
              <a:t>be achieved by use of the while statement.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of While in </a:t>
            </a:r>
            <a:r>
              <a:rPr lang="en-US" dirty="0" smtClean="0"/>
              <a:t>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Initialization</a:t>
            </a:r>
          </a:p>
          <a:p>
            <a:pPr marL="0" indent="0">
              <a:buNone/>
            </a:pPr>
            <a:r>
              <a:rPr lang="en-IN" dirty="0" smtClean="0"/>
              <a:t> while condition:</a:t>
            </a:r>
          </a:p>
          <a:p>
            <a:pPr marL="457200" lvl="1" indent="0">
              <a:buNone/>
            </a:pPr>
            <a:r>
              <a:rPr lang="en-IN" dirty="0" smtClean="0"/>
              <a:t> Statement</a:t>
            </a:r>
          </a:p>
          <a:p>
            <a:pPr marL="457200" lvl="1" indent="0">
              <a:buNone/>
            </a:pPr>
            <a:r>
              <a:rPr lang="en-IN" dirty="0" smtClean="0"/>
              <a:t> </a:t>
            </a:r>
            <a:r>
              <a:rPr lang="en-IN" dirty="0" err="1" smtClean="0"/>
              <a:t>Inc</a:t>
            </a:r>
            <a:r>
              <a:rPr lang="en-IN" dirty="0" smtClean="0"/>
              <a:t>/Dec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82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4660</TotalTime>
  <Words>1100</Words>
  <Application>Microsoft Office PowerPoint</Application>
  <PresentationFormat>On-screen Show (4:3)</PresentationFormat>
  <Paragraphs>254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Wingdings</vt:lpstr>
      <vt:lpstr>Office Theme</vt:lpstr>
      <vt:lpstr>Class Average</vt:lpstr>
      <vt:lpstr>Class Average</vt:lpstr>
      <vt:lpstr>Average marks scored by ‘N’ number of Students </vt:lpstr>
      <vt:lpstr>Test Cases</vt:lpstr>
      <vt:lpstr>Already Know</vt:lpstr>
      <vt:lpstr>Yet to learn</vt:lpstr>
      <vt:lpstr>Need of iterative control</vt:lpstr>
      <vt:lpstr>While statement</vt:lpstr>
      <vt:lpstr>Syntax of While in Python</vt:lpstr>
      <vt:lpstr>Alternate Syntax </vt:lpstr>
      <vt:lpstr>Example</vt:lpstr>
      <vt:lpstr>PowerPoint Presentation</vt:lpstr>
      <vt:lpstr>Print values from 0 to 9 in a line</vt:lpstr>
      <vt:lpstr>Break, continue, pass, and the Loop else</vt:lpstr>
      <vt:lpstr>Break</vt:lpstr>
      <vt:lpstr>Output</vt:lpstr>
      <vt:lpstr>Continue</vt:lpstr>
      <vt:lpstr>Output</vt:lpstr>
      <vt:lpstr>Pass statement</vt:lpstr>
      <vt:lpstr>PowerPoint Presentation</vt:lpstr>
      <vt:lpstr>PowerPoint Presentation</vt:lpstr>
      <vt:lpstr>Break statement</vt:lpstr>
      <vt:lpstr>Print all even numbers less than 10 and greater than or equal to 0</vt:lpstr>
      <vt:lpstr>Check if a given number is Prime</vt:lpstr>
      <vt:lpstr>Class Average</vt:lpstr>
      <vt:lpstr>Pattern Generation</vt:lpstr>
      <vt:lpstr>Pattern Generation</vt:lpstr>
      <vt:lpstr>Pseudocode</vt:lpstr>
      <vt:lpstr>Test Cases</vt:lpstr>
      <vt:lpstr>Test Cases</vt:lpstr>
      <vt:lpstr>For iteration</vt:lpstr>
      <vt:lpstr>Control flow of for statement</vt:lpstr>
      <vt:lpstr>Syntax of for Statement</vt:lpstr>
      <vt:lpstr>For and Strings</vt:lpstr>
      <vt:lpstr>For and Strings</vt:lpstr>
      <vt:lpstr>Example</vt:lpstr>
      <vt:lpstr>Break in For Example</vt:lpstr>
      <vt:lpstr>Break in For Example</vt:lpstr>
      <vt:lpstr>Continue in FOR</vt:lpstr>
      <vt:lpstr>Continue in FOR</vt:lpstr>
      <vt:lpstr>For and Range</vt:lpstr>
      <vt:lpstr>range function call</vt:lpstr>
      <vt:lpstr>Example for Range</vt:lpstr>
      <vt:lpstr>Print Even Numbers Using Range</vt:lpstr>
      <vt:lpstr>PowerPoint Presentation</vt:lpstr>
      <vt:lpstr>Else in For Loop</vt:lpstr>
      <vt:lpstr>Nested Loops</vt:lpstr>
      <vt:lpstr>Output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Techniques</dc:title>
  <dc:creator>sathis kumar</dc:creator>
  <cp:lastModifiedBy>Admin</cp:lastModifiedBy>
  <cp:revision>541</cp:revision>
  <dcterms:created xsi:type="dcterms:W3CDTF">2006-08-16T00:00:00Z</dcterms:created>
  <dcterms:modified xsi:type="dcterms:W3CDTF">2019-08-07T05:11:52Z</dcterms:modified>
</cp:coreProperties>
</file>