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612" r:id="rId2"/>
    <p:sldId id="614" r:id="rId3"/>
    <p:sldId id="615" r:id="rId4"/>
    <p:sldId id="576" r:id="rId5"/>
    <p:sldId id="541" r:id="rId6"/>
    <p:sldId id="609" r:id="rId7"/>
    <p:sldId id="543" r:id="rId8"/>
    <p:sldId id="544" r:id="rId9"/>
    <p:sldId id="545" r:id="rId10"/>
    <p:sldId id="616" r:id="rId11"/>
    <p:sldId id="617" r:id="rId12"/>
    <p:sldId id="618" r:id="rId13"/>
    <p:sldId id="619" r:id="rId14"/>
    <p:sldId id="620" r:id="rId15"/>
    <p:sldId id="621" r:id="rId16"/>
    <p:sldId id="622" r:id="rId17"/>
    <p:sldId id="611" r:id="rId18"/>
    <p:sldId id="623" r:id="rId19"/>
    <p:sldId id="624" r:id="rId20"/>
    <p:sldId id="625" r:id="rId21"/>
    <p:sldId id="626" r:id="rId22"/>
    <p:sldId id="328" r:id="rId23"/>
    <p:sldId id="341" r:id="rId24"/>
    <p:sldId id="342" r:id="rId25"/>
    <p:sldId id="343" r:id="rId26"/>
    <p:sldId id="592" r:id="rId27"/>
    <p:sldId id="593" r:id="rId28"/>
    <p:sldId id="603" r:id="rId29"/>
    <p:sldId id="608" r:id="rId30"/>
    <p:sldId id="607" r:id="rId31"/>
    <p:sldId id="613" r:id="rId32"/>
    <p:sldId id="556" r:id="rId33"/>
    <p:sldId id="557" r:id="rId34"/>
    <p:sldId id="515" r:id="rId35"/>
    <p:sldId id="560" r:id="rId36"/>
    <p:sldId id="521"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85078" autoAdjust="0"/>
  </p:normalViewPr>
  <p:slideViewPr>
    <p:cSldViewPr>
      <p:cViewPr varScale="1">
        <p:scale>
          <a:sx n="63" d="100"/>
          <a:sy n="63" d="100"/>
        </p:scale>
        <p:origin x="159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664F0E-24A7-4B2C-B75D-36E6FF0AAF5F}" type="datetimeFigureOut">
              <a:rPr lang="en-US" smtClean="0"/>
              <a:pPr/>
              <a:t>7/22/2019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1CD1E7-82D7-4EDC-9A27-1A30CDECF103}" type="slidenum">
              <a:rPr lang="en-US" smtClean="0"/>
              <a:pPr/>
              <a:t>‹#›</a:t>
            </a:fld>
            <a:endParaRPr lang="en-US" dirty="0"/>
          </a:p>
        </p:txBody>
      </p:sp>
    </p:spTree>
    <p:extLst>
      <p:ext uri="{BB962C8B-B14F-4D97-AF65-F5344CB8AC3E}">
        <p14:creationId xmlns:p14="http://schemas.microsoft.com/office/powerpoint/2010/main" val="15405404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1CD1E7-82D7-4EDC-9A27-1A30CDECF103}" type="slidenum">
              <a:rPr lang="en-US" smtClean="0"/>
              <a:pPr/>
              <a:t>14</a:t>
            </a:fld>
            <a:endParaRPr lang="en-US" dirty="0"/>
          </a:p>
        </p:txBody>
      </p:sp>
    </p:spTree>
    <p:extLst>
      <p:ext uri="{BB962C8B-B14F-4D97-AF65-F5344CB8AC3E}">
        <p14:creationId xmlns:p14="http://schemas.microsoft.com/office/powerpoint/2010/main" val="3403429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1CD1E7-82D7-4EDC-9A27-1A30CDECF103}" type="slidenum">
              <a:rPr lang="en-US" smtClean="0"/>
              <a:pPr/>
              <a:t>15</a:t>
            </a:fld>
            <a:endParaRPr lang="en-US" dirty="0"/>
          </a:p>
        </p:txBody>
      </p:sp>
    </p:spTree>
    <p:extLst>
      <p:ext uri="{BB962C8B-B14F-4D97-AF65-F5344CB8AC3E}">
        <p14:creationId xmlns:p14="http://schemas.microsoft.com/office/powerpoint/2010/main" val="1107541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1CD1E7-82D7-4EDC-9A27-1A30CDECF103}" type="slidenum">
              <a:rPr lang="en-US" smtClean="0"/>
              <a:pPr/>
              <a:t>16</a:t>
            </a:fld>
            <a:endParaRPr lang="en-US" dirty="0"/>
          </a:p>
        </p:txBody>
      </p:sp>
    </p:spTree>
    <p:extLst>
      <p:ext uri="{BB962C8B-B14F-4D97-AF65-F5344CB8AC3E}">
        <p14:creationId xmlns:p14="http://schemas.microsoft.com/office/powerpoint/2010/main" val="1614887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1CD1E7-82D7-4EDC-9A27-1A30CDECF103}" type="slidenum">
              <a:rPr lang="en-US" smtClean="0"/>
              <a:pPr/>
              <a:t>17</a:t>
            </a:fld>
            <a:endParaRPr lang="en-US" dirty="0"/>
          </a:p>
        </p:txBody>
      </p:sp>
    </p:spTree>
    <p:extLst>
      <p:ext uri="{BB962C8B-B14F-4D97-AF65-F5344CB8AC3E}">
        <p14:creationId xmlns:p14="http://schemas.microsoft.com/office/powerpoint/2010/main" val="3884469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1CD1E7-82D7-4EDC-9A27-1A30CDECF103}" type="slidenum">
              <a:rPr lang="en-US" smtClean="0"/>
              <a:pPr/>
              <a:t>24</a:t>
            </a:fld>
            <a:endParaRPr lang="en-US" dirty="0"/>
          </a:p>
        </p:txBody>
      </p:sp>
    </p:spTree>
    <p:extLst>
      <p:ext uri="{BB962C8B-B14F-4D97-AF65-F5344CB8AC3E}">
        <p14:creationId xmlns:p14="http://schemas.microsoft.com/office/powerpoint/2010/main" val="1792691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1CD1E7-82D7-4EDC-9A27-1A30CDECF103}" type="slidenum">
              <a:rPr lang="en-US" smtClean="0"/>
              <a:pPr/>
              <a:t>26</a:t>
            </a:fld>
            <a:endParaRPr lang="en-US" dirty="0"/>
          </a:p>
        </p:txBody>
      </p:sp>
    </p:spTree>
    <p:extLst>
      <p:ext uri="{BB962C8B-B14F-4D97-AF65-F5344CB8AC3E}">
        <p14:creationId xmlns:p14="http://schemas.microsoft.com/office/powerpoint/2010/main" val="3884469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1CD1E7-82D7-4EDC-9A27-1A30CDECF103}" type="slidenum">
              <a:rPr lang="en-US" smtClean="0"/>
              <a:pPr/>
              <a:t>28</a:t>
            </a:fld>
            <a:endParaRPr lang="en-US" dirty="0"/>
          </a:p>
        </p:txBody>
      </p:sp>
    </p:spTree>
    <p:extLst>
      <p:ext uri="{BB962C8B-B14F-4D97-AF65-F5344CB8AC3E}">
        <p14:creationId xmlns:p14="http://schemas.microsoft.com/office/powerpoint/2010/main" val="3884469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endParaRPr lang="en-US"/>
          </a:p>
        </p:txBody>
      </p:sp>
      <p:sp>
        <p:nvSpPr>
          <p:cNvPr id="4" name="Date Placeholder 3"/>
          <p:cNvSpPr>
            <a:spLocks noGrp="1"/>
          </p:cNvSpPr>
          <p:nvPr>
            <p:ph type="dt" sz="half" idx="10"/>
          </p:nvPr>
        </p:nvSpPr>
        <p:spPr>
          <a:xfrm>
            <a:off x="457200" y="6245225"/>
            <a:ext cx="2133600" cy="476250"/>
          </a:xfrm>
        </p:spPr>
        <p:txBody>
          <a:bodyPr/>
          <a:lstStyle>
            <a:lvl1pPr>
              <a:defRPr/>
            </a:lvl1pPr>
          </a:lstStyle>
          <a:p>
            <a:endParaRPr lang="en-US" alt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lt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103686D5-C9AC-41E0-9A48-8A8E880B1A27}" type="slidenum">
              <a:rPr lang="en-US" altLang="en-US"/>
              <a:pPr/>
              <a:t>‹#›</a:t>
            </a:fld>
            <a:endParaRPr lang="en-US" altLang="en-US"/>
          </a:p>
        </p:txBody>
      </p:sp>
    </p:spTree>
    <p:extLst>
      <p:ext uri="{BB962C8B-B14F-4D97-AF65-F5344CB8AC3E}">
        <p14:creationId xmlns:p14="http://schemas.microsoft.com/office/powerpoint/2010/main" val="266960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7/22/2019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modulou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order_of_operation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Operators and Expressions in Python</a:t>
            </a:r>
            <a:endParaRPr lang="en-GB" dirty="0"/>
          </a:p>
        </p:txBody>
      </p:sp>
      <p:sp>
        <p:nvSpPr>
          <p:cNvPr id="3" name="Subtitle 2"/>
          <p:cNvSpPr>
            <a:spLocks noGrp="1"/>
          </p:cNvSpPr>
          <p:nvPr>
            <p:ph type="subTitle" idx="1"/>
          </p:nvPr>
        </p:nvSpPr>
        <p:spPr/>
        <p:txBody>
          <a:bodyPr/>
          <a:lstStyle/>
          <a:p>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Comparison / Relational </a:t>
            </a:r>
            <a:r>
              <a:rPr lang="en-IN" b="1" dirty="0"/>
              <a:t>Operators</a:t>
            </a:r>
            <a:br>
              <a:rPr lang="en-IN" b="1" dirty="0"/>
            </a:br>
            <a:endParaRPr lang="en-IN" dirty="0"/>
          </a:p>
        </p:txBody>
      </p:sp>
      <p:pic>
        <p:nvPicPr>
          <p:cNvPr id="10" name="Picture 9"/>
          <p:cNvPicPr>
            <a:picLocks noChangeAspect="1"/>
          </p:cNvPicPr>
          <p:nvPr/>
        </p:nvPicPr>
        <p:blipFill>
          <a:blip r:embed="rId2"/>
          <a:stretch>
            <a:fillRect/>
          </a:stretch>
        </p:blipFill>
        <p:spPr>
          <a:xfrm>
            <a:off x="990600" y="846138"/>
            <a:ext cx="7162800" cy="6127478"/>
          </a:xfrm>
          <a:prstGeom prst="rect">
            <a:avLst/>
          </a:prstGeom>
        </p:spPr>
      </p:pic>
    </p:spTree>
    <p:extLst>
      <p:ext uri="{BB962C8B-B14F-4D97-AF65-F5344CB8AC3E}">
        <p14:creationId xmlns:p14="http://schemas.microsoft.com/office/powerpoint/2010/main" val="243260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Assignment Operators</a:t>
            </a:r>
            <a:br>
              <a:rPr lang="en-IN" b="1" dirty="0"/>
            </a:br>
            <a:endParaRPr lang="en-IN" dirty="0"/>
          </a:p>
        </p:txBody>
      </p:sp>
      <p:pic>
        <p:nvPicPr>
          <p:cNvPr id="4" name="Picture 3"/>
          <p:cNvPicPr>
            <a:picLocks noChangeAspect="1"/>
          </p:cNvPicPr>
          <p:nvPr/>
        </p:nvPicPr>
        <p:blipFill>
          <a:blip r:embed="rId2"/>
          <a:stretch>
            <a:fillRect/>
          </a:stretch>
        </p:blipFill>
        <p:spPr>
          <a:xfrm>
            <a:off x="457200" y="758881"/>
            <a:ext cx="8382000" cy="6083879"/>
          </a:xfrm>
          <a:prstGeom prst="rect">
            <a:avLst/>
          </a:prstGeom>
        </p:spPr>
      </p:pic>
    </p:spTree>
    <p:extLst>
      <p:ext uri="{BB962C8B-B14F-4D97-AF65-F5344CB8AC3E}">
        <p14:creationId xmlns:p14="http://schemas.microsoft.com/office/powerpoint/2010/main" val="4208585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Bitwise Operators</a:t>
            </a:r>
            <a:br>
              <a:rPr lang="en-IN" b="1" dirty="0"/>
            </a:br>
            <a:endParaRPr lang="en-IN" dirty="0"/>
          </a:p>
        </p:txBody>
      </p:sp>
      <p:sp>
        <p:nvSpPr>
          <p:cNvPr id="3" name="Content Placeholder 2"/>
          <p:cNvSpPr>
            <a:spLocks noGrp="1"/>
          </p:cNvSpPr>
          <p:nvPr>
            <p:ph idx="1"/>
          </p:nvPr>
        </p:nvSpPr>
        <p:spPr/>
        <p:txBody>
          <a:bodyPr>
            <a:normAutofit fontScale="92500" lnSpcReduction="20000"/>
          </a:bodyPr>
          <a:lstStyle/>
          <a:p>
            <a:r>
              <a:rPr lang="en-US" dirty="0"/>
              <a:t>Bitwise operator works on bits and performs bit by bit operation. Assume if a = 60; and b = 13; Now in binary format they will be as follows −</a:t>
            </a:r>
          </a:p>
          <a:p>
            <a:r>
              <a:rPr lang="en-US" dirty="0"/>
              <a:t>a = 0011 1100</a:t>
            </a:r>
          </a:p>
          <a:p>
            <a:r>
              <a:rPr lang="en-US" dirty="0"/>
              <a:t>b = 0000 1101</a:t>
            </a:r>
          </a:p>
          <a:p>
            <a:r>
              <a:rPr lang="en-US" dirty="0"/>
              <a:t>-----------------</a:t>
            </a:r>
          </a:p>
          <a:p>
            <a:r>
              <a:rPr lang="en-US" dirty="0" err="1"/>
              <a:t>a&amp;b</a:t>
            </a:r>
            <a:r>
              <a:rPr lang="en-US" dirty="0"/>
              <a:t> = 0000 1100</a:t>
            </a:r>
          </a:p>
          <a:p>
            <a:r>
              <a:rPr lang="en-US" dirty="0" err="1"/>
              <a:t>a|b</a:t>
            </a:r>
            <a:r>
              <a:rPr lang="en-US" dirty="0"/>
              <a:t> = 0011 1101</a:t>
            </a:r>
          </a:p>
          <a:p>
            <a:r>
              <a:rPr lang="en-US" dirty="0" err="1"/>
              <a:t>a^b</a:t>
            </a:r>
            <a:r>
              <a:rPr lang="en-US" dirty="0"/>
              <a:t> = 0011 0001</a:t>
            </a:r>
          </a:p>
          <a:p>
            <a:r>
              <a:rPr lang="en-US" dirty="0"/>
              <a:t>~a  = 1100 0011</a:t>
            </a:r>
          </a:p>
          <a:p>
            <a:endParaRPr lang="en-IN" dirty="0"/>
          </a:p>
        </p:txBody>
      </p:sp>
    </p:spTree>
    <p:extLst>
      <p:ext uri="{BB962C8B-B14F-4D97-AF65-F5344CB8AC3E}">
        <p14:creationId xmlns:p14="http://schemas.microsoft.com/office/powerpoint/2010/main" val="1260538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Bitwise</a:t>
            </a:r>
            <a:endParaRPr lang="en-IN" dirty="0"/>
          </a:p>
        </p:txBody>
      </p:sp>
      <p:pic>
        <p:nvPicPr>
          <p:cNvPr id="4" name="Picture 3"/>
          <p:cNvPicPr>
            <a:picLocks noChangeAspect="1"/>
          </p:cNvPicPr>
          <p:nvPr/>
        </p:nvPicPr>
        <p:blipFill>
          <a:blip r:embed="rId2"/>
          <a:stretch>
            <a:fillRect/>
          </a:stretch>
        </p:blipFill>
        <p:spPr>
          <a:xfrm>
            <a:off x="457200" y="1657350"/>
            <a:ext cx="8229600" cy="4947388"/>
          </a:xfrm>
          <a:prstGeom prst="rect">
            <a:avLst/>
          </a:prstGeom>
        </p:spPr>
      </p:pic>
    </p:spTree>
    <p:extLst>
      <p:ext uri="{BB962C8B-B14F-4D97-AF65-F5344CB8AC3E}">
        <p14:creationId xmlns:p14="http://schemas.microsoft.com/office/powerpoint/2010/main" val="1114913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Bitwise Operations</a:t>
            </a:r>
            <a:endParaRPr lang="en-US" dirty="0"/>
          </a:p>
        </p:txBody>
      </p:sp>
      <p:sp>
        <p:nvSpPr>
          <p:cNvPr id="3" name="Content Placeholder 2"/>
          <p:cNvSpPr>
            <a:spLocks noGrp="1"/>
          </p:cNvSpPr>
          <p:nvPr>
            <p:ph idx="1"/>
          </p:nvPr>
        </p:nvSpPr>
        <p:spPr/>
        <p:txBody>
          <a:bodyPr/>
          <a:lstStyle/>
          <a:p>
            <a:r>
              <a:rPr lang="en-GB" dirty="0" smtClean="0"/>
              <a:t>This includes operators that treat integers as strings of binary bits, and can come in handy if your Python code must deal with things like network packets, serial ports, or packed binary data</a:t>
            </a:r>
          </a:p>
          <a:p>
            <a:r>
              <a:rPr lang="en-GB" dirty="0" smtClean="0"/>
              <a:t>&gt;&gt;&gt; x = 1               # 1 decimal is 0001 in bits &gt;&gt;&gt; x &lt;&lt; 2              # Shift left 2 bits: 0100</a:t>
            </a:r>
          </a:p>
          <a:p>
            <a:r>
              <a:rPr lang="en-US" dirty="0" smtClean="0"/>
              <a:t>4</a:t>
            </a:r>
            <a:endParaRPr lang="en-US" dirty="0"/>
          </a:p>
        </p:txBody>
      </p:sp>
    </p:spTree>
    <p:extLst>
      <p:ext uri="{BB962C8B-B14F-4D97-AF65-F5344CB8AC3E}">
        <p14:creationId xmlns:p14="http://schemas.microsoft.com/office/powerpoint/2010/main" val="32187152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GB" dirty="0" smtClean="0"/>
              <a:t>&gt;&gt;&gt; x | 2         # Bitwise OR (either bit=1): 0011 </a:t>
            </a:r>
          </a:p>
          <a:p>
            <a:r>
              <a:rPr lang="en-GB" dirty="0" smtClean="0"/>
              <a:t>3 </a:t>
            </a:r>
          </a:p>
          <a:p>
            <a:r>
              <a:rPr lang="en-GB" dirty="0" smtClean="0"/>
              <a:t>&gt;&gt;&gt; x &amp; 1      # Bitwise AND (both bits=1): 0001 1 </a:t>
            </a:r>
          </a:p>
          <a:p>
            <a:r>
              <a:rPr lang="en-GB" dirty="0" smtClean="0"/>
              <a:t>In the first expression, a binary 1 (in base 2, 0001) is shifted left two slots to create a binary 4 (0100). </a:t>
            </a:r>
          </a:p>
          <a:p>
            <a:r>
              <a:rPr lang="en-GB" dirty="0" smtClean="0"/>
              <a:t>The last two operations perform a binary OR to combine bits (0001| 0010 = 0011) and a binary AND to select common bits (0001&amp;0001 = 0001).</a:t>
            </a:r>
            <a:endParaRPr lang="en-US" dirty="0"/>
          </a:p>
        </p:txBody>
      </p:sp>
    </p:spTree>
    <p:extLst>
      <p:ext uri="{BB962C8B-B14F-4D97-AF65-F5344CB8AC3E}">
        <p14:creationId xmlns:p14="http://schemas.microsoft.com/office/powerpoint/2010/main" val="20233521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GB" dirty="0" smtClean="0"/>
              <a:t>To print in binary format use bin function:</a:t>
            </a:r>
          </a:p>
          <a:p>
            <a:r>
              <a:rPr lang="en-GB" dirty="0" smtClean="0"/>
              <a:t>&gt;&gt;&gt; X = 0b0001          # Binary literals </a:t>
            </a:r>
          </a:p>
          <a:p>
            <a:r>
              <a:rPr lang="en-GB" dirty="0" smtClean="0"/>
              <a:t>&gt;&gt;&gt; X &lt;&lt; 2              	# Shift left 4 </a:t>
            </a:r>
          </a:p>
          <a:p>
            <a:r>
              <a:rPr lang="en-GB" dirty="0" smtClean="0"/>
              <a:t>&gt;&gt;&gt; bin(X &lt;&lt; 2)         # Binary digits string '0b100‘</a:t>
            </a:r>
          </a:p>
          <a:p>
            <a:r>
              <a:rPr lang="en-GB" dirty="0" smtClean="0"/>
              <a:t>&gt;&gt;&gt; bin(X | 0b010)      # Bitwise OR: either '0b11' </a:t>
            </a:r>
          </a:p>
          <a:p>
            <a:r>
              <a:rPr lang="en-GB" dirty="0" smtClean="0"/>
              <a:t>&gt;&gt;&gt; bin(X &amp; 0b1)        # Bitwise AND: both '0b1'</a:t>
            </a:r>
          </a:p>
          <a:p>
            <a:endParaRPr lang="en-US" dirty="0"/>
          </a:p>
        </p:txBody>
      </p:sp>
    </p:spTree>
    <p:extLst>
      <p:ext uri="{BB962C8B-B14F-4D97-AF65-F5344CB8AC3E}">
        <p14:creationId xmlns:p14="http://schemas.microsoft.com/office/powerpoint/2010/main" val="39934549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a:buNone/>
            </a:pPr>
            <a:r>
              <a:rPr lang="en-US" dirty="0" smtClean="0"/>
              <a:t>Logical Operators</a:t>
            </a:r>
          </a:p>
          <a:p>
            <a:pPr>
              <a:buNone/>
            </a:pPr>
            <a:r>
              <a:rPr lang="en-US" dirty="0" smtClean="0"/>
              <a:t>Assume a = 10 and b = 20</a:t>
            </a:r>
          </a:p>
          <a:p>
            <a:pPr>
              <a:buNone/>
            </a:pPr>
            <a:endParaRPr lang="en-US" dirty="0" smtClean="0"/>
          </a:p>
          <a:p>
            <a:pPr>
              <a:buNone/>
            </a:pPr>
            <a:endParaRPr lang="en-US" dirty="0" smtClean="0"/>
          </a:p>
          <a:p>
            <a:pPr>
              <a:buNone/>
            </a:pPr>
            <a:endParaRPr lang="en-US" dirty="0"/>
          </a:p>
        </p:txBody>
      </p:sp>
      <p:graphicFrame>
        <p:nvGraphicFramePr>
          <p:cNvPr id="4" name="Table 3"/>
          <p:cNvGraphicFramePr>
            <a:graphicFrameLocks noGrp="1"/>
          </p:cNvGraphicFramePr>
          <p:nvPr/>
        </p:nvGraphicFramePr>
        <p:xfrm>
          <a:off x="381000" y="1600200"/>
          <a:ext cx="8153400" cy="4754880"/>
        </p:xfrm>
        <a:graphic>
          <a:graphicData uri="http://schemas.openxmlformats.org/drawingml/2006/table">
            <a:tbl>
              <a:tblPr firstRow="1" bandRow="1">
                <a:tableStyleId>{5C22544A-7EE6-4342-B048-85BDC9FD1C3A}</a:tableStyleId>
              </a:tblPr>
              <a:tblGrid>
                <a:gridCol w="2717800"/>
                <a:gridCol w="2717800"/>
                <a:gridCol w="2717800"/>
              </a:tblGrid>
              <a:tr h="370840">
                <a:tc>
                  <a:txBody>
                    <a:bodyPr/>
                    <a:lstStyle/>
                    <a:p>
                      <a:r>
                        <a:rPr lang="en-GB" sz="2400" b="1" i="0" kern="1200" dirty="0" smtClean="0">
                          <a:solidFill>
                            <a:schemeClr val="lt1"/>
                          </a:solidFill>
                          <a:latin typeface="+mn-lt"/>
                          <a:ea typeface="+mn-ea"/>
                          <a:cs typeface="+mn-cs"/>
                        </a:rPr>
                        <a:t>Operator</a:t>
                      </a:r>
                      <a:endParaRPr lang="en-GB" sz="2400" dirty="0"/>
                    </a:p>
                  </a:txBody>
                  <a:tcPr/>
                </a:tc>
                <a:tc>
                  <a:txBody>
                    <a:bodyPr/>
                    <a:lstStyle/>
                    <a:p>
                      <a:r>
                        <a:rPr lang="en-GB" sz="2400" b="1" i="0" kern="1200" dirty="0" smtClean="0">
                          <a:solidFill>
                            <a:schemeClr val="lt1"/>
                          </a:solidFill>
                          <a:latin typeface="+mn-lt"/>
                          <a:ea typeface="+mn-ea"/>
                          <a:cs typeface="+mn-cs"/>
                        </a:rPr>
                        <a:t>Description</a:t>
                      </a:r>
                      <a:endParaRPr lang="en-GB" sz="2400" dirty="0"/>
                    </a:p>
                  </a:txBody>
                  <a:tcPr/>
                </a:tc>
                <a:tc>
                  <a:txBody>
                    <a:bodyPr/>
                    <a:lstStyle/>
                    <a:p>
                      <a:r>
                        <a:rPr lang="en-GB" sz="2400" b="1" i="0" kern="1200" dirty="0" smtClean="0">
                          <a:solidFill>
                            <a:schemeClr val="lt1"/>
                          </a:solidFill>
                          <a:latin typeface="+mn-lt"/>
                          <a:ea typeface="+mn-ea"/>
                          <a:cs typeface="+mn-cs"/>
                        </a:rPr>
                        <a:t>Example</a:t>
                      </a:r>
                      <a:endParaRPr lang="en-GB" sz="2400" dirty="0"/>
                    </a:p>
                  </a:txBody>
                  <a:tcPr/>
                </a:tc>
              </a:tr>
              <a:tr h="370840">
                <a:tc>
                  <a:txBody>
                    <a:bodyPr/>
                    <a:lstStyle/>
                    <a:p>
                      <a:r>
                        <a:rPr lang="en-GB" sz="2400" b="0" i="0" kern="1200" dirty="0" smtClean="0">
                          <a:solidFill>
                            <a:schemeClr val="dk1"/>
                          </a:solidFill>
                          <a:latin typeface="+mn-lt"/>
                          <a:ea typeface="+mn-ea"/>
                          <a:cs typeface="+mn-cs"/>
                        </a:rPr>
                        <a:t>and </a:t>
                      </a:r>
                      <a:endParaRPr lang="en-GB" sz="2400" dirty="0"/>
                    </a:p>
                  </a:txBody>
                  <a:tcPr/>
                </a:tc>
                <a:tc>
                  <a:txBody>
                    <a:bodyPr/>
                    <a:lstStyle/>
                    <a:p>
                      <a:r>
                        <a:rPr lang="en-GB" sz="2400" b="0" i="0" kern="1200" dirty="0" smtClean="0">
                          <a:solidFill>
                            <a:schemeClr val="dk1"/>
                          </a:solidFill>
                          <a:latin typeface="+mn-lt"/>
                          <a:ea typeface="+mn-ea"/>
                          <a:cs typeface="+mn-cs"/>
                        </a:rPr>
                        <a:t>If both the operands are true then condition becomes true.</a:t>
                      </a:r>
                      <a:endParaRPr lang="en-GB" sz="2400" dirty="0"/>
                    </a:p>
                  </a:txBody>
                  <a:tcPr/>
                </a:tc>
                <a:tc>
                  <a:txBody>
                    <a:bodyPr/>
                    <a:lstStyle/>
                    <a:p>
                      <a:r>
                        <a:rPr lang="en-GB" sz="2400" b="0" i="0" kern="1200" dirty="0" smtClean="0">
                          <a:solidFill>
                            <a:schemeClr val="dk1"/>
                          </a:solidFill>
                          <a:latin typeface="+mn-lt"/>
                          <a:ea typeface="+mn-ea"/>
                          <a:cs typeface="+mn-cs"/>
                        </a:rPr>
                        <a:t>(a and b) is true.</a:t>
                      </a:r>
                      <a:endParaRPr lang="en-GB" sz="2400" dirty="0"/>
                    </a:p>
                  </a:txBody>
                  <a:tcPr/>
                </a:tc>
              </a:tr>
              <a:tr h="370840">
                <a:tc>
                  <a:txBody>
                    <a:bodyPr/>
                    <a:lstStyle/>
                    <a:p>
                      <a:r>
                        <a:rPr lang="en-GB" sz="2400" b="0" i="0" kern="1200" dirty="0" smtClean="0">
                          <a:solidFill>
                            <a:schemeClr val="dk1"/>
                          </a:solidFill>
                          <a:latin typeface="+mn-lt"/>
                          <a:ea typeface="+mn-ea"/>
                          <a:cs typeface="+mn-cs"/>
                        </a:rPr>
                        <a:t>Or</a:t>
                      </a:r>
                      <a:endParaRPr lang="en-GB" sz="2400" dirty="0"/>
                    </a:p>
                  </a:txBody>
                  <a:tcPr/>
                </a:tc>
                <a:tc>
                  <a:txBody>
                    <a:bodyPr/>
                    <a:lstStyle/>
                    <a:p>
                      <a:r>
                        <a:rPr lang="en-GB" sz="2400" b="0" i="0" kern="1200" dirty="0" smtClean="0">
                          <a:solidFill>
                            <a:schemeClr val="dk1"/>
                          </a:solidFill>
                          <a:latin typeface="+mn-lt"/>
                          <a:ea typeface="+mn-ea"/>
                          <a:cs typeface="+mn-cs"/>
                        </a:rPr>
                        <a:t>If any of the two operands are non-zero then condition becomes true.</a:t>
                      </a:r>
                      <a:endParaRPr lang="en-GB" sz="2400" dirty="0"/>
                    </a:p>
                  </a:txBody>
                  <a:tcPr/>
                </a:tc>
                <a:tc>
                  <a:txBody>
                    <a:bodyPr/>
                    <a:lstStyle/>
                    <a:p>
                      <a:r>
                        <a:rPr lang="en-GB" sz="2400" b="0" i="0" kern="1200" dirty="0" smtClean="0">
                          <a:solidFill>
                            <a:schemeClr val="dk1"/>
                          </a:solidFill>
                          <a:latin typeface="+mn-lt"/>
                          <a:ea typeface="+mn-ea"/>
                          <a:cs typeface="+mn-cs"/>
                        </a:rPr>
                        <a:t>(a or b) is true.</a:t>
                      </a:r>
                      <a:endParaRPr lang="en-GB" sz="2400" dirty="0"/>
                    </a:p>
                  </a:txBody>
                  <a:tcPr/>
                </a:tc>
              </a:tr>
              <a:tr h="370840">
                <a:tc>
                  <a:txBody>
                    <a:bodyPr/>
                    <a:lstStyle/>
                    <a:p>
                      <a:r>
                        <a:rPr lang="en-GB" sz="2400" b="0" i="0" kern="1200" dirty="0" smtClean="0">
                          <a:solidFill>
                            <a:schemeClr val="dk1"/>
                          </a:solidFill>
                          <a:latin typeface="+mn-lt"/>
                          <a:ea typeface="+mn-ea"/>
                          <a:cs typeface="+mn-cs"/>
                        </a:rPr>
                        <a:t>not </a:t>
                      </a:r>
                      <a:endParaRPr lang="en-GB" sz="2400" dirty="0"/>
                    </a:p>
                  </a:txBody>
                  <a:tcPr/>
                </a:tc>
                <a:tc>
                  <a:txBody>
                    <a:bodyPr/>
                    <a:lstStyle/>
                    <a:p>
                      <a:r>
                        <a:rPr lang="en-GB" sz="2400" b="0" i="0" kern="1200" dirty="0" smtClean="0">
                          <a:solidFill>
                            <a:schemeClr val="dk1"/>
                          </a:solidFill>
                          <a:latin typeface="+mn-lt"/>
                          <a:ea typeface="+mn-ea"/>
                          <a:cs typeface="+mn-cs"/>
                        </a:rPr>
                        <a:t>Used to reverse the logical state of its operand.</a:t>
                      </a:r>
                      <a:endParaRPr lang="en-GB" sz="2400" dirty="0"/>
                    </a:p>
                  </a:txBody>
                  <a:tcPr/>
                </a:tc>
                <a:tc>
                  <a:txBody>
                    <a:bodyPr/>
                    <a:lstStyle/>
                    <a:p>
                      <a:r>
                        <a:rPr lang="en-GB" sz="2400" b="0" i="0" kern="1200" dirty="0" smtClean="0">
                          <a:solidFill>
                            <a:schemeClr val="dk1"/>
                          </a:solidFill>
                          <a:latin typeface="+mn-lt"/>
                          <a:ea typeface="+mn-ea"/>
                          <a:cs typeface="+mn-cs"/>
                        </a:rPr>
                        <a:t>Not(a and b) is false.</a:t>
                      </a:r>
                      <a:endParaRPr lang="en-GB" sz="2400" dirty="0"/>
                    </a:p>
                  </a:txBody>
                  <a:tcPr/>
                </a:tc>
              </a:tr>
            </a:tbl>
          </a:graphicData>
        </a:graphic>
      </p:graphicFrame>
    </p:spTree>
    <p:extLst>
      <p:ext uri="{BB962C8B-B14F-4D97-AF65-F5344CB8AC3E}">
        <p14:creationId xmlns:p14="http://schemas.microsoft.com/office/powerpoint/2010/main" val="12674869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Membership Operators</a:t>
            </a:r>
            <a:br>
              <a:rPr lang="en-IN" b="1" dirty="0"/>
            </a:br>
            <a:endParaRPr lang="en-IN" dirty="0"/>
          </a:p>
        </p:txBody>
      </p:sp>
      <p:pic>
        <p:nvPicPr>
          <p:cNvPr id="4" name="Picture 3"/>
          <p:cNvPicPr>
            <a:picLocks noChangeAspect="1"/>
          </p:cNvPicPr>
          <p:nvPr/>
        </p:nvPicPr>
        <p:blipFill>
          <a:blip r:embed="rId2"/>
          <a:stretch>
            <a:fillRect/>
          </a:stretch>
        </p:blipFill>
        <p:spPr>
          <a:xfrm>
            <a:off x="203835" y="2209800"/>
            <a:ext cx="8940165" cy="2895600"/>
          </a:xfrm>
          <a:prstGeom prst="rect">
            <a:avLst/>
          </a:prstGeom>
        </p:spPr>
      </p:pic>
    </p:spTree>
    <p:extLst>
      <p:ext uri="{BB962C8B-B14F-4D97-AF65-F5344CB8AC3E}">
        <p14:creationId xmlns:p14="http://schemas.microsoft.com/office/powerpoint/2010/main" val="1235636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Identity Operators</a:t>
            </a:r>
            <a:br>
              <a:rPr lang="en-IN" b="1" dirty="0"/>
            </a:br>
            <a:endParaRPr lang="en-IN" dirty="0"/>
          </a:p>
        </p:txBody>
      </p:sp>
      <p:pic>
        <p:nvPicPr>
          <p:cNvPr id="4" name="Picture 3"/>
          <p:cNvPicPr>
            <a:picLocks noChangeAspect="1"/>
          </p:cNvPicPr>
          <p:nvPr/>
        </p:nvPicPr>
        <p:blipFill>
          <a:blip r:embed="rId2"/>
          <a:stretch>
            <a:fillRect/>
          </a:stretch>
        </p:blipFill>
        <p:spPr>
          <a:xfrm>
            <a:off x="676979" y="1905000"/>
            <a:ext cx="8025061" cy="3967163"/>
          </a:xfrm>
          <a:prstGeom prst="rect">
            <a:avLst/>
          </a:prstGeom>
        </p:spPr>
      </p:pic>
    </p:spTree>
    <p:extLst>
      <p:ext uri="{BB962C8B-B14F-4D97-AF65-F5344CB8AC3E}">
        <p14:creationId xmlns:p14="http://schemas.microsoft.com/office/powerpoint/2010/main" val="2657061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US" dirty="0"/>
              <a:t>Operators are the constructs which can manipulate the value of operands.</a:t>
            </a:r>
          </a:p>
          <a:p>
            <a:r>
              <a:rPr lang="en-US" dirty="0"/>
              <a:t>Consider the expression 4 + 5 = 9. </a:t>
            </a:r>
            <a:endParaRPr lang="en-US" dirty="0" smtClean="0"/>
          </a:p>
          <a:p>
            <a:r>
              <a:rPr lang="en-US" dirty="0" smtClean="0"/>
              <a:t>Here</a:t>
            </a:r>
            <a:r>
              <a:rPr lang="en-US" dirty="0"/>
              <a:t>, 4 and 5 are called operands and </a:t>
            </a:r>
            <a:endParaRPr lang="en-US" dirty="0" smtClean="0"/>
          </a:p>
          <a:p>
            <a:r>
              <a:rPr lang="en-US" dirty="0" smtClean="0"/>
              <a:t>+ </a:t>
            </a:r>
            <a:r>
              <a:rPr lang="en-US" dirty="0"/>
              <a:t>is called operator.</a:t>
            </a:r>
          </a:p>
          <a:p>
            <a:endParaRPr lang="en-IN" dirty="0"/>
          </a:p>
        </p:txBody>
      </p:sp>
    </p:spTree>
    <p:extLst>
      <p:ext uri="{BB962C8B-B14F-4D97-AF65-F5344CB8AC3E}">
        <p14:creationId xmlns:p14="http://schemas.microsoft.com/office/powerpoint/2010/main" val="1738440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Operators Precedence</a:t>
            </a:r>
            <a:br>
              <a:rPr lang="en-IN" b="1" dirty="0"/>
            </a:br>
            <a:endParaRPr lang="en-IN" dirty="0"/>
          </a:p>
        </p:txBody>
      </p:sp>
      <p:pic>
        <p:nvPicPr>
          <p:cNvPr id="4" name="Picture 3"/>
          <p:cNvPicPr>
            <a:picLocks noChangeAspect="1"/>
          </p:cNvPicPr>
          <p:nvPr/>
        </p:nvPicPr>
        <p:blipFill>
          <a:blip r:embed="rId2"/>
          <a:stretch>
            <a:fillRect/>
          </a:stretch>
        </p:blipFill>
        <p:spPr>
          <a:xfrm>
            <a:off x="685800" y="846138"/>
            <a:ext cx="7543800" cy="5985040"/>
          </a:xfrm>
          <a:prstGeom prst="rect">
            <a:avLst/>
          </a:prstGeom>
        </p:spPr>
      </p:pic>
    </p:spTree>
    <p:extLst>
      <p:ext uri="{BB962C8B-B14F-4D97-AF65-F5344CB8AC3E}">
        <p14:creationId xmlns:p14="http://schemas.microsoft.com/office/powerpoint/2010/main" val="9728265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66800" y="551274"/>
            <a:ext cx="7010400" cy="5755451"/>
          </a:xfrm>
          <a:prstGeom prst="rect">
            <a:avLst/>
          </a:prstGeom>
        </p:spPr>
      </p:pic>
    </p:spTree>
    <p:extLst>
      <p:ext uri="{BB962C8B-B14F-4D97-AF65-F5344CB8AC3E}">
        <p14:creationId xmlns:p14="http://schemas.microsoft.com/office/powerpoint/2010/main" val="5308659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68362"/>
          </a:xfrm>
        </p:spPr>
        <p:txBody>
          <a:bodyPr>
            <a:normAutofit/>
          </a:bodyPr>
          <a:lstStyle/>
          <a:p>
            <a:r>
              <a:rPr lang="en-US" sz="4000" b="1" dirty="0"/>
              <a:t>Quotation in Python</a:t>
            </a:r>
          </a:p>
        </p:txBody>
      </p:sp>
      <p:sp>
        <p:nvSpPr>
          <p:cNvPr id="3" name="Content Placeholder 2"/>
          <p:cNvSpPr>
            <a:spLocks noGrp="1"/>
          </p:cNvSpPr>
          <p:nvPr>
            <p:ph idx="1"/>
          </p:nvPr>
        </p:nvSpPr>
        <p:spPr>
          <a:xfrm>
            <a:off x="457200" y="914400"/>
            <a:ext cx="8229600" cy="5715000"/>
          </a:xfrm>
        </p:spPr>
        <p:txBody>
          <a:bodyPr>
            <a:normAutofit/>
          </a:bodyPr>
          <a:lstStyle/>
          <a:p>
            <a:pPr>
              <a:lnSpc>
                <a:spcPct val="150000"/>
              </a:lnSpc>
            </a:pPr>
            <a:r>
              <a:rPr lang="en-US" sz="2400" dirty="0" smtClean="0">
                <a:latin typeface="Arial" pitchFamily="34" charset="0"/>
                <a:cs typeface="Arial" pitchFamily="34" charset="0"/>
              </a:rPr>
              <a:t>Python </a:t>
            </a:r>
            <a:r>
              <a:rPr lang="en-US" sz="2400" dirty="0">
                <a:latin typeface="Arial" pitchFamily="34" charset="0"/>
                <a:cs typeface="Arial" pitchFamily="34" charset="0"/>
              </a:rPr>
              <a:t>accepts single ('), double (") and triple (''' or """) quotes to denote string literals, as long as the same type of quote starts and ends the string.</a:t>
            </a:r>
          </a:p>
          <a:p>
            <a:pPr>
              <a:lnSpc>
                <a:spcPct val="150000"/>
              </a:lnSpc>
            </a:pPr>
            <a:r>
              <a:rPr lang="en-US" sz="2400" dirty="0">
                <a:latin typeface="Arial" pitchFamily="34" charset="0"/>
                <a:cs typeface="Arial" pitchFamily="34" charset="0"/>
              </a:rPr>
              <a:t>The triple quotes are used to span the string across multiple lines. For example, all the following are legal −</a:t>
            </a:r>
          </a:p>
          <a:p>
            <a:pPr>
              <a:lnSpc>
                <a:spcPct val="150000"/>
              </a:lnSpc>
            </a:pPr>
            <a:r>
              <a:rPr lang="en-US" sz="2400" dirty="0">
                <a:latin typeface="Arial" pitchFamily="34" charset="0"/>
                <a:cs typeface="Arial" pitchFamily="34" charset="0"/>
              </a:rPr>
              <a:t>word = 'word' </a:t>
            </a:r>
            <a:endParaRPr lang="en-US" sz="2400" dirty="0" smtClean="0">
              <a:latin typeface="Arial" pitchFamily="34" charset="0"/>
              <a:cs typeface="Arial" pitchFamily="34" charset="0"/>
            </a:endParaRPr>
          </a:p>
          <a:p>
            <a:pPr>
              <a:lnSpc>
                <a:spcPct val="150000"/>
              </a:lnSpc>
            </a:pPr>
            <a:r>
              <a:rPr lang="en-US" sz="2400" dirty="0" smtClean="0">
                <a:latin typeface="Arial" pitchFamily="34" charset="0"/>
                <a:cs typeface="Arial" pitchFamily="34" charset="0"/>
              </a:rPr>
              <a:t>sentence </a:t>
            </a:r>
            <a:r>
              <a:rPr lang="en-US" sz="2400" dirty="0">
                <a:latin typeface="Arial" pitchFamily="34" charset="0"/>
                <a:cs typeface="Arial" pitchFamily="34" charset="0"/>
              </a:rPr>
              <a:t>= "This is a sentence." </a:t>
            </a:r>
            <a:endParaRPr lang="en-US" sz="2400" dirty="0" smtClean="0">
              <a:latin typeface="Arial" pitchFamily="34" charset="0"/>
              <a:cs typeface="Arial" pitchFamily="34" charset="0"/>
            </a:endParaRPr>
          </a:p>
          <a:p>
            <a:pPr>
              <a:lnSpc>
                <a:spcPct val="150000"/>
              </a:lnSpc>
            </a:pPr>
            <a:r>
              <a:rPr lang="en-US" sz="2400" dirty="0" smtClean="0">
                <a:latin typeface="Arial" pitchFamily="34" charset="0"/>
                <a:cs typeface="Arial" pitchFamily="34" charset="0"/>
              </a:rPr>
              <a:t>paragraph </a:t>
            </a:r>
            <a:r>
              <a:rPr lang="en-US" sz="2400" dirty="0">
                <a:latin typeface="Arial" pitchFamily="34" charset="0"/>
                <a:cs typeface="Arial" pitchFamily="34" charset="0"/>
              </a:rPr>
              <a:t>= """This is a paragraph. It is made up of multiple lines and sentences."""</a:t>
            </a:r>
          </a:p>
        </p:txBody>
      </p:sp>
    </p:spTree>
    <p:extLst>
      <p:ext uri="{BB962C8B-B14F-4D97-AF65-F5344CB8AC3E}">
        <p14:creationId xmlns:p14="http://schemas.microsoft.com/office/powerpoint/2010/main" val="25377139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Built-in format Function</a:t>
            </a:r>
            <a:endParaRPr lang="en-US" dirty="0"/>
          </a:p>
        </p:txBody>
      </p:sp>
      <p:sp>
        <p:nvSpPr>
          <p:cNvPr id="3" name="Content Placeholder 2"/>
          <p:cNvSpPr>
            <a:spLocks noGrp="1"/>
          </p:cNvSpPr>
          <p:nvPr>
            <p:ph idx="1"/>
          </p:nvPr>
        </p:nvSpPr>
        <p:spPr>
          <a:xfrm>
            <a:off x="457200" y="1295400"/>
            <a:ext cx="8229600" cy="5334000"/>
          </a:xfrm>
        </p:spPr>
        <p:txBody>
          <a:bodyPr>
            <a:normAutofit fontScale="85000" lnSpcReduction="20000"/>
          </a:bodyPr>
          <a:lstStyle/>
          <a:p>
            <a:r>
              <a:rPr lang="en-US" dirty="0" smtClean="0"/>
              <a:t>Because </a:t>
            </a:r>
            <a:r>
              <a:rPr lang="en-US" dirty="0"/>
              <a:t>floating-point values may contain an arbitrary number of decimal places, the </a:t>
            </a:r>
            <a:r>
              <a:rPr lang="en-US" dirty="0" smtClean="0"/>
              <a:t>built-in </a:t>
            </a:r>
            <a:r>
              <a:rPr lang="en-US" b="1" dirty="0" smtClean="0"/>
              <a:t>format </a:t>
            </a:r>
            <a:r>
              <a:rPr lang="en-US" dirty="0"/>
              <a:t>function can be used to produce a numeric string version of the value containing a </a:t>
            </a:r>
            <a:r>
              <a:rPr lang="en-US" dirty="0" smtClean="0"/>
              <a:t>specific number </a:t>
            </a:r>
            <a:r>
              <a:rPr lang="en-US" dirty="0"/>
              <a:t>of decimal </a:t>
            </a:r>
            <a:r>
              <a:rPr lang="en-US" dirty="0" smtClean="0"/>
              <a:t>places.</a:t>
            </a:r>
          </a:p>
          <a:p>
            <a:endParaRPr lang="en-US" dirty="0" smtClean="0"/>
          </a:p>
          <a:p>
            <a:endParaRPr lang="en-US" dirty="0"/>
          </a:p>
          <a:p>
            <a:endParaRPr lang="en-US" dirty="0" smtClean="0"/>
          </a:p>
          <a:p>
            <a:endParaRPr lang="en-US" dirty="0"/>
          </a:p>
          <a:p>
            <a:r>
              <a:rPr lang="en-US" dirty="0" smtClean="0"/>
              <a:t>In </a:t>
            </a:r>
            <a:r>
              <a:rPr lang="en-US" dirty="0"/>
              <a:t>these examples, </a:t>
            </a:r>
            <a:r>
              <a:rPr lang="en-US" i="1" dirty="0"/>
              <a:t>format </a:t>
            </a:r>
            <a:r>
              <a:rPr lang="en-US" i="1" dirty="0" err="1"/>
              <a:t>specifier</a:t>
            </a:r>
            <a:r>
              <a:rPr lang="en-US" i="1" dirty="0"/>
              <a:t> </a:t>
            </a:r>
            <a:r>
              <a:rPr lang="en-US" dirty="0"/>
              <a:t>'.2f' rounds the result to two decimal places of accuracy </a:t>
            </a:r>
            <a:r>
              <a:rPr lang="en-US" dirty="0" smtClean="0"/>
              <a:t>in the </a:t>
            </a:r>
            <a:r>
              <a:rPr lang="en-US" dirty="0"/>
              <a:t>string produced. </a:t>
            </a:r>
            <a:br>
              <a:rPr lang="en-US" dirty="0"/>
            </a:br>
            <a:r>
              <a:rPr lang="en-US" dirty="0"/>
              <a:t/>
            </a:r>
            <a:br>
              <a:rPr lang="en-US" dirty="0"/>
            </a:br>
            <a:r>
              <a:rPr lang="en-US" dirty="0"/>
              <a:t/>
            </a:r>
            <a:br>
              <a:rPr lang="en-US" dirty="0"/>
            </a:br>
            <a:endParaRPr lang="en-US"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2971800"/>
            <a:ext cx="6467475" cy="1019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41461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For very large (or very small) values 'e' can be used as a format </a:t>
            </a:r>
            <a:r>
              <a:rPr lang="en-US" dirty="0" err="1"/>
              <a:t>specifier</a:t>
            </a:r>
            <a:r>
              <a:rPr lang="en-US" dirty="0"/>
              <a:t>,</a:t>
            </a:r>
            <a:br>
              <a:rPr lang="en-US" dirty="0"/>
            </a:br>
            <a:r>
              <a:rPr lang="en-US" dirty="0"/>
              <a:t/>
            </a:r>
            <a:br>
              <a:rPr lang="en-US" dirty="0"/>
            </a:br>
            <a:r>
              <a:rPr lang="en-US" dirty="0"/>
              <a:t/>
            </a:r>
            <a:br>
              <a:rPr lang="en-US" dirty="0"/>
            </a:br>
            <a:endParaRPr lang="en-US" dirty="0"/>
          </a:p>
        </p:txBody>
      </p:sp>
      <p:pic>
        <p:nvPicPr>
          <p:cNvPr id="819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8389" y="3148013"/>
            <a:ext cx="5162386" cy="890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78201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218"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2133600"/>
            <a:ext cx="7482237" cy="266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822809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Python is a Dynamic Type language</a:t>
            </a:r>
            <a:endParaRPr lang="en-US" b="1" dirty="0"/>
          </a:p>
        </p:txBody>
      </p:sp>
      <p:sp>
        <p:nvSpPr>
          <p:cNvPr id="3" name="Content Placeholder 2"/>
          <p:cNvSpPr>
            <a:spLocks noGrp="1"/>
          </p:cNvSpPr>
          <p:nvPr>
            <p:ph idx="1"/>
          </p:nvPr>
        </p:nvSpPr>
        <p:spPr>
          <a:xfrm>
            <a:off x="457200" y="1295400"/>
            <a:ext cx="8229600" cy="4830763"/>
          </a:xfrm>
        </p:spPr>
        <p:txBody>
          <a:bodyPr/>
          <a:lstStyle/>
          <a:p>
            <a:r>
              <a:rPr lang="en-US" dirty="0" smtClean="0"/>
              <a:t>Same </a:t>
            </a:r>
            <a:r>
              <a:rPr lang="en-US" dirty="0"/>
              <a:t>variable can be associated with values of different type </a:t>
            </a:r>
            <a:r>
              <a:rPr lang="en-US" dirty="0" smtClean="0"/>
              <a:t>during program </a:t>
            </a:r>
            <a:r>
              <a:rPr lang="en-US" dirty="0"/>
              <a:t>execution, as indicated below</a:t>
            </a:r>
            <a:r>
              <a:rPr lang="en-US" dirty="0" smtClean="0"/>
              <a:t>.</a:t>
            </a:r>
          </a:p>
          <a:p>
            <a:r>
              <a:rPr lang="en-GB" dirty="0" smtClean="0"/>
              <a:t>It's also very dynamic as it rarely uses what it knows to limit variable usage </a:t>
            </a:r>
            <a:r>
              <a:rPr lang="en-US" dirty="0"/>
              <a:t/>
            </a:r>
            <a:br>
              <a:rPr lang="en-US" dirty="0"/>
            </a:br>
            <a:r>
              <a:rPr lang="en-US" dirty="0"/>
              <a:t/>
            </a:r>
            <a:br>
              <a:rPr lang="en-US" dirty="0"/>
            </a:br>
            <a:endParaRPr lang="en-US"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6400" y="3962400"/>
            <a:ext cx="4461831"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74869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1622" y="0"/>
            <a:ext cx="6982178" cy="64736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816372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Python is a Strongly Typed language</a:t>
            </a:r>
            <a:endParaRPr lang="en-US" dirty="0"/>
          </a:p>
        </p:txBody>
      </p:sp>
      <p:sp>
        <p:nvSpPr>
          <p:cNvPr id="3" name="Content Placeholder 2"/>
          <p:cNvSpPr>
            <a:spLocks noGrp="1"/>
          </p:cNvSpPr>
          <p:nvPr>
            <p:ph idx="1"/>
          </p:nvPr>
        </p:nvSpPr>
        <p:spPr/>
        <p:txBody>
          <a:bodyPr/>
          <a:lstStyle/>
          <a:p>
            <a:r>
              <a:rPr lang="en-GB" dirty="0" smtClean="0"/>
              <a:t> interpreter keeps track of all variables types</a:t>
            </a:r>
          </a:p>
          <a:p>
            <a:r>
              <a:rPr lang="en-GB" dirty="0" smtClean="0"/>
              <a:t>Check type </a:t>
            </a:r>
            <a:r>
              <a:rPr lang="en-GB" dirty="0" err="1" smtClean="0"/>
              <a:t>compatability</a:t>
            </a:r>
            <a:r>
              <a:rPr lang="en-GB" dirty="0" smtClean="0"/>
              <a:t> while expressions are evaluated</a:t>
            </a:r>
          </a:p>
          <a:p>
            <a:r>
              <a:rPr lang="en-GB" dirty="0" smtClean="0"/>
              <a:t>&gt;&gt;&gt; 2+3 	  	# right</a:t>
            </a:r>
          </a:p>
          <a:p>
            <a:r>
              <a:rPr lang="en-GB" dirty="0" smtClean="0"/>
              <a:t>&gt;&gt;&gt;”two”+1 	# Wrong!!</a:t>
            </a:r>
            <a:r>
              <a:rPr lang="en-US" dirty="0"/>
              <a:t/>
            </a:r>
            <a:br>
              <a:rPr lang="en-US" dirty="0"/>
            </a:br>
            <a:endParaRPr lang="en-US" dirty="0"/>
          </a:p>
        </p:txBody>
      </p:sp>
    </p:spTree>
    <p:extLst>
      <p:ext uri="{BB962C8B-B14F-4D97-AF65-F5344CB8AC3E}">
        <p14:creationId xmlns:p14="http://schemas.microsoft.com/office/powerpoint/2010/main" val="12674869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371599" y="1219200"/>
            <a:ext cx="6221691" cy="25146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Types of Operator</a:t>
            </a:r>
            <a:br>
              <a:rPr lang="en-IN" b="1" dirty="0"/>
            </a:br>
            <a:endParaRPr lang="en-IN" dirty="0"/>
          </a:p>
        </p:txBody>
      </p:sp>
      <p:sp>
        <p:nvSpPr>
          <p:cNvPr id="3" name="Content Placeholder 2"/>
          <p:cNvSpPr>
            <a:spLocks noGrp="1"/>
          </p:cNvSpPr>
          <p:nvPr>
            <p:ph idx="1"/>
          </p:nvPr>
        </p:nvSpPr>
        <p:spPr/>
        <p:txBody>
          <a:bodyPr>
            <a:normAutofit/>
          </a:bodyPr>
          <a:lstStyle/>
          <a:p>
            <a:r>
              <a:rPr lang="en-US" dirty="0" smtClean="0"/>
              <a:t>Arithmetic </a:t>
            </a:r>
            <a:r>
              <a:rPr lang="en-US" dirty="0"/>
              <a:t>Operators</a:t>
            </a:r>
          </a:p>
          <a:p>
            <a:r>
              <a:rPr lang="en-US" dirty="0"/>
              <a:t>Comparison (Relational) Operators</a:t>
            </a:r>
          </a:p>
          <a:p>
            <a:r>
              <a:rPr lang="en-US" dirty="0"/>
              <a:t>Assignment Operators</a:t>
            </a:r>
          </a:p>
          <a:p>
            <a:r>
              <a:rPr lang="en-US" dirty="0"/>
              <a:t>Logical Operators</a:t>
            </a:r>
          </a:p>
          <a:p>
            <a:r>
              <a:rPr lang="en-US" dirty="0"/>
              <a:t>Bitwise Operators</a:t>
            </a:r>
          </a:p>
          <a:p>
            <a:r>
              <a:rPr lang="en-US" dirty="0"/>
              <a:t>Membership Operators</a:t>
            </a:r>
          </a:p>
          <a:p>
            <a:r>
              <a:rPr lang="en-US" dirty="0"/>
              <a:t>Identity Operators</a:t>
            </a:r>
          </a:p>
          <a:p>
            <a:endParaRPr lang="en-IN" dirty="0"/>
          </a:p>
        </p:txBody>
      </p:sp>
    </p:spTree>
    <p:extLst>
      <p:ext uri="{BB962C8B-B14F-4D97-AF65-F5344CB8AC3E}">
        <p14:creationId xmlns:p14="http://schemas.microsoft.com/office/powerpoint/2010/main" val="27521145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066800" y="1"/>
            <a:ext cx="6705600" cy="6324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smtClean="0"/>
              <a:t>Python Program for Bob Problem</a:t>
            </a:r>
            <a:endParaRPr lang="en-US" b="1" dirty="0"/>
          </a:p>
        </p:txBody>
      </p:sp>
      <p:pic>
        <p:nvPicPr>
          <p:cNvPr id="1026" name="Picture 2"/>
          <p:cNvPicPr>
            <a:picLocks noChangeAspect="1" noChangeArrowheads="1"/>
          </p:cNvPicPr>
          <p:nvPr/>
        </p:nvPicPr>
        <p:blipFill>
          <a:blip r:embed="rId2"/>
          <a:srcRect/>
          <a:stretch>
            <a:fillRect/>
          </a:stretch>
        </p:blipFill>
        <p:spPr bwMode="auto">
          <a:xfrm>
            <a:off x="76200" y="1295400"/>
            <a:ext cx="8991600" cy="2695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smtClean="0"/>
              <a:t>Problem -1</a:t>
            </a:r>
            <a:endParaRPr lang="en-US" b="1" dirty="0"/>
          </a:p>
        </p:txBody>
      </p:sp>
      <p:sp>
        <p:nvSpPr>
          <p:cNvPr id="3" name="Content Placeholder 2"/>
          <p:cNvSpPr>
            <a:spLocks noGrp="1"/>
          </p:cNvSpPr>
          <p:nvPr>
            <p:ph idx="1"/>
          </p:nvPr>
        </p:nvSpPr>
        <p:spPr>
          <a:xfrm>
            <a:off x="228600" y="1219200"/>
            <a:ext cx="8686800" cy="5105400"/>
          </a:xfrm>
        </p:spPr>
        <p:txBody>
          <a:bodyPr>
            <a:normAutofit/>
          </a:bodyPr>
          <a:lstStyle/>
          <a:p>
            <a:pPr algn="just">
              <a:buNone/>
            </a:pPr>
            <a:r>
              <a:rPr lang="en-US" sz="1800" dirty="0" smtClean="0"/>
              <a:t>	</a:t>
            </a:r>
            <a:r>
              <a:rPr lang="en-US" sz="2000" dirty="0" smtClean="0"/>
              <a:t>ABC company Ltd. is interested to computerize the pay calculation of their employee in the form of Basic Pay, Dearness Allowance (DA) and House Rent Allowance (HRA). DA and HRA are calculated as certain % of Basic pay(For example, DA is 80% of Basic Pay, and HRA is 30% of Basic pay). They have the deduction in the salary as PF which is 12% of Basic pay. Propose a computerized solution for the above said problem.</a:t>
            </a:r>
          </a:p>
          <a:p>
            <a:pPr marL="55563" indent="-1588" algn="just">
              <a:buNone/>
            </a:pPr>
            <a:r>
              <a:rPr lang="en-US" sz="2400" dirty="0" smtClean="0"/>
              <a:t>	</a:t>
            </a:r>
          </a:p>
          <a:p>
            <a:pPr marL="55563" indent="-1588" algn="just">
              <a:buNone/>
            </a:pPr>
            <a:r>
              <a:rPr lang="en-US" sz="2400" dirty="0" smtClean="0"/>
              <a:t> </a:t>
            </a:r>
            <a:r>
              <a:rPr lang="en-US" sz="2000" dirty="0" smtClean="0"/>
              <a:t>Input    : Basic Pay</a:t>
            </a:r>
          </a:p>
          <a:p>
            <a:pPr marL="55563" indent="-1588">
              <a:buNone/>
            </a:pPr>
            <a:r>
              <a:rPr lang="en-US" sz="2000" dirty="0" smtClean="0"/>
              <a:t> Process :  Calculate Salary </a:t>
            </a:r>
          </a:p>
          <a:p>
            <a:pPr marL="55563" indent="-1588">
              <a:buNone/>
            </a:pPr>
            <a:r>
              <a:rPr lang="en-US" sz="1800" dirty="0" smtClean="0"/>
              <a:t>( Basic Pay  + </a:t>
            </a:r>
            <a:r>
              <a:rPr lang="en-US" sz="1800" dirty="0" smtClean="0">
                <a:solidFill>
                  <a:srgbClr val="00B050"/>
                </a:solidFill>
              </a:rPr>
              <a:t>( Basic Pay * 0.8) +  ( Basic Pay * 0.3 </a:t>
            </a:r>
            <a:r>
              <a:rPr lang="en-US" sz="1800" dirty="0" smtClean="0"/>
              <a:t>- </a:t>
            </a:r>
            <a:r>
              <a:rPr lang="en-US" sz="1800" dirty="0" smtClean="0">
                <a:solidFill>
                  <a:srgbClr val="FF0000"/>
                </a:solidFill>
              </a:rPr>
              <a:t>( Basic Pay * 0.12) </a:t>
            </a:r>
          </a:p>
          <a:p>
            <a:pPr>
              <a:buNone/>
            </a:pPr>
            <a:r>
              <a:rPr lang="en-US" sz="2000" dirty="0" smtClean="0">
                <a:solidFill>
                  <a:srgbClr val="00B050"/>
                </a:solidFill>
              </a:rPr>
              <a:t>                        -----------allowances --------------</a:t>
            </a:r>
            <a:r>
              <a:rPr lang="en-US" sz="2000" dirty="0" smtClean="0"/>
              <a:t>     </a:t>
            </a:r>
            <a:r>
              <a:rPr lang="en-US" sz="2000" dirty="0" smtClean="0">
                <a:solidFill>
                  <a:srgbClr val="FF0000"/>
                </a:solidFill>
              </a:rPr>
              <a:t>--- deductions----</a:t>
            </a:r>
          </a:p>
          <a:p>
            <a:pPr>
              <a:buNone/>
            </a:pPr>
            <a:r>
              <a:rPr lang="en-US" sz="2000" dirty="0" smtClean="0"/>
              <a:t>  Output  : Salary</a:t>
            </a:r>
          </a:p>
          <a:p>
            <a:endParaRPr lang="en-US" sz="20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chart</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895600" y="1524000"/>
            <a:ext cx="3314700" cy="4124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905000"/>
            <a:ext cx="8229600" cy="3962400"/>
          </a:xfrm>
        </p:spPr>
        <p:txBody>
          <a:bodyPr>
            <a:normAutofit/>
          </a:bodyPr>
          <a:lstStyle/>
          <a:p>
            <a:pPr>
              <a:buNone/>
            </a:pPr>
            <a:r>
              <a:rPr lang="en-US" sz="2000" dirty="0" smtClean="0">
                <a:solidFill>
                  <a:srgbClr val="92D050"/>
                </a:solidFill>
              </a:rPr>
              <a:t>#Enter the basic pay</a:t>
            </a:r>
          </a:p>
          <a:p>
            <a:pPr>
              <a:buNone/>
            </a:pPr>
            <a:r>
              <a:rPr lang="en-US" sz="2000" dirty="0" err="1" smtClean="0"/>
              <a:t>bp</a:t>
            </a:r>
            <a:r>
              <a:rPr lang="en-US" sz="2000" dirty="0" smtClean="0"/>
              <a:t>=float (input('Enter the basic pay:'))</a:t>
            </a:r>
          </a:p>
          <a:p>
            <a:pPr>
              <a:buNone/>
            </a:pPr>
            <a:r>
              <a:rPr lang="en-US" sz="2000" dirty="0" smtClean="0">
                <a:solidFill>
                  <a:srgbClr val="92D050"/>
                </a:solidFill>
              </a:rPr>
              <a:t># net pay </a:t>
            </a:r>
            <a:r>
              <a:rPr lang="en-US" sz="2000" dirty="0" err="1" smtClean="0">
                <a:solidFill>
                  <a:srgbClr val="92D050"/>
                </a:solidFill>
              </a:rPr>
              <a:t>calucluation</a:t>
            </a:r>
            <a:endParaRPr lang="en-US" sz="2000" dirty="0" smtClean="0">
              <a:solidFill>
                <a:srgbClr val="92D050"/>
              </a:solidFill>
            </a:endParaRPr>
          </a:p>
          <a:p>
            <a:pPr>
              <a:buNone/>
            </a:pPr>
            <a:r>
              <a:rPr lang="en-US" sz="2000" dirty="0" err="1" smtClean="0"/>
              <a:t>netpay</a:t>
            </a:r>
            <a:r>
              <a:rPr lang="en-US" sz="2000" dirty="0" smtClean="0"/>
              <a:t> =</a:t>
            </a:r>
            <a:r>
              <a:rPr lang="en-US" sz="2000" dirty="0" err="1" smtClean="0"/>
              <a:t>bp</a:t>
            </a:r>
            <a:r>
              <a:rPr lang="en-US" sz="2000" dirty="0" smtClean="0"/>
              <a:t> + (</a:t>
            </a:r>
            <a:r>
              <a:rPr lang="en-US" sz="2000" dirty="0" err="1" smtClean="0"/>
              <a:t>bp</a:t>
            </a:r>
            <a:r>
              <a:rPr lang="en-US" sz="2000" dirty="0" smtClean="0"/>
              <a:t>*0.8) + (</a:t>
            </a:r>
            <a:r>
              <a:rPr lang="en-US" sz="2000" dirty="0" err="1" smtClean="0"/>
              <a:t>bp</a:t>
            </a:r>
            <a:r>
              <a:rPr lang="en-US" sz="2000" dirty="0" smtClean="0"/>
              <a:t>*0.3) - (</a:t>
            </a:r>
            <a:r>
              <a:rPr lang="en-US" sz="2000" dirty="0" err="1" smtClean="0"/>
              <a:t>bp</a:t>
            </a:r>
            <a:r>
              <a:rPr lang="en-US" sz="2000" dirty="0" smtClean="0"/>
              <a:t>*0.12)</a:t>
            </a:r>
          </a:p>
          <a:p>
            <a:pPr>
              <a:buNone/>
            </a:pPr>
            <a:r>
              <a:rPr lang="en-US" sz="2000" dirty="0" smtClean="0">
                <a:solidFill>
                  <a:srgbClr val="92D050"/>
                </a:solidFill>
              </a:rPr>
              <a:t># display net salary</a:t>
            </a:r>
          </a:p>
          <a:p>
            <a:pPr>
              <a:buNone/>
            </a:pPr>
            <a:r>
              <a:rPr lang="en-US" sz="2000" dirty="0" smtClean="0"/>
              <a:t>print ('Net pay :',</a:t>
            </a:r>
            <a:r>
              <a:rPr lang="en-US" sz="2000" dirty="0" err="1" smtClean="0"/>
              <a:t>netpay</a:t>
            </a:r>
            <a:r>
              <a:rPr lang="en-US" sz="2000" dirty="0" smtClean="0"/>
              <a:t>)</a:t>
            </a:r>
          </a:p>
          <a:p>
            <a:endParaRPr lang="en-US" sz="2000" dirty="0"/>
          </a:p>
        </p:txBody>
      </p:sp>
      <p:sp>
        <p:nvSpPr>
          <p:cNvPr id="4" name="Title 1"/>
          <p:cNvSpPr>
            <a:spLocks noGrp="1"/>
          </p:cNvSpPr>
          <p:nvPr>
            <p:ph type="title"/>
          </p:nvPr>
        </p:nvSpPr>
        <p:spPr>
          <a:xfrm>
            <a:off x="457200" y="274638"/>
            <a:ext cx="8229600" cy="1143000"/>
          </a:xfrm>
        </p:spPr>
        <p:txBody>
          <a:bodyPr/>
          <a:lstStyle/>
          <a:p>
            <a:r>
              <a:rPr lang="en-US" dirty="0" smtClean="0"/>
              <a:t>Python code</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685800" y="2209800"/>
            <a:ext cx="8048625" cy="2581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t>Python features….. lambda operator</a:t>
            </a:r>
            <a:endParaRPr lang="en-US" sz="2400" dirty="0"/>
          </a:p>
        </p:txBody>
      </p:sp>
      <p:sp>
        <p:nvSpPr>
          <p:cNvPr id="3" name="Content Placeholder 2"/>
          <p:cNvSpPr>
            <a:spLocks noGrp="1"/>
          </p:cNvSpPr>
          <p:nvPr>
            <p:ph idx="1"/>
          </p:nvPr>
        </p:nvSpPr>
        <p:spPr>
          <a:xfrm>
            <a:off x="609600" y="1371600"/>
            <a:ext cx="8229600" cy="4525963"/>
          </a:xfrm>
        </p:spPr>
        <p:txBody>
          <a:bodyPr/>
          <a:lstStyle/>
          <a:p>
            <a:pPr algn="just">
              <a:buNone/>
            </a:pPr>
            <a:r>
              <a:rPr lang="en-US" sz="2400" dirty="0" smtClean="0"/>
              <a:t>   	</a:t>
            </a:r>
            <a:r>
              <a:rPr lang="en-US" sz="2800" dirty="0" smtClean="0"/>
              <a:t>The lambda operator or lambda function is a way to create small anonymous functions, i.e. functions without a name.</a:t>
            </a:r>
            <a:endParaRPr lang="en-US" sz="3600" dirty="0" smtClean="0"/>
          </a:p>
          <a:p>
            <a:pPr>
              <a:buNone/>
            </a:pPr>
            <a:endParaRPr lang="en-US" dirty="0" smtClean="0"/>
          </a:p>
          <a:p>
            <a:pPr>
              <a:buNone/>
            </a:pPr>
            <a:r>
              <a:rPr lang="en-US" dirty="0" smtClean="0"/>
              <a:t>	</a:t>
            </a:r>
            <a:r>
              <a:rPr lang="en-US" dirty="0" err="1" smtClean="0"/>
              <a:t>ftoc</a:t>
            </a:r>
            <a:r>
              <a:rPr lang="en-US" dirty="0" smtClean="0"/>
              <a:t> =lambda f: (f-32)*5.0/9</a:t>
            </a:r>
          </a:p>
          <a:p>
            <a:pPr>
              <a:buNone/>
            </a:pPr>
            <a:r>
              <a:rPr lang="en-US" dirty="0" smtClean="0"/>
              <a:t>	print (</a:t>
            </a:r>
            <a:r>
              <a:rPr lang="en-US" dirty="0" err="1" smtClean="0"/>
              <a:t>ftoc</a:t>
            </a:r>
            <a:r>
              <a:rPr lang="en-US" dirty="0" smtClean="0"/>
              <a:t>(104))</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normAutofit/>
          </a:bodyPr>
          <a:lstStyle/>
          <a:p>
            <a:r>
              <a:rPr lang="en-US" sz="3600" b="1" dirty="0" smtClean="0"/>
              <a:t>Basic Arithmetic operators in Python</a:t>
            </a:r>
            <a:endParaRPr lang="en-US" sz="36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11396361"/>
              </p:ext>
            </p:extLst>
          </p:nvPr>
        </p:nvGraphicFramePr>
        <p:xfrm>
          <a:off x="381000" y="838200"/>
          <a:ext cx="8763000" cy="5551699"/>
        </p:xfrm>
        <a:graphic>
          <a:graphicData uri="http://schemas.openxmlformats.org/drawingml/2006/table">
            <a:tbl>
              <a:tblPr/>
              <a:tblGrid>
                <a:gridCol w="2190750"/>
                <a:gridCol w="2190750"/>
                <a:gridCol w="2190750"/>
                <a:gridCol w="2190750"/>
              </a:tblGrid>
              <a:tr h="575372">
                <a:tc>
                  <a:txBody>
                    <a:bodyPr/>
                    <a:lstStyle/>
                    <a:p>
                      <a:r>
                        <a:rPr lang="en-US" sz="2800" b="1" dirty="0"/>
                        <a:t>Command</a:t>
                      </a:r>
                    </a:p>
                  </a:txBody>
                  <a:tcPr marL="72999" marR="72999" marT="36500" marB="36500" anchor="ctr">
                    <a:lnL>
                      <a:noFill/>
                    </a:lnL>
                    <a:lnR>
                      <a:noFill/>
                    </a:lnR>
                    <a:lnB>
                      <a:noFill/>
                    </a:lnB>
                  </a:tcPr>
                </a:tc>
                <a:tc>
                  <a:txBody>
                    <a:bodyPr/>
                    <a:lstStyle/>
                    <a:p>
                      <a:r>
                        <a:rPr lang="en-US" sz="2800" b="1" dirty="0"/>
                        <a:t>Name</a:t>
                      </a:r>
                    </a:p>
                  </a:txBody>
                  <a:tcPr marL="72999" marR="72999" marT="36500" marB="36500" anchor="ctr">
                    <a:lnL>
                      <a:noFill/>
                    </a:lnL>
                    <a:lnR>
                      <a:noFill/>
                    </a:lnR>
                    <a:lnT>
                      <a:noFill/>
                    </a:lnT>
                    <a:lnB>
                      <a:noFill/>
                    </a:lnB>
                  </a:tcPr>
                </a:tc>
                <a:tc>
                  <a:txBody>
                    <a:bodyPr/>
                    <a:lstStyle/>
                    <a:p>
                      <a:r>
                        <a:rPr lang="en-US" sz="2800" b="1" dirty="0"/>
                        <a:t>Example</a:t>
                      </a:r>
                    </a:p>
                  </a:txBody>
                  <a:tcPr marL="72999" marR="72999" marT="36500" marB="36500" anchor="ctr">
                    <a:lnL>
                      <a:noFill/>
                    </a:lnL>
                    <a:lnR>
                      <a:noFill/>
                    </a:lnR>
                    <a:lnT>
                      <a:noFill/>
                    </a:lnT>
                    <a:lnB>
                      <a:noFill/>
                    </a:lnB>
                  </a:tcPr>
                </a:tc>
                <a:tc>
                  <a:txBody>
                    <a:bodyPr/>
                    <a:lstStyle/>
                    <a:p>
                      <a:r>
                        <a:rPr lang="en-US" sz="2800" b="1" dirty="0"/>
                        <a:t>Output</a:t>
                      </a:r>
                    </a:p>
                  </a:txBody>
                  <a:tcPr marL="72999" marR="72999" marT="36500" marB="36500" anchor="ctr">
                    <a:lnL>
                      <a:noFill/>
                    </a:lnL>
                    <a:lnR>
                      <a:noFill/>
                    </a:lnR>
                    <a:lnT>
                      <a:noFill/>
                    </a:lnT>
                    <a:lnB>
                      <a:noFill/>
                    </a:lnB>
                  </a:tcPr>
                </a:tc>
              </a:tr>
              <a:tr h="575372">
                <a:tc>
                  <a:txBody>
                    <a:bodyPr/>
                    <a:lstStyle/>
                    <a:p>
                      <a:r>
                        <a:rPr lang="en-US" sz="2800" dirty="0"/>
                        <a:t>+</a:t>
                      </a:r>
                    </a:p>
                  </a:txBody>
                  <a:tcPr marL="72999" marR="72999" marT="36500" marB="36500" anchor="ctr">
                    <a:lnL>
                      <a:noFill/>
                    </a:lnL>
                    <a:lnR>
                      <a:noFill/>
                    </a:lnR>
                    <a:lnT>
                      <a:noFill/>
                    </a:lnT>
                    <a:lnB>
                      <a:noFill/>
                    </a:lnB>
                  </a:tcPr>
                </a:tc>
                <a:tc>
                  <a:txBody>
                    <a:bodyPr/>
                    <a:lstStyle/>
                    <a:p>
                      <a:r>
                        <a:rPr lang="en-US" sz="2800"/>
                        <a:t>Addition</a:t>
                      </a:r>
                    </a:p>
                  </a:txBody>
                  <a:tcPr marL="72999" marR="72999" marT="36500" marB="36500" anchor="ctr">
                    <a:lnL>
                      <a:noFill/>
                    </a:lnL>
                    <a:lnR>
                      <a:noFill/>
                    </a:lnR>
                    <a:lnT>
                      <a:noFill/>
                    </a:lnT>
                    <a:lnB>
                      <a:noFill/>
                    </a:lnB>
                  </a:tcPr>
                </a:tc>
                <a:tc>
                  <a:txBody>
                    <a:bodyPr/>
                    <a:lstStyle/>
                    <a:p>
                      <a:r>
                        <a:rPr lang="en-US" sz="2800"/>
                        <a:t>4 + 5</a:t>
                      </a:r>
                    </a:p>
                  </a:txBody>
                  <a:tcPr marL="72999" marR="72999" marT="36500" marB="36500" anchor="ctr">
                    <a:lnL>
                      <a:noFill/>
                    </a:lnL>
                    <a:lnR>
                      <a:noFill/>
                    </a:lnR>
                    <a:lnT>
                      <a:noFill/>
                    </a:lnT>
                    <a:lnB>
                      <a:noFill/>
                    </a:lnB>
                  </a:tcPr>
                </a:tc>
                <a:tc>
                  <a:txBody>
                    <a:bodyPr/>
                    <a:lstStyle/>
                    <a:p>
                      <a:r>
                        <a:rPr lang="en-US" sz="2800"/>
                        <a:t>9</a:t>
                      </a:r>
                    </a:p>
                  </a:txBody>
                  <a:tcPr marL="72999" marR="72999" marT="36500" marB="36500" anchor="ctr">
                    <a:lnL>
                      <a:noFill/>
                    </a:lnL>
                    <a:lnR>
                      <a:noFill/>
                    </a:lnR>
                    <a:lnT>
                      <a:noFill/>
                    </a:lnT>
                    <a:lnB>
                      <a:noFill/>
                    </a:lnB>
                  </a:tcPr>
                </a:tc>
              </a:tr>
              <a:tr h="575372">
                <a:tc>
                  <a:txBody>
                    <a:bodyPr/>
                    <a:lstStyle/>
                    <a:p>
                      <a:r>
                        <a:rPr lang="en-US" sz="2800" dirty="0"/>
                        <a:t>-</a:t>
                      </a:r>
                    </a:p>
                  </a:txBody>
                  <a:tcPr marL="72999" marR="72999" marT="36500" marB="36500" anchor="ctr">
                    <a:lnL>
                      <a:noFill/>
                    </a:lnL>
                    <a:lnR>
                      <a:noFill/>
                    </a:lnR>
                    <a:lnT>
                      <a:noFill/>
                    </a:lnT>
                    <a:lnB>
                      <a:noFill/>
                    </a:lnB>
                  </a:tcPr>
                </a:tc>
                <a:tc>
                  <a:txBody>
                    <a:bodyPr/>
                    <a:lstStyle/>
                    <a:p>
                      <a:r>
                        <a:rPr lang="en-US" sz="2800"/>
                        <a:t>Subtraction</a:t>
                      </a:r>
                    </a:p>
                  </a:txBody>
                  <a:tcPr marL="72999" marR="72999" marT="36500" marB="36500" anchor="ctr">
                    <a:lnL>
                      <a:noFill/>
                    </a:lnL>
                    <a:lnR>
                      <a:noFill/>
                    </a:lnR>
                    <a:lnT>
                      <a:noFill/>
                    </a:lnT>
                    <a:lnB>
                      <a:noFill/>
                    </a:lnB>
                  </a:tcPr>
                </a:tc>
                <a:tc>
                  <a:txBody>
                    <a:bodyPr/>
                    <a:lstStyle/>
                    <a:p>
                      <a:r>
                        <a:rPr lang="en-US" sz="2800"/>
                        <a:t>8 - 5</a:t>
                      </a:r>
                    </a:p>
                  </a:txBody>
                  <a:tcPr marL="72999" marR="72999" marT="36500" marB="36500" anchor="ctr">
                    <a:lnL>
                      <a:noFill/>
                    </a:lnL>
                    <a:lnR>
                      <a:noFill/>
                    </a:lnR>
                    <a:lnT>
                      <a:noFill/>
                    </a:lnT>
                    <a:lnB>
                      <a:noFill/>
                    </a:lnB>
                  </a:tcPr>
                </a:tc>
                <a:tc>
                  <a:txBody>
                    <a:bodyPr/>
                    <a:lstStyle/>
                    <a:p>
                      <a:r>
                        <a:rPr lang="en-US" sz="2800"/>
                        <a:t>3</a:t>
                      </a:r>
                    </a:p>
                  </a:txBody>
                  <a:tcPr marL="72999" marR="72999" marT="36500" marB="36500" anchor="ctr">
                    <a:lnL>
                      <a:noFill/>
                    </a:lnL>
                    <a:lnR>
                      <a:noFill/>
                    </a:lnR>
                    <a:lnT>
                      <a:noFill/>
                    </a:lnT>
                    <a:lnB>
                      <a:noFill/>
                    </a:lnB>
                  </a:tcPr>
                </a:tc>
              </a:tr>
              <a:tr h="821959">
                <a:tc>
                  <a:txBody>
                    <a:bodyPr/>
                    <a:lstStyle/>
                    <a:p>
                      <a:r>
                        <a:rPr lang="en-US" sz="2800"/>
                        <a:t>*</a:t>
                      </a:r>
                    </a:p>
                  </a:txBody>
                  <a:tcPr marL="72999" marR="72999" marT="36500" marB="36500" anchor="ctr">
                    <a:lnL>
                      <a:noFill/>
                    </a:lnL>
                    <a:lnR>
                      <a:noFill/>
                    </a:lnR>
                    <a:lnT>
                      <a:noFill/>
                    </a:lnT>
                    <a:lnB>
                      <a:noFill/>
                    </a:lnB>
                  </a:tcPr>
                </a:tc>
                <a:tc>
                  <a:txBody>
                    <a:bodyPr/>
                    <a:lstStyle/>
                    <a:p>
                      <a:r>
                        <a:rPr lang="en-US" sz="2800"/>
                        <a:t>Multiplication</a:t>
                      </a:r>
                    </a:p>
                  </a:txBody>
                  <a:tcPr marL="72999" marR="72999" marT="36500" marB="36500" anchor="ctr">
                    <a:lnL>
                      <a:noFill/>
                    </a:lnL>
                    <a:lnR>
                      <a:noFill/>
                    </a:lnR>
                    <a:lnT>
                      <a:noFill/>
                    </a:lnT>
                    <a:lnB>
                      <a:noFill/>
                    </a:lnB>
                  </a:tcPr>
                </a:tc>
                <a:tc>
                  <a:txBody>
                    <a:bodyPr/>
                    <a:lstStyle/>
                    <a:p>
                      <a:r>
                        <a:rPr lang="en-US" sz="2800"/>
                        <a:t>4 * 5</a:t>
                      </a:r>
                    </a:p>
                  </a:txBody>
                  <a:tcPr marL="72999" marR="72999" marT="36500" marB="36500" anchor="ctr">
                    <a:lnL>
                      <a:noFill/>
                    </a:lnL>
                    <a:lnR>
                      <a:noFill/>
                    </a:lnR>
                    <a:lnT>
                      <a:noFill/>
                    </a:lnT>
                    <a:lnB>
                      <a:noFill/>
                    </a:lnB>
                  </a:tcPr>
                </a:tc>
                <a:tc>
                  <a:txBody>
                    <a:bodyPr/>
                    <a:lstStyle/>
                    <a:p>
                      <a:r>
                        <a:rPr lang="en-US" sz="2800"/>
                        <a:t>20</a:t>
                      </a:r>
                    </a:p>
                  </a:txBody>
                  <a:tcPr marL="72999" marR="72999" marT="36500" marB="36500" anchor="ctr">
                    <a:lnL>
                      <a:noFill/>
                    </a:lnL>
                    <a:lnR>
                      <a:noFill/>
                    </a:lnR>
                    <a:lnT>
                      <a:noFill/>
                    </a:lnT>
                    <a:lnB>
                      <a:noFill/>
                    </a:lnB>
                  </a:tcPr>
                </a:tc>
              </a:tr>
              <a:tr h="575372">
                <a:tc>
                  <a:txBody>
                    <a:bodyPr/>
                    <a:lstStyle/>
                    <a:p>
                      <a:r>
                        <a:rPr lang="en-US" sz="2800"/>
                        <a:t>/</a:t>
                      </a:r>
                    </a:p>
                  </a:txBody>
                  <a:tcPr marL="72999" marR="72999" marT="36500" marB="36500" anchor="ctr">
                    <a:lnL>
                      <a:noFill/>
                    </a:lnL>
                    <a:lnR>
                      <a:noFill/>
                    </a:lnR>
                    <a:lnT>
                      <a:noFill/>
                    </a:lnT>
                    <a:lnB>
                      <a:noFill/>
                    </a:lnB>
                  </a:tcPr>
                </a:tc>
                <a:tc>
                  <a:txBody>
                    <a:bodyPr/>
                    <a:lstStyle/>
                    <a:p>
                      <a:r>
                        <a:rPr lang="en-US" sz="2800" dirty="0" smtClean="0"/>
                        <a:t>True Division</a:t>
                      </a:r>
                      <a:endParaRPr lang="en-US" sz="2800" dirty="0"/>
                    </a:p>
                  </a:txBody>
                  <a:tcPr marL="72999" marR="72999" marT="36500" marB="36500" anchor="ctr">
                    <a:lnL>
                      <a:noFill/>
                    </a:lnL>
                    <a:lnR>
                      <a:noFill/>
                    </a:lnR>
                    <a:lnT>
                      <a:noFill/>
                    </a:lnT>
                    <a:lnB>
                      <a:noFill/>
                    </a:lnB>
                  </a:tcPr>
                </a:tc>
                <a:tc>
                  <a:txBody>
                    <a:bodyPr/>
                    <a:lstStyle/>
                    <a:p>
                      <a:r>
                        <a:rPr lang="en-US" sz="2800"/>
                        <a:t>19 / 3</a:t>
                      </a:r>
                    </a:p>
                  </a:txBody>
                  <a:tcPr marL="72999" marR="72999" marT="36500" marB="36500" anchor="ctr">
                    <a:lnL>
                      <a:noFill/>
                    </a:lnL>
                    <a:lnR>
                      <a:noFill/>
                    </a:lnR>
                    <a:lnT>
                      <a:noFill/>
                    </a:lnT>
                    <a:lnB>
                      <a:noFill/>
                    </a:lnB>
                  </a:tcPr>
                </a:tc>
                <a:tc>
                  <a:txBody>
                    <a:bodyPr/>
                    <a:lstStyle/>
                    <a:p>
                      <a:r>
                        <a:rPr lang="en-US" sz="2800" dirty="0" smtClean="0"/>
                        <a:t>6.3333</a:t>
                      </a:r>
                      <a:endParaRPr lang="en-US" sz="2800" dirty="0"/>
                    </a:p>
                  </a:txBody>
                  <a:tcPr marL="72999" marR="72999" marT="36500" marB="36500" anchor="ctr">
                    <a:lnL>
                      <a:noFill/>
                    </a:lnL>
                    <a:lnR>
                      <a:noFill/>
                    </a:lnR>
                    <a:lnT>
                      <a:noFill/>
                    </a:lnT>
                    <a:lnB>
                      <a:noFill/>
                    </a:lnB>
                  </a:tcPr>
                </a:tc>
              </a:tr>
              <a:tr h="575372">
                <a:tc>
                  <a:txBody>
                    <a:bodyPr/>
                    <a:lstStyle/>
                    <a:p>
                      <a:r>
                        <a:rPr lang="en-US" sz="2800" dirty="0" smtClean="0"/>
                        <a:t>//</a:t>
                      </a:r>
                      <a:endParaRPr lang="en-US" sz="2800" dirty="0"/>
                    </a:p>
                  </a:txBody>
                  <a:tcPr marL="72999" marR="72999" marT="36500" marB="36500" anchor="ctr">
                    <a:lnL>
                      <a:noFill/>
                    </a:lnL>
                    <a:lnR>
                      <a:noFill/>
                    </a:lnR>
                    <a:lnT>
                      <a:noFill/>
                    </a:lnT>
                    <a:lnB>
                      <a:noFill/>
                    </a:lnB>
                  </a:tcPr>
                </a:tc>
                <a:tc>
                  <a:txBody>
                    <a:bodyPr/>
                    <a:lstStyle/>
                    <a:p>
                      <a:r>
                        <a:rPr lang="en-US" sz="2800" dirty="0" smtClean="0"/>
                        <a:t>Integer Division</a:t>
                      </a:r>
                      <a:endParaRPr lang="en-US" sz="2800" dirty="0"/>
                    </a:p>
                  </a:txBody>
                  <a:tcPr marL="72999" marR="72999" marT="36500" marB="36500" anchor="ctr">
                    <a:lnL>
                      <a:noFill/>
                    </a:lnL>
                    <a:lnR>
                      <a:noFill/>
                    </a:lnR>
                    <a:lnT>
                      <a:noFill/>
                    </a:lnT>
                    <a:lnB>
                      <a:noFill/>
                    </a:lnB>
                  </a:tcPr>
                </a:tc>
                <a:tc>
                  <a:txBody>
                    <a:bodyPr/>
                    <a:lstStyle/>
                    <a:p>
                      <a:r>
                        <a:rPr lang="en-US" sz="2800" dirty="0" smtClean="0"/>
                        <a:t>19//3</a:t>
                      </a:r>
                      <a:endParaRPr lang="en-US" sz="2800" dirty="0"/>
                    </a:p>
                  </a:txBody>
                  <a:tcPr marL="72999" marR="72999" marT="36500" marB="36500" anchor="ctr">
                    <a:lnL>
                      <a:noFill/>
                    </a:lnL>
                    <a:lnR>
                      <a:noFill/>
                    </a:lnR>
                    <a:lnT>
                      <a:noFill/>
                    </a:lnT>
                    <a:lnB>
                      <a:noFill/>
                    </a:lnB>
                  </a:tcPr>
                </a:tc>
                <a:tc>
                  <a:txBody>
                    <a:bodyPr/>
                    <a:lstStyle/>
                    <a:p>
                      <a:r>
                        <a:rPr lang="en-US" sz="2800" dirty="0" smtClean="0"/>
                        <a:t>6</a:t>
                      </a:r>
                      <a:endParaRPr lang="en-US" sz="2800" dirty="0"/>
                    </a:p>
                  </a:txBody>
                  <a:tcPr marL="72999" marR="72999" marT="36500" marB="36500" anchor="ctr">
                    <a:lnL>
                      <a:noFill/>
                    </a:lnL>
                    <a:lnR>
                      <a:noFill/>
                    </a:lnR>
                    <a:lnT>
                      <a:noFill/>
                    </a:lnT>
                    <a:lnB>
                      <a:noFill/>
                    </a:lnB>
                  </a:tcPr>
                </a:tc>
              </a:tr>
              <a:tr h="575372">
                <a:tc>
                  <a:txBody>
                    <a:bodyPr/>
                    <a:lstStyle/>
                    <a:p>
                      <a:r>
                        <a:rPr lang="en-US" sz="2800" dirty="0"/>
                        <a:t>%</a:t>
                      </a:r>
                    </a:p>
                  </a:txBody>
                  <a:tcPr marL="72999" marR="72999" marT="36500" marB="36500" anchor="ctr">
                    <a:lnL>
                      <a:noFill/>
                    </a:lnL>
                    <a:lnR>
                      <a:noFill/>
                    </a:lnR>
                    <a:lnT>
                      <a:noFill/>
                    </a:lnT>
                    <a:lnB>
                      <a:noFill/>
                    </a:lnB>
                  </a:tcPr>
                </a:tc>
                <a:tc>
                  <a:txBody>
                    <a:bodyPr/>
                    <a:lstStyle/>
                    <a:p>
                      <a:r>
                        <a:rPr lang="en-US" sz="2800" dirty="0"/>
                        <a:t>Remainder (</a:t>
                      </a:r>
                      <a:r>
                        <a:rPr lang="en-US" sz="2800" dirty="0">
                          <a:hlinkClick r:id="rId2" tooltip="w:modulous"/>
                        </a:rPr>
                        <a:t>modulo</a:t>
                      </a:r>
                      <a:r>
                        <a:rPr lang="en-US" sz="2800" dirty="0"/>
                        <a:t>)</a:t>
                      </a:r>
                    </a:p>
                  </a:txBody>
                  <a:tcPr marL="72999" marR="72999" marT="36500" marB="36500" anchor="ctr">
                    <a:lnL>
                      <a:noFill/>
                    </a:lnL>
                    <a:lnR>
                      <a:noFill/>
                    </a:lnR>
                    <a:lnT>
                      <a:noFill/>
                    </a:lnT>
                    <a:lnB>
                      <a:noFill/>
                    </a:lnB>
                  </a:tcPr>
                </a:tc>
                <a:tc>
                  <a:txBody>
                    <a:bodyPr/>
                    <a:lstStyle/>
                    <a:p>
                      <a:r>
                        <a:rPr lang="en-US" sz="2800" dirty="0"/>
                        <a:t>19 % 3</a:t>
                      </a:r>
                    </a:p>
                  </a:txBody>
                  <a:tcPr marL="72999" marR="72999" marT="36500" marB="36500" anchor="ctr">
                    <a:lnL>
                      <a:noFill/>
                    </a:lnL>
                    <a:lnR>
                      <a:noFill/>
                    </a:lnR>
                    <a:lnT>
                      <a:noFill/>
                    </a:lnT>
                    <a:lnB>
                      <a:noFill/>
                    </a:lnB>
                  </a:tcPr>
                </a:tc>
                <a:tc>
                  <a:txBody>
                    <a:bodyPr/>
                    <a:lstStyle/>
                    <a:p>
                      <a:r>
                        <a:rPr lang="en-US" sz="2800" dirty="0"/>
                        <a:t>1</a:t>
                      </a:r>
                    </a:p>
                  </a:txBody>
                  <a:tcPr marL="72999" marR="72999" marT="36500" marB="36500" anchor="ctr">
                    <a:lnL>
                      <a:noFill/>
                    </a:lnL>
                    <a:lnR>
                      <a:noFill/>
                    </a:lnR>
                    <a:lnT>
                      <a:noFill/>
                    </a:lnT>
                    <a:lnB>
                      <a:noFill/>
                    </a:lnB>
                  </a:tcPr>
                </a:tc>
              </a:tr>
              <a:tr h="575372">
                <a:tc>
                  <a:txBody>
                    <a:bodyPr/>
                    <a:lstStyle/>
                    <a:p>
                      <a:r>
                        <a:rPr lang="en-US" sz="2800"/>
                        <a:t>**</a:t>
                      </a:r>
                    </a:p>
                  </a:txBody>
                  <a:tcPr marL="72999" marR="72999" marT="36500" marB="36500" anchor="ctr">
                    <a:lnL>
                      <a:noFill/>
                    </a:lnL>
                    <a:lnR>
                      <a:noFill/>
                    </a:lnR>
                    <a:lnT>
                      <a:noFill/>
                    </a:lnT>
                    <a:lnB>
                      <a:noFill/>
                    </a:lnB>
                  </a:tcPr>
                </a:tc>
                <a:tc>
                  <a:txBody>
                    <a:bodyPr/>
                    <a:lstStyle/>
                    <a:p>
                      <a:r>
                        <a:rPr lang="en-US" sz="2800"/>
                        <a:t>Exponent</a:t>
                      </a:r>
                    </a:p>
                  </a:txBody>
                  <a:tcPr marL="72999" marR="72999" marT="36500" marB="36500" anchor="ctr">
                    <a:lnL>
                      <a:noFill/>
                    </a:lnL>
                    <a:lnR>
                      <a:noFill/>
                    </a:lnR>
                    <a:lnT>
                      <a:noFill/>
                    </a:lnT>
                    <a:lnB>
                      <a:noFill/>
                    </a:lnB>
                  </a:tcPr>
                </a:tc>
                <a:tc>
                  <a:txBody>
                    <a:bodyPr/>
                    <a:lstStyle/>
                    <a:p>
                      <a:r>
                        <a:rPr lang="en-US" sz="2800"/>
                        <a:t>2 ** 4</a:t>
                      </a:r>
                    </a:p>
                  </a:txBody>
                  <a:tcPr marL="72999" marR="72999" marT="36500" marB="36500" anchor="ctr">
                    <a:lnL>
                      <a:noFill/>
                    </a:lnL>
                    <a:lnR>
                      <a:noFill/>
                    </a:lnR>
                    <a:lnT>
                      <a:noFill/>
                    </a:lnT>
                    <a:lnB>
                      <a:noFill/>
                    </a:lnB>
                  </a:tcPr>
                </a:tc>
                <a:tc>
                  <a:txBody>
                    <a:bodyPr/>
                    <a:lstStyle/>
                    <a:p>
                      <a:r>
                        <a:rPr lang="en-US" sz="2800" dirty="0"/>
                        <a:t>16</a:t>
                      </a:r>
                    </a:p>
                  </a:txBody>
                  <a:tcPr marL="72999" marR="72999" marT="36500" marB="36500" anchor="ctr">
                    <a:lnL>
                      <a:noFill/>
                    </a:lnL>
                    <a:lnR>
                      <a:noFill/>
                    </a:lnR>
                    <a:lnT>
                      <a:noFill/>
                    </a:lnT>
                    <a:lnB>
                      <a:noFill/>
                    </a:lnB>
                  </a:tcPr>
                </a:tc>
              </a:tr>
            </a:tbl>
          </a:graphicData>
        </a:graphic>
      </p:graphicFrame>
    </p:spTree>
    <p:extLst>
      <p:ext uri="{BB962C8B-B14F-4D97-AF65-F5344CB8AC3E}">
        <p14:creationId xmlns:p14="http://schemas.microsoft.com/office/powerpoint/2010/main" val="14037101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Arial" pitchFamily="34" charset="0"/>
                <a:cs typeface="Arial" pitchFamily="34" charset="0"/>
              </a:rPr>
              <a:t>Order of Operations</a:t>
            </a:r>
            <a:endParaRPr lang="en-US" sz="3600"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pPr marL="60325" indent="0">
              <a:lnSpc>
                <a:spcPct val="150000"/>
              </a:lnSpc>
              <a:buNone/>
            </a:pPr>
            <a:r>
              <a:rPr lang="en-US" sz="2400" dirty="0" smtClean="0">
                <a:latin typeface="Arial" pitchFamily="34" charset="0"/>
                <a:cs typeface="Arial" pitchFamily="34" charset="0"/>
              </a:rPr>
              <a:t>Remember </a:t>
            </a:r>
            <a:r>
              <a:rPr lang="en-US" sz="2400" dirty="0">
                <a:latin typeface="Arial" pitchFamily="34" charset="0"/>
                <a:cs typeface="Arial" pitchFamily="34" charset="0"/>
              </a:rPr>
              <a:t>that thing called </a:t>
            </a:r>
            <a:r>
              <a:rPr lang="en-US" sz="2400" dirty="0">
                <a:latin typeface="Arial" pitchFamily="34" charset="0"/>
                <a:cs typeface="Arial" pitchFamily="34" charset="0"/>
                <a:hlinkClick r:id="rId2" tooltip="w:order of operations"/>
              </a:rPr>
              <a:t>order of operations</a:t>
            </a:r>
            <a:r>
              <a:rPr lang="en-US" sz="2400" dirty="0">
                <a:latin typeface="Arial" pitchFamily="34" charset="0"/>
                <a:cs typeface="Arial" pitchFamily="34" charset="0"/>
              </a:rPr>
              <a:t> that they taught in </a:t>
            </a:r>
            <a:r>
              <a:rPr lang="en-US" sz="2400" dirty="0" err="1">
                <a:latin typeface="Arial" pitchFamily="34" charset="0"/>
                <a:cs typeface="Arial" pitchFamily="34" charset="0"/>
              </a:rPr>
              <a:t>maths</a:t>
            </a:r>
            <a:r>
              <a:rPr lang="en-US" sz="2400" dirty="0">
                <a:latin typeface="Arial" pitchFamily="34" charset="0"/>
                <a:cs typeface="Arial" pitchFamily="34" charset="0"/>
              </a:rPr>
              <a:t>? Well, it applies in Python, too. Here it is, if you need reminding:</a:t>
            </a:r>
          </a:p>
          <a:p>
            <a:pPr marL="0" indent="0">
              <a:lnSpc>
                <a:spcPct val="150000"/>
              </a:lnSpc>
              <a:buNone/>
            </a:pPr>
            <a:r>
              <a:rPr lang="en-US" sz="2400" dirty="0" smtClean="0">
                <a:latin typeface="Arial" pitchFamily="34" charset="0"/>
                <a:cs typeface="Arial" pitchFamily="34" charset="0"/>
              </a:rPr>
              <a:t>1.parentheses </a:t>
            </a:r>
            <a:r>
              <a:rPr lang="en-US" sz="2400" dirty="0">
                <a:latin typeface="Arial" pitchFamily="34" charset="0"/>
                <a:cs typeface="Arial" pitchFamily="34" charset="0"/>
              </a:rPr>
              <a:t>()</a:t>
            </a:r>
          </a:p>
          <a:p>
            <a:pPr marL="0" indent="0">
              <a:lnSpc>
                <a:spcPct val="150000"/>
              </a:lnSpc>
              <a:buNone/>
            </a:pPr>
            <a:r>
              <a:rPr lang="en-US" sz="2400" dirty="0" smtClean="0">
                <a:latin typeface="Arial" pitchFamily="34" charset="0"/>
                <a:cs typeface="Arial" pitchFamily="34" charset="0"/>
              </a:rPr>
              <a:t>2.exponents </a:t>
            </a:r>
            <a:r>
              <a:rPr lang="en-US" sz="2400" dirty="0">
                <a:latin typeface="Arial" pitchFamily="34" charset="0"/>
                <a:cs typeface="Arial" pitchFamily="34" charset="0"/>
              </a:rPr>
              <a:t>**</a:t>
            </a:r>
          </a:p>
          <a:p>
            <a:pPr marL="0" indent="0">
              <a:lnSpc>
                <a:spcPct val="150000"/>
              </a:lnSpc>
              <a:buNone/>
            </a:pPr>
            <a:r>
              <a:rPr lang="en-US" sz="2400" dirty="0" smtClean="0">
                <a:latin typeface="Arial" pitchFamily="34" charset="0"/>
                <a:cs typeface="Arial" pitchFamily="34" charset="0"/>
              </a:rPr>
              <a:t>3.multiplication </a:t>
            </a:r>
            <a:r>
              <a:rPr lang="en-US" sz="2400" dirty="0">
                <a:latin typeface="Arial" pitchFamily="34" charset="0"/>
                <a:cs typeface="Arial" pitchFamily="34" charset="0"/>
              </a:rPr>
              <a:t>*, division </a:t>
            </a:r>
            <a:r>
              <a:rPr lang="en-US" sz="2400" dirty="0" smtClean="0">
                <a:latin typeface="Arial" pitchFamily="34" charset="0"/>
                <a:cs typeface="Arial" pitchFamily="34" charset="0"/>
              </a:rPr>
              <a:t>/, </a:t>
            </a:r>
            <a:r>
              <a:rPr lang="en-US" sz="2400" dirty="0">
                <a:latin typeface="Arial" pitchFamily="34" charset="0"/>
                <a:cs typeface="Arial" pitchFamily="34" charset="0"/>
              </a:rPr>
              <a:t>and remainder %</a:t>
            </a:r>
          </a:p>
          <a:p>
            <a:pPr marL="0" indent="0">
              <a:lnSpc>
                <a:spcPct val="150000"/>
              </a:lnSpc>
              <a:buNone/>
            </a:pPr>
            <a:r>
              <a:rPr lang="en-US" sz="2400" dirty="0" smtClean="0">
                <a:latin typeface="Arial" pitchFamily="34" charset="0"/>
                <a:cs typeface="Arial" pitchFamily="34" charset="0"/>
              </a:rPr>
              <a:t>4.addition </a:t>
            </a:r>
            <a:r>
              <a:rPr lang="en-US" sz="2400" dirty="0">
                <a:latin typeface="Arial" pitchFamily="34" charset="0"/>
                <a:cs typeface="Arial" pitchFamily="34" charset="0"/>
              </a:rPr>
              <a:t>+ and subtraction -</a:t>
            </a:r>
          </a:p>
          <a:p>
            <a:pPr>
              <a:lnSpc>
                <a:spcPct val="150000"/>
              </a:lnSpc>
            </a:pPr>
            <a:endParaRPr lang="en-US" sz="2400" dirty="0">
              <a:latin typeface="Arial" pitchFamily="34" charset="0"/>
              <a:cs typeface="Arial" pitchFamily="34" charset="0"/>
            </a:endParaRPr>
          </a:p>
        </p:txBody>
      </p:sp>
    </p:spTree>
    <p:extLst>
      <p:ext uri="{BB962C8B-B14F-4D97-AF65-F5344CB8AC3E}">
        <p14:creationId xmlns:p14="http://schemas.microsoft.com/office/powerpoint/2010/main" val="8134425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lide Number Placeholder 5"/>
          <p:cNvSpPr>
            <a:spLocks noGrp="1"/>
          </p:cNvSpPr>
          <p:nvPr>
            <p:ph type="sldNum" sz="quarter" idx="12"/>
          </p:nvPr>
        </p:nvSpPr>
        <p:spPr/>
        <p:txBody>
          <a:bodyPr/>
          <a:lstStyle/>
          <a:p>
            <a:fld id="{E2565DFB-8ADD-4F9A-A499-FC6EA725DC50}" type="slidenum">
              <a:rPr lang="en-US" altLang="en-US"/>
              <a:pPr/>
              <a:t>6</a:t>
            </a:fld>
            <a:endParaRPr lang="en-US" altLang="en-US"/>
          </a:p>
        </p:txBody>
      </p:sp>
      <p:sp>
        <p:nvSpPr>
          <p:cNvPr id="48175" name="Rectangle 47"/>
          <p:cNvSpPr>
            <a:spLocks noGrp="1" noChangeArrowheads="1"/>
          </p:cNvSpPr>
          <p:nvPr>
            <p:ph type="title"/>
          </p:nvPr>
        </p:nvSpPr>
        <p:spPr/>
        <p:txBody>
          <a:bodyPr>
            <a:normAutofit/>
          </a:bodyPr>
          <a:lstStyle/>
          <a:p>
            <a:r>
              <a:rPr lang="en-US" altLang="en-US" sz="4000" dirty="0"/>
              <a:t>Order of Operations</a:t>
            </a:r>
          </a:p>
        </p:txBody>
      </p:sp>
      <p:graphicFrame>
        <p:nvGraphicFramePr>
          <p:cNvPr id="48178" name="Group 50"/>
          <p:cNvGraphicFramePr>
            <a:graphicFrameLocks noGrp="1"/>
          </p:cNvGraphicFramePr>
          <p:nvPr>
            <p:ph idx="1"/>
          </p:nvPr>
        </p:nvGraphicFramePr>
        <p:xfrm>
          <a:off x="457200" y="1600200"/>
          <a:ext cx="8229600" cy="4191000"/>
        </p:xfrm>
        <a:graphic>
          <a:graphicData uri="http://schemas.openxmlformats.org/drawingml/2006/table">
            <a:tbl>
              <a:tblPr/>
              <a:tblGrid>
                <a:gridCol w="2743200"/>
                <a:gridCol w="2743200"/>
                <a:gridCol w="2743200"/>
              </a:tblGrid>
              <a:tr h="45085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charset="0"/>
                        </a:rPr>
                        <a:t>Operator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Arial" charset="0"/>
                        </a:rPr>
                        <a:t>Operation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Arial" charset="0"/>
                        </a:rPr>
                        <a:t>Precedence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Arial" charset="0"/>
                        </a:rPr>
                        <a:t>parentheses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Arial" charset="0"/>
                        </a:rPr>
                        <a:t>exponentiation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Arial" charset="0"/>
                        </a:rPr>
                        <a:t>multiplication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Arial" charset="0"/>
                        </a:rPr>
                        <a:t>division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err="1" smtClean="0">
                          <a:ln>
                            <a:noFill/>
                          </a:ln>
                          <a:solidFill>
                            <a:schemeClr val="tx1"/>
                          </a:solidFill>
                          <a:effectLst/>
                          <a:latin typeface="Arial" charset="0"/>
                        </a:rPr>
                        <a:t>int</a:t>
                      </a:r>
                      <a:r>
                        <a:rPr kumimoji="0" lang="en-US" altLang="en-US" sz="2400" b="0" i="0" u="none" strike="noStrike" cap="none" normalizeH="0" baseline="0" dirty="0" smtClean="0">
                          <a:ln>
                            <a:noFill/>
                          </a:ln>
                          <a:solidFill>
                            <a:schemeClr val="tx1"/>
                          </a:solidFill>
                          <a:effectLst/>
                          <a:latin typeface="Arial" charset="0"/>
                        </a:rPr>
                        <a:t> division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Arial" charset="0"/>
                        </a:rPr>
                        <a:t>remainder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Arial" charset="0"/>
                        </a:rPr>
                        <a:t>addition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Arial" charset="0"/>
                        </a:rPr>
                        <a:t>subtraction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0400709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84CB085-8012-4EDE-BB79-DFBADD8193B6}" type="slidenum">
              <a:rPr lang="en-US" altLang="en-US"/>
              <a:pPr/>
              <a:t>7</a:t>
            </a:fld>
            <a:endParaRPr lang="en-US" altLang="en-US"/>
          </a:p>
        </p:txBody>
      </p:sp>
      <p:sp>
        <p:nvSpPr>
          <p:cNvPr id="34818" name="Rectangle 2"/>
          <p:cNvSpPr>
            <a:spLocks noGrp="1" noChangeArrowheads="1"/>
          </p:cNvSpPr>
          <p:nvPr>
            <p:ph type="title"/>
          </p:nvPr>
        </p:nvSpPr>
        <p:spPr/>
        <p:txBody>
          <a:bodyPr/>
          <a:lstStyle/>
          <a:p>
            <a:endParaRPr lang="en-US" altLang="en-US"/>
          </a:p>
        </p:txBody>
      </p:sp>
      <p:sp>
        <p:nvSpPr>
          <p:cNvPr id="34819" name="Rectangle 3"/>
          <p:cNvSpPr>
            <a:spLocks noGrp="1" noChangeArrowheads="1"/>
          </p:cNvSpPr>
          <p:nvPr>
            <p:ph type="body" idx="1"/>
          </p:nvPr>
        </p:nvSpPr>
        <p:spPr/>
        <p:txBody>
          <a:bodyPr>
            <a:normAutofit lnSpcReduction="10000"/>
          </a:bodyPr>
          <a:lstStyle/>
          <a:p>
            <a:pPr>
              <a:lnSpc>
                <a:spcPct val="150000"/>
              </a:lnSpc>
            </a:pPr>
            <a:r>
              <a:rPr lang="en-US" altLang="en-US" sz="2400" dirty="0">
                <a:latin typeface="Arial" pitchFamily="34" charset="0"/>
                <a:cs typeface="Arial" pitchFamily="34" charset="0"/>
              </a:rPr>
              <a:t>The computer scans the expression </a:t>
            </a:r>
            <a:r>
              <a:rPr lang="en-US" altLang="en-US" sz="2400" dirty="0" smtClean="0">
                <a:latin typeface="Arial" pitchFamily="34" charset="0"/>
                <a:cs typeface="Arial" pitchFamily="34" charset="0"/>
              </a:rPr>
              <a:t>from left </a:t>
            </a:r>
            <a:r>
              <a:rPr lang="en-US" altLang="en-US" sz="2400" dirty="0">
                <a:latin typeface="Arial" pitchFamily="34" charset="0"/>
                <a:cs typeface="Arial" pitchFamily="34" charset="0"/>
              </a:rPr>
              <a:t>to right, </a:t>
            </a:r>
          </a:p>
          <a:p>
            <a:pPr algn="just">
              <a:lnSpc>
                <a:spcPct val="150000"/>
              </a:lnSpc>
            </a:pPr>
            <a:r>
              <a:rPr lang="en-US" altLang="en-US" sz="2400" dirty="0">
                <a:latin typeface="Arial" pitchFamily="34" charset="0"/>
                <a:cs typeface="Arial" pitchFamily="34" charset="0"/>
              </a:rPr>
              <a:t>first clearing parentheses</a:t>
            </a:r>
            <a:r>
              <a:rPr lang="en-US" altLang="en-US" sz="2400" dirty="0" smtClean="0">
                <a:latin typeface="Arial" pitchFamily="34" charset="0"/>
                <a:cs typeface="Arial" pitchFamily="34" charset="0"/>
              </a:rPr>
              <a:t>, </a:t>
            </a:r>
          </a:p>
          <a:p>
            <a:pPr marL="0" indent="3175" algn="just">
              <a:lnSpc>
                <a:spcPct val="150000"/>
              </a:lnSpc>
            </a:pPr>
            <a:r>
              <a:rPr lang="en-US" altLang="en-US" sz="2400" dirty="0" smtClean="0">
                <a:latin typeface="Arial" pitchFamily="34" charset="0"/>
                <a:cs typeface="Arial" pitchFamily="34" charset="0"/>
              </a:rPr>
              <a:t> second</a:t>
            </a:r>
            <a:r>
              <a:rPr lang="en-US" altLang="en-US" sz="2400" dirty="0">
                <a:latin typeface="Arial" pitchFamily="34" charset="0"/>
                <a:cs typeface="Arial" pitchFamily="34" charset="0"/>
              </a:rPr>
              <a:t>, </a:t>
            </a:r>
            <a:r>
              <a:rPr lang="en-US" altLang="en-US" sz="2400" dirty="0" smtClean="0">
                <a:latin typeface="Arial" pitchFamily="34" charset="0"/>
                <a:cs typeface="Arial" pitchFamily="34" charset="0"/>
              </a:rPr>
              <a:t>evaluating exponentiations </a:t>
            </a:r>
            <a:r>
              <a:rPr lang="en-US" altLang="en-US" sz="2400" dirty="0">
                <a:latin typeface="Arial" pitchFamily="34" charset="0"/>
                <a:cs typeface="Arial" pitchFamily="34" charset="0"/>
              </a:rPr>
              <a:t>from left to right in </a:t>
            </a:r>
            <a:r>
              <a:rPr lang="en-US" altLang="en-US" sz="2400" dirty="0" smtClean="0">
                <a:latin typeface="Arial" pitchFamily="34" charset="0"/>
                <a:cs typeface="Arial" pitchFamily="34" charset="0"/>
              </a:rPr>
              <a:t>the order </a:t>
            </a:r>
            <a:r>
              <a:rPr lang="en-US" altLang="en-US" sz="2400" dirty="0">
                <a:latin typeface="Arial" pitchFamily="34" charset="0"/>
                <a:cs typeface="Arial" pitchFamily="34" charset="0"/>
              </a:rPr>
              <a:t>they are encountered</a:t>
            </a:r>
          </a:p>
          <a:p>
            <a:pPr>
              <a:lnSpc>
                <a:spcPct val="150000"/>
              </a:lnSpc>
            </a:pPr>
            <a:r>
              <a:rPr lang="en-US" altLang="en-US" sz="2400" dirty="0">
                <a:latin typeface="Arial" pitchFamily="34" charset="0"/>
                <a:cs typeface="Arial" pitchFamily="34" charset="0"/>
              </a:rPr>
              <a:t>third, evaluating *, /, //, % from left to </a:t>
            </a:r>
            <a:r>
              <a:rPr lang="en-US" altLang="en-US" sz="2400" dirty="0" smtClean="0">
                <a:latin typeface="Arial" pitchFamily="34" charset="0"/>
                <a:cs typeface="Arial" pitchFamily="34" charset="0"/>
              </a:rPr>
              <a:t>right in </a:t>
            </a:r>
            <a:r>
              <a:rPr lang="en-US" altLang="en-US" sz="2400" dirty="0">
                <a:latin typeface="Arial" pitchFamily="34" charset="0"/>
                <a:cs typeface="Arial" pitchFamily="34" charset="0"/>
              </a:rPr>
              <a:t>the order they are encountered,</a:t>
            </a:r>
          </a:p>
          <a:p>
            <a:pPr>
              <a:lnSpc>
                <a:spcPct val="150000"/>
              </a:lnSpc>
            </a:pPr>
            <a:r>
              <a:rPr lang="en-US" altLang="en-US" sz="2400" dirty="0">
                <a:latin typeface="Arial" pitchFamily="34" charset="0"/>
                <a:cs typeface="Arial" pitchFamily="34" charset="0"/>
              </a:rPr>
              <a:t>fourth, evaluating +, - from left to </a:t>
            </a:r>
            <a:r>
              <a:rPr lang="en-US" altLang="en-US" sz="2400" dirty="0" smtClean="0">
                <a:latin typeface="Arial" pitchFamily="34" charset="0"/>
                <a:cs typeface="Arial" pitchFamily="34" charset="0"/>
              </a:rPr>
              <a:t>right in </a:t>
            </a:r>
            <a:r>
              <a:rPr lang="en-US" altLang="en-US" sz="2400" dirty="0">
                <a:latin typeface="Arial" pitchFamily="34" charset="0"/>
                <a:cs typeface="Arial" pitchFamily="34" charset="0"/>
              </a:rPr>
              <a:t>the order they are encountered</a:t>
            </a:r>
          </a:p>
        </p:txBody>
      </p:sp>
    </p:spTree>
    <p:extLst>
      <p:ext uri="{BB962C8B-B14F-4D97-AF65-F5344CB8AC3E}">
        <p14:creationId xmlns:p14="http://schemas.microsoft.com/office/powerpoint/2010/main" val="40471790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Arial" pitchFamily="34" charset="0"/>
                <a:cs typeface="Arial" pitchFamily="34" charset="0"/>
              </a:rPr>
              <a:t>Example 1 </a:t>
            </a:r>
            <a:r>
              <a:rPr lang="en-US" sz="3200" b="1" dirty="0">
                <a:latin typeface="Arial" pitchFamily="34" charset="0"/>
                <a:cs typeface="Arial" pitchFamily="34" charset="0"/>
              </a:rPr>
              <a:t>– Order of operations</a:t>
            </a:r>
          </a:p>
        </p:txBody>
      </p:sp>
      <p:sp>
        <p:nvSpPr>
          <p:cNvPr id="3" name="Content Placeholder 2"/>
          <p:cNvSpPr>
            <a:spLocks noGrp="1"/>
          </p:cNvSpPr>
          <p:nvPr>
            <p:ph idx="1"/>
          </p:nvPr>
        </p:nvSpPr>
        <p:spPr>
          <a:xfrm>
            <a:off x="457200" y="1295400"/>
            <a:ext cx="8229600" cy="4953000"/>
          </a:xfrm>
        </p:spPr>
        <p:txBody>
          <a:bodyPr>
            <a:noAutofit/>
          </a:bodyPr>
          <a:lstStyle/>
          <a:p>
            <a:pPr marL="0" indent="0" algn="just">
              <a:lnSpc>
                <a:spcPct val="150000"/>
              </a:lnSpc>
              <a:buNone/>
            </a:pPr>
            <a:r>
              <a:rPr lang="en-US" sz="2000" dirty="0" smtClean="0">
                <a:latin typeface="Arial" pitchFamily="34" charset="0"/>
                <a:cs typeface="Arial" pitchFamily="34" charset="0"/>
              </a:rPr>
              <a:t>&gt;&gt;&gt; </a:t>
            </a:r>
            <a:r>
              <a:rPr lang="en-US" sz="2000" dirty="0">
                <a:latin typeface="Arial" pitchFamily="34" charset="0"/>
                <a:cs typeface="Arial" pitchFamily="34" charset="0"/>
              </a:rPr>
              <a:t>1 + 2 * </a:t>
            </a:r>
            <a:r>
              <a:rPr lang="en-US" sz="2000" dirty="0" smtClean="0">
                <a:latin typeface="Arial" pitchFamily="34" charset="0"/>
                <a:cs typeface="Arial" pitchFamily="34" charset="0"/>
              </a:rPr>
              <a:t>3</a:t>
            </a:r>
          </a:p>
          <a:p>
            <a:pPr marL="0" indent="0" algn="just">
              <a:lnSpc>
                <a:spcPct val="150000"/>
              </a:lnSpc>
              <a:buNone/>
            </a:pPr>
            <a:r>
              <a:rPr lang="en-US" sz="2000" dirty="0" smtClean="0">
                <a:latin typeface="Arial" pitchFamily="34" charset="0"/>
                <a:cs typeface="Arial" pitchFamily="34" charset="0"/>
              </a:rPr>
              <a:t> 7</a:t>
            </a:r>
          </a:p>
          <a:p>
            <a:pPr marL="0" indent="0" algn="just">
              <a:lnSpc>
                <a:spcPct val="150000"/>
              </a:lnSpc>
              <a:buNone/>
            </a:pPr>
            <a:r>
              <a:rPr lang="en-US" sz="2000" dirty="0" smtClean="0">
                <a:latin typeface="Arial" pitchFamily="34" charset="0"/>
                <a:cs typeface="Arial" pitchFamily="34" charset="0"/>
              </a:rPr>
              <a:t> </a:t>
            </a:r>
            <a:r>
              <a:rPr lang="en-US" sz="2000" dirty="0">
                <a:latin typeface="Arial" pitchFamily="34" charset="0"/>
                <a:cs typeface="Arial" pitchFamily="34" charset="0"/>
              </a:rPr>
              <a:t>&gt;&gt;&gt; (1 + 2) * </a:t>
            </a:r>
            <a:r>
              <a:rPr lang="en-US" sz="2000" dirty="0" smtClean="0">
                <a:latin typeface="Arial" pitchFamily="34" charset="0"/>
                <a:cs typeface="Arial" pitchFamily="34" charset="0"/>
              </a:rPr>
              <a:t>3</a:t>
            </a:r>
          </a:p>
          <a:p>
            <a:pPr marL="0" indent="0" algn="just">
              <a:lnSpc>
                <a:spcPct val="150000"/>
              </a:lnSpc>
              <a:buNone/>
            </a:pPr>
            <a:r>
              <a:rPr lang="en-US" sz="2000" dirty="0" smtClean="0">
                <a:latin typeface="Arial" pitchFamily="34" charset="0"/>
                <a:cs typeface="Arial" pitchFamily="34" charset="0"/>
              </a:rPr>
              <a:t> 9</a:t>
            </a:r>
          </a:p>
          <a:p>
            <a:pPr algn="just">
              <a:lnSpc>
                <a:spcPct val="150000"/>
              </a:lnSpc>
            </a:pPr>
            <a:r>
              <a:rPr lang="en-US" sz="2000" dirty="0" smtClean="0">
                <a:latin typeface="Arial" pitchFamily="34" charset="0"/>
                <a:cs typeface="Arial" pitchFamily="34" charset="0"/>
              </a:rPr>
              <a:t>In </a:t>
            </a:r>
            <a:r>
              <a:rPr lang="en-US" sz="2000" dirty="0">
                <a:latin typeface="Arial" pitchFamily="34" charset="0"/>
                <a:cs typeface="Arial" pitchFamily="34" charset="0"/>
              </a:rPr>
              <a:t>the first example, the computer calculates 2 * 3 first, then adds 1 to it. This is because multiplication has the higher priority (at 3) and addition is below that (at a lowly 4).</a:t>
            </a:r>
          </a:p>
          <a:p>
            <a:pPr algn="just">
              <a:lnSpc>
                <a:spcPct val="150000"/>
              </a:lnSpc>
            </a:pPr>
            <a:r>
              <a:rPr lang="en-US" sz="2000" dirty="0">
                <a:latin typeface="Arial" pitchFamily="34" charset="0"/>
                <a:cs typeface="Arial" pitchFamily="34" charset="0"/>
              </a:rPr>
              <a:t>In the second example, the computer calculates 1 + 2 first, then multiplies it by 3. This is because </a:t>
            </a:r>
            <a:r>
              <a:rPr lang="en-US" sz="2000" dirty="0" smtClean="0">
                <a:latin typeface="Arial" pitchFamily="34" charset="0"/>
                <a:cs typeface="Arial" pitchFamily="34" charset="0"/>
              </a:rPr>
              <a:t>parentheses have </a:t>
            </a:r>
            <a:r>
              <a:rPr lang="en-US" sz="2000" dirty="0">
                <a:latin typeface="Arial" pitchFamily="34" charset="0"/>
                <a:cs typeface="Arial" pitchFamily="34" charset="0"/>
              </a:rPr>
              <a:t>the higher priority (at 1), and addition comes in later than that.</a:t>
            </a:r>
          </a:p>
          <a:p>
            <a:pPr marL="0" indent="0" algn="just">
              <a:lnSpc>
                <a:spcPct val="150000"/>
              </a:lnSpc>
              <a:buNone/>
            </a:pPr>
            <a:endParaRPr lang="en-US" sz="2000" dirty="0">
              <a:latin typeface="Arial" pitchFamily="34" charset="0"/>
              <a:cs typeface="Arial" pitchFamily="34" charset="0"/>
            </a:endParaRPr>
          </a:p>
        </p:txBody>
      </p:sp>
    </p:spTree>
    <p:extLst>
      <p:ext uri="{BB962C8B-B14F-4D97-AF65-F5344CB8AC3E}">
        <p14:creationId xmlns:p14="http://schemas.microsoft.com/office/powerpoint/2010/main" val="37678802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868362"/>
          </a:xfrm>
        </p:spPr>
        <p:txBody>
          <a:bodyPr>
            <a:normAutofit/>
          </a:bodyPr>
          <a:lstStyle/>
          <a:p>
            <a:r>
              <a:rPr lang="en-US" sz="2800" b="1" dirty="0" smtClean="0">
                <a:latin typeface="Arial" pitchFamily="34" charset="0"/>
                <a:cs typeface="Arial" pitchFamily="34" charset="0"/>
              </a:rPr>
              <a:t>Example 2 </a:t>
            </a:r>
            <a:r>
              <a:rPr lang="en-US" sz="2800" b="1" dirty="0">
                <a:latin typeface="Arial" pitchFamily="34" charset="0"/>
                <a:cs typeface="Arial" pitchFamily="34" charset="0"/>
              </a:rPr>
              <a:t>– </a:t>
            </a:r>
            <a:r>
              <a:rPr lang="en-US" sz="2800" b="1" dirty="0" smtClean="0">
                <a:latin typeface="Arial" pitchFamily="34" charset="0"/>
                <a:cs typeface="Arial" pitchFamily="34" charset="0"/>
              </a:rPr>
              <a:t>Order of operations</a:t>
            </a:r>
            <a:endParaRPr lang="en-US" sz="2800" b="1" dirty="0">
              <a:latin typeface="Arial" pitchFamily="34" charset="0"/>
              <a:cs typeface="Arial" pitchFamily="34" charset="0"/>
            </a:endParaRPr>
          </a:p>
        </p:txBody>
      </p:sp>
      <p:sp>
        <p:nvSpPr>
          <p:cNvPr id="3" name="Content Placeholder 2"/>
          <p:cNvSpPr>
            <a:spLocks noGrp="1"/>
          </p:cNvSpPr>
          <p:nvPr>
            <p:ph idx="1"/>
          </p:nvPr>
        </p:nvSpPr>
        <p:spPr>
          <a:xfrm>
            <a:off x="457200" y="1219200"/>
            <a:ext cx="8229600" cy="5257800"/>
          </a:xfrm>
        </p:spPr>
        <p:txBody>
          <a:bodyPr>
            <a:normAutofit/>
          </a:bodyPr>
          <a:lstStyle/>
          <a:p>
            <a:pPr marL="0" indent="3175">
              <a:lnSpc>
                <a:spcPct val="150000"/>
              </a:lnSpc>
              <a:buNone/>
            </a:pPr>
            <a:r>
              <a:rPr lang="en-US" sz="2000" dirty="0">
                <a:latin typeface="Arial" pitchFamily="34" charset="0"/>
                <a:cs typeface="Arial" pitchFamily="34" charset="0"/>
              </a:rPr>
              <a:t>Also remember that the math is calculated from left to right, </a:t>
            </a:r>
            <a:r>
              <a:rPr lang="en-US" sz="2000" i="1" dirty="0">
                <a:latin typeface="Arial" pitchFamily="34" charset="0"/>
                <a:cs typeface="Arial" pitchFamily="34" charset="0"/>
              </a:rPr>
              <a:t>unless</a:t>
            </a:r>
            <a:r>
              <a:rPr lang="en-US" sz="2000" dirty="0">
                <a:latin typeface="Arial" pitchFamily="34" charset="0"/>
                <a:cs typeface="Arial" pitchFamily="34" charset="0"/>
              </a:rPr>
              <a:t> you put in parentheses. The innermost parentheses are calculated first. Watch these examples:</a:t>
            </a:r>
          </a:p>
          <a:p>
            <a:pPr marL="0" indent="0">
              <a:lnSpc>
                <a:spcPct val="150000"/>
              </a:lnSpc>
              <a:buNone/>
            </a:pPr>
            <a:r>
              <a:rPr lang="en-US" sz="2000" dirty="0" smtClean="0">
                <a:latin typeface="Arial" pitchFamily="34" charset="0"/>
                <a:cs typeface="Arial" pitchFamily="34" charset="0"/>
              </a:rPr>
              <a:t>&gt;&gt;&gt; </a:t>
            </a:r>
            <a:r>
              <a:rPr lang="en-US" sz="2000" dirty="0">
                <a:latin typeface="Arial" pitchFamily="34" charset="0"/>
                <a:cs typeface="Arial" pitchFamily="34" charset="0"/>
              </a:rPr>
              <a:t>4 - 40 - 3 </a:t>
            </a:r>
            <a:endParaRPr lang="en-US" sz="2000" dirty="0" smtClean="0">
              <a:latin typeface="Arial" pitchFamily="34" charset="0"/>
              <a:cs typeface="Arial" pitchFamily="34" charset="0"/>
            </a:endParaRPr>
          </a:p>
          <a:p>
            <a:pPr marL="0" indent="0">
              <a:lnSpc>
                <a:spcPct val="150000"/>
              </a:lnSpc>
              <a:buNone/>
            </a:pPr>
            <a:r>
              <a:rPr lang="en-US" sz="2000" dirty="0" smtClean="0">
                <a:latin typeface="Arial" pitchFamily="34" charset="0"/>
                <a:cs typeface="Arial" pitchFamily="34" charset="0"/>
              </a:rPr>
              <a:t>-</a:t>
            </a:r>
            <a:r>
              <a:rPr lang="en-US" sz="2000" dirty="0">
                <a:latin typeface="Arial" pitchFamily="34" charset="0"/>
                <a:cs typeface="Arial" pitchFamily="34" charset="0"/>
              </a:rPr>
              <a:t>39 </a:t>
            </a:r>
            <a:endParaRPr lang="en-US" sz="2000" dirty="0" smtClean="0">
              <a:latin typeface="Arial" pitchFamily="34" charset="0"/>
              <a:cs typeface="Arial" pitchFamily="34" charset="0"/>
            </a:endParaRPr>
          </a:p>
          <a:p>
            <a:pPr marL="0" indent="0">
              <a:lnSpc>
                <a:spcPct val="150000"/>
              </a:lnSpc>
              <a:buNone/>
            </a:pPr>
            <a:r>
              <a:rPr lang="en-US" sz="2000" dirty="0" smtClean="0">
                <a:latin typeface="Arial" pitchFamily="34" charset="0"/>
                <a:cs typeface="Arial" pitchFamily="34" charset="0"/>
              </a:rPr>
              <a:t>&gt;&gt;&gt; </a:t>
            </a:r>
            <a:r>
              <a:rPr lang="en-US" sz="2000" dirty="0">
                <a:latin typeface="Arial" pitchFamily="34" charset="0"/>
                <a:cs typeface="Arial" pitchFamily="34" charset="0"/>
              </a:rPr>
              <a:t>4 - (40 - 3</a:t>
            </a:r>
            <a:r>
              <a:rPr lang="en-US" sz="2000" dirty="0" smtClean="0">
                <a:latin typeface="Arial" pitchFamily="34" charset="0"/>
                <a:cs typeface="Arial" pitchFamily="34" charset="0"/>
              </a:rPr>
              <a:t>)</a:t>
            </a:r>
          </a:p>
          <a:p>
            <a:pPr marL="0" indent="0">
              <a:lnSpc>
                <a:spcPct val="150000"/>
              </a:lnSpc>
              <a:buNone/>
            </a:pPr>
            <a:r>
              <a:rPr lang="en-US" sz="2000" dirty="0" smtClean="0">
                <a:latin typeface="Arial" pitchFamily="34" charset="0"/>
                <a:cs typeface="Arial" pitchFamily="34" charset="0"/>
              </a:rPr>
              <a:t> </a:t>
            </a:r>
            <a:r>
              <a:rPr lang="en-US" sz="2000" dirty="0">
                <a:latin typeface="Arial" pitchFamily="34" charset="0"/>
                <a:cs typeface="Arial" pitchFamily="34" charset="0"/>
              </a:rPr>
              <a:t>-33 </a:t>
            </a:r>
            <a:endParaRPr lang="en-US" sz="2000" dirty="0" smtClean="0">
              <a:latin typeface="Arial" pitchFamily="34" charset="0"/>
              <a:cs typeface="Arial" pitchFamily="34" charset="0"/>
            </a:endParaRPr>
          </a:p>
          <a:p>
            <a:pPr>
              <a:lnSpc>
                <a:spcPct val="150000"/>
              </a:lnSpc>
            </a:pPr>
            <a:r>
              <a:rPr lang="en-US" sz="2000" dirty="0" smtClean="0">
                <a:latin typeface="Arial" pitchFamily="34" charset="0"/>
                <a:cs typeface="Arial" pitchFamily="34" charset="0"/>
              </a:rPr>
              <a:t> </a:t>
            </a:r>
            <a:r>
              <a:rPr lang="en-US" sz="2000" dirty="0">
                <a:latin typeface="Arial" pitchFamily="34" charset="0"/>
                <a:cs typeface="Arial" pitchFamily="34" charset="0"/>
              </a:rPr>
              <a:t>In the first example, 4 - 40 is </a:t>
            </a:r>
            <a:r>
              <a:rPr lang="en-US" sz="2000" dirty="0" smtClean="0">
                <a:latin typeface="Arial" pitchFamily="34" charset="0"/>
                <a:cs typeface="Arial" pitchFamily="34" charset="0"/>
              </a:rPr>
              <a:t>calculated, then </a:t>
            </a:r>
            <a:r>
              <a:rPr lang="en-US" sz="2000" dirty="0">
                <a:latin typeface="Arial" pitchFamily="34" charset="0"/>
                <a:cs typeface="Arial" pitchFamily="34" charset="0"/>
              </a:rPr>
              <a:t>- 3 is done.</a:t>
            </a:r>
          </a:p>
          <a:p>
            <a:pPr>
              <a:lnSpc>
                <a:spcPct val="150000"/>
              </a:lnSpc>
            </a:pPr>
            <a:r>
              <a:rPr lang="en-US" sz="2000" dirty="0" smtClean="0">
                <a:latin typeface="Arial" pitchFamily="34" charset="0"/>
                <a:cs typeface="Arial" pitchFamily="34" charset="0"/>
              </a:rPr>
              <a:t>In </a:t>
            </a:r>
            <a:r>
              <a:rPr lang="en-US" sz="2000" dirty="0">
                <a:latin typeface="Arial" pitchFamily="34" charset="0"/>
                <a:cs typeface="Arial" pitchFamily="34" charset="0"/>
              </a:rPr>
              <a:t>the second example, 40 - 3 is calculated, then it is subtracted from 4.</a:t>
            </a:r>
          </a:p>
          <a:p>
            <a:pPr marL="0" indent="0">
              <a:lnSpc>
                <a:spcPct val="150000"/>
              </a:lnSpc>
              <a:buNone/>
            </a:pPr>
            <a:endParaRPr lang="en-US" sz="2000" dirty="0">
              <a:latin typeface="Arial" pitchFamily="34" charset="0"/>
              <a:cs typeface="Arial" pitchFamily="34" charset="0"/>
            </a:endParaRPr>
          </a:p>
        </p:txBody>
      </p:sp>
    </p:spTree>
    <p:extLst>
      <p:ext uri="{BB962C8B-B14F-4D97-AF65-F5344CB8AC3E}">
        <p14:creationId xmlns:p14="http://schemas.microsoft.com/office/powerpoint/2010/main" val="28162111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3933</TotalTime>
  <Words>1041</Words>
  <Application>Microsoft Office PowerPoint</Application>
  <PresentationFormat>On-screen Show (4:3)</PresentationFormat>
  <Paragraphs>199</Paragraphs>
  <Slides>36</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36</vt:i4>
      </vt:variant>
    </vt:vector>
  </HeadingPairs>
  <TitlesOfParts>
    <vt:vector size="39" baseType="lpstr">
      <vt:lpstr>Arial</vt:lpstr>
      <vt:lpstr>Calibri</vt:lpstr>
      <vt:lpstr>Office Theme</vt:lpstr>
      <vt:lpstr>Operators and Expressions in Python</vt:lpstr>
      <vt:lpstr>PowerPoint Presentation</vt:lpstr>
      <vt:lpstr>Types of Operator </vt:lpstr>
      <vt:lpstr>Basic Arithmetic operators in Python</vt:lpstr>
      <vt:lpstr>Order of Operations</vt:lpstr>
      <vt:lpstr>Order of Operations</vt:lpstr>
      <vt:lpstr>PowerPoint Presentation</vt:lpstr>
      <vt:lpstr>Example 1 – Order of operations</vt:lpstr>
      <vt:lpstr>Example 2 – Order of operations</vt:lpstr>
      <vt:lpstr>Comparison / Relational Operators </vt:lpstr>
      <vt:lpstr>Assignment Operators </vt:lpstr>
      <vt:lpstr>Bitwise Operators </vt:lpstr>
      <vt:lpstr>Bitwise</vt:lpstr>
      <vt:lpstr>Bitwise Operations</vt:lpstr>
      <vt:lpstr>PowerPoint Presentation</vt:lpstr>
      <vt:lpstr>PowerPoint Presentation</vt:lpstr>
      <vt:lpstr>PowerPoint Presentation</vt:lpstr>
      <vt:lpstr>Membership Operators </vt:lpstr>
      <vt:lpstr>Identity Operators </vt:lpstr>
      <vt:lpstr>Operators Precedence </vt:lpstr>
      <vt:lpstr>PowerPoint Presentation</vt:lpstr>
      <vt:lpstr>Quotation in Python</vt:lpstr>
      <vt:lpstr>Built-in format Function</vt:lpstr>
      <vt:lpstr>PowerPoint Presentation</vt:lpstr>
      <vt:lpstr>PowerPoint Presentation</vt:lpstr>
      <vt:lpstr>Python is a Dynamic Type language</vt:lpstr>
      <vt:lpstr>PowerPoint Presentation</vt:lpstr>
      <vt:lpstr>Python is a Strongly Typed language</vt:lpstr>
      <vt:lpstr>PowerPoint Presentation</vt:lpstr>
      <vt:lpstr>PowerPoint Presentation</vt:lpstr>
      <vt:lpstr>Python Program for Bob Problem</vt:lpstr>
      <vt:lpstr>Problem -1</vt:lpstr>
      <vt:lpstr>Flow chart</vt:lpstr>
      <vt:lpstr>Python code</vt:lpstr>
      <vt:lpstr>Output </vt:lpstr>
      <vt:lpstr>Python features….. lambda operator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Techniques</dc:title>
  <dc:creator>sathis kumar</dc:creator>
  <cp:lastModifiedBy>Admin</cp:lastModifiedBy>
  <cp:revision>458</cp:revision>
  <dcterms:created xsi:type="dcterms:W3CDTF">2006-08-16T00:00:00Z</dcterms:created>
  <dcterms:modified xsi:type="dcterms:W3CDTF">2019-07-22T11:57:04Z</dcterms:modified>
</cp:coreProperties>
</file>