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92" r:id="rId2"/>
    <p:sldId id="345" r:id="rId3"/>
    <p:sldId id="358" r:id="rId4"/>
    <p:sldId id="346" r:id="rId5"/>
    <p:sldId id="347" r:id="rId6"/>
    <p:sldId id="348" r:id="rId7"/>
    <p:sldId id="349" r:id="rId8"/>
    <p:sldId id="350" r:id="rId9"/>
    <p:sldId id="359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275" r:id="rId18"/>
    <p:sldId id="276" r:id="rId19"/>
    <p:sldId id="277" r:id="rId20"/>
    <p:sldId id="278" r:id="rId21"/>
    <p:sldId id="360" r:id="rId22"/>
    <p:sldId id="281" r:id="rId23"/>
    <p:sldId id="283" r:id="rId24"/>
    <p:sldId id="284" r:id="rId25"/>
    <p:sldId id="361" r:id="rId26"/>
    <p:sldId id="285" r:id="rId27"/>
    <p:sldId id="286" r:id="rId28"/>
    <p:sldId id="287" r:id="rId29"/>
    <p:sldId id="288" r:id="rId30"/>
    <p:sldId id="289" r:id="rId31"/>
    <p:sldId id="290" r:id="rId32"/>
    <p:sldId id="344" r:id="rId33"/>
    <p:sldId id="29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89AB6-8063-49ED-9E90-9A80EACDBC9E}" type="datetimeFigureOut">
              <a:rPr lang="en-IN" smtClean="0"/>
              <a:pPr/>
              <a:t>12-09-2016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73875-AD38-4131-A599-396FC8D641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5807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56321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0A55-9F12-47B9-ADA7-A63FAEC632A0}" type="datetimeFigureOut">
              <a:rPr lang="en-IN" smtClean="0"/>
              <a:pPr/>
              <a:t>12-09-2016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B9F8-B0D5-4DF1-826D-71AA371460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7755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0A55-9F12-47B9-ADA7-A63FAEC632A0}" type="datetimeFigureOut">
              <a:rPr lang="en-IN" smtClean="0"/>
              <a:pPr/>
              <a:t>12-09-2016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B9F8-B0D5-4DF1-826D-71AA371460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4084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0A55-9F12-47B9-ADA7-A63FAEC632A0}" type="datetimeFigureOut">
              <a:rPr lang="en-IN" smtClean="0"/>
              <a:pPr/>
              <a:t>12-09-2016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B9F8-B0D5-4DF1-826D-71AA371460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0459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0A55-9F12-47B9-ADA7-A63FAEC632A0}" type="datetimeFigureOut">
              <a:rPr lang="en-IN" smtClean="0"/>
              <a:pPr/>
              <a:t>12-09-2016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B9F8-B0D5-4DF1-826D-71AA371460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3662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0A55-9F12-47B9-ADA7-A63FAEC632A0}" type="datetimeFigureOut">
              <a:rPr lang="en-IN" smtClean="0"/>
              <a:pPr/>
              <a:t>12-09-2016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B9F8-B0D5-4DF1-826D-71AA371460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6462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0A55-9F12-47B9-ADA7-A63FAEC632A0}" type="datetimeFigureOut">
              <a:rPr lang="en-IN" smtClean="0"/>
              <a:pPr/>
              <a:t>12-09-2016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B9F8-B0D5-4DF1-826D-71AA371460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4149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0A55-9F12-47B9-ADA7-A63FAEC632A0}" type="datetimeFigureOut">
              <a:rPr lang="en-IN" smtClean="0"/>
              <a:pPr/>
              <a:t>12-09-2016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B9F8-B0D5-4DF1-826D-71AA371460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0337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0A55-9F12-47B9-ADA7-A63FAEC632A0}" type="datetimeFigureOut">
              <a:rPr lang="en-IN" smtClean="0"/>
              <a:pPr/>
              <a:t>12-09-2016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B9F8-B0D5-4DF1-826D-71AA371460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6747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0A55-9F12-47B9-ADA7-A63FAEC632A0}" type="datetimeFigureOut">
              <a:rPr lang="en-IN" smtClean="0"/>
              <a:pPr/>
              <a:t>12-09-2016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B9F8-B0D5-4DF1-826D-71AA371460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9640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0A55-9F12-47B9-ADA7-A63FAEC632A0}" type="datetimeFigureOut">
              <a:rPr lang="en-IN" smtClean="0"/>
              <a:pPr/>
              <a:t>12-09-2016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B9F8-B0D5-4DF1-826D-71AA371460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6426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0A55-9F12-47B9-ADA7-A63FAEC632A0}" type="datetimeFigureOut">
              <a:rPr lang="en-IN" smtClean="0"/>
              <a:pPr/>
              <a:t>12-09-2016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5B9F8-B0D5-4DF1-826D-71AA371460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1513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00A55-9F12-47B9-ADA7-A63FAEC632A0}" type="datetimeFigureOut">
              <a:rPr lang="en-IN" smtClean="0"/>
              <a:pPr/>
              <a:t>12-09-2016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5B9F8-B0D5-4DF1-826D-71AA371460B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2107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6593" y="1340768"/>
            <a:ext cx="4302781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Functions</a:t>
            </a:r>
            <a:endParaRPr lang="en-US" sz="8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005064"/>
            <a:ext cx="5535761" cy="25336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7753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42" y="-71462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Arbitrary Arguments 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57842"/>
          </a:xfrm>
        </p:spPr>
        <p:txBody>
          <a:bodyPr>
            <a:normAutofit/>
          </a:bodyPr>
          <a:lstStyle/>
          <a:p>
            <a:pPr algn="just">
              <a:buFont typeface="Arial" charset="0"/>
              <a:buChar char="•"/>
            </a:pPr>
            <a:r>
              <a:rPr lang="en-GB" dirty="0" smtClean="0"/>
              <a:t>Use </a:t>
            </a:r>
            <a:r>
              <a:rPr lang="en-GB" dirty="0" smtClean="0"/>
              <a:t>of ‘*’</a:t>
            </a:r>
          </a:p>
          <a:p>
            <a:pPr algn="just">
              <a:buFont typeface="Arial" charset="0"/>
              <a:buChar char="•"/>
            </a:pPr>
            <a:r>
              <a:rPr lang="en-GB" dirty="0" smtClean="0"/>
              <a:t>collects unmatched positional arguments into a </a:t>
            </a:r>
            <a:r>
              <a:rPr lang="en-GB" dirty="0" err="1" smtClean="0"/>
              <a:t>tuple</a:t>
            </a:r>
            <a:r>
              <a:rPr lang="en-GB" dirty="0" smtClean="0"/>
              <a:t>:</a:t>
            </a:r>
          </a:p>
          <a:p>
            <a:pPr algn="just">
              <a:buNone/>
            </a:pPr>
            <a:r>
              <a:rPr lang="en-GB" dirty="0" smtClean="0"/>
              <a:t>&gt;&gt;&gt; def f(*</a:t>
            </a:r>
            <a:r>
              <a:rPr lang="en-GB" dirty="0" err="1" smtClean="0"/>
              <a:t>args</a:t>
            </a:r>
            <a:r>
              <a:rPr lang="en-GB" dirty="0" smtClean="0"/>
              <a:t>): </a:t>
            </a:r>
          </a:p>
          <a:p>
            <a:pPr algn="just">
              <a:buNone/>
            </a:pPr>
            <a:r>
              <a:rPr lang="en-GB" dirty="0" smtClean="0"/>
              <a:t>			print(</a:t>
            </a:r>
            <a:r>
              <a:rPr lang="en-GB" dirty="0" err="1" smtClean="0"/>
              <a:t>args</a:t>
            </a:r>
            <a:r>
              <a:rPr lang="en-GB" dirty="0" smtClean="0"/>
              <a:t>)</a:t>
            </a:r>
          </a:p>
          <a:p>
            <a:pPr algn="just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28901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42" y="-71462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Arbitrary Arguments 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57842"/>
          </a:xfrm>
        </p:spPr>
        <p:txBody>
          <a:bodyPr>
            <a:normAutofit/>
          </a:bodyPr>
          <a:lstStyle/>
          <a:p>
            <a:pPr algn="just">
              <a:buFont typeface="Arial" charset="0"/>
              <a:buChar char="•"/>
            </a:pPr>
            <a:r>
              <a:rPr lang="en-GB" dirty="0" smtClean="0"/>
              <a:t>&gt;&gt;&gt; f() </a:t>
            </a:r>
          </a:p>
          <a:p>
            <a:pPr algn="just">
              <a:buNone/>
            </a:pPr>
            <a:r>
              <a:rPr lang="en-GB" dirty="0" smtClean="0"/>
              <a:t>() </a:t>
            </a:r>
          </a:p>
          <a:p>
            <a:pPr algn="just">
              <a:buFont typeface="Arial" charset="0"/>
              <a:buChar char="•"/>
            </a:pPr>
            <a:r>
              <a:rPr lang="en-GB" dirty="0" smtClean="0"/>
              <a:t>&gt;&gt;&gt; f(1) </a:t>
            </a:r>
          </a:p>
          <a:p>
            <a:pPr algn="just">
              <a:buNone/>
            </a:pPr>
            <a:r>
              <a:rPr lang="en-GB" dirty="0" smtClean="0"/>
              <a:t>(1,)</a:t>
            </a:r>
          </a:p>
          <a:p>
            <a:pPr algn="just">
              <a:buNone/>
            </a:pPr>
            <a:r>
              <a:rPr lang="en-GB" dirty="0" smtClean="0"/>
              <a:t>&gt;&gt;&gt; f(1, 2, 3, 4) </a:t>
            </a:r>
          </a:p>
          <a:p>
            <a:pPr algn="just">
              <a:buNone/>
            </a:pPr>
            <a:r>
              <a:rPr lang="en-GB" dirty="0" smtClean="0"/>
              <a:t>(1, 2, 3, 4)</a:t>
            </a:r>
          </a:p>
        </p:txBody>
      </p:sp>
    </p:spTree>
    <p:extLst>
      <p:ext uri="{BB962C8B-B14F-4D97-AF65-F5344CB8AC3E}">
        <p14:creationId xmlns="" xmlns:p14="http://schemas.microsoft.com/office/powerpoint/2010/main" val="228901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42" y="-71462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Arbitrary Arguments 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57842"/>
          </a:xfrm>
        </p:spPr>
        <p:txBody>
          <a:bodyPr>
            <a:normAutofit/>
          </a:bodyPr>
          <a:lstStyle/>
          <a:p>
            <a:pPr algn="just">
              <a:buFont typeface="Arial" charset="0"/>
              <a:buChar char="•"/>
            </a:pPr>
            <a:r>
              <a:rPr lang="en-GB" dirty="0" smtClean="0"/>
              <a:t>** feature is similar, but it only works for keyword arguments—it collects them into a new dictionary</a:t>
            </a:r>
          </a:p>
          <a:p>
            <a:pPr algn="just">
              <a:buNone/>
            </a:pPr>
            <a:r>
              <a:rPr lang="en-GB" dirty="0" smtClean="0"/>
              <a:t>&gt;&gt;&gt; def f(**</a:t>
            </a:r>
            <a:r>
              <a:rPr lang="en-GB" dirty="0" err="1" smtClean="0"/>
              <a:t>args</a:t>
            </a:r>
            <a:r>
              <a:rPr lang="en-GB" dirty="0" smtClean="0"/>
              <a:t>): </a:t>
            </a:r>
          </a:p>
          <a:p>
            <a:pPr algn="just">
              <a:buNone/>
            </a:pPr>
            <a:r>
              <a:rPr lang="en-GB" dirty="0" smtClean="0"/>
              <a:t>			print(</a:t>
            </a:r>
            <a:r>
              <a:rPr lang="en-GB" dirty="0" err="1" smtClean="0"/>
              <a:t>args</a:t>
            </a:r>
            <a:r>
              <a:rPr lang="en-GB" dirty="0" smtClean="0"/>
              <a:t>)</a:t>
            </a:r>
          </a:p>
          <a:p>
            <a:pPr algn="just">
              <a:buNone/>
            </a:pPr>
            <a:r>
              <a:rPr lang="en-GB" dirty="0" smtClean="0"/>
              <a:t>&gt;&gt;&gt; f() </a:t>
            </a:r>
          </a:p>
          <a:p>
            <a:pPr algn="just">
              <a:buNone/>
            </a:pPr>
            <a:r>
              <a:rPr lang="en-GB" dirty="0" smtClean="0"/>
              <a:t>{} </a:t>
            </a:r>
          </a:p>
          <a:p>
            <a:pPr algn="just">
              <a:buNone/>
            </a:pPr>
            <a:r>
              <a:rPr lang="en-GB" dirty="0" smtClean="0"/>
              <a:t>&gt;&gt;&gt; f(a=1, b=2) </a:t>
            </a:r>
          </a:p>
          <a:p>
            <a:pPr algn="just">
              <a:buNone/>
            </a:pPr>
            <a:r>
              <a:rPr lang="en-GB" dirty="0" smtClean="0"/>
              <a:t>{'a': 1, 'b': 2}</a:t>
            </a:r>
          </a:p>
        </p:txBody>
      </p:sp>
    </p:spTree>
    <p:extLst>
      <p:ext uri="{BB962C8B-B14F-4D97-AF65-F5344CB8AC3E}">
        <p14:creationId xmlns="" xmlns:p14="http://schemas.microsoft.com/office/powerpoint/2010/main" val="228901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42" y="-71462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Arbitrary Arguments 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78634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GB" dirty="0" smtClean="0"/>
              <a:t>&gt;&gt;&gt; def f(a, *</a:t>
            </a:r>
            <a:r>
              <a:rPr lang="en-GB" dirty="0" err="1" smtClean="0"/>
              <a:t>pargs</a:t>
            </a:r>
            <a:r>
              <a:rPr lang="en-GB" dirty="0" smtClean="0"/>
              <a:t>, **</a:t>
            </a:r>
            <a:r>
              <a:rPr lang="en-GB" dirty="0" err="1" smtClean="0"/>
              <a:t>kargs</a:t>
            </a:r>
            <a:r>
              <a:rPr lang="en-GB" dirty="0" smtClean="0"/>
              <a:t>): </a:t>
            </a:r>
          </a:p>
          <a:p>
            <a:pPr algn="just">
              <a:lnSpc>
                <a:spcPct val="150000"/>
              </a:lnSpc>
              <a:buNone/>
            </a:pPr>
            <a:r>
              <a:rPr lang="en-GB" dirty="0" smtClean="0"/>
              <a:t>			print(a, </a:t>
            </a:r>
            <a:r>
              <a:rPr lang="en-GB" dirty="0" err="1" smtClean="0"/>
              <a:t>pargs</a:t>
            </a:r>
            <a:r>
              <a:rPr lang="en-GB" dirty="0" smtClean="0"/>
              <a:t>, </a:t>
            </a:r>
            <a:r>
              <a:rPr lang="en-GB" dirty="0" err="1" smtClean="0"/>
              <a:t>kargs</a:t>
            </a:r>
            <a:r>
              <a:rPr lang="en-GB" dirty="0" smtClean="0"/>
              <a:t>)</a:t>
            </a:r>
          </a:p>
          <a:p>
            <a:pPr algn="just">
              <a:lnSpc>
                <a:spcPct val="150000"/>
              </a:lnSpc>
              <a:buNone/>
            </a:pPr>
            <a:r>
              <a:rPr lang="en-GB" dirty="0" smtClean="0"/>
              <a:t>&gt;&gt;&gt; f(1, 2, 3, x=1, y=2) </a:t>
            </a:r>
          </a:p>
          <a:p>
            <a:pPr algn="just">
              <a:lnSpc>
                <a:spcPct val="150000"/>
              </a:lnSpc>
              <a:buNone/>
            </a:pPr>
            <a:r>
              <a:rPr lang="en-GB" dirty="0" smtClean="0"/>
              <a:t>1 (2, 3) {'y': 2, 'x': 1}</a:t>
            </a:r>
          </a:p>
        </p:txBody>
      </p:sp>
    </p:spTree>
    <p:extLst>
      <p:ext uri="{BB962C8B-B14F-4D97-AF65-F5344CB8AC3E}">
        <p14:creationId xmlns="" xmlns:p14="http://schemas.microsoft.com/office/powerpoint/2010/main" val="228901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42" y="-71462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Calls: Unpacking arguments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4857784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GB" dirty="0" smtClean="0"/>
              <a:t>&gt;&gt;&gt; def </a:t>
            </a:r>
            <a:r>
              <a:rPr lang="en-GB" dirty="0" err="1" smtClean="0"/>
              <a:t>func</a:t>
            </a:r>
            <a:r>
              <a:rPr lang="en-GB" dirty="0" smtClean="0"/>
              <a:t>(a, b, c, d): </a:t>
            </a:r>
          </a:p>
          <a:p>
            <a:pPr algn="just">
              <a:lnSpc>
                <a:spcPct val="150000"/>
              </a:lnSpc>
              <a:buNone/>
            </a:pPr>
            <a:r>
              <a:rPr lang="en-GB" dirty="0" smtClean="0"/>
              <a:t>		print(a, b, c, d)</a:t>
            </a:r>
          </a:p>
          <a:p>
            <a:pPr algn="just">
              <a:lnSpc>
                <a:spcPct val="150000"/>
              </a:lnSpc>
              <a:buNone/>
            </a:pPr>
            <a:r>
              <a:rPr lang="en-GB" dirty="0" smtClean="0"/>
              <a:t>&gt;&gt;&gt; </a:t>
            </a:r>
            <a:r>
              <a:rPr lang="en-GB" dirty="0" err="1" smtClean="0"/>
              <a:t>args</a:t>
            </a:r>
            <a:r>
              <a:rPr lang="en-GB" dirty="0" smtClean="0"/>
              <a:t> = (1, 2) </a:t>
            </a:r>
          </a:p>
          <a:p>
            <a:pPr algn="just">
              <a:lnSpc>
                <a:spcPct val="150000"/>
              </a:lnSpc>
              <a:buNone/>
            </a:pPr>
            <a:r>
              <a:rPr lang="en-GB" dirty="0" smtClean="0"/>
              <a:t>&gt;&gt;&gt;</a:t>
            </a:r>
            <a:r>
              <a:rPr lang="en-GB" dirty="0" err="1" smtClean="0"/>
              <a:t>args</a:t>
            </a:r>
            <a:r>
              <a:rPr lang="en-GB" dirty="0" smtClean="0"/>
              <a:t> += (3, 4) </a:t>
            </a:r>
          </a:p>
          <a:p>
            <a:pPr algn="just">
              <a:lnSpc>
                <a:spcPct val="150000"/>
              </a:lnSpc>
              <a:buNone/>
            </a:pPr>
            <a:r>
              <a:rPr lang="en-GB" dirty="0" smtClean="0"/>
              <a:t>&gt;&gt;&gt; </a:t>
            </a:r>
            <a:r>
              <a:rPr lang="en-GB" dirty="0" err="1" smtClean="0"/>
              <a:t>func</a:t>
            </a:r>
            <a:r>
              <a:rPr lang="en-GB" dirty="0" smtClean="0"/>
              <a:t>(*</a:t>
            </a:r>
            <a:r>
              <a:rPr lang="en-GB" dirty="0" err="1" smtClean="0"/>
              <a:t>args</a:t>
            </a:r>
            <a:r>
              <a:rPr lang="en-GB" dirty="0" smtClean="0"/>
              <a:t>)                            </a:t>
            </a:r>
          </a:p>
          <a:p>
            <a:pPr algn="just">
              <a:lnSpc>
                <a:spcPct val="150000"/>
              </a:lnSpc>
              <a:buNone/>
            </a:pPr>
            <a:r>
              <a:rPr lang="en-GB" dirty="0" smtClean="0"/>
              <a:t># Same as </a:t>
            </a:r>
            <a:r>
              <a:rPr lang="en-GB" dirty="0" err="1" smtClean="0"/>
              <a:t>func</a:t>
            </a:r>
            <a:r>
              <a:rPr lang="en-GB" dirty="0" smtClean="0"/>
              <a:t>(1, 2, 3, 4) </a:t>
            </a:r>
          </a:p>
          <a:p>
            <a:pPr algn="just">
              <a:lnSpc>
                <a:spcPct val="150000"/>
              </a:lnSpc>
              <a:buNone/>
            </a:pPr>
            <a:r>
              <a:rPr lang="en-GB" dirty="0" smtClean="0"/>
              <a:t>1 2 3 4</a:t>
            </a:r>
          </a:p>
        </p:txBody>
      </p:sp>
    </p:spTree>
    <p:extLst>
      <p:ext uri="{BB962C8B-B14F-4D97-AF65-F5344CB8AC3E}">
        <p14:creationId xmlns="" xmlns:p14="http://schemas.microsoft.com/office/powerpoint/2010/main" val="228901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42" y="-71462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Calls: Unpacking arguments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64347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GB" dirty="0" smtClean="0"/>
              <a:t>&gt;&gt;&gt; </a:t>
            </a:r>
            <a:r>
              <a:rPr lang="en-GB" dirty="0" err="1" smtClean="0"/>
              <a:t>args</a:t>
            </a:r>
            <a:r>
              <a:rPr lang="en-GB" dirty="0" smtClean="0"/>
              <a:t> = {'a': 1, 'b': 2, 'c': 3} </a:t>
            </a:r>
          </a:p>
          <a:p>
            <a:pPr algn="just">
              <a:lnSpc>
                <a:spcPct val="150000"/>
              </a:lnSpc>
              <a:buNone/>
            </a:pPr>
            <a:r>
              <a:rPr lang="en-GB" dirty="0" smtClean="0"/>
              <a:t>&gt;&gt;&gt; </a:t>
            </a:r>
            <a:r>
              <a:rPr lang="en-GB" dirty="0" err="1" smtClean="0"/>
              <a:t>args</a:t>
            </a:r>
            <a:r>
              <a:rPr lang="en-GB" dirty="0" smtClean="0"/>
              <a:t>['d'] = 4</a:t>
            </a:r>
          </a:p>
          <a:p>
            <a:pPr algn="just">
              <a:lnSpc>
                <a:spcPct val="150000"/>
              </a:lnSpc>
              <a:buNone/>
            </a:pPr>
            <a:r>
              <a:rPr lang="en-GB" dirty="0" smtClean="0"/>
              <a:t>&gt;&gt;&gt; </a:t>
            </a:r>
            <a:r>
              <a:rPr lang="en-GB" dirty="0" err="1" smtClean="0"/>
              <a:t>func</a:t>
            </a:r>
            <a:r>
              <a:rPr lang="en-GB" dirty="0" smtClean="0"/>
              <a:t>(**</a:t>
            </a:r>
            <a:r>
              <a:rPr lang="en-GB" dirty="0" err="1" smtClean="0"/>
              <a:t>args</a:t>
            </a:r>
            <a:r>
              <a:rPr lang="en-GB" dirty="0" smtClean="0"/>
              <a:t>)                           </a:t>
            </a:r>
          </a:p>
          <a:p>
            <a:pPr algn="just">
              <a:lnSpc>
                <a:spcPct val="150000"/>
              </a:lnSpc>
              <a:buNone/>
            </a:pPr>
            <a:r>
              <a:rPr lang="en-GB" dirty="0" smtClean="0"/>
              <a:t># Same as </a:t>
            </a:r>
            <a:r>
              <a:rPr lang="en-GB" dirty="0" err="1" smtClean="0"/>
              <a:t>func</a:t>
            </a:r>
            <a:r>
              <a:rPr lang="en-GB" dirty="0" smtClean="0"/>
              <a:t>(a=1, b=2, c=3, d=4) </a:t>
            </a:r>
          </a:p>
          <a:p>
            <a:pPr algn="just">
              <a:lnSpc>
                <a:spcPct val="150000"/>
              </a:lnSpc>
              <a:buNone/>
            </a:pPr>
            <a:r>
              <a:rPr lang="en-GB" dirty="0" smtClean="0"/>
              <a:t>1 2 3 4</a:t>
            </a:r>
          </a:p>
        </p:txBody>
      </p:sp>
    </p:spTree>
    <p:extLst>
      <p:ext uri="{BB962C8B-B14F-4D97-AF65-F5344CB8AC3E}">
        <p14:creationId xmlns="" xmlns:p14="http://schemas.microsoft.com/office/powerpoint/2010/main" val="228901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482" y="285728"/>
            <a:ext cx="9005518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6325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Different </a:t>
            </a:r>
            <a:r>
              <a:rPr lang="en-US" b="1" dirty="0">
                <a:solidFill>
                  <a:srgbClr val="FF0000"/>
                </a:solidFill>
              </a:rPr>
              <a:t>patterns in Algorithm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00" y="1214422"/>
            <a:ext cx="6531076" cy="359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37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MOTIVATION-Recursion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857232"/>
            <a:ext cx="8229600" cy="5500726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Almost </a:t>
            </a:r>
            <a:r>
              <a:rPr lang="en-US" dirty="0"/>
              <a:t>all computation involves the repetition </a:t>
            </a:r>
            <a:r>
              <a:rPr lang="en-US" dirty="0" smtClean="0"/>
              <a:t>of steps</a:t>
            </a:r>
            <a:r>
              <a:rPr lang="en-US" dirty="0"/>
              <a:t>. </a:t>
            </a:r>
            <a:endParaRPr lang="en-US" dirty="0" smtClean="0"/>
          </a:p>
          <a:p>
            <a:pPr>
              <a:lnSpc>
                <a:spcPct val="160000"/>
              </a:lnSpc>
            </a:pPr>
            <a:r>
              <a:rPr lang="en-US" dirty="0" smtClean="0"/>
              <a:t>Iterative </a:t>
            </a:r>
            <a:r>
              <a:rPr lang="en-US" dirty="0"/>
              <a:t>control statements, such as the </a:t>
            </a:r>
            <a:r>
              <a:rPr lang="en-US" dirty="0" smtClean="0"/>
              <a:t>for and </a:t>
            </a:r>
            <a:r>
              <a:rPr lang="en-US" dirty="0"/>
              <a:t>while statements, provide one means of controlling the repeated execution of instructions. </a:t>
            </a:r>
            <a:endParaRPr lang="en-US" dirty="0" smtClean="0"/>
          </a:p>
          <a:p>
            <a:pPr>
              <a:lnSpc>
                <a:spcPct val="160000"/>
              </a:lnSpc>
            </a:pPr>
            <a:r>
              <a:rPr lang="en-US" dirty="0" smtClean="0"/>
              <a:t>Another </a:t>
            </a:r>
            <a:r>
              <a:rPr lang="en-US" dirty="0" smtClean="0"/>
              <a:t>way </a:t>
            </a:r>
            <a:r>
              <a:rPr lang="en-US" dirty="0"/>
              <a:t>is by the use of </a:t>
            </a:r>
            <a:r>
              <a:rPr lang="en-US" i="1" dirty="0"/>
              <a:t>recursion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8353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939784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Recursive algorithms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i="1" dirty="0"/>
              <a:t>recursive problem solving</a:t>
            </a:r>
            <a:r>
              <a:rPr lang="en-US" dirty="0"/>
              <a:t>, a problem is</a:t>
            </a:r>
            <a:br>
              <a:rPr lang="en-US" dirty="0"/>
            </a:br>
            <a:r>
              <a:rPr lang="en-US" dirty="0"/>
              <a:t>repeatedly broken down into similar </a:t>
            </a:r>
            <a:r>
              <a:rPr lang="en-US" dirty="0" smtClean="0"/>
              <a:t>sub problems, until </a:t>
            </a:r>
            <a:r>
              <a:rPr lang="en-US" dirty="0"/>
              <a:t>the </a:t>
            </a:r>
            <a:r>
              <a:rPr lang="en-US" dirty="0" smtClean="0"/>
              <a:t>sub problems </a:t>
            </a:r>
            <a:r>
              <a:rPr lang="en-US" dirty="0"/>
              <a:t>can be directly solved without further breakdown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4199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868346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Keyword Arguments in Python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000108"/>
            <a:ext cx="8229600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The functions we have looked at so far were called with a </a:t>
            </a:r>
            <a:r>
              <a:rPr lang="en-US" dirty="0" smtClean="0"/>
              <a:t>fixed </a:t>
            </a:r>
            <a:r>
              <a:rPr lang="en-US" dirty="0"/>
              <a:t>number of </a:t>
            </a:r>
            <a:r>
              <a:rPr lang="en-US" dirty="0" smtClean="0"/>
              <a:t>positional arguments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/>
              <a:t>positional argument </a:t>
            </a:r>
            <a:r>
              <a:rPr lang="en-US" dirty="0"/>
              <a:t>is an argument that is assigned to a particular parameter based on its position in the argument list, as illustrated below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6325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Recursive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dirty="0"/>
              <a:t>Recursive algorithms</a:t>
            </a:r>
            <a:br>
              <a:rPr lang="en-US" dirty="0"/>
            </a:br>
            <a:r>
              <a:rPr lang="en-US" dirty="0"/>
              <a:t>■ The functions computed by the algorithms are expressed in terms of </a:t>
            </a:r>
            <a:r>
              <a:rPr lang="en-US" i="1" dirty="0"/>
              <a:t>itself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■ Example</a:t>
            </a:r>
            <a:br>
              <a:rPr lang="en-US" dirty="0"/>
            </a:br>
            <a:r>
              <a:rPr lang="en-US" dirty="0"/>
              <a:t>Task: Find the Factorial of a positive </a:t>
            </a:r>
            <a:r>
              <a:rPr lang="en-US" dirty="0" smtClean="0"/>
              <a:t>integer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7156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Recursive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None/>
            </a:pPr>
            <a:r>
              <a:rPr lang="en-US" sz="2400" dirty="0" smtClean="0"/>
              <a:t>Algorithm:</a:t>
            </a:r>
          </a:p>
          <a:p>
            <a:pPr>
              <a:lnSpc>
                <a:spcPct val="170000"/>
              </a:lnSpc>
              <a:buNone/>
            </a:pPr>
            <a:r>
              <a:rPr lang="en-US" sz="2400" dirty="0" smtClean="0"/>
              <a:t>Algorithm </a:t>
            </a:r>
            <a:r>
              <a:rPr lang="en-US" sz="2400" dirty="0"/>
              <a:t>Factorial(n) </a:t>
            </a:r>
            <a:endParaRPr lang="en-US" sz="2400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sz="2400" dirty="0" smtClean="0"/>
              <a:t>Begin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if (n=1) </a:t>
            </a:r>
            <a:r>
              <a:rPr lang="en-US" sz="2400" dirty="0" smtClean="0"/>
              <a:t>th</a:t>
            </a:r>
            <a:r>
              <a:rPr lang="en-US" sz="2400" dirty="0"/>
              <a:t>a</a:t>
            </a:r>
            <a:r>
              <a:rPr lang="en-US" sz="2400" dirty="0" smtClean="0"/>
              <a:t>n </a:t>
            </a:r>
            <a:r>
              <a:rPr lang="en-US" sz="2400" dirty="0"/>
              <a:t>return </a:t>
            </a:r>
            <a:r>
              <a:rPr lang="en-US" sz="2400" dirty="0" smtClean="0"/>
              <a:t>1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else return(n * Factorial(n-1))</a:t>
            </a:r>
            <a:br>
              <a:rPr lang="en-US" sz="2400" dirty="0"/>
            </a:br>
            <a:r>
              <a:rPr lang="en-US" sz="2400" dirty="0" smtClean="0"/>
              <a:t>End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07156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What Is a Recursive Function?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/>
              <a:t>recursive function </a:t>
            </a:r>
            <a:r>
              <a:rPr lang="en-US" dirty="0"/>
              <a:t>is often defined as “a function that </a:t>
            </a:r>
            <a:r>
              <a:rPr lang="en-US" dirty="0" smtClean="0"/>
              <a:t>calls itself</a:t>
            </a:r>
            <a:r>
              <a:rPr lang="en-US" dirty="0"/>
              <a:t>.”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3356992"/>
            <a:ext cx="367665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1187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General </a:t>
            </a:r>
            <a:r>
              <a:rPr lang="en-US" dirty="0">
                <a:solidFill>
                  <a:srgbClr val="FF0000"/>
                </a:solidFill>
              </a:rPr>
              <a:t>mechanism of non-recursive function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6629400" cy="409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9964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Recursive function execution instances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71546"/>
            <a:ext cx="8382000" cy="492922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Execution </a:t>
            </a:r>
            <a:r>
              <a:rPr lang="en-US" sz="2800" dirty="0"/>
              <a:t>of a series of recursive function instances is similar to the execution of </a:t>
            </a:r>
            <a:r>
              <a:rPr lang="en-US" sz="2800" dirty="0" smtClean="0"/>
              <a:t>series </a:t>
            </a:r>
            <a:r>
              <a:rPr lang="en-US" sz="2800" dirty="0"/>
              <a:t>of non-recursive instances, except that the execution instances are “clones” of each other (</a:t>
            </a:r>
            <a:r>
              <a:rPr lang="en-US" sz="2800" dirty="0" smtClean="0"/>
              <a:t>that is</a:t>
            </a:r>
            <a:r>
              <a:rPr lang="en-US" sz="2800" dirty="0"/>
              <a:t>, of the same function </a:t>
            </a:r>
            <a:r>
              <a:rPr lang="en-US" sz="2800" dirty="0" smtClean="0"/>
              <a:t>definition</a:t>
            </a:r>
            <a:r>
              <a:rPr lang="en-US" sz="2800" dirty="0"/>
              <a:t>). </a:t>
            </a: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42755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4" y="500042"/>
            <a:ext cx="7799660" cy="3297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8964488" cy="66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03519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Factorial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Problem:</a:t>
            </a:r>
          </a:p>
          <a:p>
            <a:pPr marL="0" indent="0">
              <a:buNone/>
            </a:pPr>
            <a:r>
              <a:rPr lang="en-US" dirty="0"/>
              <a:t>The factorial function is an often-used example of the use of recursion. The computation of </a:t>
            </a:r>
            <a:r>
              <a:rPr lang="en-US" dirty="0" smtClean="0"/>
              <a:t>the factorial </a:t>
            </a:r>
            <a:r>
              <a:rPr lang="en-US" dirty="0"/>
              <a:t>of 4 is given as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factorial(4) </a:t>
            </a:r>
            <a:r>
              <a:rPr lang="en-US" dirty="0" smtClean="0"/>
              <a:t>= 4 * 3</a:t>
            </a:r>
            <a:r>
              <a:rPr lang="en-US" dirty="0"/>
              <a:t> </a:t>
            </a:r>
            <a:r>
              <a:rPr lang="en-US" dirty="0" smtClean="0"/>
              <a:t>*  2* 1= 24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In general, the computation of the factorial of any (positive, nonzero) integer n is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factorial(n) </a:t>
            </a:r>
            <a:r>
              <a:rPr lang="en-US" dirty="0" smtClean="0"/>
              <a:t>= </a:t>
            </a:r>
            <a:r>
              <a:rPr lang="en-US" dirty="0"/>
              <a:t>n </a:t>
            </a:r>
            <a:r>
              <a:rPr lang="en-US" dirty="0" smtClean="0"/>
              <a:t>. </a:t>
            </a:r>
            <a:r>
              <a:rPr lang="en-US" dirty="0"/>
              <a:t>(</a:t>
            </a:r>
            <a:r>
              <a:rPr lang="en-US" dirty="0" smtClean="0"/>
              <a:t>n-1). </a:t>
            </a:r>
            <a:r>
              <a:rPr lang="en-US" dirty="0"/>
              <a:t>(</a:t>
            </a:r>
            <a:r>
              <a:rPr lang="en-US" dirty="0" smtClean="0"/>
              <a:t>n-2</a:t>
            </a:r>
            <a:r>
              <a:rPr lang="en-US" dirty="0"/>
              <a:t>) </a:t>
            </a:r>
            <a:r>
              <a:rPr lang="en-US" dirty="0" smtClean="0"/>
              <a:t> </a:t>
            </a:r>
            <a:r>
              <a:rPr lang="en-US" dirty="0"/>
              <a:t>. . . 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The one exception is the factorial of 0, </a:t>
            </a:r>
            <a:r>
              <a:rPr lang="en-US" dirty="0" smtClean="0"/>
              <a:t>defined </a:t>
            </a:r>
            <a:r>
              <a:rPr lang="en-US" dirty="0"/>
              <a:t>to be 1.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1935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54032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logic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071547"/>
            <a:ext cx="8229600" cy="1071569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factorial of n </a:t>
            </a:r>
            <a:r>
              <a:rPr lang="en-US" dirty="0" smtClean="0"/>
              <a:t>can be </a:t>
            </a:r>
            <a:r>
              <a:rPr lang="en-US" dirty="0"/>
              <a:t>defined as n times the factorial of n </a:t>
            </a:r>
            <a:r>
              <a:rPr lang="en-US" dirty="0" smtClean="0"/>
              <a:t>– 1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4" y="2285992"/>
            <a:ext cx="7533456" cy="351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0087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</a:rPr>
              <a:t>Recursive Factorial Function Implementation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52" y="1500174"/>
            <a:ext cx="5796880" cy="231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71604" y="4143380"/>
            <a:ext cx="45005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Input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Factorial(4)</a:t>
            </a:r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77584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18"/>
            <a:ext cx="9112719" cy="192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Factorial </a:t>
            </a:r>
            <a:r>
              <a:rPr lang="en-US" dirty="0">
                <a:solidFill>
                  <a:srgbClr val="FF0000"/>
                </a:solidFill>
              </a:rPr>
              <a:t>Recursive Instance Calls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00108"/>
            <a:ext cx="7397055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15695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8964488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5353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Command line arguments in Linux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864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command.py</a:t>
            </a:r>
          </a:p>
          <a:p>
            <a:pPr>
              <a:buNone/>
            </a:pPr>
            <a:r>
              <a:rPr lang="en-US" dirty="0" smtClean="0"/>
              <a:t>import sys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sys.argv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argv</a:t>
            </a:r>
            <a:r>
              <a:rPr lang="en-US" dirty="0" smtClean="0"/>
              <a:t>[0])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In terminal:</a:t>
            </a:r>
          </a:p>
          <a:p>
            <a:pPr>
              <a:buNone/>
            </a:pPr>
            <a:r>
              <a:rPr lang="en-US" dirty="0" smtClean="0"/>
              <a:t>python command.py 2 3 4</a:t>
            </a:r>
          </a:p>
          <a:p>
            <a:pPr>
              <a:buNone/>
            </a:pPr>
            <a:r>
              <a:rPr lang="en-US" dirty="0" smtClean="0"/>
              <a:t>3</a:t>
            </a:r>
          </a:p>
          <a:p>
            <a:pPr>
              <a:buNone/>
            </a:pPr>
            <a:r>
              <a:rPr lang="en-US" dirty="0" smtClean="0"/>
              <a:t>command.py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0087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Ram is planning to give chocolates to two of his brother. He comes to a shop that has 'n' chocolates of type 1 and 'm' chocolates of type 2, and Ram wants to buy largest but </a:t>
            </a:r>
            <a:r>
              <a:rPr lang="en-IN" dirty="0" err="1" smtClean="0"/>
              <a:t>equ</a:t>
            </a:r>
            <a:r>
              <a:rPr lang="en-GB" dirty="0" smtClean="0"/>
              <a:t>al number of both. </a:t>
            </a:r>
            <a:r>
              <a:rPr lang="en-IN" dirty="0" smtClean="0"/>
              <a:t>Write a program to determine the number using recursive function.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7907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579296" cy="79690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Keyword Arguments in Python 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000109"/>
            <a:ext cx="8229600" cy="1643073"/>
          </a:xfrm>
        </p:spPr>
        <p:txBody>
          <a:bodyPr/>
          <a:lstStyle/>
          <a:p>
            <a:pPr algn="just"/>
            <a:r>
              <a:rPr lang="en-US" dirty="0" smtClean="0"/>
              <a:t>A </a:t>
            </a:r>
            <a:r>
              <a:rPr lang="en-US" b="1" dirty="0"/>
              <a:t>keyword argument </a:t>
            </a:r>
            <a:r>
              <a:rPr lang="en-US" dirty="0"/>
              <a:t>is an argument that is </a:t>
            </a:r>
            <a:r>
              <a:rPr lang="en-US" dirty="0" smtClean="0"/>
              <a:t>specified </a:t>
            </a:r>
            <a:r>
              <a:rPr lang="en-US" dirty="0"/>
              <a:t>by parameter name, rather than as a positional argument as shown </a:t>
            </a:r>
            <a:r>
              <a:rPr lang="en-US" dirty="0" smtClean="0"/>
              <a:t>below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2500306"/>
            <a:ext cx="8633235" cy="235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7801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Default Arguments in Python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928670"/>
            <a:ext cx="8586790" cy="52578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A </a:t>
            </a:r>
            <a:r>
              <a:rPr lang="en-US" sz="2800" b="1" dirty="0"/>
              <a:t>default argument </a:t>
            </a:r>
            <a:r>
              <a:rPr lang="en-US" sz="2800" dirty="0"/>
              <a:t>is an argument that can be optionally provided</a:t>
            </a:r>
            <a:r>
              <a:rPr lang="en-US" sz="2800" dirty="0" smtClean="0"/>
              <a:t>,</a:t>
            </a:r>
          </a:p>
          <a:p>
            <a:pPr algn="just"/>
            <a:endParaRPr lang="en-US" sz="2800" dirty="0"/>
          </a:p>
          <a:p>
            <a:pPr algn="just"/>
            <a:endParaRPr lang="en-US" sz="2800" dirty="0" smtClean="0"/>
          </a:p>
          <a:p>
            <a:pPr algn="just"/>
            <a:endParaRPr lang="en-US" sz="2800" dirty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In </a:t>
            </a:r>
            <a:r>
              <a:rPr lang="en-US" sz="2800" dirty="0"/>
              <a:t>this case, the third argument in calls to function </a:t>
            </a:r>
            <a:r>
              <a:rPr lang="en-US" sz="2800" dirty="0" err="1"/>
              <a:t>mortgage_rate</a:t>
            </a:r>
            <a:r>
              <a:rPr lang="en-US" sz="2800" dirty="0"/>
              <a:t> is optional. If omitted, parameter term will default to the value 20 (years) as shown. If, on the other hand, a third argument</a:t>
            </a:r>
            <a:br>
              <a:rPr lang="en-US" sz="2800" dirty="0"/>
            </a:br>
            <a:r>
              <a:rPr lang="en-US" sz="2800" dirty="0"/>
              <a:t>is provided, the value passed replaces the default parameter value. 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00" y="2000240"/>
            <a:ext cx="5093568" cy="1778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8901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-7146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Keyword and Default 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572164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&gt;&gt;&gt; def f(a, b, c): </a:t>
            </a:r>
          </a:p>
          <a:p>
            <a:pPr algn="just">
              <a:buNone/>
            </a:pPr>
            <a:r>
              <a:rPr lang="en-GB" dirty="0" smtClean="0"/>
              <a:t>			print(a, b, c)</a:t>
            </a:r>
          </a:p>
          <a:p>
            <a:pPr algn="just">
              <a:buNone/>
            </a:pPr>
            <a:r>
              <a:rPr lang="en-GB" dirty="0" smtClean="0"/>
              <a:t>&gt;&gt;&gt; f(1, 2, 3) </a:t>
            </a:r>
          </a:p>
          <a:p>
            <a:pPr algn="just">
              <a:buNone/>
            </a:pPr>
            <a:r>
              <a:rPr lang="en-GB" dirty="0" smtClean="0"/>
              <a:t>1 2 3</a:t>
            </a:r>
          </a:p>
          <a:p>
            <a:pPr algn="just">
              <a:buNone/>
            </a:pPr>
            <a:r>
              <a:rPr lang="en-US" dirty="0" smtClean="0"/>
              <a:t>&gt;&gt;&gt; f(c=3, b=2, a=1) </a:t>
            </a:r>
          </a:p>
          <a:p>
            <a:pPr algn="just">
              <a:buNone/>
            </a:pPr>
            <a:r>
              <a:rPr lang="en-US" dirty="0" smtClean="0"/>
              <a:t>1 2 3</a:t>
            </a:r>
          </a:p>
          <a:p>
            <a:pPr algn="just">
              <a:buNone/>
            </a:pPr>
            <a:r>
              <a:rPr lang="en-GB" dirty="0" smtClean="0"/>
              <a:t>&gt;&gt;&gt; f(1, c=3, b=2)            </a:t>
            </a:r>
          </a:p>
          <a:p>
            <a:pPr algn="just">
              <a:buNone/>
            </a:pPr>
            <a:r>
              <a:rPr lang="en-GB" sz="2800" dirty="0" smtClean="0"/>
              <a:t># a gets 1 by position, b and c passed by name 1 2 3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28901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Defaults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857916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GB" dirty="0" smtClean="0"/>
              <a:t>&gt;&gt;&gt; def f(a, b=2, c=3): </a:t>
            </a:r>
          </a:p>
          <a:p>
            <a:pPr algn="just">
              <a:buNone/>
            </a:pPr>
            <a:r>
              <a:rPr lang="en-GB" dirty="0" smtClean="0"/>
              <a:t>			print(a, b, c)          </a:t>
            </a:r>
          </a:p>
          <a:p>
            <a:pPr algn="just">
              <a:buNone/>
            </a:pPr>
            <a:r>
              <a:rPr lang="en-GB" dirty="0" smtClean="0"/>
              <a:t># a required, b and c optional</a:t>
            </a:r>
          </a:p>
          <a:p>
            <a:pPr algn="just">
              <a:buNone/>
            </a:pPr>
            <a:r>
              <a:rPr lang="en-GB" dirty="0" smtClean="0"/>
              <a:t>&gt;&gt;&gt; f(1)                   # Use defaults </a:t>
            </a:r>
          </a:p>
          <a:p>
            <a:pPr algn="just">
              <a:buNone/>
            </a:pPr>
            <a:r>
              <a:rPr lang="en-GB" dirty="0" smtClean="0"/>
              <a:t>1 2 3 </a:t>
            </a:r>
          </a:p>
          <a:p>
            <a:pPr algn="just">
              <a:buNone/>
            </a:pPr>
            <a:r>
              <a:rPr lang="en-GB" dirty="0" smtClean="0"/>
              <a:t>&gt;&gt;&gt; f(a=1) </a:t>
            </a:r>
          </a:p>
          <a:p>
            <a:pPr algn="just">
              <a:buNone/>
            </a:pPr>
            <a:r>
              <a:rPr lang="en-GB" dirty="0" smtClean="0"/>
              <a:t>1 2 3</a:t>
            </a:r>
          </a:p>
          <a:p>
            <a:pPr algn="just">
              <a:buNone/>
            </a:pPr>
            <a:r>
              <a:rPr lang="da-DK" dirty="0" smtClean="0"/>
              <a:t>&gt;&gt;&gt; f(1, 4)                # Override defaults </a:t>
            </a:r>
          </a:p>
          <a:p>
            <a:pPr algn="just">
              <a:buNone/>
            </a:pPr>
            <a:r>
              <a:rPr lang="da-DK" dirty="0" smtClean="0"/>
              <a:t>1 4 3 </a:t>
            </a:r>
          </a:p>
          <a:p>
            <a:pPr algn="just">
              <a:buNone/>
            </a:pPr>
            <a:r>
              <a:rPr lang="da-DK" dirty="0" smtClean="0"/>
              <a:t>&gt;&gt;&gt; f(1, 4, 5) </a:t>
            </a:r>
          </a:p>
          <a:p>
            <a:pPr algn="just">
              <a:buNone/>
            </a:pPr>
            <a:r>
              <a:rPr lang="da-DK" dirty="0" smtClean="0"/>
              <a:t>1 4 5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8901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42" y="-71462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Defaults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5784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GB" dirty="0" smtClean="0"/>
              <a:t>&gt;&gt;&gt; f(1, c=6)              # Choose defaults </a:t>
            </a:r>
          </a:p>
          <a:p>
            <a:pPr algn="just">
              <a:buNone/>
            </a:pPr>
            <a:r>
              <a:rPr lang="en-GB" dirty="0" smtClean="0"/>
              <a:t>1 2 6</a:t>
            </a:r>
          </a:p>
          <a:p>
            <a:pPr algn="just"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Combining </a:t>
            </a:r>
            <a:r>
              <a:rPr lang="en-US" dirty="0" smtClean="0">
                <a:solidFill>
                  <a:srgbClr val="FF0000"/>
                </a:solidFill>
              </a:rPr>
              <a:t>keywords and defaults</a:t>
            </a:r>
          </a:p>
          <a:p>
            <a:pPr algn="just">
              <a:buNone/>
            </a:pPr>
            <a:r>
              <a:rPr lang="en-US" dirty="0" smtClean="0"/>
              <a:t>def </a:t>
            </a:r>
            <a:r>
              <a:rPr lang="en-US" dirty="0" err="1" smtClean="0"/>
              <a:t>func</a:t>
            </a:r>
            <a:r>
              <a:rPr lang="en-US" dirty="0" smtClean="0"/>
              <a:t>(spam, eggs, toast=0, ham=0):   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smtClean="0"/>
              <a:t># </a:t>
            </a:r>
            <a:r>
              <a:rPr lang="en-US" dirty="0" smtClean="0"/>
              <a:t>First 2 required    </a:t>
            </a:r>
          </a:p>
          <a:p>
            <a:pPr algn="just">
              <a:buNone/>
            </a:pPr>
            <a:r>
              <a:rPr lang="en-US" dirty="0" smtClean="0"/>
              <a:t>	print</a:t>
            </a:r>
            <a:r>
              <a:rPr lang="en-US" dirty="0" smtClean="0"/>
              <a:t>((spam, eggs, toast, ham</a:t>
            </a:r>
            <a:r>
              <a:rPr lang="en-US" dirty="0" smtClean="0"/>
              <a:t>))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28901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42" y="-71462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Defaults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5784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dirty="0" err="1" smtClean="0"/>
              <a:t>func</a:t>
            </a:r>
            <a:r>
              <a:rPr lang="en-US" dirty="0" smtClean="0"/>
              <a:t>(1</a:t>
            </a:r>
            <a:r>
              <a:rPr lang="en-US" dirty="0" smtClean="0"/>
              <a:t>, 2)                              	# Output: (1, 2, 0, 0)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err="1" smtClean="0"/>
              <a:t>func</a:t>
            </a:r>
            <a:r>
              <a:rPr lang="en-US" dirty="0" smtClean="0"/>
              <a:t>(1, ham=1, eggs=0)        </a:t>
            </a:r>
            <a:r>
              <a:rPr lang="en-US" dirty="0" smtClean="0"/>
              <a:t># </a:t>
            </a:r>
            <a:r>
              <a:rPr lang="en-US" dirty="0" smtClean="0"/>
              <a:t>Output: (1, 0, 0, 1)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err="1" smtClean="0"/>
              <a:t>func</a:t>
            </a:r>
            <a:r>
              <a:rPr lang="en-US" dirty="0" smtClean="0"/>
              <a:t>(spam=1, eggs=0)          </a:t>
            </a:r>
            <a:r>
              <a:rPr lang="en-US" dirty="0" smtClean="0"/>
              <a:t># </a:t>
            </a:r>
            <a:r>
              <a:rPr lang="en-US" dirty="0" smtClean="0"/>
              <a:t>Output: (1, 0, 0, 0)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err="1" smtClean="0"/>
              <a:t>func</a:t>
            </a:r>
            <a:r>
              <a:rPr lang="en-US" dirty="0" smtClean="0"/>
              <a:t>(toast=1, eggs=2, spam=3)    </a:t>
            </a:r>
            <a:endParaRPr lang="en-US" dirty="0" smtClean="0"/>
          </a:p>
          <a:p>
            <a:pPr algn="just">
              <a:lnSpc>
                <a:spcPct val="150000"/>
              </a:lnSpc>
              <a:buNone/>
            </a:pPr>
            <a:r>
              <a:rPr lang="en-US" dirty="0" smtClean="0"/>
              <a:t># </a:t>
            </a:r>
            <a:r>
              <a:rPr lang="en-US" dirty="0" smtClean="0"/>
              <a:t>Output: (3, 2, 1, 0)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err="1" smtClean="0"/>
              <a:t>func</a:t>
            </a:r>
            <a:r>
              <a:rPr lang="en-US" dirty="0" smtClean="0"/>
              <a:t>(1, 2, 3, 4)                        # Output: (1, 2, 3, 4)</a:t>
            </a:r>
          </a:p>
        </p:txBody>
      </p:sp>
    </p:spTree>
    <p:extLst>
      <p:ext uri="{BB962C8B-B14F-4D97-AF65-F5344CB8AC3E}">
        <p14:creationId xmlns="" xmlns:p14="http://schemas.microsoft.com/office/powerpoint/2010/main" val="228901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573</Words>
  <Application>Microsoft Office PowerPoint</Application>
  <PresentationFormat>On-screen Show (4:3)</PresentationFormat>
  <Paragraphs>130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Keyword Arguments in Python</vt:lpstr>
      <vt:lpstr>Slide 3</vt:lpstr>
      <vt:lpstr>Keyword Arguments in Python  Contd..</vt:lpstr>
      <vt:lpstr>Default Arguments in Python</vt:lpstr>
      <vt:lpstr>Keyword and Default Examples</vt:lpstr>
      <vt:lpstr>Defaults</vt:lpstr>
      <vt:lpstr>Defaults</vt:lpstr>
      <vt:lpstr>Defaults</vt:lpstr>
      <vt:lpstr>Arbitrary Arguments Examples</vt:lpstr>
      <vt:lpstr>Arbitrary Arguments Examples</vt:lpstr>
      <vt:lpstr>Arbitrary Arguments Examples</vt:lpstr>
      <vt:lpstr>Arbitrary Arguments Examples</vt:lpstr>
      <vt:lpstr>Calls: Unpacking arguments</vt:lpstr>
      <vt:lpstr>Calls: Unpacking arguments</vt:lpstr>
      <vt:lpstr>Slide 16</vt:lpstr>
      <vt:lpstr> Different patterns in Algorithm  </vt:lpstr>
      <vt:lpstr>MOTIVATION-Recursion</vt:lpstr>
      <vt:lpstr>Recursive algorithms</vt:lpstr>
      <vt:lpstr>Recursive algorithms</vt:lpstr>
      <vt:lpstr>Recursive algorithms</vt:lpstr>
      <vt:lpstr>What Is a Recursive Function?</vt:lpstr>
      <vt:lpstr>  General mechanism of non-recursive function  </vt:lpstr>
      <vt:lpstr>Recursive function execution instances</vt:lpstr>
      <vt:lpstr>Slide 25</vt:lpstr>
      <vt:lpstr>Slide 26</vt:lpstr>
      <vt:lpstr>Example: Factorial</vt:lpstr>
      <vt:lpstr>logic</vt:lpstr>
      <vt:lpstr>   A Recursive Factorial Function Implementation   </vt:lpstr>
      <vt:lpstr> Factorial Recursive Instance Calls  </vt:lpstr>
      <vt:lpstr>Slide 31</vt:lpstr>
      <vt:lpstr>Command line arguments in Linux</vt:lpstr>
      <vt:lpstr>Exercise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Windows User</cp:lastModifiedBy>
  <cp:revision>179</cp:revision>
  <dcterms:created xsi:type="dcterms:W3CDTF">2015-06-23T07:03:31Z</dcterms:created>
  <dcterms:modified xsi:type="dcterms:W3CDTF">2016-09-12T08:42:08Z</dcterms:modified>
</cp:coreProperties>
</file>