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305" r:id="rId4"/>
    <p:sldId id="304" r:id="rId5"/>
    <p:sldId id="301" r:id="rId6"/>
    <p:sldId id="306" r:id="rId7"/>
    <p:sldId id="314" r:id="rId8"/>
    <p:sldId id="258" r:id="rId9"/>
    <p:sldId id="307" r:id="rId10"/>
    <p:sldId id="259" r:id="rId11"/>
    <p:sldId id="308" r:id="rId12"/>
    <p:sldId id="293" r:id="rId13"/>
    <p:sldId id="294" r:id="rId14"/>
    <p:sldId id="295" r:id="rId15"/>
    <p:sldId id="309" r:id="rId16"/>
    <p:sldId id="296" r:id="rId17"/>
    <p:sldId id="297" r:id="rId18"/>
    <p:sldId id="310" r:id="rId19"/>
    <p:sldId id="298" r:id="rId20"/>
    <p:sldId id="299" r:id="rId21"/>
    <p:sldId id="300" r:id="rId22"/>
    <p:sldId id="260" r:id="rId23"/>
    <p:sldId id="311" r:id="rId24"/>
    <p:sldId id="261" r:id="rId25"/>
    <p:sldId id="262" r:id="rId26"/>
    <p:sldId id="263" r:id="rId27"/>
    <p:sldId id="264" r:id="rId28"/>
    <p:sldId id="265" r:id="rId29"/>
    <p:sldId id="312" r:id="rId30"/>
    <p:sldId id="266" r:id="rId31"/>
    <p:sldId id="313" r:id="rId32"/>
    <p:sldId id="302" r:id="rId33"/>
    <p:sldId id="267" r:id="rId34"/>
    <p:sldId id="268" r:id="rId35"/>
    <p:sldId id="269" r:id="rId36"/>
    <p:sldId id="270" r:id="rId37"/>
    <p:sldId id="271" r:id="rId38"/>
    <p:sldId id="272" r:id="rId39"/>
    <p:sldId id="315" r:id="rId40"/>
    <p:sldId id="273" r:id="rId41"/>
    <p:sldId id="274" r:id="rId42"/>
    <p:sldId id="316" r:id="rId43"/>
    <p:sldId id="275" r:id="rId44"/>
    <p:sldId id="276" r:id="rId45"/>
    <p:sldId id="277" r:id="rId46"/>
    <p:sldId id="278" r:id="rId47"/>
    <p:sldId id="279" r:id="rId48"/>
    <p:sldId id="280" r:id="rId49"/>
    <p:sldId id="281" r:id="rId50"/>
    <p:sldId id="282" r:id="rId51"/>
    <p:sldId id="317" r:id="rId52"/>
    <p:sldId id="303" r:id="rId53"/>
    <p:sldId id="283" r:id="rId54"/>
    <p:sldId id="318" r:id="rId55"/>
    <p:sldId id="284" r:id="rId56"/>
    <p:sldId id="285" r:id="rId57"/>
    <p:sldId id="286" r:id="rId58"/>
    <p:sldId id="287" r:id="rId59"/>
    <p:sldId id="288" r:id="rId60"/>
    <p:sldId id="319" r:id="rId61"/>
    <p:sldId id="320" r:id="rId62"/>
  </p:sldIdLst>
  <p:sldSz cx="10080625" cy="75596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10F68"/>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58" d="100"/>
          <a:sy n="58" d="100"/>
        </p:scale>
        <p:origin x="-588" y="-90"/>
      </p:cViewPr>
      <p:guideLst>
        <p:guide orient="horz" pos="2381"/>
        <p:guide pos="3175"/>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520"/>
          </a:xfrm>
          <a:prstGeom prst="rect">
            <a:avLst/>
          </a:prstGeom>
        </p:spPr>
        <p:txBody>
          <a:bodyPr lIns="0" tIns="0" rIns="0" bIns="0" anchor="ctr"/>
          <a:lstStyle/>
          <a:p>
            <a:pPr algn="ctr"/>
            <a:endParaRPr/>
          </a:p>
        </p:txBody>
      </p:sp>
      <p:sp>
        <p:nvSpPr>
          <p:cNvPr id="27" name="PlaceHolder 2"/>
          <p:cNvSpPr>
            <a:spLocks noGrp="1"/>
          </p:cNvSpPr>
          <p:nvPr>
            <p:ph type="body"/>
          </p:nvPr>
        </p:nvSpPr>
        <p:spPr>
          <a:xfrm>
            <a:off x="504000" y="1769040"/>
            <a:ext cx="9071640" cy="2091240"/>
          </a:xfrm>
          <a:prstGeom prst="rect">
            <a:avLst/>
          </a:prstGeom>
        </p:spPr>
        <p:txBody>
          <a:bodyPr lIns="0" tIns="0" rIns="0" bIns="0"/>
          <a:lstStyle/>
          <a:p>
            <a:endParaRPr/>
          </a:p>
        </p:txBody>
      </p:sp>
      <p:sp>
        <p:nvSpPr>
          <p:cNvPr id="28" name="PlaceHolder 3"/>
          <p:cNvSpPr>
            <a:spLocks noGrp="1"/>
          </p:cNvSpPr>
          <p:nvPr>
            <p:ph type="body"/>
          </p:nvPr>
        </p:nvSpPr>
        <p:spPr>
          <a:xfrm>
            <a:off x="504000" y="4059360"/>
            <a:ext cx="9071640" cy="209124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520"/>
          </a:xfrm>
          <a:prstGeom prst="rect">
            <a:avLst/>
          </a:prstGeom>
        </p:spPr>
        <p:txBody>
          <a:bodyPr lIns="0" tIns="0" rIns="0" bIns="0" anchor="ctr"/>
          <a:lstStyle/>
          <a:p>
            <a:pPr algn="ctr"/>
            <a:endParaRPr/>
          </a:p>
        </p:txBody>
      </p:sp>
      <p:sp>
        <p:nvSpPr>
          <p:cNvPr id="30" name="PlaceHolder 2"/>
          <p:cNvSpPr>
            <a:spLocks noGrp="1"/>
          </p:cNvSpPr>
          <p:nvPr>
            <p:ph type="body"/>
          </p:nvPr>
        </p:nvSpPr>
        <p:spPr>
          <a:xfrm>
            <a:off x="504000" y="1769040"/>
            <a:ext cx="4426920" cy="2091240"/>
          </a:xfrm>
          <a:prstGeom prst="rect">
            <a:avLst/>
          </a:prstGeom>
        </p:spPr>
        <p:txBody>
          <a:bodyPr lIns="0" tIns="0" rIns="0" bIns="0"/>
          <a:lstStyle/>
          <a:p>
            <a:endParaRPr/>
          </a:p>
        </p:txBody>
      </p:sp>
      <p:sp>
        <p:nvSpPr>
          <p:cNvPr id="31" name="PlaceHolder 3"/>
          <p:cNvSpPr>
            <a:spLocks noGrp="1"/>
          </p:cNvSpPr>
          <p:nvPr>
            <p:ph type="body"/>
          </p:nvPr>
        </p:nvSpPr>
        <p:spPr>
          <a:xfrm>
            <a:off x="5152680" y="1769040"/>
            <a:ext cx="4426920" cy="2091240"/>
          </a:xfrm>
          <a:prstGeom prst="rect">
            <a:avLst/>
          </a:prstGeom>
        </p:spPr>
        <p:txBody>
          <a:bodyPr lIns="0" tIns="0" rIns="0" bIns="0"/>
          <a:lstStyle/>
          <a:p>
            <a:endParaRPr/>
          </a:p>
        </p:txBody>
      </p:sp>
      <p:sp>
        <p:nvSpPr>
          <p:cNvPr id="32" name="PlaceHolder 4"/>
          <p:cNvSpPr>
            <a:spLocks noGrp="1"/>
          </p:cNvSpPr>
          <p:nvPr>
            <p:ph type="body"/>
          </p:nvPr>
        </p:nvSpPr>
        <p:spPr>
          <a:xfrm>
            <a:off x="5152680" y="4059360"/>
            <a:ext cx="4426920" cy="2091240"/>
          </a:xfrm>
          <a:prstGeom prst="rect">
            <a:avLst/>
          </a:prstGeom>
        </p:spPr>
        <p:txBody>
          <a:bodyPr lIns="0" tIns="0" rIns="0" bIns="0"/>
          <a:lstStyle/>
          <a:p>
            <a:endParaRPr/>
          </a:p>
        </p:txBody>
      </p:sp>
      <p:sp>
        <p:nvSpPr>
          <p:cNvPr id="33" name="PlaceHolder 5"/>
          <p:cNvSpPr>
            <a:spLocks noGrp="1"/>
          </p:cNvSpPr>
          <p:nvPr>
            <p:ph type="body"/>
          </p:nvPr>
        </p:nvSpPr>
        <p:spPr>
          <a:xfrm>
            <a:off x="504000" y="4059360"/>
            <a:ext cx="4426920" cy="209124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2520"/>
          </a:xfrm>
          <a:prstGeom prst="rect">
            <a:avLst/>
          </a:prstGeom>
        </p:spPr>
        <p:txBody>
          <a:bodyPr lIns="0" tIns="0" rIns="0" bIns="0" anchor="ctr"/>
          <a:lstStyle/>
          <a:p>
            <a:pPr algn="ctr"/>
            <a:endParaRPr/>
          </a:p>
        </p:txBody>
      </p:sp>
      <p:sp>
        <p:nvSpPr>
          <p:cNvPr id="35" name="PlaceHolder 2"/>
          <p:cNvSpPr>
            <a:spLocks noGrp="1"/>
          </p:cNvSpPr>
          <p:nvPr>
            <p:ph type="body"/>
          </p:nvPr>
        </p:nvSpPr>
        <p:spPr>
          <a:xfrm>
            <a:off x="504000" y="1769040"/>
            <a:ext cx="9071640" cy="4384440"/>
          </a:xfrm>
          <a:prstGeom prst="rect">
            <a:avLst/>
          </a:prstGeom>
        </p:spPr>
        <p:txBody>
          <a:bodyPr lIns="0" tIns="0" rIns="0" bIns="0"/>
          <a:lstStyle/>
          <a:p>
            <a:endParaRPr/>
          </a:p>
        </p:txBody>
      </p:sp>
      <p:sp>
        <p:nvSpPr>
          <p:cNvPr id="36" name="PlaceHolder 3"/>
          <p:cNvSpPr>
            <a:spLocks noGrp="1"/>
          </p:cNvSpPr>
          <p:nvPr>
            <p:ph type="body"/>
          </p:nvPr>
        </p:nvSpPr>
        <p:spPr>
          <a:xfrm>
            <a:off x="504000" y="1769040"/>
            <a:ext cx="9071640" cy="4384440"/>
          </a:xfrm>
          <a:prstGeom prst="rect">
            <a:avLst/>
          </a:prstGeom>
        </p:spPr>
        <p:txBody>
          <a:bodyPr lIns="0" tIns="0" rIns="0" bIns="0"/>
          <a:lstStyle/>
          <a:p>
            <a:endParaRPr/>
          </a:p>
        </p:txBody>
      </p:sp>
      <p:pic>
        <p:nvPicPr>
          <p:cNvPr id="37" name="Picture 36"/>
          <p:cNvPicPr/>
          <p:nvPr/>
        </p:nvPicPr>
        <p:blipFill>
          <a:blip r:embed="rId2"/>
          <a:stretch>
            <a:fillRect/>
          </a:stretch>
        </p:blipFill>
        <p:spPr>
          <a:xfrm>
            <a:off x="2292120" y="1768680"/>
            <a:ext cx="5495040" cy="4384440"/>
          </a:xfrm>
          <a:prstGeom prst="rect">
            <a:avLst/>
          </a:prstGeom>
          <a:ln>
            <a:noFill/>
          </a:ln>
        </p:spPr>
      </p:pic>
      <p:pic>
        <p:nvPicPr>
          <p:cNvPr id="38" name="Picture 37"/>
          <p:cNvPicPr/>
          <p:nvPr/>
        </p:nvPicPr>
        <p:blipFill>
          <a:blip r:embed="rId2"/>
          <a:stretch>
            <a:fillRect/>
          </a:stretch>
        </p:blipFill>
        <p:spPr>
          <a:xfrm>
            <a:off x="2292120" y="1768680"/>
            <a:ext cx="5495040" cy="438444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6021" y="167994"/>
            <a:ext cx="9408583" cy="109195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260078" y="1427938"/>
            <a:ext cx="4242263" cy="59637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670353" y="1427938"/>
            <a:ext cx="4242263" cy="59637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a:xfrm>
            <a:off x="-1512094" y="7034699"/>
            <a:ext cx="2352146" cy="524977"/>
          </a:xfrm>
        </p:spPr>
        <p:txBody>
          <a:bodyPr/>
          <a:lstStyle>
            <a:lvl1pPr>
              <a:defRPr/>
            </a:lvl1pPr>
          </a:lstStyle>
          <a:p>
            <a:r>
              <a:rPr lang="en-US" altLang="zh-TW"/>
              <a:t>1A-</a:t>
            </a:r>
            <a:fld id="{26DE9B8D-1505-401D-8E54-EA5FE953C297}" type="slidenum">
              <a:rPr lang="en-US" altLang="zh-TW"/>
              <a:pPr/>
              <a:t>‹#›</a:t>
            </a:fld>
            <a:endParaRPr lang="en-US" altLang="zh-TW"/>
          </a:p>
        </p:txBody>
      </p:sp>
    </p:spTree>
    <p:extLst>
      <p:ext uri="{BB962C8B-B14F-4D97-AF65-F5344CB8AC3E}">
        <p14:creationId xmlns:p14="http://schemas.microsoft.com/office/powerpoint/2010/main" xmlns="" val="1353062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520"/>
          </a:xfrm>
          <a:prstGeom prst="rect">
            <a:avLst/>
          </a:prstGeom>
        </p:spPr>
        <p:txBody>
          <a:bodyPr lIns="0" tIns="0" rIns="0" bIns="0" anchor="ctr"/>
          <a:lstStyle/>
          <a:p>
            <a:pPr algn="ctr"/>
            <a:endParaRPr/>
          </a:p>
        </p:txBody>
      </p:sp>
      <p:sp>
        <p:nvSpPr>
          <p:cNvPr id="6" name="PlaceHolder 2"/>
          <p:cNvSpPr>
            <a:spLocks noGrp="1"/>
          </p:cNvSpPr>
          <p:nvPr>
            <p:ph type="subTitle"/>
          </p:nvPr>
        </p:nvSpPr>
        <p:spPr>
          <a:xfrm>
            <a:off x="504000" y="1769040"/>
            <a:ext cx="9071640" cy="4384800"/>
          </a:xfrm>
          <a:prstGeom prst="rect">
            <a:avLst/>
          </a:prstGeom>
        </p:spPr>
        <p:txBody>
          <a:bodyPr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520"/>
          </a:xfrm>
          <a:prstGeom prst="rect">
            <a:avLst/>
          </a:prstGeom>
        </p:spPr>
        <p:txBody>
          <a:bodyPr lIns="0" tIns="0" rIns="0" bIns="0" anchor="ctr"/>
          <a:lstStyle/>
          <a:p>
            <a:pPr algn="ctr"/>
            <a:endParaRPr/>
          </a:p>
        </p:txBody>
      </p:sp>
      <p:sp>
        <p:nvSpPr>
          <p:cNvPr id="8" name="PlaceHolder 2"/>
          <p:cNvSpPr>
            <a:spLocks noGrp="1"/>
          </p:cNvSpPr>
          <p:nvPr>
            <p:ph type="body"/>
          </p:nvPr>
        </p:nvSpPr>
        <p:spPr>
          <a:xfrm>
            <a:off x="504000" y="1769040"/>
            <a:ext cx="9071640" cy="438444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520"/>
          </a:xfrm>
          <a:prstGeom prst="rect">
            <a:avLst/>
          </a:prstGeom>
        </p:spPr>
        <p:txBody>
          <a:bodyPr lIns="0" tIns="0" rIns="0" bIns="0" anchor="ctr"/>
          <a:lstStyle/>
          <a:p>
            <a:pPr algn="ctr"/>
            <a:endParaRPr/>
          </a:p>
        </p:txBody>
      </p:sp>
      <p:sp>
        <p:nvSpPr>
          <p:cNvPr id="10" name="PlaceHolder 2"/>
          <p:cNvSpPr>
            <a:spLocks noGrp="1"/>
          </p:cNvSpPr>
          <p:nvPr>
            <p:ph type="body"/>
          </p:nvPr>
        </p:nvSpPr>
        <p:spPr>
          <a:xfrm>
            <a:off x="504000" y="1769040"/>
            <a:ext cx="4426920" cy="4384440"/>
          </a:xfrm>
          <a:prstGeom prst="rect">
            <a:avLst/>
          </a:prstGeom>
        </p:spPr>
        <p:txBody>
          <a:bodyPr lIns="0" tIns="0" rIns="0" bIns="0"/>
          <a:lstStyle/>
          <a:p>
            <a:endParaRPr/>
          </a:p>
        </p:txBody>
      </p:sp>
      <p:sp>
        <p:nvSpPr>
          <p:cNvPr id="11" name="PlaceHolder 3"/>
          <p:cNvSpPr>
            <a:spLocks noGrp="1"/>
          </p:cNvSpPr>
          <p:nvPr>
            <p:ph type="body"/>
          </p:nvPr>
        </p:nvSpPr>
        <p:spPr>
          <a:xfrm>
            <a:off x="5152680" y="1769040"/>
            <a:ext cx="4426920" cy="438444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520"/>
          </a:xfrm>
          <a:prstGeom prst="rect">
            <a:avLst/>
          </a:prstGeom>
        </p:spPr>
        <p:txBody>
          <a:bodyPr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216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520"/>
          </a:xfrm>
          <a:prstGeom prst="rect">
            <a:avLst/>
          </a:prstGeom>
        </p:spPr>
        <p:txBody>
          <a:bodyPr lIns="0" tIns="0" rIns="0" bIns="0" anchor="ctr"/>
          <a:lstStyle/>
          <a:p>
            <a:pPr algn="ctr"/>
            <a:endParaRPr/>
          </a:p>
        </p:txBody>
      </p:sp>
      <p:sp>
        <p:nvSpPr>
          <p:cNvPr id="15" name="PlaceHolder 2"/>
          <p:cNvSpPr>
            <a:spLocks noGrp="1"/>
          </p:cNvSpPr>
          <p:nvPr>
            <p:ph type="body"/>
          </p:nvPr>
        </p:nvSpPr>
        <p:spPr>
          <a:xfrm>
            <a:off x="504000" y="1769040"/>
            <a:ext cx="4426920" cy="2091240"/>
          </a:xfrm>
          <a:prstGeom prst="rect">
            <a:avLst/>
          </a:prstGeom>
        </p:spPr>
        <p:txBody>
          <a:bodyPr lIns="0" tIns="0" rIns="0" bIns="0"/>
          <a:lstStyle/>
          <a:p>
            <a:endParaRPr/>
          </a:p>
        </p:txBody>
      </p:sp>
      <p:sp>
        <p:nvSpPr>
          <p:cNvPr id="16" name="PlaceHolder 3"/>
          <p:cNvSpPr>
            <a:spLocks noGrp="1"/>
          </p:cNvSpPr>
          <p:nvPr>
            <p:ph type="body"/>
          </p:nvPr>
        </p:nvSpPr>
        <p:spPr>
          <a:xfrm>
            <a:off x="504000" y="4059360"/>
            <a:ext cx="4426920" cy="2091240"/>
          </a:xfrm>
          <a:prstGeom prst="rect">
            <a:avLst/>
          </a:prstGeom>
        </p:spPr>
        <p:txBody>
          <a:bodyPr lIns="0" tIns="0" rIns="0" bIns="0"/>
          <a:lstStyle/>
          <a:p>
            <a:endParaRPr/>
          </a:p>
        </p:txBody>
      </p:sp>
      <p:sp>
        <p:nvSpPr>
          <p:cNvPr id="17" name="PlaceHolder 4"/>
          <p:cNvSpPr>
            <a:spLocks noGrp="1"/>
          </p:cNvSpPr>
          <p:nvPr>
            <p:ph type="body"/>
          </p:nvPr>
        </p:nvSpPr>
        <p:spPr>
          <a:xfrm>
            <a:off x="5152680" y="1769040"/>
            <a:ext cx="4426920" cy="438444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520"/>
          </a:xfrm>
          <a:prstGeom prst="rect">
            <a:avLst/>
          </a:prstGeom>
        </p:spPr>
        <p:txBody>
          <a:bodyPr lIns="0" tIns="0" rIns="0" bIns="0" anchor="ctr"/>
          <a:lstStyle/>
          <a:p>
            <a:pPr algn="ctr"/>
            <a:endParaRPr/>
          </a:p>
        </p:txBody>
      </p:sp>
      <p:sp>
        <p:nvSpPr>
          <p:cNvPr id="19" name="PlaceHolder 2"/>
          <p:cNvSpPr>
            <a:spLocks noGrp="1"/>
          </p:cNvSpPr>
          <p:nvPr>
            <p:ph type="body"/>
          </p:nvPr>
        </p:nvSpPr>
        <p:spPr>
          <a:xfrm>
            <a:off x="504000" y="1769040"/>
            <a:ext cx="4426920" cy="4384440"/>
          </a:xfrm>
          <a:prstGeom prst="rect">
            <a:avLst/>
          </a:prstGeom>
        </p:spPr>
        <p:txBody>
          <a:bodyPr lIns="0" tIns="0" rIns="0" bIns="0"/>
          <a:lstStyle/>
          <a:p>
            <a:endParaRPr/>
          </a:p>
        </p:txBody>
      </p:sp>
      <p:sp>
        <p:nvSpPr>
          <p:cNvPr id="20" name="PlaceHolder 3"/>
          <p:cNvSpPr>
            <a:spLocks noGrp="1"/>
          </p:cNvSpPr>
          <p:nvPr>
            <p:ph type="body"/>
          </p:nvPr>
        </p:nvSpPr>
        <p:spPr>
          <a:xfrm>
            <a:off x="5152680" y="1769040"/>
            <a:ext cx="4426920" cy="2091240"/>
          </a:xfrm>
          <a:prstGeom prst="rect">
            <a:avLst/>
          </a:prstGeom>
        </p:spPr>
        <p:txBody>
          <a:bodyPr lIns="0" tIns="0" rIns="0" bIns="0"/>
          <a:lstStyle/>
          <a:p>
            <a:endParaRPr/>
          </a:p>
        </p:txBody>
      </p:sp>
      <p:sp>
        <p:nvSpPr>
          <p:cNvPr id="21" name="PlaceHolder 4"/>
          <p:cNvSpPr>
            <a:spLocks noGrp="1"/>
          </p:cNvSpPr>
          <p:nvPr>
            <p:ph type="body"/>
          </p:nvPr>
        </p:nvSpPr>
        <p:spPr>
          <a:xfrm>
            <a:off x="5152680" y="4059360"/>
            <a:ext cx="4426920" cy="209124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520"/>
          </a:xfrm>
          <a:prstGeom prst="rect">
            <a:avLst/>
          </a:prstGeom>
        </p:spPr>
        <p:txBody>
          <a:bodyPr lIns="0" tIns="0" rIns="0" bIns="0" anchor="ctr"/>
          <a:lstStyle/>
          <a:p>
            <a:pPr algn="ctr"/>
            <a:endParaRPr/>
          </a:p>
        </p:txBody>
      </p:sp>
      <p:sp>
        <p:nvSpPr>
          <p:cNvPr id="23" name="PlaceHolder 2"/>
          <p:cNvSpPr>
            <a:spLocks noGrp="1"/>
          </p:cNvSpPr>
          <p:nvPr>
            <p:ph type="body"/>
          </p:nvPr>
        </p:nvSpPr>
        <p:spPr>
          <a:xfrm>
            <a:off x="504000" y="1769040"/>
            <a:ext cx="4426920" cy="2091240"/>
          </a:xfrm>
          <a:prstGeom prst="rect">
            <a:avLst/>
          </a:prstGeom>
        </p:spPr>
        <p:txBody>
          <a:bodyPr lIns="0" tIns="0" rIns="0" bIns="0"/>
          <a:lstStyle/>
          <a:p>
            <a:endParaRPr/>
          </a:p>
        </p:txBody>
      </p:sp>
      <p:sp>
        <p:nvSpPr>
          <p:cNvPr id="24" name="PlaceHolder 3"/>
          <p:cNvSpPr>
            <a:spLocks noGrp="1"/>
          </p:cNvSpPr>
          <p:nvPr>
            <p:ph type="body"/>
          </p:nvPr>
        </p:nvSpPr>
        <p:spPr>
          <a:xfrm>
            <a:off x="5152680" y="1769040"/>
            <a:ext cx="4426920" cy="2091240"/>
          </a:xfrm>
          <a:prstGeom prst="rect">
            <a:avLst/>
          </a:prstGeom>
        </p:spPr>
        <p:txBody>
          <a:bodyPr lIns="0" tIns="0" rIns="0" bIns="0"/>
          <a:lstStyle/>
          <a:p>
            <a:endParaRPr/>
          </a:p>
        </p:txBody>
      </p:sp>
      <p:sp>
        <p:nvSpPr>
          <p:cNvPr id="25" name="PlaceHolder 4"/>
          <p:cNvSpPr>
            <a:spLocks noGrp="1"/>
          </p:cNvSpPr>
          <p:nvPr>
            <p:ph type="body"/>
          </p:nvPr>
        </p:nvSpPr>
        <p:spPr>
          <a:xfrm>
            <a:off x="504000" y="4059360"/>
            <a:ext cx="9071640" cy="209124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160"/>
          </a:xfrm>
          <a:prstGeom prst="rect">
            <a:avLst/>
          </a:prstGeom>
        </p:spPr>
        <p:txBody>
          <a:bodyPr lIns="0" tIns="0" rIns="0" bIns="0" anchor="ctr"/>
          <a:lstStyle/>
          <a:p>
            <a:pPr algn="ctr"/>
            <a:r>
              <a:rPr lang="en-IN" sz="4400">
                <a:latin typeface="Arial"/>
              </a:rPr>
              <a:t>Click to edit the title text format</a:t>
            </a:r>
            <a:endParaRPr/>
          </a:p>
        </p:txBody>
      </p:sp>
      <p:sp>
        <p:nvSpPr>
          <p:cNvPr id="6" name="PlaceHolder 2"/>
          <p:cNvSpPr>
            <a:spLocks noGrp="1"/>
          </p:cNvSpPr>
          <p:nvPr>
            <p:ph type="body"/>
          </p:nvPr>
        </p:nvSpPr>
        <p:spPr>
          <a:xfrm>
            <a:off x="504000" y="1769040"/>
            <a:ext cx="9071640" cy="4384440"/>
          </a:xfrm>
          <a:prstGeom prst="rect">
            <a:avLst/>
          </a:prstGeom>
        </p:spPr>
        <p:txBody>
          <a:bodyPr lIns="0" tIns="0" rIns="0" bIns="0"/>
          <a:lstStyle/>
          <a:p>
            <a:pPr>
              <a:buSzPct val="45000"/>
              <a:buFont typeface="StarSymbol"/>
              <a:buChar char=""/>
            </a:pPr>
            <a:r>
              <a:rPr lang="en-IN" sz="3200">
                <a:latin typeface="Arial"/>
              </a:rPr>
              <a:t>Click to edit the outline text format</a:t>
            </a:r>
            <a:endParaRPr/>
          </a:p>
          <a:p>
            <a:pPr lvl="1">
              <a:buSzPct val="75000"/>
              <a:buFont typeface="StarSymbol"/>
              <a:buChar char=""/>
            </a:pPr>
            <a:r>
              <a:rPr lang="en-IN" sz="2800">
                <a:latin typeface="Arial"/>
              </a:rPr>
              <a:t>Second Outline Level</a:t>
            </a:r>
            <a:endParaRPr/>
          </a:p>
          <a:p>
            <a:pPr lvl="2">
              <a:buSzPct val="45000"/>
              <a:buFont typeface="StarSymbol"/>
              <a:buChar char=""/>
            </a:pPr>
            <a:r>
              <a:rPr lang="en-IN" sz="2400">
                <a:latin typeface="Arial"/>
              </a:rPr>
              <a:t>Third Outline Level</a:t>
            </a:r>
            <a:endParaRPr/>
          </a:p>
          <a:p>
            <a:pPr lvl="3">
              <a:buSzPct val="75000"/>
              <a:buFont typeface="StarSymbol"/>
              <a:buChar char=""/>
            </a:pPr>
            <a:r>
              <a:rPr lang="en-IN" sz="2000">
                <a:latin typeface="Arial"/>
              </a:rPr>
              <a:t>Fourth Outline Level</a:t>
            </a:r>
            <a:endParaRPr/>
          </a:p>
          <a:p>
            <a:pPr lvl="4">
              <a:buSzPct val="45000"/>
              <a:buFont typeface="StarSymbol"/>
              <a:buChar char=""/>
            </a:pPr>
            <a:r>
              <a:rPr lang="en-IN" sz="2000">
                <a:latin typeface="Arial"/>
              </a:rPr>
              <a:t>Fifth Outline Level</a:t>
            </a:r>
            <a:endParaRPr/>
          </a:p>
          <a:p>
            <a:pPr lvl="5">
              <a:buSzPct val="45000"/>
              <a:buFont typeface="StarSymbol"/>
              <a:buChar char=""/>
            </a:pPr>
            <a:r>
              <a:rPr lang="en-IN" sz="2000">
                <a:latin typeface="Arial"/>
              </a:rPr>
              <a:t>Sixth Outline Level</a:t>
            </a:r>
            <a:endParaRPr/>
          </a:p>
          <a:p>
            <a:pPr lvl="6">
              <a:buSzPct val="45000"/>
              <a:buFont typeface="StarSymbol"/>
              <a:buChar char=""/>
            </a:pPr>
            <a:r>
              <a:rPr lang="en-IN" sz="2000">
                <a:latin typeface="Arial"/>
              </a:rPr>
              <a:t>Seventh Outline Level</a:t>
            </a:r>
            <a:endParaRPr/>
          </a:p>
        </p:txBody>
      </p:sp>
      <p:sp>
        <p:nvSpPr>
          <p:cNvPr id="2" name="PlaceHolder 3"/>
          <p:cNvSpPr>
            <a:spLocks noGrp="1"/>
          </p:cNvSpPr>
          <p:nvPr>
            <p:ph type="dt"/>
          </p:nvPr>
        </p:nvSpPr>
        <p:spPr>
          <a:xfrm>
            <a:off x="504000" y="6887160"/>
            <a:ext cx="2348280" cy="521280"/>
          </a:xfrm>
          <a:prstGeom prst="rect">
            <a:avLst/>
          </a:prstGeom>
        </p:spPr>
        <p:txBody>
          <a:bodyPr lIns="0" tIns="0" rIns="0" bIns="0"/>
          <a:lstStyle/>
          <a:p>
            <a:r>
              <a:rPr lang="en-IN" sz="1400">
                <a:latin typeface="Times New Roman"/>
              </a:rPr>
              <a:t>&lt;date/time&gt;</a:t>
            </a:r>
            <a:endParaRPr/>
          </a:p>
        </p:txBody>
      </p:sp>
      <p:sp>
        <p:nvSpPr>
          <p:cNvPr id="3" name="PlaceHolder 4"/>
          <p:cNvSpPr>
            <a:spLocks noGrp="1"/>
          </p:cNvSpPr>
          <p:nvPr>
            <p:ph type="ftr"/>
          </p:nvPr>
        </p:nvSpPr>
        <p:spPr>
          <a:xfrm>
            <a:off x="3447360" y="6887160"/>
            <a:ext cx="3195000" cy="521280"/>
          </a:xfrm>
          <a:prstGeom prst="rect">
            <a:avLst/>
          </a:prstGeom>
        </p:spPr>
        <p:txBody>
          <a:bodyPr lIns="0" tIns="0" rIns="0" bIns="0"/>
          <a:lstStyle/>
          <a:p>
            <a:pPr algn="ctr"/>
            <a:r>
              <a:rPr lang="en-IN" sz="1400">
                <a:latin typeface="Times New Roman"/>
              </a:rPr>
              <a:t>&lt;footer&gt;</a:t>
            </a:r>
            <a:endParaRPr/>
          </a:p>
        </p:txBody>
      </p:sp>
      <p:sp>
        <p:nvSpPr>
          <p:cNvPr id="4" name="PlaceHolder 5"/>
          <p:cNvSpPr>
            <a:spLocks noGrp="1"/>
          </p:cNvSpPr>
          <p:nvPr>
            <p:ph type="sldNum"/>
          </p:nvPr>
        </p:nvSpPr>
        <p:spPr>
          <a:xfrm>
            <a:off x="7227360" y="6887160"/>
            <a:ext cx="2348280" cy="521280"/>
          </a:xfrm>
          <a:prstGeom prst="rect">
            <a:avLst/>
          </a:prstGeom>
        </p:spPr>
        <p:txBody>
          <a:bodyPr lIns="0" tIns="0" rIns="0" bIns="0"/>
          <a:lstStyle/>
          <a:p>
            <a:pPr algn="r"/>
            <a:fld id="{AEE82648-BA7C-4E4A-8946-6DD3A579C75E}" type="slidenum">
              <a:rPr lang="en-IN" sz="1400">
                <a:latin typeface="Times New Roman"/>
              </a:rPr>
              <a:pPr algn="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Shape 1"/>
          <p:cNvSpPr txBox="1"/>
          <p:nvPr/>
        </p:nvSpPr>
        <p:spPr>
          <a:xfrm>
            <a:off x="504000" y="301320"/>
            <a:ext cx="9071640" cy="1262160"/>
          </a:xfrm>
          <a:prstGeom prst="rect">
            <a:avLst/>
          </a:prstGeom>
        </p:spPr>
        <p:txBody>
          <a:bodyPr lIns="0" tIns="0" rIns="0" bIns="0" anchor="ctr"/>
          <a:lstStyle/>
          <a:p>
            <a:pPr algn="ctr"/>
            <a:r>
              <a:rPr lang="en-IN" sz="4400" dirty="0" err="1">
                <a:solidFill>
                  <a:schemeClr val="accent2"/>
                </a:solidFill>
                <a:latin typeface="Arial"/>
              </a:rPr>
              <a:t>Tuples</a:t>
            </a:r>
            <a:r>
              <a:rPr lang="en-IN" sz="4400" dirty="0">
                <a:solidFill>
                  <a:schemeClr val="accent2"/>
                </a:solidFill>
                <a:latin typeface="Arial"/>
              </a:rPr>
              <a:t> and Sets</a:t>
            </a:r>
            <a:endParaRPr>
              <a:solidFill>
                <a:schemeClr val="accent2"/>
              </a:solidFill>
            </a:endParaRPr>
          </a:p>
        </p:txBody>
      </p:sp>
      <p:sp>
        <p:nvSpPr>
          <p:cNvPr id="40" name="TextShape 2"/>
          <p:cNvSpPr txBox="1"/>
          <p:nvPr/>
        </p:nvSpPr>
        <p:spPr>
          <a:xfrm>
            <a:off x="504000" y="1769040"/>
            <a:ext cx="9071640" cy="4384440"/>
          </a:xfrm>
          <a:prstGeom prst="rect">
            <a:avLst/>
          </a:prstGeom>
        </p:spPr>
        <p:txBody>
          <a:bodyPr lIns="0" tIns="0" rIns="0" bIns="0" anchor="ctr"/>
          <a:lstStyle/>
          <a:p>
            <a:pPr algn="ct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Shape 1"/>
          <p:cNvSpPr txBox="1"/>
          <p:nvPr/>
        </p:nvSpPr>
        <p:spPr>
          <a:xfrm>
            <a:off x="216000" y="249120"/>
            <a:ext cx="9576000" cy="4888039"/>
          </a:xfrm>
          <a:prstGeom prst="rect">
            <a:avLst/>
          </a:prstGeom>
        </p:spPr>
        <p:txBody>
          <a:bodyPr lIns="0" tIns="0" rIns="0" bIns="0" anchor="ctr"/>
          <a:lstStyle/>
          <a:p>
            <a:r>
              <a:rPr lang="en-IN" sz="3200" dirty="0">
                <a:solidFill>
                  <a:schemeClr val="accent2"/>
                </a:solidFill>
                <a:latin typeface="Arial"/>
              </a:rPr>
              <a:t>empty </a:t>
            </a:r>
            <a:r>
              <a:rPr lang="en-IN" sz="3200" dirty="0" err="1">
                <a:solidFill>
                  <a:schemeClr val="accent2"/>
                </a:solidFill>
                <a:latin typeface="Arial"/>
              </a:rPr>
              <a:t>tuple</a:t>
            </a:r>
            <a:r>
              <a:rPr lang="en-IN" sz="3200" dirty="0">
                <a:solidFill>
                  <a:schemeClr val="accent2"/>
                </a:solidFill>
                <a:latin typeface="Arial"/>
              </a:rPr>
              <a:t> </a:t>
            </a:r>
            <a:r>
              <a:rPr lang="en-IN" sz="3200" dirty="0">
                <a:solidFill>
                  <a:schemeClr val="tx2"/>
                </a:solidFill>
                <a:latin typeface="Arial"/>
              </a:rPr>
              <a:t>−</a:t>
            </a:r>
            <a:endParaRPr>
              <a:solidFill>
                <a:schemeClr val="tx2"/>
              </a:solidFill>
            </a:endParaRPr>
          </a:p>
          <a:p>
            <a:endParaRPr>
              <a:solidFill>
                <a:schemeClr val="tx2"/>
              </a:solidFill>
            </a:endParaRPr>
          </a:p>
          <a:p>
            <a:r>
              <a:rPr lang="en-IN" sz="3200" dirty="0">
                <a:solidFill>
                  <a:schemeClr val="tx2"/>
                </a:solidFill>
                <a:latin typeface="Arial"/>
              </a:rPr>
              <a:t>tup1 = ();</a:t>
            </a:r>
            <a:endParaRPr>
              <a:solidFill>
                <a:schemeClr val="tx2"/>
              </a:solidFill>
            </a:endParaRPr>
          </a:p>
          <a:p>
            <a:endParaRPr>
              <a:solidFill>
                <a:schemeClr val="tx2"/>
              </a:solidFill>
            </a:endParaRPr>
          </a:p>
          <a:p>
            <a:r>
              <a:rPr lang="en-IN" sz="3200" dirty="0">
                <a:solidFill>
                  <a:schemeClr val="tx2"/>
                </a:solidFill>
                <a:latin typeface="Arial"/>
              </a:rPr>
              <a:t>To write a </a:t>
            </a:r>
            <a:r>
              <a:rPr lang="en-IN" sz="3200" dirty="0" err="1">
                <a:solidFill>
                  <a:schemeClr val="tx2"/>
                </a:solidFill>
                <a:latin typeface="Arial"/>
              </a:rPr>
              <a:t>tuple</a:t>
            </a:r>
            <a:r>
              <a:rPr lang="en-IN" sz="3200" dirty="0">
                <a:solidFill>
                  <a:schemeClr val="tx2"/>
                </a:solidFill>
                <a:latin typeface="Arial"/>
              </a:rPr>
              <a:t> containing a single value you have to include a comma </a:t>
            </a:r>
            <a:r>
              <a:rPr lang="en-IN" sz="3200" dirty="0" smtClean="0">
                <a:solidFill>
                  <a:schemeClr val="tx2"/>
                </a:solidFill>
                <a:latin typeface="Arial"/>
              </a:rPr>
              <a:t>−</a:t>
            </a:r>
          </a:p>
          <a:p>
            <a:r>
              <a:rPr lang="en-IN" sz="3200" dirty="0" smtClean="0">
                <a:solidFill>
                  <a:schemeClr val="tx2"/>
                </a:solidFill>
                <a:latin typeface="Arial"/>
              </a:rPr>
              <a:t>a = (50) 			</a:t>
            </a:r>
            <a:r>
              <a:rPr lang="en-IN" sz="3200" dirty="0" smtClean="0">
                <a:solidFill>
                  <a:schemeClr val="accent2"/>
                </a:solidFill>
                <a:latin typeface="Arial"/>
              </a:rPr>
              <a:t># an integer</a:t>
            </a:r>
            <a:endParaRPr>
              <a:solidFill>
                <a:schemeClr val="accent2"/>
              </a:solidFill>
            </a:endParaRPr>
          </a:p>
          <a:p>
            <a:endParaRPr>
              <a:solidFill>
                <a:schemeClr val="tx2"/>
              </a:solidFill>
            </a:endParaRPr>
          </a:p>
          <a:p>
            <a:r>
              <a:rPr lang="en-IN" sz="3200" dirty="0">
                <a:solidFill>
                  <a:schemeClr val="tx2"/>
                </a:solidFill>
                <a:latin typeface="Arial"/>
              </a:rPr>
              <a:t>tup1 = (50</a:t>
            </a:r>
            <a:r>
              <a:rPr lang="en-IN" sz="3200" dirty="0" smtClean="0">
                <a:solidFill>
                  <a:schemeClr val="tx2"/>
                </a:solidFill>
                <a:latin typeface="Arial"/>
              </a:rPr>
              <a:t>,);		</a:t>
            </a:r>
            <a:r>
              <a:rPr lang="en-IN" sz="3200" dirty="0" smtClean="0">
                <a:solidFill>
                  <a:schemeClr val="accent2"/>
                </a:solidFill>
                <a:latin typeface="Arial"/>
              </a:rPr>
              <a:t># </a:t>
            </a:r>
            <a:r>
              <a:rPr lang="en-IN" sz="3200" dirty="0" err="1" smtClean="0">
                <a:solidFill>
                  <a:schemeClr val="accent2"/>
                </a:solidFill>
                <a:latin typeface="Arial"/>
              </a:rPr>
              <a:t>tuple</a:t>
            </a:r>
            <a:r>
              <a:rPr lang="en-IN" sz="3200" dirty="0" smtClean="0">
                <a:solidFill>
                  <a:schemeClr val="accent2"/>
                </a:solidFill>
                <a:latin typeface="Arial"/>
              </a:rPr>
              <a:t> containing an integer</a:t>
            </a:r>
            <a:endParaRPr>
              <a:solidFill>
                <a:schemeClr val="accent2"/>
              </a:solidFill>
            </a:endParaRPr>
          </a:p>
          <a:p>
            <a:endParaRPr>
              <a:solidFill>
                <a:schemeClr val="tx2"/>
              </a:solidFill>
            </a:endParaRPr>
          </a:p>
          <a:p>
            <a:r>
              <a:rPr lang="en-IN" sz="3200" dirty="0" err="1">
                <a:solidFill>
                  <a:schemeClr val="tx2"/>
                </a:solidFill>
                <a:latin typeface="Arial"/>
              </a:rPr>
              <a:t>tuple</a:t>
            </a:r>
            <a:r>
              <a:rPr lang="en-IN" sz="3200" dirty="0">
                <a:solidFill>
                  <a:schemeClr val="tx2"/>
                </a:solidFill>
                <a:latin typeface="Arial"/>
              </a:rPr>
              <a:t> indices start at </a:t>
            </a:r>
            <a:r>
              <a:rPr lang="en-IN" sz="3200" dirty="0" smtClean="0">
                <a:solidFill>
                  <a:schemeClr val="tx2"/>
                </a:solidFill>
                <a:latin typeface="Arial"/>
              </a:rPr>
              <a:t>0</a:t>
            </a:r>
            <a:endParaRPr>
              <a:solidFill>
                <a:schemeClr val="tx2"/>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Shape 1"/>
          <p:cNvSpPr txBox="1"/>
          <p:nvPr/>
        </p:nvSpPr>
        <p:spPr>
          <a:xfrm>
            <a:off x="216000" y="249120"/>
            <a:ext cx="9576000" cy="2459147"/>
          </a:xfrm>
          <a:prstGeom prst="rect">
            <a:avLst/>
          </a:prstGeom>
        </p:spPr>
        <p:txBody>
          <a:bodyPr lIns="0" tIns="0" rIns="0" bIns="0" anchor="ctr"/>
          <a:lstStyle/>
          <a:p>
            <a:endParaRPr>
              <a:solidFill>
                <a:schemeClr val="tx2"/>
              </a:solidFill>
            </a:endParaRPr>
          </a:p>
          <a:p>
            <a:r>
              <a:rPr lang="en-IN" sz="3200" dirty="0">
                <a:solidFill>
                  <a:schemeClr val="tx2"/>
                </a:solidFill>
                <a:latin typeface="Arial"/>
              </a:rPr>
              <a:t>print ("tup1[0]: ", tup1[0</a:t>
            </a:r>
            <a:r>
              <a:rPr lang="en-IN" sz="3200" dirty="0" smtClean="0">
                <a:solidFill>
                  <a:schemeClr val="tx2"/>
                </a:solidFill>
                <a:latin typeface="Arial"/>
              </a:rPr>
              <a:t>]) </a:t>
            </a:r>
            <a:r>
              <a:rPr lang="en-IN" sz="3200" dirty="0" smtClean="0">
                <a:solidFill>
                  <a:schemeClr val="accent2"/>
                </a:solidFill>
              </a:rPr>
              <a:t># print physics</a:t>
            </a:r>
            <a:endParaRPr>
              <a:solidFill>
                <a:schemeClr val="tx2"/>
              </a:solidFill>
            </a:endParaRPr>
          </a:p>
          <a:p>
            <a:endParaRPr>
              <a:solidFill>
                <a:schemeClr val="tx2"/>
              </a:solidFill>
            </a:endParaRPr>
          </a:p>
          <a:p>
            <a:r>
              <a:rPr lang="en-IN" sz="3200" dirty="0">
                <a:solidFill>
                  <a:schemeClr val="tx2"/>
                </a:solidFill>
                <a:latin typeface="Arial"/>
              </a:rPr>
              <a:t>print ("tup2[1:5]: ", tup2[1:5</a:t>
            </a:r>
            <a:r>
              <a:rPr lang="en-IN" sz="3200" dirty="0" smtClean="0">
                <a:solidFill>
                  <a:schemeClr val="tx2"/>
                </a:solidFill>
                <a:latin typeface="Arial"/>
              </a:rPr>
              <a:t>]) </a:t>
            </a:r>
            <a:r>
              <a:rPr lang="en-IN" sz="2800" dirty="0" smtClean="0">
                <a:solidFill>
                  <a:schemeClr val="accent2"/>
                </a:solidFill>
              </a:rPr>
              <a:t># print (2,3,4,5)</a:t>
            </a:r>
            <a:endParaRPr>
              <a:solidFill>
                <a:schemeClr val="tx2"/>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Shape 1"/>
          <p:cNvSpPr txBox="1"/>
          <p:nvPr/>
        </p:nvSpPr>
        <p:spPr>
          <a:xfrm>
            <a:off x="216000" y="65061"/>
            <a:ext cx="9576000" cy="6208729"/>
          </a:xfrm>
          <a:prstGeom prst="rect">
            <a:avLst/>
          </a:prstGeom>
        </p:spPr>
        <p:txBody>
          <a:bodyPr lIns="0" tIns="0" rIns="0" bIns="0" anchor="ctr"/>
          <a:lstStyle/>
          <a:p>
            <a:r>
              <a:rPr lang="en-IN" sz="3200" dirty="0" err="1">
                <a:solidFill>
                  <a:srgbClr val="C00000"/>
                </a:solidFill>
              </a:rPr>
              <a:t>Tuples</a:t>
            </a:r>
            <a:r>
              <a:rPr lang="en-IN" sz="3200" dirty="0">
                <a:solidFill>
                  <a:srgbClr val="C00000"/>
                </a:solidFill>
              </a:rPr>
              <a:t> in </a:t>
            </a:r>
            <a:r>
              <a:rPr lang="en-IN" sz="3200" dirty="0" smtClean="0">
                <a:solidFill>
                  <a:srgbClr val="C00000"/>
                </a:solidFill>
              </a:rPr>
              <a:t>Action</a:t>
            </a:r>
          </a:p>
          <a:p>
            <a:endParaRPr lang="en-IN" sz="3200" dirty="0">
              <a:solidFill>
                <a:srgbClr val="002060"/>
              </a:solidFill>
            </a:endParaRPr>
          </a:p>
          <a:p>
            <a:r>
              <a:rPr lang="fr-FR" sz="3200" dirty="0" smtClean="0">
                <a:solidFill>
                  <a:schemeClr val="tx2"/>
                </a:solidFill>
              </a:rPr>
              <a:t>&gt;&gt;&gt; (1, 2) + (3, 4)   </a:t>
            </a:r>
            <a:r>
              <a:rPr lang="fr-FR" sz="3200" dirty="0" smtClean="0">
                <a:solidFill>
                  <a:srgbClr val="C00000"/>
                </a:solidFill>
              </a:rPr>
              <a:t># </a:t>
            </a:r>
            <a:r>
              <a:rPr lang="fr-FR" sz="3200" dirty="0" err="1" smtClean="0">
                <a:solidFill>
                  <a:srgbClr val="C00000"/>
                </a:solidFill>
              </a:rPr>
              <a:t>Concatenation</a:t>
            </a:r>
            <a:r>
              <a:rPr lang="fr-FR" sz="3200" dirty="0" smtClean="0">
                <a:solidFill>
                  <a:srgbClr val="C00000"/>
                </a:solidFill>
              </a:rPr>
              <a:t> </a:t>
            </a:r>
          </a:p>
          <a:p>
            <a:r>
              <a:rPr lang="fr-FR" sz="3200" dirty="0" smtClean="0">
                <a:solidFill>
                  <a:schemeClr val="tx2"/>
                </a:solidFill>
              </a:rPr>
              <a:t>(1, 2, 3, 4)</a:t>
            </a:r>
          </a:p>
          <a:p>
            <a:endParaRPr lang="fr-FR" sz="3200" dirty="0" smtClean="0">
              <a:solidFill>
                <a:srgbClr val="002060"/>
              </a:solidFill>
            </a:endParaRPr>
          </a:p>
          <a:p>
            <a:r>
              <a:rPr lang="fr-FR" sz="3200" dirty="0" smtClean="0">
                <a:solidFill>
                  <a:srgbClr val="002060"/>
                </a:solidFill>
              </a:rPr>
              <a:t>&gt;&gt;&gt; (1, 2) * 4                 </a:t>
            </a:r>
            <a:r>
              <a:rPr lang="fr-FR" sz="3200" dirty="0" smtClean="0">
                <a:solidFill>
                  <a:srgbClr val="C00000"/>
                </a:solidFill>
              </a:rPr>
              <a:t># </a:t>
            </a:r>
            <a:r>
              <a:rPr lang="fr-FR" sz="3200" dirty="0" err="1" smtClean="0">
                <a:solidFill>
                  <a:srgbClr val="C00000"/>
                </a:solidFill>
              </a:rPr>
              <a:t>Repetition</a:t>
            </a:r>
            <a:r>
              <a:rPr lang="fr-FR" sz="3200" dirty="0" smtClean="0">
                <a:solidFill>
                  <a:srgbClr val="C00000"/>
                </a:solidFill>
              </a:rPr>
              <a:t> </a:t>
            </a:r>
          </a:p>
          <a:p>
            <a:r>
              <a:rPr lang="fr-FR" sz="3200" dirty="0" smtClean="0">
                <a:solidFill>
                  <a:srgbClr val="002060"/>
                </a:solidFill>
              </a:rPr>
              <a:t>(1, 2, 1, 2, 1, 2, 1, 2)</a:t>
            </a:r>
          </a:p>
          <a:p>
            <a:endParaRPr lang="fr-FR" sz="3200" dirty="0" smtClean="0">
              <a:solidFill>
                <a:srgbClr val="002060"/>
              </a:solidFill>
            </a:endParaRPr>
          </a:p>
          <a:p>
            <a:r>
              <a:rPr lang="fr-FR" sz="3200" dirty="0" smtClean="0">
                <a:solidFill>
                  <a:srgbClr val="002060"/>
                </a:solidFill>
              </a:rPr>
              <a:t>&gt;&gt;&gt; T = (1, 2, 3, 4)          </a:t>
            </a:r>
            <a:r>
              <a:rPr lang="fr-FR" sz="3200" dirty="0" smtClean="0">
                <a:solidFill>
                  <a:srgbClr val="C00000"/>
                </a:solidFill>
              </a:rPr>
              <a:t># </a:t>
            </a:r>
            <a:r>
              <a:rPr lang="fr-FR" sz="3200" dirty="0" err="1" smtClean="0">
                <a:solidFill>
                  <a:srgbClr val="C00000"/>
                </a:solidFill>
              </a:rPr>
              <a:t>Indexing</a:t>
            </a:r>
            <a:r>
              <a:rPr lang="fr-FR" sz="3200" dirty="0" smtClean="0">
                <a:solidFill>
                  <a:srgbClr val="C00000"/>
                </a:solidFill>
              </a:rPr>
              <a:t>, </a:t>
            </a:r>
            <a:r>
              <a:rPr lang="fr-FR" sz="3200" dirty="0" err="1" smtClean="0">
                <a:solidFill>
                  <a:srgbClr val="C00000"/>
                </a:solidFill>
              </a:rPr>
              <a:t>slicing</a:t>
            </a:r>
            <a:r>
              <a:rPr lang="fr-FR" sz="3200" dirty="0" smtClean="0">
                <a:solidFill>
                  <a:srgbClr val="C00000"/>
                </a:solidFill>
              </a:rPr>
              <a:t> </a:t>
            </a:r>
          </a:p>
          <a:p>
            <a:endParaRPr lang="fr-FR" sz="3200" dirty="0">
              <a:solidFill>
                <a:srgbClr val="002060"/>
              </a:solidFill>
            </a:endParaRPr>
          </a:p>
          <a:p>
            <a:r>
              <a:rPr lang="fr-FR" sz="3200" dirty="0" smtClean="0">
                <a:solidFill>
                  <a:srgbClr val="002060"/>
                </a:solidFill>
              </a:rPr>
              <a:t>&gt;&gt;&gt; T[0], T[1:3] </a:t>
            </a:r>
          </a:p>
          <a:p>
            <a:r>
              <a:rPr lang="fr-FR" sz="3200" dirty="0" smtClean="0">
                <a:solidFill>
                  <a:srgbClr val="002060"/>
                </a:solidFill>
              </a:rPr>
              <a:t>(1, (2, 3))</a:t>
            </a:r>
          </a:p>
          <a:p>
            <a:endParaRPr sz="3200">
              <a:solidFill>
                <a:srgbClr val="002060"/>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Shape 1"/>
          <p:cNvSpPr txBox="1"/>
          <p:nvPr/>
        </p:nvSpPr>
        <p:spPr>
          <a:xfrm>
            <a:off x="216000" y="136499"/>
            <a:ext cx="9576000" cy="7143800"/>
          </a:xfrm>
          <a:prstGeom prst="rect">
            <a:avLst/>
          </a:prstGeom>
        </p:spPr>
        <p:txBody>
          <a:bodyPr lIns="0" tIns="0" rIns="0" bIns="0" anchor="ctr"/>
          <a:lstStyle/>
          <a:p>
            <a:pPr>
              <a:lnSpc>
                <a:spcPct val="200000"/>
              </a:lnSpc>
            </a:pPr>
            <a:r>
              <a:rPr lang="en-GB" sz="3200" dirty="0" smtClean="0">
                <a:solidFill>
                  <a:srgbClr val="C00000"/>
                </a:solidFill>
              </a:rPr>
              <a:t>Sorted method in </a:t>
            </a:r>
            <a:r>
              <a:rPr lang="en-GB" sz="3200" dirty="0" err="1" smtClean="0">
                <a:solidFill>
                  <a:srgbClr val="C00000"/>
                </a:solidFill>
              </a:rPr>
              <a:t>Tuples</a:t>
            </a:r>
            <a:endParaRPr lang="en-GB" sz="3200" dirty="0" smtClean="0">
              <a:solidFill>
                <a:srgbClr val="C00000"/>
              </a:solidFill>
            </a:endParaRPr>
          </a:p>
          <a:p>
            <a:pPr>
              <a:lnSpc>
                <a:spcPct val="200000"/>
              </a:lnSpc>
            </a:pPr>
            <a:r>
              <a:rPr lang="en-GB" sz="3200" dirty="0" smtClean="0">
                <a:solidFill>
                  <a:srgbClr val="002060"/>
                </a:solidFill>
              </a:rPr>
              <a:t>&gt;&gt;&gt; </a:t>
            </a:r>
            <a:r>
              <a:rPr lang="en-GB" sz="3200" dirty="0" err="1" smtClean="0">
                <a:solidFill>
                  <a:srgbClr val="002060"/>
                </a:solidFill>
              </a:rPr>
              <a:t>tmp</a:t>
            </a:r>
            <a:r>
              <a:rPr lang="en-GB" sz="3200" dirty="0" smtClean="0">
                <a:solidFill>
                  <a:srgbClr val="002060"/>
                </a:solidFill>
              </a:rPr>
              <a:t> = ['</a:t>
            </a:r>
            <a:r>
              <a:rPr lang="en-GB" sz="3200" dirty="0" err="1" smtClean="0">
                <a:solidFill>
                  <a:srgbClr val="002060"/>
                </a:solidFill>
              </a:rPr>
              <a:t>aa</a:t>
            </a:r>
            <a:r>
              <a:rPr lang="en-GB" sz="3200" dirty="0" smtClean="0">
                <a:solidFill>
                  <a:srgbClr val="002060"/>
                </a:solidFill>
              </a:rPr>
              <a:t>', 'bb', 'cc', '</a:t>
            </a:r>
            <a:r>
              <a:rPr lang="en-GB" sz="3200" dirty="0" err="1" smtClean="0">
                <a:solidFill>
                  <a:srgbClr val="002060"/>
                </a:solidFill>
              </a:rPr>
              <a:t>dd</a:t>
            </a:r>
            <a:r>
              <a:rPr lang="en-GB" sz="3200" dirty="0" smtClean="0">
                <a:solidFill>
                  <a:srgbClr val="002060"/>
                </a:solidFill>
              </a:rPr>
              <a:t>'] </a:t>
            </a:r>
          </a:p>
          <a:p>
            <a:pPr>
              <a:lnSpc>
                <a:spcPct val="200000"/>
              </a:lnSpc>
            </a:pPr>
            <a:r>
              <a:rPr lang="en-GB" sz="3200" dirty="0" smtClean="0">
                <a:solidFill>
                  <a:srgbClr val="002060"/>
                </a:solidFill>
              </a:rPr>
              <a:t>&gt;&gt;&gt; T = </a:t>
            </a:r>
            <a:r>
              <a:rPr lang="en-GB" sz="3200" dirty="0" err="1" smtClean="0">
                <a:solidFill>
                  <a:srgbClr val="002060"/>
                </a:solidFill>
              </a:rPr>
              <a:t>tuple</a:t>
            </a:r>
            <a:r>
              <a:rPr lang="en-GB" sz="3200" dirty="0" smtClean="0">
                <a:solidFill>
                  <a:srgbClr val="002060"/>
                </a:solidFill>
              </a:rPr>
              <a:t>(</a:t>
            </a:r>
            <a:r>
              <a:rPr lang="en-GB" sz="3200" dirty="0" err="1" smtClean="0">
                <a:solidFill>
                  <a:srgbClr val="002060"/>
                </a:solidFill>
              </a:rPr>
              <a:t>tmp</a:t>
            </a:r>
            <a:r>
              <a:rPr lang="en-GB" sz="3200" dirty="0" smtClean="0">
                <a:solidFill>
                  <a:srgbClr val="002060"/>
                </a:solidFill>
              </a:rPr>
              <a:t>)  </a:t>
            </a:r>
            <a:r>
              <a:rPr lang="en-GB" sz="2800" dirty="0" smtClean="0">
                <a:solidFill>
                  <a:srgbClr val="C00000"/>
                </a:solidFill>
              </a:rPr>
              <a:t># Make a </a:t>
            </a:r>
            <a:r>
              <a:rPr lang="en-GB" sz="2800" dirty="0" err="1" smtClean="0">
                <a:solidFill>
                  <a:srgbClr val="C00000"/>
                </a:solidFill>
              </a:rPr>
              <a:t>tuple</a:t>
            </a:r>
            <a:r>
              <a:rPr lang="en-GB" sz="2800" dirty="0" smtClean="0">
                <a:solidFill>
                  <a:srgbClr val="C00000"/>
                </a:solidFill>
              </a:rPr>
              <a:t> from the list's items</a:t>
            </a:r>
            <a:r>
              <a:rPr lang="en-GB" sz="3200" dirty="0" smtClean="0">
                <a:solidFill>
                  <a:srgbClr val="C00000"/>
                </a:solidFill>
              </a:rPr>
              <a:t> </a:t>
            </a:r>
          </a:p>
          <a:p>
            <a:pPr>
              <a:lnSpc>
                <a:spcPct val="200000"/>
              </a:lnSpc>
            </a:pPr>
            <a:r>
              <a:rPr lang="en-GB" sz="3200" dirty="0" smtClean="0">
                <a:solidFill>
                  <a:srgbClr val="002060"/>
                </a:solidFill>
              </a:rPr>
              <a:t>&gt;&gt;&gt; T </a:t>
            </a:r>
          </a:p>
          <a:p>
            <a:pPr>
              <a:lnSpc>
                <a:spcPct val="200000"/>
              </a:lnSpc>
            </a:pPr>
            <a:r>
              <a:rPr lang="en-GB" sz="3200" dirty="0" smtClean="0">
                <a:solidFill>
                  <a:srgbClr val="002060"/>
                </a:solidFill>
              </a:rPr>
              <a:t>('</a:t>
            </a:r>
            <a:r>
              <a:rPr lang="en-GB" sz="3200" dirty="0" err="1" smtClean="0">
                <a:solidFill>
                  <a:srgbClr val="002060"/>
                </a:solidFill>
              </a:rPr>
              <a:t>aa</a:t>
            </a:r>
            <a:r>
              <a:rPr lang="en-GB" sz="3200" dirty="0" smtClean="0">
                <a:solidFill>
                  <a:srgbClr val="002060"/>
                </a:solidFill>
              </a:rPr>
              <a:t>', 'bb', 'cc', '</a:t>
            </a:r>
            <a:r>
              <a:rPr lang="en-GB" sz="3200" dirty="0" err="1" smtClean="0">
                <a:solidFill>
                  <a:srgbClr val="002060"/>
                </a:solidFill>
              </a:rPr>
              <a:t>dd</a:t>
            </a:r>
            <a:r>
              <a:rPr lang="en-GB" sz="3200" dirty="0" smtClean="0">
                <a:solidFill>
                  <a:srgbClr val="002060"/>
                </a:solidFill>
              </a:rPr>
              <a:t>')</a:t>
            </a:r>
          </a:p>
          <a:p>
            <a:pPr>
              <a:lnSpc>
                <a:spcPct val="200000"/>
              </a:lnSpc>
            </a:pPr>
            <a:r>
              <a:rPr lang="en-GB" sz="3200" dirty="0" smtClean="0">
                <a:solidFill>
                  <a:srgbClr val="002060"/>
                </a:solidFill>
              </a:rPr>
              <a:t>&gt;&gt;&gt; sorted(T)   </a:t>
            </a:r>
          </a:p>
          <a:p>
            <a:pPr>
              <a:lnSpc>
                <a:spcPct val="200000"/>
              </a:lnSpc>
            </a:pPr>
            <a:r>
              <a:rPr lang="en-GB" sz="3200" dirty="0" smtClean="0">
                <a:solidFill>
                  <a:srgbClr val="002060"/>
                </a:solidFill>
              </a:rPr>
              <a:t>['</a:t>
            </a:r>
            <a:r>
              <a:rPr lang="en-GB" sz="3200" dirty="0" err="1" smtClean="0">
                <a:solidFill>
                  <a:srgbClr val="002060"/>
                </a:solidFill>
              </a:rPr>
              <a:t>aa</a:t>
            </a:r>
            <a:r>
              <a:rPr lang="en-GB" sz="3200" dirty="0" smtClean="0">
                <a:solidFill>
                  <a:srgbClr val="002060"/>
                </a:solidFill>
              </a:rPr>
              <a:t>', 'bb', 'cc', '</a:t>
            </a:r>
            <a:r>
              <a:rPr lang="en-GB" sz="3200" dirty="0" err="1" smtClean="0">
                <a:solidFill>
                  <a:srgbClr val="002060"/>
                </a:solidFill>
              </a:rPr>
              <a:t>dd</a:t>
            </a:r>
            <a:r>
              <a:rPr lang="en-GB" sz="3200" dirty="0" smtClean="0">
                <a:solidFill>
                  <a:srgbClr val="002060"/>
                </a:solidFill>
              </a:rPr>
              <a:t>‘]           </a:t>
            </a:r>
          </a:p>
          <a:p>
            <a:pPr>
              <a:lnSpc>
                <a:spcPct val="200000"/>
              </a:lnSpc>
            </a:pPr>
            <a:endParaRPr lang="en-GB" sz="3200" dirty="0">
              <a:solidFill>
                <a:srgbClr val="002060"/>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Shape 1"/>
          <p:cNvSpPr txBox="1"/>
          <p:nvPr/>
        </p:nvSpPr>
        <p:spPr>
          <a:xfrm>
            <a:off x="216000" y="249120"/>
            <a:ext cx="9576000" cy="4745163"/>
          </a:xfrm>
          <a:prstGeom prst="rect">
            <a:avLst/>
          </a:prstGeom>
        </p:spPr>
        <p:txBody>
          <a:bodyPr lIns="0" tIns="0" rIns="0" bIns="0" anchor="ctr"/>
          <a:lstStyle/>
          <a:p>
            <a:r>
              <a:rPr lang="en-GB" sz="3200" dirty="0" smtClean="0">
                <a:solidFill>
                  <a:srgbClr val="C00000"/>
                </a:solidFill>
              </a:rPr>
              <a:t>List comprehensions</a:t>
            </a:r>
            <a:r>
              <a:rPr lang="en-GB" sz="3200" dirty="0" smtClean="0"/>
              <a:t> </a:t>
            </a:r>
            <a:r>
              <a:rPr lang="en-GB" sz="3200" dirty="0" smtClean="0">
                <a:solidFill>
                  <a:schemeClr val="tx2"/>
                </a:solidFill>
              </a:rPr>
              <a:t>can also be used with </a:t>
            </a:r>
            <a:r>
              <a:rPr lang="en-GB" sz="3200" dirty="0" err="1" smtClean="0">
                <a:solidFill>
                  <a:schemeClr val="tx2"/>
                </a:solidFill>
              </a:rPr>
              <a:t>tuples</a:t>
            </a:r>
            <a:r>
              <a:rPr lang="en-GB" sz="3200" dirty="0" smtClean="0">
                <a:solidFill>
                  <a:schemeClr val="tx2"/>
                </a:solidFill>
              </a:rPr>
              <a:t>. </a:t>
            </a:r>
          </a:p>
          <a:p>
            <a:endParaRPr lang="en-GB" sz="3200" dirty="0">
              <a:solidFill>
                <a:schemeClr val="tx2"/>
              </a:solidFill>
            </a:endParaRPr>
          </a:p>
          <a:p>
            <a:r>
              <a:rPr lang="en-GB" sz="3200" dirty="0" smtClean="0">
                <a:solidFill>
                  <a:schemeClr val="tx2"/>
                </a:solidFill>
              </a:rPr>
              <a:t>The following, for example, makes a list from a </a:t>
            </a:r>
            <a:r>
              <a:rPr lang="en-GB" sz="3200" dirty="0" err="1" smtClean="0">
                <a:solidFill>
                  <a:schemeClr val="tx2"/>
                </a:solidFill>
              </a:rPr>
              <a:t>tuple</a:t>
            </a:r>
            <a:r>
              <a:rPr lang="en-GB" sz="3200" dirty="0" smtClean="0">
                <a:solidFill>
                  <a:schemeClr val="tx2"/>
                </a:solidFill>
              </a:rPr>
              <a:t>, adding 20 to each item along the way: </a:t>
            </a:r>
          </a:p>
          <a:p>
            <a:endParaRPr lang="en-GB" sz="3200" dirty="0">
              <a:solidFill>
                <a:schemeClr val="tx2"/>
              </a:solidFill>
            </a:endParaRPr>
          </a:p>
          <a:p>
            <a:r>
              <a:rPr lang="en-GB" sz="3200" dirty="0" smtClean="0">
                <a:solidFill>
                  <a:schemeClr val="tx2"/>
                </a:solidFill>
              </a:rPr>
              <a:t>&gt;&gt;&gt; T = (1, 2, 3, 4, 5) </a:t>
            </a:r>
          </a:p>
          <a:p>
            <a:endParaRPr lang="en-GB" sz="3200" dirty="0">
              <a:solidFill>
                <a:schemeClr val="tx2"/>
              </a:solidFill>
            </a:endParaRPr>
          </a:p>
          <a:p>
            <a:r>
              <a:rPr lang="en-GB" sz="3200" dirty="0" smtClean="0">
                <a:solidFill>
                  <a:schemeClr val="tx2"/>
                </a:solidFill>
              </a:rPr>
              <a:t>&gt;&gt;&gt; L = [x + 20 for x in T]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Shape 1"/>
          <p:cNvSpPr txBox="1"/>
          <p:nvPr/>
        </p:nvSpPr>
        <p:spPr>
          <a:xfrm>
            <a:off x="216000" y="249120"/>
            <a:ext cx="9576000" cy="4459411"/>
          </a:xfrm>
          <a:prstGeom prst="rect">
            <a:avLst/>
          </a:prstGeom>
        </p:spPr>
        <p:txBody>
          <a:bodyPr lIns="0" tIns="0" rIns="0" bIns="0" anchor="ctr"/>
          <a:lstStyle/>
          <a:p>
            <a:pPr>
              <a:lnSpc>
                <a:spcPct val="150000"/>
              </a:lnSpc>
            </a:pPr>
            <a:r>
              <a:rPr lang="en-GB" sz="3200" dirty="0" smtClean="0">
                <a:solidFill>
                  <a:srgbClr val="FF0000"/>
                </a:solidFill>
              </a:rPr>
              <a:t>Equivalent to:</a:t>
            </a:r>
          </a:p>
          <a:p>
            <a:pPr>
              <a:lnSpc>
                <a:spcPct val="150000"/>
              </a:lnSpc>
            </a:pPr>
            <a:r>
              <a:rPr lang="en-GB" sz="3200" dirty="0" smtClean="0">
                <a:solidFill>
                  <a:srgbClr val="C10F68"/>
                </a:solidFill>
              </a:rPr>
              <a:t>&gt;&gt;&gt;L = []</a:t>
            </a:r>
          </a:p>
          <a:p>
            <a:pPr>
              <a:lnSpc>
                <a:spcPct val="150000"/>
              </a:lnSpc>
            </a:pPr>
            <a:r>
              <a:rPr lang="en-GB" sz="3200" dirty="0" smtClean="0">
                <a:solidFill>
                  <a:srgbClr val="C10F68"/>
                </a:solidFill>
              </a:rPr>
              <a:t>&gt;&gt;&gt;for x in T:</a:t>
            </a:r>
          </a:p>
          <a:p>
            <a:pPr>
              <a:lnSpc>
                <a:spcPct val="150000"/>
              </a:lnSpc>
            </a:pPr>
            <a:r>
              <a:rPr lang="en-GB" sz="3200" dirty="0" smtClean="0">
                <a:solidFill>
                  <a:srgbClr val="C10F68"/>
                </a:solidFill>
              </a:rPr>
              <a:t>	 </a:t>
            </a:r>
            <a:r>
              <a:rPr lang="en-GB" sz="3200" dirty="0" err="1" smtClean="0">
                <a:solidFill>
                  <a:srgbClr val="C10F68"/>
                </a:solidFill>
              </a:rPr>
              <a:t>L.append</a:t>
            </a:r>
            <a:r>
              <a:rPr lang="en-GB" sz="3200" dirty="0" smtClean="0">
                <a:solidFill>
                  <a:srgbClr val="C10F68"/>
                </a:solidFill>
              </a:rPr>
              <a:t>(x+20)</a:t>
            </a:r>
            <a:endParaRPr lang="en-GB" sz="3200" dirty="0">
              <a:solidFill>
                <a:srgbClr val="C10F68"/>
              </a:solidFill>
            </a:endParaRPr>
          </a:p>
          <a:p>
            <a:pPr>
              <a:lnSpc>
                <a:spcPct val="150000"/>
              </a:lnSpc>
            </a:pPr>
            <a:r>
              <a:rPr lang="en-GB" sz="3200" dirty="0" smtClean="0">
                <a:solidFill>
                  <a:schemeClr val="tx2"/>
                </a:solidFill>
              </a:rPr>
              <a:t>&gt;&gt;&gt; L </a:t>
            </a:r>
          </a:p>
          <a:p>
            <a:pPr>
              <a:lnSpc>
                <a:spcPct val="150000"/>
              </a:lnSpc>
            </a:pPr>
            <a:r>
              <a:rPr lang="en-GB" sz="3200" dirty="0" smtClean="0">
                <a:solidFill>
                  <a:schemeClr val="tx2"/>
                </a:solidFill>
              </a:rPr>
              <a:t>[21, 22, 23, 24, 25]</a:t>
            </a:r>
            <a:endParaRPr lang="en-GB" sz="3200" dirty="0">
              <a:solidFill>
                <a:schemeClr val="tx2"/>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Shape 1"/>
          <p:cNvSpPr txBox="1"/>
          <p:nvPr/>
        </p:nvSpPr>
        <p:spPr>
          <a:xfrm>
            <a:off x="216000" y="65061"/>
            <a:ext cx="9576000" cy="6388237"/>
          </a:xfrm>
          <a:prstGeom prst="rect">
            <a:avLst/>
          </a:prstGeom>
        </p:spPr>
        <p:txBody>
          <a:bodyPr lIns="0" tIns="0" rIns="0" bIns="0" anchor="ctr"/>
          <a:lstStyle/>
          <a:p>
            <a:r>
              <a:rPr lang="en-GB" sz="3200" dirty="0" smtClean="0">
                <a:solidFill>
                  <a:srgbClr val="C00000"/>
                </a:solidFill>
              </a:rPr>
              <a:t>Index method</a:t>
            </a:r>
            <a:r>
              <a:rPr lang="en-GB" sz="3200" dirty="0" smtClean="0"/>
              <a:t> </a:t>
            </a:r>
            <a:r>
              <a:rPr lang="en-GB" sz="3200" dirty="0" smtClean="0">
                <a:solidFill>
                  <a:schemeClr val="accent4"/>
                </a:solidFill>
              </a:rPr>
              <a:t>can be used to find the position of particular value in the </a:t>
            </a:r>
            <a:r>
              <a:rPr lang="en-GB" sz="3200" dirty="0" err="1" smtClean="0">
                <a:solidFill>
                  <a:schemeClr val="accent4"/>
                </a:solidFill>
              </a:rPr>
              <a:t>tuple</a:t>
            </a:r>
            <a:r>
              <a:rPr lang="en-GB" sz="3200" dirty="0" smtClean="0">
                <a:solidFill>
                  <a:schemeClr val="accent4"/>
                </a:solidFill>
              </a:rPr>
              <a:t>.</a:t>
            </a:r>
          </a:p>
          <a:p>
            <a:endParaRPr lang="en-GB" sz="3200" dirty="0" smtClean="0">
              <a:solidFill>
                <a:schemeClr val="accent4"/>
              </a:solidFill>
            </a:endParaRPr>
          </a:p>
          <a:p>
            <a:r>
              <a:rPr lang="en-GB" sz="3200" dirty="0" smtClean="0">
                <a:solidFill>
                  <a:schemeClr val="accent4"/>
                </a:solidFill>
              </a:rPr>
              <a:t>&gt;&gt;&gt; T = (1, 2, 3, 2, 4, 2)</a:t>
            </a:r>
          </a:p>
          <a:p>
            <a:endParaRPr lang="en-GB" sz="1400" dirty="0">
              <a:solidFill>
                <a:schemeClr val="accent4"/>
              </a:solidFill>
            </a:endParaRPr>
          </a:p>
          <a:p>
            <a:r>
              <a:rPr lang="en-GB" sz="3200" dirty="0" smtClean="0">
                <a:solidFill>
                  <a:schemeClr val="accent4"/>
                </a:solidFill>
              </a:rPr>
              <a:t>&gt;&gt;&gt; </a:t>
            </a:r>
            <a:r>
              <a:rPr lang="en-GB" sz="3200" dirty="0" err="1" smtClean="0">
                <a:solidFill>
                  <a:schemeClr val="accent4"/>
                </a:solidFill>
              </a:rPr>
              <a:t>T.index</a:t>
            </a:r>
            <a:r>
              <a:rPr lang="en-GB" sz="3200" dirty="0" smtClean="0">
                <a:solidFill>
                  <a:schemeClr val="accent4"/>
                </a:solidFill>
              </a:rPr>
              <a:t>(2)           </a:t>
            </a:r>
            <a:r>
              <a:rPr lang="en-GB" sz="3200" dirty="0" smtClean="0">
                <a:solidFill>
                  <a:srgbClr val="C00000"/>
                </a:solidFill>
              </a:rPr>
              <a:t># Offset of first appearance of 2 </a:t>
            </a:r>
          </a:p>
          <a:p>
            <a:endParaRPr lang="en-GB" sz="1400" dirty="0">
              <a:solidFill>
                <a:schemeClr val="accent4"/>
              </a:solidFill>
            </a:endParaRPr>
          </a:p>
          <a:p>
            <a:r>
              <a:rPr lang="en-GB" sz="3200" dirty="0" smtClean="0">
                <a:solidFill>
                  <a:schemeClr val="accent4"/>
                </a:solidFill>
              </a:rPr>
              <a:t>1 </a:t>
            </a:r>
          </a:p>
          <a:p>
            <a:endParaRPr lang="en-GB" sz="1600" dirty="0">
              <a:solidFill>
                <a:schemeClr val="accent4"/>
              </a:solidFill>
            </a:endParaRPr>
          </a:p>
          <a:p>
            <a:r>
              <a:rPr lang="en-GB" sz="3200" dirty="0" smtClean="0">
                <a:solidFill>
                  <a:schemeClr val="accent4"/>
                </a:solidFill>
              </a:rPr>
              <a:t>&gt;&gt;&gt; </a:t>
            </a:r>
            <a:r>
              <a:rPr lang="en-GB" sz="3200" dirty="0" err="1" smtClean="0">
                <a:solidFill>
                  <a:schemeClr val="accent4"/>
                </a:solidFill>
              </a:rPr>
              <a:t>T.index</a:t>
            </a:r>
            <a:r>
              <a:rPr lang="en-GB" sz="3200" dirty="0" smtClean="0">
                <a:solidFill>
                  <a:schemeClr val="accent4"/>
                </a:solidFill>
              </a:rPr>
              <a:t>(2, 2) 	</a:t>
            </a:r>
            <a:r>
              <a:rPr lang="en-GB" sz="2800" dirty="0" smtClean="0">
                <a:solidFill>
                  <a:srgbClr val="C00000"/>
                </a:solidFill>
              </a:rPr>
              <a:t># Offset of appearance after offset 2 </a:t>
            </a:r>
          </a:p>
          <a:p>
            <a:r>
              <a:rPr lang="en-GB" sz="3200" dirty="0" smtClean="0">
                <a:solidFill>
                  <a:schemeClr val="accent4"/>
                </a:solidFill>
              </a:rPr>
              <a:t>3 </a:t>
            </a:r>
          </a:p>
          <a:p>
            <a:endParaRPr lang="en-GB" sz="2000" dirty="0">
              <a:solidFill>
                <a:schemeClr val="accent4"/>
              </a:solidFill>
            </a:endParaRPr>
          </a:p>
          <a:p>
            <a:r>
              <a:rPr lang="en-GB" sz="3200" dirty="0" smtClean="0">
                <a:solidFill>
                  <a:schemeClr val="accent4"/>
                </a:solidFill>
              </a:rPr>
              <a:t>&gt;&gt;&gt; </a:t>
            </a:r>
            <a:r>
              <a:rPr lang="en-GB" sz="3200" dirty="0" err="1" smtClean="0">
                <a:solidFill>
                  <a:schemeClr val="accent4"/>
                </a:solidFill>
              </a:rPr>
              <a:t>T.count</a:t>
            </a:r>
            <a:r>
              <a:rPr lang="en-GB" sz="3200" dirty="0" smtClean="0">
                <a:solidFill>
                  <a:schemeClr val="accent4"/>
                </a:solidFill>
              </a:rPr>
              <a:t>(2)             </a:t>
            </a:r>
            <a:r>
              <a:rPr lang="en-GB" sz="3200" dirty="0" smtClean="0">
                <a:solidFill>
                  <a:srgbClr val="C00000"/>
                </a:solidFill>
              </a:rPr>
              <a:t># How many 2s are there? </a:t>
            </a:r>
          </a:p>
          <a:p>
            <a:r>
              <a:rPr lang="en-GB" sz="3200" dirty="0" smtClean="0">
                <a:solidFill>
                  <a:schemeClr val="accent4"/>
                </a:solidFill>
              </a:rPr>
              <a:t>3</a:t>
            </a:r>
            <a:endParaRPr lang="en-GB" sz="3200" dirty="0">
              <a:solidFill>
                <a:schemeClr val="accent4"/>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Shape 1"/>
          <p:cNvSpPr txBox="1"/>
          <p:nvPr/>
        </p:nvSpPr>
        <p:spPr>
          <a:xfrm>
            <a:off x="216000" y="249120"/>
            <a:ext cx="9576000" cy="4030783"/>
          </a:xfrm>
          <a:prstGeom prst="rect">
            <a:avLst/>
          </a:prstGeom>
        </p:spPr>
        <p:txBody>
          <a:bodyPr lIns="0" tIns="0" rIns="0" bIns="0" anchor="ctr"/>
          <a:lstStyle/>
          <a:p>
            <a:pPr>
              <a:lnSpc>
                <a:spcPct val="150000"/>
              </a:lnSpc>
            </a:pPr>
            <a:r>
              <a:rPr lang="en-GB" sz="3200" dirty="0" smtClean="0">
                <a:solidFill>
                  <a:srgbClr val="C00000"/>
                </a:solidFill>
              </a:rPr>
              <a:t>Nested </a:t>
            </a:r>
            <a:r>
              <a:rPr lang="en-GB" sz="3200" dirty="0" err="1" smtClean="0">
                <a:solidFill>
                  <a:srgbClr val="C00000"/>
                </a:solidFill>
              </a:rPr>
              <a:t>Tuples</a:t>
            </a:r>
            <a:endParaRPr lang="en-GB" sz="3200" dirty="0" smtClean="0">
              <a:solidFill>
                <a:srgbClr val="C00000"/>
              </a:solidFill>
            </a:endParaRPr>
          </a:p>
          <a:p>
            <a:pPr>
              <a:lnSpc>
                <a:spcPct val="150000"/>
              </a:lnSpc>
            </a:pPr>
            <a:r>
              <a:rPr lang="en-GB" sz="3200" dirty="0" smtClean="0">
                <a:solidFill>
                  <a:schemeClr val="tx2"/>
                </a:solidFill>
              </a:rPr>
              <a:t>&gt;&gt;&gt; T = (1, [2, 3], 4) </a:t>
            </a:r>
          </a:p>
          <a:p>
            <a:pPr>
              <a:lnSpc>
                <a:spcPct val="150000"/>
              </a:lnSpc>
            </a:pPr>
            <a:r>
              <a:rPr lang="en-GB" sz="3200" dirty="0" smtClean="0">
                <a:solidFill>
                  <a:schemeClr val="tx2"/>
                </a:solidFill>
              </a:rPr>
              <a:t>&gt;&gt;&gt; T[1] = 'spam'                  </a:t>
            </a:r>
            <a:r>
              <a:rPr lang="en-GB" sz="3200" dirty="0" smtClean="0">
                <a:solidFill>
                  <a:srgbClr val="C00000"/>
                </a:solidFill>
              </a:rPr>
              <a:t># fails: </a:t>
            </a:r>
            <a:r>
              <a:rPr lang="en-GB" sz="3200" dirty="0" smtClean="0">
                <a:solidFill>
                  <a:schemeClr val="tx2"/>
                </a:solidFill>
              </a:rPr>
              <a:t>can't change </a:t>
            </a:r>
            <a:r>
              <a:rPr lang="en-GB" sz="3200" dirty="0" err="1" smtClean="0">
                <a:solidFill>
                  <a:schemeClr val="tx2"/>
                </a:solidFill>
              </a:rPr>
              <a:t>tuple</a:t>
            </a:r>
            <a:r>
              <a:rPr lang="en-GB" sz="3200" dirty="0" smtClean="0">
                <a:solidFill>
                  <a:schemeClr val="tx2"/>
                </a:solidFill>
              </a:rPr>
              <a:t> itself </a:t>
            </a:r>
            <a:r>
              <a:rPr lang="en-GB" sz="3200" dirty="0" err="1" smtClean="0">
                <a:solidFill>
                  <a:schemeClr val="tx2"/>
                </a:solidFill>
              </a:rPr>
              <a:t>TypeError</a:t>
            </a:r>
            <a:r>
              <a:rPr lang="en-GB" sz="3200" dirty="0" smtClean="0">
                <a:solidFill>
                  <a:schemeClr val="tx2"/>
                </a:solidFill>
              </a:rPr>
              <a:t>: object doesn't support item assignment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Shape 1"/>
          <p:cNvSpPr txBox="1"/>
          <p:nvPr/>
        </p:nvSpPr>
        <p:spPr>
          <a:xfrm>
            <a:off x="216000" y="249120"/>
            <a:ext cx="9576000" cy="3673593"/>
          </a:xfrm>
          <a:prstGeom prst="rect">
            <a:avLst/>
          </a:prstGeom>
        </p:spPr>
        <p:txBody>
          <a:bodyPr lIns="0" tIns="0" rIns="0" bIns="0" anchor="ctr"/>
          <a:lstStyle/>
          <a:p>
            <a:pPr>
              <a:lnSpc>
                <a:spcPct val="150000"/>
              </a:lnSpc>
            </a:pPr>
            <a:r>
              <a:rPr lang="en-GB" sz="3200" dirty="0" smtClean="0">
                <a:solidFill>
                  <a:schemeClr val="tx2"/>
                </a:solidFill>
              </a:rPr>
              <a:t>&gt;&gt;&gt; T[1][0] = 'spam'               </a:t>
            </a:r>
          </a:p>
          <a:p>
            <a:pPr>
              <a:lnSpc>
                <a:spcPct val="150000"/>
              </a:lnSpc>
            </a:pPr>
            <a:r>
              <a:rPr lang="en-GB" sz="3200" dirty="0" smtClean="0">
                <a:solidFill>
                  <a:srgbClr val="C00000"/>
                </a:solidFill>
              </a:rPr>
              <a:t># Works:</a:t>
            </a:r>
            <a:r>
              <a:rPr lang="en-GB" sz="3200" dirty="0" smtClean="0">
                <a:solidFill>
                  <a:schemeClr val="tx2"/>
                </a:solidFill>
              </a:rPr>
              <a:t> can change </a:t>
            </a:r>
            <a:r>
              <a:rPr lang="en-GB" sz="3200" dirty="0" err="1" smtClean="0">
                <a:solidFill>
                  <a:schemeClr val="tx2"/>
                </a:solidFill>
              </a:rPr>
              <a:t>mutables</a:t>
            </a:r>
            <a:r>
              <a:rPr lang="en-GB" sz="3200" dirty="0" smtClean="0">
                <a:solidFill>
                  <a:schemeClr val="tx2"/>
                </a:solidFill>
              </a:rPr>
              <a:t> inside </a:t>
            </a:r>
          </a:p>
          <a:p>
            <a:pPr>
              <a:lnSpc>
                <a:spcPct val="150000"/>
              </a:lnSpc>
            </a:pPr>
            <a:r>
              <a:rPr lang="en-GB" sz="3200" dirty="0" smtClean="0">
                <a:solidFill>
                  <a:schemeClr val="tx2"/>
                </a:solidFill>
              </a:rPr>
              <a:t>&gt;&gt;&gt; T </a:t>
            </a:r>
          </a:p>
          <a:p>
            <a:pPr>
              <a:lnSpc>
                <a:spcPct val="150000"/>
              </a:lnSpc>
            </a:pPr>
            <a:r>
              <a:rPr lang="en-GB" sz="3200" dirty="0" smtClean="0">
                <a:solidFill>
                  <a:schemeClr val="tx2"/>
                </a:solidFill>
              </a:rPr>
              <a:t>(1, ['spam', 3], 4)</a:t>
            </a:r>
            <a:endParaRPr lang="en-GB" sz="3200" dirty="0">
              <a:solidFill>
                <a:schemeClr val="tx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Shape 1"/>
          <p:cNvSpPr txBox="1"/>
          <p:nvPr/>
        </p:nvSpPr>
        <p:spPr>
          <a:xfrm>
            <a:off x="253966" y="350813"/>
            <a:ext cx="9576000" cy="5000660"/>
          </a:xfrm>
          <a:prstGeom prst="rect">
            <a:avLst/>
          </a:prstGeom>
        </p:spPr>
        <p:txBody>
          <a:bodyPr lIns="0" tIns="0" rIns="0" bIns="0" anchor="ctr"/>
          <a:lstStyle/>
          <a:p>
            <a:pPr>
              <a:lnSpc>
                <a:spcPct val="150000"/>
              </a:lnSpc>
            </a:pPr>
            <a:r>
              <a:rPr lang="en-GB" sz="3200" dirty="0" smtClean="0">
                <a:solidFill>
                  <a:schemeClr val="tx2"/>
                </a:solidFill>
              </a:rPr>
              <a:t>&gt;&gt;&gt; bob = ('Bob', 40.5, ['dev', 'mgr'])                    </a:t>
            </a:r>
          </a:p>
          <a:p>
            <a:pPr>
              <a:lnSpc>
                <a:spcPct val="150000"/>
              </a:lnSpc>
            </a:pPr>
            <a:r>
              <a:rPr lang="en-GB" sz="3200" dirty="0" smtClean="0">
                <a:solidFill>
                  <a:srgbClr val="C00000"/>
                </a:solidFill>
              </a:rPr>
              <a:t># </a:t>
            </a:r>
            <a:r>
              <a:rPr lang="en-GB" sz="3200" dirty="0" err="1" smtClean="0">
                <a:solidFill>
                  <a:srgbClr val="C00000"/>
                </a:solidFill>
              </a:rPr>
              <a:t>Tuple</a:t>
            </a:r>
            <a:r>
              <a:rPr lang="en-GB" sz="3200" dirty="0" smtClean="0">
                <a:solidFill>
                  <a:srgbClr val="C00000"/>
                </a:solidFill>
              </a:rPr>
              <a:t> record </a:t>
            </a:r>
            <a:endParaRPr lang="en-GB" sz="3200" dirty="0">
              <a:solidFill>
                <a:schemeClr val="tx2"/>
              </a:solidFill>
            </a:endParaRPr>
          </a:p>
          <a:p>
            <a:pPr>
              <a:lnSpc>
                <a:spcPct val="150000"/>
              </a:lnSpc>
            </a:pPr>
            <a:r>
              <a:rPr lang="en-GB" sz="3200" dirty="0" smtClean="0">
                <a:solidFill>
                  <a:schemeClr val="tx2"/>
                </a:solidFill>
              </a:rPr>
              <a:t>&gt;&gt;&gt; bob </a:t>
            </a:r>
          </a:p>
          <a:p>
            <a:pPr>
              <a:lnSpc>
                <a:spcPct val="150000"/>
              </a:lnSpc>
            </a:pPr>
            <a:r>
              <a:rPr lang="en-GB" sz="3200" dirty="0" smtClean="0">
                <a:solidFill>
                  <a:schemeClr val="tx2"/>
                </a:solidFill>
              </a:rPr>
              <a:t>('Bob', 40.5, ['dev', 'mgr'])</a:t>
            </a:r>
          </a:p>
          <a:p>
            <a:pPr>
              <a:lnSpc>
                <a:spcPct val="150000"/>
              </a:lnSpc>
            </a:pPr>
            <a:r>
              <a:rPr lang="en-GB" sz="3200" dirty="0" smtClean="0">
                <a:solidFill>
                  <a:schemeClr val="tx2"/>
                </a:solidFill>
              </a:rPr>
              <a:t>&gt;&gt;&gt; bob[0], bob[2] 			</a:t>
            </a:r>
            <a:r>
              <a:rPr lang="en-GB" sz="3200" dirty="0" smtClean="0">
                <a:solidFill>
                  <a:srgbClr val="C00000"/>
                </a:solidFill>
              </a:rPr>
              <a:t># Access by position </a:t>
            </a:r>
          </a:p>
          <a:p>
            <a:pPr>
              <a:lnSpc>
                <a:spcPct val="150000"/>
              </a:lnSpc>
            </a:pPr>
            <a:r>
              <a:rPr lang="en-GB" sz="3200" dirty="0" smtClean="0">
                <a:solidFill>
                  <a:schemeClr val="tx2"/>
                </a:solidFill>
              </a:rPr>
              <a:t>('Bob', ['dev', 'mgr'])</a:t>
            </a:r>
            <a:endParaRPr lang="en-GB" sz="3200" dirty="0">
              <a:solidFill>
                <a:schemeClr val="tx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Shape 1"/>
          <p:cNvSpPr txBox="1"/>
          <p:nvPr/>
        </p:nvSpPr>
        <p:spPr>
          <a:xfrm>
            <a:off x="216000" y="1000132"/>
            <a:ext cx="9576000" cy="4494217"/>
          </a:xfrm>
          <a:prstGeom prst="rect">
            <a:avLst/>
          </a:prstGeom>
        </p:spPr>
        <p:txBody>
          <a:bodyPr lIns="0" tIns="0" rIns="0" bIns="0" anchor="ctr"/>
          <a:lstStyle/>
          <a:p>
            <a:pPr algn="just">
              <a:lnSpc>
                <a:spcPct val="120000"/>
              </a:lnSpc>
            </a:pPr>
            <a:r>
              <a:rPr lang="en-IN" sz="2800" dirty="0" smtClean="0">
                <a:solidFill>
                  <a:srgbClr val="CC3300"/>
                </a:solidFill>
                <a:latin typeface="Arial"/>
              </a:rPr>
              <a:t>Problem</a:t>
            </a:r>
            <a:endParaRPr sz="1600"/>
          </a:p>
          <a:p>
            <a:pPr algn="just">
              <a:lnSpc>
                <a:spcPct val="120000"/>
              </a:lnSpc>
            </a:pPr>
            <a:r>
              <a:rPr lang="en-IN" sz="2800" dirty="0" smtClean="0">
                <a:solidFill>
                  <a:schemeClr val="accent1"/>
                </a:solidFill>
                <a:latin typeface="Arial"/>
              </a:rPr>
              <a:t>A hospital has received a set of lab reports. Totally five tests are conducted in the lab and the report is prepared in such a way that the ‘n</a:t>
            </a:r>
            <a:r>
              <a:rPr lang="en-IN" sz="2800" baseline="30000" dirty="0" smtClean="0">
                <a:solidFill>
                  <a:schemeClr val="accent1"/>
                </a:solidFill>
                <a:latin typeface="Arial"/>
              </a:rPr>
              <a:t>th</a:t>
            </a:r>
            <a:r>
              <a:rPr lang="en-IN" sz="2800" dirty="0" smtClean="0">
                <a:solidFill>
                  <a:schemeClr val="accent1"/>
                </a:solidFill>
                <a:latin typeface="Arial"/>
              </a:rPr>
              <a:t>’ number correspond to value of </a:t>
            </a:r>
            <a:r>
              <a:rPr lang="en-IN" sz="2800" dirty="0" err="1" smtClean="0">
                <a:solidFill>
                  <a:schemeClr val="accent1"/>
                </a:solidFill>
                <a:latin typeface="Arial"/>
              </a:rPr>
              <a:t>test</a:t>
            </a:r>
            <a:r>
              <a:rPr lang="en-IN" sz="2800" baseline="-25000" dirty="0" err="1" smtClean="0">
                <a:solidFill>
                  <a:schemeClr val="accent1"/>
                </a:solidFill>
                <a:latin typeface="Arial"/>
              </a:rPr>
              <a:t>n</a:t>
            </a:r>
            <a:r>
              <a:rPr lang="en-IN" sz="2800" baseline="-25000" dirty="0" smtClean="0">
                <a:solidFill>
                  <a:schemeClr val="accent1"/>
                </a:solidFill>
                <a:latin typeface="Arial"/>
              </a:rPr>
              <a:t> </a:t>
            </a:r>
            <a:r>
              <a:rPr lang="en-IN" sz="2800" dirty="0" smtClean="0">
                <a:solidFill>
                  <a:schemeClr val="accent1"/>
                </a:solidFill>
                <a:latin typeface="Arial"/>
              </a:rPr>
              <a:t>. Given the details of a test made for a patient, write an algorithm and the subsequent Python program to print if the test result is normal or not normal by referring the values in Table 1. Since the value is sensitive, provide a mechanism so that the values do not get altered.</a:t>
            </a:r>
          </a:p>
          <a:p>
            <a:pPr algn="just">
              <a:lnSpc>
                <a:spcPct val="120000"/>
              </a:lnSpc>
            </a:pPr>
            <a:endParaRPr sz="1600">
              <a:solidFill>
                <a:schemeClr val="tx2"/>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Shape 1"/>
          <p:cNvSpPr txBox="1"/>
          <p:nvPr/>
        </p:nvSpPr>
        <p:spPr>
          <a:xfrm>
            <a:off x="216000" y="249120"/>
            <a:ext cx="9576000" cy="5602419"/>
          </a:xfrm>
          <a:prstGeom prst="rect">
            <a:avLst/>
          </a:prstGeom>
        </p:spPr>
        <p:txBody>
          <a:bodyPr lIns="0" tIns="0" rIns="0" bIns="0" anchor="ctr"/>
          <a:lstStyle/>
          <a:p>
            <a:r>
              <a:rPr lang="en-GB" sz="3200" dirty="0" smtClean="0">
                <a:solidFill>
                  <a:srgbClr val="C00000"/>
                </a:solidFill>
              </a:rPr>
              <a:t># Prepares a Dictionary record from </a:t>
            </a:r>
            <a:r>
              <a:rPr lang="en-GB" sz="3200" dirty="0" err="1" smtClean="0">
                <a:solidFill>
                  <a:srgbClr val="C00000"/>
                </a:solidFill>
              </a:rPr>
              <a:t>tuple</a:t>
            </a:r>
            <a:endParaRPr lang="en-GB" sz="3200" dirty="0" smtClean="0">
              <a:solidFill>
                <a:srgbClr val="C00000"/>
              </a:solidFill>
            </a:endParaRPr>
          </a:p>
          <a:p>
            <a:endParaRPr lang="en-GB" sz="3200" dirty="0" smtClean="0">
              <a:solidFill>
                <a:schemeClr val="tx2"/>
              </a:solidFill>
            </a:endParaRPr>
          </a:p>
          <a:p>
            <a:r>
              <a:rPr lang="en-GB" sz="3200" dirty="0" smtClean="0">
                <a:solidFill>
                  <a:schemeClr val="tx2"/>
                </a:solidFill>
              </a:rPr>
              <a:t>&gt;&gt;&gt; bob = </a:t>
            </a:r>
            <a:r>
              <a:rPr lang="en-GB" sz="3200" dirty="0" err="1" smtClean="0">
                <a:solidFill>
                  <a:schemeClr val="tx2"/>
                </a:solidFill>
              </a:rPr>
              <a:t>dict</a:t>
            </a:r>
            <a:r>
              <a:rPr lang="en-GB" sz="3200" dirty="0" smtClean="0">
                <a:solidFill>
                  <a:schemeClr val="tx2"/>
                </a:solidFill>
              </a:rPr>
              <a:t>(name='Bob', age=40.5, jobs=['dev', 'mgr'])  </a:t>
            </a:r>
          </a:p>
          <a:p>
            <a:endParaRPr lang="en-GB" sz="3200" dirty="0">
              <a:solidFill>
                <a:schemeClr val="tx2"/>
              </a:solidFill>
            </a:endParaRPr>
          </a:p>
          <a:p>
            <a:r>
              <a:rPr lang="en-GB" sz="3200" dirty="0" smtClean="0">
                <a:solidFill>
                  <a:schemeClr val="tx2"/>
                </a:solidFill>
              </a:rPr>
              <a:t>&gt;&gt;&gt; bob </a:t>
            </a:r>
          </a:p>
          <a:p>
            <a:r>
              <a:rPr lang="en-GB" sz="3200" dirty="0" smtClean="0">
                <a:solidFill>
                  <a:schemeClr val="tx2"/>
                </a:solidFill>
              </a:rPr>
              <a:t>{'jobs': ['dev', 'mgr'], 'name': 'Bob', 'age': 40.5}</a:t>
            </a:r>
          </a:p>
          <a:p>
            <a:endParaRPr lang="en-GB" sz="3200" dirty="0" smtClean="0">
              <a:solidFill>
                <a:schemeClr val="tx2"/>
              </a:solidFill>
            </a:endParaRPr>
          </a:p>
          <a:p>
            <a:r>
              <a:rPr lang="en-GB" sz="3200" dirty="0" smtClean="0">
                <a:solidFill>
                  <a:schemeClr val="tx2"/>
                </a:solidFill>
              </a:rPr>
              <a:t>&gt;&gt;&gt; bob['name'], bob['jobs']            </a:t>
            </a:r>
            <a:r>
              <a:rPr lang="en-GB" sz="3200" dirty="0" smtClean="0">
                <a:solidFill>
                  <a:srgbClr val="C00000"/>
                </a:solidFill>
              </a:rPr>
              <a:t># Access by key </a:t>
            </a:r>
          </a:p>
          <a:p>
            <a:r>
              <a:rPr lang="en-GB" sz="3200" dirty="0" smtClean="0">
                <a:solidFill>
                  <a:schemeClr val="tx2"/>
                </a:solidFill>
              </a:rPr>
              <a:t>('Bob', ['dev', 'mgr'])</a:t>
            </a:r>
            <a:endParaRPr lang="en-GB" sz="3200" dirty="0">
              <a:solidFill>
                <a:schemeClr val="tx2"/>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Shape 1"/>
          <p:cNvSpPr txBox="1"/>
          <p:nvPr/>
        </p:nvSpPr>
        <p:spPr>
          <a:xfrm>
            <a:off x="216000" y="65061"/>
            <a:ext cx="9576000" cy="5459543"/>
          </a:xfrm>
          <a:prstGeom prst="rect">
            <a:avLst/>
          </a:prstGeom>
        </p:spPr>
        <p:txBody>
          <a:bodyPr lIns="0" tIns="0" rIns="0" bIns="0" anchor="ctr"/>
          <a:lstStyle/>
          <a:p>
            <a:pPr>
              <a:lnSpc>
                <a:spcPct val="150000"/>
              </a:lnSpc>
            </a:pPr>
            <a:r>
              <a:rPr lang="en-GB" sz="3200" dirty="0" smtClean="0">
                <a:solidFill>
                  <a:srgbClr val="C00000"/>
                </a:solidFill>
              </a:rPr>
              <a:t>Dictionary to </a:t>
            </a:r>
            <a:r>
              <a:rPr lang="en-GB" sz="3200" dirty="0" err="1" smtClean="0">
                <a:solidFill>
                  <a:srgbClr val="C00000"/>
                </a:solidFill>
              </a:rPr>
              <a:t>Tuple</a:t>
            </a:r>
            <a:endParaRPr lang="en-GB" sz="3200" dirty="0" smtClean="0">
              <a:solidFill>
                <a:srgbClr val="C00000"/>
              </a:solidFill>
            </a:endParaRPr>
          </a:p>
          <a:p>
            <a:pPr>
              <a:lnSpc>
                <a:spcPct val="150000"/>
              </a:lnSpc>
            </a:pPr>
            <a:r>
              <a:rPr lang="en-GB" sz="3200" dirty="0" smtClean="0">
                <a:solidFill>
                  <a:schemeClr val="tx2"/>
                </a:solidFill>
              </a:rPr>
              <a:t>We can convert </a:t>
            </a:r>
            <a:r>
              <a:rPr lang="en-GB" sz="3200" dirty="0" smtClean="0">
                <a:solidFill>
                  <a:srgbClr val="C00000"/>
                </a:solidFill>
              </a:rPr>
              <a:t>parts of dictionary to a </a:t>
            </a:r>
            <a:r>
              <a:rPr lang="en-GB" sz="3200" dirty="0" err="1" smtClean="0">
                <a:solidFill>
                  <a:srgbClr val="C00000"/>
                </a:solidFill>
              </a:rPr>
              <a:t>tuple</a:t>
            </a:r>
            <a:r>
              <a:rPr lang="en-GB" sz="3200" dirty="0" smtClean="0">
                <a:solidFill>
                  <a:schemeClr val="tx2"/>
                </a:solidFill>
              </a:rPr>
              <a:t> if needed:</a:t>
            </a:r>
          </a:p>
          <a:p>
            <a:pPr>
              <a:lnSpc>
                <a:spcPct val="150000"/>
              </a:lnSpc>
            </a:pPr>
            <a:r>
              <a:rPr lang="en-GB" sz="3200" dirty="0" smtClean="0">
                <a:solidFill>
                  <a:schemeClr val="tx2"/>
                </a:solidFill>
              </a:rPr>
              <a:t>&gt;&gt;&gt; </a:t>
            </a:r>
            <a:r>
              <a:rPr lang="en-GB" sz="3200" dirty="0" err="1" smtClean="0">
                <a:solidFill>
                  <a:schemeClr val="tx2"/>
                </a:solidFill>
              </a:rPr>
              <a:t>tuple</a:t>
            </a:r>
            <a:r>
              <a:rPr lang="en-GB" sz="3200" dirty="0" smtClean="0">
                <a:solidFill>
                  <a:schemeClr val="tx2"/>
                </a:solidFill>
              </a:rPr>
              <a:t>(</a:t>
            </a:r>
            <a:r>
              <a:rPr lang="en-GB" sz="3200" dirty="0" err="1" smtClean="0">
                <a:solidFill>
                  <a:schemeClr val="tx2"/>
                </a:solidFill>
              </a:rPr>
              <a:t>bob.values</a:t>
            </a:r>
            <a:r>
              <a:rPr lang="en-GB" sz="3200" dirty="0" smtClean="0">
                <a:solidFill>
                  <a:schemeClr val="tx2"/>
                </a:solidFill>
              </a:rPr>
              <a:t>())                 </a:t>
            </a:r>
            <a:r>
              <a:rPr lang="en-GB" sz="3200" dirty="0" smtClean="0">
                <a:solidFill>
                  <a:srgbClr val="C00000"/>
                </a:solidFill>
              </a:rPr>
              <a:t># Values to </a:t>
            </a:r>
            <a:r>
              <a:rPr lang="en-GB" sz="3200" dirty="0" err="1" smtClean="0">
                <a:solidFill>
                  <a:srgbClr val="C00000"/>
                </a:solidFill>
              </a:rPr>
              <a:t>tuple</a:t>
            </a:r>
            <a:r>
              <a:rPr lang="en-GB" sz="3200" dirty="0" smtClean="0">
                <a:solidFill>
                  <a:srgbClr val="C00000"/>
                </a:solidFill>
              </a:rPr>
              <a:t> </a:t>
            </a:r>
            <a:r>
              <a:rPr lang="en-GB" sz="3200" dirty="0" smtClean="0">
                <a:solidFill>
                  <a:schemeClr val="tx2"/>
                </a:solidFill>
              </a:rPr>
              <a:t>(['dev', 'mgr'], 'Bob', 40.5) </a:t>
            </a:r>
          </a:p>
          <a:p>
            <a:pPr>
              <a:lnSpc>
                <a:spcPct val="150000"/>
              </a:lnSpc>
            </a:pPr>
            <a:r>
              <a:rPr lang="en-GB" sz="3200" dirty="0" smtClean="0">
                <a:solidFill>
                  <a:schemeClr val="tx2"/>
                </a:solidFill>
              </a:rPr>
              <a:t>&gt;&gt;&gt; list(</a:t>
            </a:r>
            <a:r>
              <a:rPr lang="en-GB" sz="3200" dirty="0" err="1" smtClean="0">
                <a:solidFill>
                  <a:schemeClr val="tx2"/>
                </a:solidFill>
              </a:rPr>
              <a:t>bob.items</a:t>
            </a:r>
            <a:r>
              <a:rPr lang="en-GB" sz="3200" dirty="0" smtClean="0">
                <a:solidFill>
                  <a:schemeClr val="tx2"/>
                </a:solidFill>
              </a:rPr>
              <a:t>())                 </a:t>
            </a:r>
            <a:r>
              <a:rPr lang="en-GB" sz="3200" dirty="0" smtClean="0">
                <a:solidFill>
                  <a:srgbClr val="C00000"/>
                </a:solidFill>
              </a:rPr>
              <a:t># Items to list of </a:t>
            </a:r>
            <a:r>
              <a:rPr lang="en-GB" sz="3200" dirty="0" err="1" smtClean="0">
                <a:solidFill>
                  <a:srgbClr val="C00000"/>
                </a:solidFill>
              </a:rPr>
              <a:t>tuples</a:t>
            </a:r>
            <a:r>
              <a:rPr lang="en-GB" sz="3200" dirty="0" smtClean="0">
                <a:solidFill>
                  <a:schemeClr val="tx2"/>
                </a:solidFill>
              </a:rPr>
              <a:t> [('jobs', ['dev', 'mgr']), ('name', 'Bob'), ('age', 40.5)]</a:t>
            </a:r>
            <a:endParaRPr lang="en-GB" sz="3200" dirty="0">
              <a:solidFill>
                <a:schemeClr val="tx2"/>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Shape 1"/>
          <p:cNvSpPr txBox="1"/>
          <p:nvPr/>
        </p:nvSpPr>
        <p:spPr>
          <a:xfrm>
            <a:off x="216000" y="207937"/>
            <a:ext cx="9576000" cy="6143668"/>
          </a:xfrm>
          <a:prstGeom prst="rect">
            <a:avLst/>
          </a:prstGeom>
        </p:spPr>
        <p:txBody>
          <a:bodyPr lIns="0" tIns="0" rIns="0" bIns="0" anchor="ctr"/>
          <a:lstStyle/>
          <a:p>
            <a:pPr>
              <a:lnSpc>
                <a:spcPct val="150000"/>
              </a:lnSpc>
            </a:pPr>
            <a:r>
              <a:rPr lang="en-IN" sz="3200" dirty="0">
                <a:solidFill>
                  <a:srgbClr val="C00000"/>
                </a:solidFill>
                <a:latin typeface="Arial"/>
              </a:rPr>
              <a:t>Using </a:t>
            </a:r>
            <a:r>
              <a:rPr lang="en-IN" sz="3200" dirty="0" err="1">
                <a:solidFill>
                  <a:srgbClr val="C00000"/>
                </a:solidFill>
                <a:latin typeface="Arial"/>
              </a:rPr>
              <a:t>Tuples</a:t>
            </a:r>
            <a:endParaRPr>
              <a:solidFill>
                <a:srgbClr val="C00000"/>
              </a:solidFill>
            </a:endParaRPr>
          </a:p>
          <a:p>
            <a:pPr>
              <a:lnSpc>
                <a:spcPct val="150000"/>
              </a:lnSpc>
            </a:pPr>
            <a:endParaRPr/>
          </a:p>
          <a:p>
            <a:pPr>
              <a:lnSpc>
                <a:spcPct val="150000"/>
              </a:lnSpc>
            </a:pPr>
            <a:r>
              <a:rPr lang="en-IN" sz="3200" dirty="0">
                <a:solidFill>
                  <a:schemeClr val="tx2"/>
                </a:solidFill>
                <a:latin typeface="Arial"/>
              </a:rPr>
              <a:t>I</a:t>
            </a:r>
            <a:r>
              <a:rPr lang="en-IN" sz="3200" dirty="0" smtClean="0">
                <a:solidFill>
                  <a:schemeClr val="tx2"/>
                </a:solidFill>
                <a:latin typeface="Arial"/>
              </a:rPr>
              <a:t>mmutable </a:t>
            </a:r>
            <a:r>
              <a:rPr lang="en-IN" sz="3200" dirty="0">
                <a:solidFill>
                  <a:schemeClr val="tx2"/>
                </a:solidFill>
                <a:latin typeface="Arial"/>
              </a:rPr>
              <a:t>which means you </a:t>
            </a:r>
            <a:r>
              <a:rPr lang="en-IN" sz="3200" dirty="0">
                <a:solidFill>
                  <a:srgbClr val="C00000"/>
                </a:solidFill>
                <a:latin typeface="Arial"/>
              </a:rPr>
              <a:t>cannot update </a:t>
            </a:r>
            <a:r>
              <a:rPr lang="en-IN" sz="3200" dirty="0">
                <a:solidFill>
                  <a:schemeClr val="tx2"/>
                </a:solidFill>
                <a:latin typeface="Arial"/>
              </a:rPr>
              <a:t>or change the values of </a:t>
            </a:r>
            <a:r>
              <a:rPr lang="en-IN" sz="3200" dirty="0" err="1">
                <a:solidFill>
                  <a:schemeClr val="tx2"/>
                </a:solidFill>
                <a:latin typeface="Arial"/>
              </a:rPr>
              <a:t>tuple</a:t>
            </a:r>
            <a:r>
              <a:rPr lang="en-IN" sz="3200" dirty="0">
                <a:solidFill>
                  <a:schemeClr val="tx2"/>
                </a:solidFill>
                <a:latin typeface="Arial"/>
              </a:rPr>
              <a:t> elements</a:t>
            </a:r>
            <a:endParaRPr>
              <a:solidFill>
                <a:schemeClr val="tx2"/>
              </a:solidFill>
            </a:endParaRPr>
          </a:p>
          <a:p>
            <a:pPr>
              <a:lnSpc>
                <a:spcPct val="150000"/>
              </a:lnSpc>
            </a:pPr>
            <a:endParaRPr>
              <a:solidFill>
                <a:schemeClr val="tx2"/>
              </a:solidFill>
            </a:endParaRPr>
          </a:p>
          <a:p>
            <a:pPr>
              <a:lnSpc>
                <a:spcPct val="150000"/>
              </a:lnSpc>
            </a:pPr>
            <a:r>
              <a:rPr lang="en-IN" sz="3200" dirty="0">
                <a:solidFill>
                  <a:schemeClr val="tx2"/>
                </a:solidFill>
                <a:latin typeface="Arial"/>
              </a:rPr>
              <a:t>tup1 = (12, 34.56);</a:t>
            </a:r>
            <a:endParaRPr>
              <a:solidFill>
                <a:schemeClr val="tx2"/>
              </a:solidFill>
            </a:endParaRPr>
          </a:p>
          <a:p>
            <a:pPr>
              <a:lnSpc>
                <a:spcPct val="150000"/>
              </a:lnSpc>
            </a:pPr>
            <a:r>
              <a:rPr lang="en-IN" sz="3200" dirty="0">
                <a:solidFill>
                  <a:schemeClr val="tx2"/>
                </a:solidFill>
                <a:latin typeface="Arial"/>
              </a:rPr>
              <a:t>tup2 = ('</a:t>
            </a:r>
            <a:r>
              <a:rPr lang="en-IN" sz="3200" dirty="0" err="1">
                <a:solidFill>
                  <a:schemeClr val="tx2"/>
                </a:solidFill>
                <a:latin typeface="Arial"/>
              </a:rPr>
              <a:t>abc</a:t>
            </a:r>
            <a:r>
              <a:rPr lang="en-IN" sz="3200" dirty="0">
                <a:solidFill>
                  <a:schemeClr val="tx2"/>
                </a:solidFill>
                <a:latin typeface="Arial"/>
              </a:rPr>
              <a:t>', 'xyz');</a:t>
            </a:r>
            <a:endParaRPr>
              <a:solidFill>
                <a:schemeClr val="tx2"/>
              </a:solidFill>
            </a:endParaRPr>
          </a:p>
          <a:p>
            <a:pPr>
              <a:lnSpc>
                <a:spcPct val="150000"/>
              </a:lnSpc>
            </a:pPr>
            <a:endParaRPr/>
          </a:p>
          <a:p>
            <a:pPr>
              <a:lnSpc>
                <a:spcPct val="150000"/>
              </a:lnSpc>
            </a:pPr>
            <a:r>
              <a:rPr lang="en-IN" sz="3200" dirty="0">
                <a:solidFill>
                  <a:schemeClr val="tx2"/>
                </a:solidFill>
                <a:latin typeface="Arial"/>
              </a:rPr>
              <a:t># Following action is </a:t>
            </a:r>
            <a:r>
              <a:rPr lang="en-IN" sz="3200" dirty="0">
                <a:solidFill>
                  <a:srgbClr val="FF0000"/>
                </a:solidFill>
                <a:latin typeface="Arial"/>
              </a:rPr>
              <a:t>not valid for </a:t>
            </a:r>
            <a:r>
              <a:rPr lang="en-IN" sz="3200" dirty="0" err="1">
                <a:solidFill>
                  <a:srgbClr val="FF0000"/>
                </a:solidFill>
                <a:latin typeface="Arial"/>
              </a:rPr>
              <a:t>tuples</a:t>
            </a:r>
            <a:endParaRPr>
              <a:solidFill>
                <a:srgbClr val="FF0000"/>
              </a:solidFill>
            </a:endParaRPr>
          </a:p>
          <a:p>
            <a:pPr>
              <a:lnSpc>
                <a:spcPct val="150000"/>
              </a:lnSpc>
            </a:pPr>
            <a:r>
              <a:rPr lang="en-IN" sz="3200" dirty="0">
                <a:solidFill>
                  <a:schemeClr val="tx2"/>
                </a:solidFill>
                <a:latin typeface="Arial"/>
              </a:rPr>
              <a:t>tup1[0] = 100</a:t>
            </a:r>
            <a:r>
              <a:rPr lang="en-IN" sz="3200" dirty="0" smtClean="0">
                <a:solidFill>
                  <a:schemeClr val="tx2"/>
                </a:solidFill>
                <a:latin typeface="Arial"/>
              </a:rPr>
              <a:t>;</a:t>
            </a:r>
            <a:endParaRPr>
              <a:solidFill>
                <a:schemeClr val="tx2"/>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Shape 1"/>
          <p:cNvSpPr txBox="1"/>
          <p:nvPr/>
        </p:nvSpPr>
        <p:spPr>
          <a:xfrm>
            <a:off x="216000" y="247680"/>
            <a:ext cx="9576000" cy="4175099"/>
          </a:xfrm>
          <a:prstGeom prst="rect">
            <a:avLst/>
          </a:prstGeom>
        </p:spPr>
        <p:txBody>
          <a:bodyPr lIns="0" tIns="0" rIns="0" bIns="0" anchor="ctr"/>
          <a:lstStyle/>
          <a:p>
            <a:pPr>
              <a:lnSpc>
                <a:spcPct val="150000"/>
              </a:lnSpc>
            </a:pPr>
            <a:r>
              <a:rPr lang="en-IN" sz="3200" dirty="0" smtClean="0">
                <a:solidFill>
                  <a:schemeClr val="tx2"/>
                </a:solidFill>
                <a:latin typeface="Arial"/>
              </a:rPr>
              <a:t>You </a:t>
            </a:r>
            <a:r>
              <a:rPr lang="en-IN" sz="3200" dirty="0">
                <a:solidFill>
                  <a:schemeClr val="tx2"/>
                </a:solidFill>
                <a:latin typeface="Arial"/>
              </a:rPr>
              <a:t>are able to take portions of existing </a:t>
            </a:r>
            <a:r>
              <a:rPr lang="en-IN" sz="3200" dirty="0" err="1">
                <a:solidFill>
                  <a:schemeClr val="tx2"/>
                </a:solidFill>
                <a:latin typeface="Arial"/>
              </a:rPr>
              <a:t>tuples</a:t>
            </a:r>
            <a:r>
              <a:rPr lang="en-IN" sz="3200" dirty="0">
                <a:solidFill>
                  <a:schemeClr val="tx2"/>
                </a:solidFill>
                <a:latin typeface="Arial"/>
              </a:rPr>
              <a:t> to create new </a:t>
            </a:r>
            <a:r>
              <a:rPr lang="en-IN" sz="3200" dirty="0" err="1">
                <a:solidFill>
                  <a:schemeClr val="tx2"/>
                </a:solidFill>
                <a:latin typeface="Arial"/>
              </a:rPr>
              <a:t>tuples</a:t>
            </a:r>
            <a:r>
              <a:rPr lang="en-IN" sz="3200" dirty="0">
                <a:solidFill>
                  <a:schemeClr val="tx2"/>
                </a:solidFill>
                <a:latin typeface="Arial"/>
              </a:rPr>
              <a:t> as the following example demonstrates </a:t>
            </a:r>
            <a:endParaRPr>
              <a:solidFill>
                <a:schemeClr val="tx2"/>
              </a:solidFill>
            </a:endParaRPr>
          </a:p>
          <a:p>
            <a:pPr>
              <a:lnSpc>
                <a:spcPct val="150000"/>
              </a:lnSpc>
            </a:pPr>
            <a:endParaRPr>
              <a:solidFill>
                <a:schemeClr val="tx2"/>
              </a:solidFill>
            </a:endParaRPr>
          </a:p>
          <a:p>
            <a:pPr>
              <a:lnSpc>
                <a:spcPct val="150000"/>
              </a:lnSpc>
            </a:pPr>
            <a:r>
              <a:rPr lang="en-IN" sz="3200" dirty="0">
                <a:solidFill>
                  <a:schemeClr val="tx2"/>
                </a:solidFill>
                <a:latin typeface="Arial"/>
              </a:rPr>
              <a:t>tup3 = tup1 + tup2;</a:t>
            </a:r>
            <a:endParaRPr>
              <a:solidFill>
                <a:schemeClr val="tx2"/>
              </a:solidFill>
            </a:endParaRPr>
          </a:p>
          <a:p>
            <a:pPr>
              <a:lnSpc>
                <a:spcPct val="150000"/>
              </a:lnSpc>
            </a:pPr>
            <a:r>
              <a:rPr lang="en-IN" sz="3200" dirty="0">
                <a:solidFill>
                  <a:schemeClr val="tx2"/>
                </a:solidFill>
                <a:latin typeface="Arial"/>
              </a:rPr>
              <a:t>print </a:t>
            </a:r>
            <a:r>
              <a:rPr lang="en-IN" sz="3200" dirty="0" smtClean="0">
                <a:solidFill>
                  <a:schemeClr val="tx2"/>
                </a:solidFill>
                <a:latin typeface="Arial"/>
              </a:rPr>
              <a:t>(tup3</a:t>
            </a:r>
            <a:r>
              <a:rPr lang="en-IN" sz="3200" dirty="0">
                <a:solidFill>
                  <a:schemeClr val="tx2"/>
                </a:solidFill>
                <a:latin typeface="Arial"/>
              </a:rPr>
              <a:t>)</a:t>
            </a:r>
            <a:endParaRPr>
              <a:solidFill>
                <a:schemeClr val="tx2"/>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Shape 1"/>
          <p:cNvSpPr txBox="1"/>
          <p:nvPr/>
        </p:nvSpPr>
        <p:spPr>
          <a:xfrm>
            <a:off x="504625" y="207937"/>
            <a:ext cx="9576000" cy="6929486"/>
          </a:xfrm>
          <a:prstGeom prst="rect">
            <a:avLst/>
          </a:prstGeom>
        </p:spPr>
        <p:txBody>
          <a:bodyPr lIns="0" tIns="0" rIns="0" bIns="0" anchor="ctr"/>
          <a:lstStyle/>
          <a:p>
            <a:pPr>
              <a:lnSpc>
                <a:spcPct val="150000"/>
              </a:lnSpc>
            </a:pPr>
            <a:r>
              <a:rPr lang="en-IN" sz="3200" dirty="0">
                <a:solidFill>
                  <a:srgbClr val="C00000"/>
                </a:solidFill>
                <a:latin typeface="Arial"/>
              </a:rPr>
              <a:t>Delete </a:t>
            </a:r>
            <a:r>
              <a:rPr lang="en-IN" sz="3200" dirty="0" err="1">
                <a:solidFill>
                  <a:srgbClr val="C00000"/>
                </a:solidFill>
                <a:latin typeface="Arial"/>
              </a:rPr>
              <a:t>Tuple</a:t>
            </a:r>
            <a:r>
              <a:rPr lang="en-IN" sz="3200" dirty="0">
                <a:solidFill>
                  <a:srgbClr val="C00000"/>
                </a:solidFill>
                <a:latin typeface="Arial"/>
              </a:rPr>
              <a:t> Elements</a:t>
            </a:r>
            <a:endParaRPr>
              <a:solidFill>
                <a:srgbClr val="C00000"/>
              </a:solidFill>
            </a:endParaRPr>
          </a:p>
          <a:p>
            <a:pPr>
              <a:lnSpc>
                <a:spcPct val="150000"/>
              </a:lnSpc>
            </a:pPr>
            <a:r>
              <a:rPr lang="en-IN" sz="3200" dirty="0" smtClean="0">
                <a:solidFill>
                  <a:schemeClr val="tx2"/>
                </a:solidFill>
                <a:latin typeface="Arial"/>
              </a:rPr>
              <a:t>Removing </a:t>
            </a:r>
            <a:r>
              <a:rPr lang="en-IN" sz="3200" dirty="0">
                <a:solidFill>
                  <a:schemeClr val="tx2"/>
                </a:solidFill>
                <a:latin typeface="Arial"/>
              </a:rPr>
              <a:t>individual </a:t>
            </a:r>
            <a:r>
              <a:rPr lang="en-IN" sz="3200" dirty="0" err="1">
                <a:solidFill>
                  <a:schemeClr val="tx2"/>
                </a:solidFill>
                <a:latin typeface="Arial"/>
              </a:rPr>
              <a:t>tuple</a:t>
            </a:r>
            <a:r>
              <a:rPr lang="en-IN" sz="3200" dirty="0">
                <a:solidFill>
                  <a:schemeClr val="tx2"/>
                </a:solidFill>
                <a:latin typeface="Arial"/>
              </a:rPr>
              <a:t> elements is </a:t>
            </a:r>
            <a:r>
              <a:rPr lang="en-IN" sz="3200" dirty="0">
                <a:solidFill>
                  <a:srgbClr val="C00000"/>
                </a:solidFill>
                <a:latin typeface="Arial"/>
              </a:rPr>
              <a:t>not possible</a:t>
            </a:r>
            <a:endParaRPr>
              <a:solidFill>
                <a:srgbClr val="C00000"/>
              </a:solidFill>
            </a:endParaRPr>
          </a:p>
          <a:p>
            <a:pPr>
              <a:lnSpc>
                <a:spcPct val="150000"/>
              </a:lnSpc>
            </a:pPr>
            <a:r>
              <a:rPr lang="en-IN" sz="3200" dirty="0" smtClean="0">
                <a:solidFill>
                  <a:schemeClr val="tx2"/>
                </a:solidFill>
                <a:latin typeface="Arial"/>
              </a:rPr>
              <a:t>But </a:t>
            </a:r>
            <a:r>
              <a:rPr lang="en-IN" sz="3200" dirty="0">
                <a:solidFill>
                  <a:schemeClr val="tx2"/>
                </a:solidFill>
                <a:latin typeface="Arial"/>
              </a:rPr>
              <a:t>possible to </a:t>
            </a:r>
            <a:r>
              <a:rPr lang="en-IN" sz="3200" dirty="0">
                <a:solidFill>
                  <a:srgbClr val="C00000"/>
                </a:solidFill>
                <a:latin typeface="Arial"/>
              </a:rPr>
              <a:t>remove</a:t>
            </a:r>
            <a:r>
              <a:rPr lang="en-IN" sz="3200" dirty="0">
                <a:solidFill>
                  <a:schemeClr val="tx2"/>
                </a:solidFill>
                <a:latin typeface="Arial"/>
              </a:rPr>
              <a:t> an </a:t>
            </a:r>
            <a:r>
              <a:rPr lang="en-IN" sz="3200" dirty="0">
                <a:solidFill>
                  <a:srgbClr val="C00000"/>
                </a:solidFill>
                <a:latin typeface="Arial"/>
              </a:rPr>
              <a:t>entire </a:t>
            </a:r>
            <a:r>
              <a:rPr lang="en-IN" sz="3200" dirty="0" err="1">
                <a:solidFill>
                  <a:srgbClr val="C00000"/>
                </a:solidFill>
                <a:latin typeface="Arial"/>
              </a:rPr>
              <a:t>tuple</a:t>
            </a:r>
            <a:endParaRPr>
              <a:solidFill>
                <a:srgbClr val="C00000"/>
              </a:solidFill>
            </a:endParaRPr>
          </a:p>
          <a:p>
            <a:pPr>
              <a:lnSpc>
                <a:spcPct val="150000"/>
              </a:lnSpc>
            </a:pPr>
            <a:r>
              <a:rPr lang="en-IN" sz="3200" dirty="0" err="1" smtClean="0">
                <a:solidFill>
                  <a:schemeClr val="tx2"/>
                </a:solidFill>
                <a:latin typeface="Arial"/>
              </a:rPr>
              <a:t>tup</a:t>
            </a:r>
            <a:r>
              <a:rPr lang="en-IN" sz="3200" dirty="0" smtClean="0">
                <a:solidFill>
                  <a:schemeClr val="tx2"/>
                </a:solidFill>
                <a:latin typeface="Arial"/>
              </a:rPr>
              <a:t> </a:t>
            </a:r>
            <a:r>
              <a:rPr lang="en-IN" sz="3200" dirty="0">
                <a:solidFill>
                  <a:schemeClr val="tx2"/>
                </a:solidFill>
                <a:latin typeface="Arial"/>
              </a:rPr>
              <a:t>= ('physics', 'chemistry', 1997, 2000);</a:t>
            </a:r>
            <a:endParaRPr>
              <a:solidFill>
                <a:schemeClr val="tx2"/>
              </a:solidFill>
            </a:endParaRPr>
          </a:p>
          <a:p>
            <a:pPr>
              <a:lnSpc>
                <a:spcPct val="150000"/>
              </a:lnSpc>
            </a:pPr>
            <a:r>
              <a:rPr lang="en-IN" sz="3200" dirty="0" smtClean="0">
                <a:solidFill>
                  <a:schemeClr val="tx2"/>
                </a:solidFill>
                <a:latin typeface="Arial"/>
              </a:rPr>
              <a:t>print </a:t>
            </a:r>
            <a:r>
              <a:rPr lang="en-IN" sz="3200" dirty="0">
                <a:solidFill>
                  <a:schemeClr val="tx2"/>
                </a:solidFill>
                <a:latin typeface="Arial"/>
              </a:rPr>
              <a:t>(</a:t>
            </a:r>
            <a:r>
              <a:rPr lang="en-IN" sz="3200" dirty="0" err="1">
                <a:solidFill>
                  <a:schemeClr val="tx2"/>
                </a:solidFill>
                <a:latin typeface="Arial"/>
              </a:rPr>
              <a:t>tup</a:t>
            </a:r>
            <a:r>
              <a:rPr lang="en-IN" sz="3200" dirty="0">
                <a:solidFill>
                  <a:schemeClr val="tx2"/>
                </a:solidFill>
                <a:latin typeface="Arial"/>
              </a:rPr>
              <a:t>)</a:t>
            </a:r>
            <a:endParaRPr>
              <a:solidFill>
                <a:schemeClr val="tx2"/>
              </a:solidFill>
            </a:endParaRPr>
          </a:p>
          <a:p>
            <a:pPr>
              <a:lnSpc>
                <a:spcPct val="150000"/>
              </a:lnSpc>
            </a:pPr>
            <a:r>
              <a:rPr lang="en-IN" sz="3200" dirty="0">
                <a:solidFill>
                  <a:schemeClr val="tx2"/>
                </a:solidFill>
                <a:latin typeface="Arial"/>
              </a:rPr>
              <a:t>del </a:t>
            </a:r>
            <a:r>
              <a:rPr lang="en-IN" sz="3200" dirty="0" err="1">
                <a:solidFill>
                  <a:schemeClr val="tx2"/>
                </a:solidFill>
                <a:latin typeface="Arial"/>
              </a:rPr>
              <a:t>tup</a:t>
            </a:r>
            <a:r>
              <a:rPr lang="en-IN" sz="3200" dirty="0">
                <a:solidFill>
                  <a:schemeClr val="tx2"/>
                </a:solidFill>
                <a:latin typeface="Arial"/>
              </a:rPr>
              <a:t>;</a:t>
            </a:r>
            <a:endParaRPr>
              <a:solidFill>
                <a:schemeClr val="tx2"/>
              </a:solidFill>
            </a:endParaRPr>
          </a:p>
          <a:p>
            <a:pPr>
              <a:lnSpc>
                <a:spcPct val="150000"/>
              </a:lnSpc>
            </a:pPr>
            <a:r>
              <a:rPr lang="en-IN" sz="3200" dirty="0">
                <a:solidFill>
                  <a:schemeClr val="tx2"/>
                </a:solidFill>
                <a:latin typeface="Arial"/>
              </a:rPr>
              <a:t>print ("After deleting </a:t>
            </a:r>
            <a:r>
              <a:rPr lang="en-IN" sz="3200" dirty="0" err="1">
                <a:solidFill>
                  <a:schemeClr val="tx2"/>
                </a:solidFill>
                <a:latin typeface="Arial"/>
              </a:rPr>
              <a:t>tup</a:t>
            </a:r>
            <a:r>
              <a:rPr lang="en-IN" sz="3200" dirty="0">
                <a:solidFill>
                  <a:schemeClr val="tx2"/>
                </a:solidFill>
                <a:latin typeface="Arial"/>
              </a:rPr>
              <a:t> : ")</a:t>
            </a:r>
            <a:endParaRPr>
              <a:solidFill>
                <a:schemeClr val="tx2"/>
              </a:solidFill>
            </a:endParaRPr>
          </a:p>
          <a:p>
            <a:pPr>
              <a:lnSpc>
                <a:spcPct val="150000"/>
              </a:lnSpc>
            </a:pPr>
            <a:r>
              <a:rPr lang="en-IN" sz="3200" dirty="0">
                <a:solidFill>
                  <a:schemeClr val="tx2"/>
                </a:solidFill>
                <a:latin typeface="Arial"/>
              </a:rPr>
              <a:t>print (</a:t>
            </a:r>
            <a:r>
              <a:rPr lang="en-IN" sz="3200" dirty="0" err="1">
                <a:solidFill>
                  <a:schemeClr val="tx2"/>
                </a:solidFill>
                <a:latin typeface="Arial"/>
              </a:rPr>
              <a:t>tup</a:t>
            </a:r>
            <a:r>
              <a:rPr lang="en-IN" sz="3200" dirty="0" smtClean="0">
                <a:solidFill>
                  <a:schemeClr val="tx2"/>
                </a:solidFill>
                <a:latin typeface="Arial"/>
              </a:rPr>
              <a:t>)</a:t>
            </a:r>
          </a:p>
          <a:p>
            <a:pPr>
              <a:lnSpc>
                <a:spcPct val="150000"/>
              </a:lnSpc>
            </a:pPr>
            <a:r>
              <a:rPr lang="en-IN" sz="3200" dirty="0" smtClean="0">
                <a:solidFill>
                  <a:schemeClr val="tx2"/>
                </a:solidFill>
                <a:latin typeface="Arial"/>
              </a:rPr>
              <a:t>Error</a:t>
            </a:r>
            <a:endParaRPr>
              <a:solidFill>
                <a:schemeClr val="tx2"/>
              </a:solidFill>
            </a:endParaRPr>
          </a:p>
          <a:p>
            <a:pPr>
              <a:lnSpc>
                <a:spcPct val="150000"/>
              </a:lnSpc>
            </a:pPr>
            <a:endParaRPr>
              <a:solidFill>
                <a:schemeClr val="tx2"/>
              </a:solidFill>
            </a:endParaRPr>
          </a:p>
          <a:p>
            <a:pPr>
              <a:lnSpc>
                <a:spcPct val="150000"/>
              </a:lnSpc>
            </a:pPr>
            <a:endParaRPr>
              <a:solidFill>
                <a:schemeClr val="tx2"/>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Shape 1"/>
          <p:cNvSpPr txBox="1"/>
          <p:nvPr/>
        </p:nvSpPr>
        <p:spPr>
          <a:xfrm>
            <a:off x="216000" y="247680"/>
            <a:ext cx="9576000" cy="1048320"/>
          </a:xfrm>
          <a:prstGeom prst="rect">
            <a:avLst/>
          </a:prstGeom>
        </p:spPr>
        <p:txBody>
          <a:bodyPr lIns="0" tIns="0" rIns="0" bIns="0" anchor="ctr"/>
          <a:lstStyle/>
          <a:p>
            <a:r>
              <a:rPr lang="en-IN" sz="3200" dirty="0">
                <a:solidFill>
                  <a:srgbClr val="C00000"/>
                </a:solidFill>
                <a:latin typeface="Arial"/>
              </a:rPr>
              <a:t>Basic </a:t>
            </a:r>
            <a:r>
              <a:rPr lang="en-IN" sz="3200" dirty="0" err="1">
                <a:solidFill>
                  <a:srgbClr val="C00000"/>
                </a:solidFill>
                <a:latin typeface="Arial"/>
              </a:rPr>
              <a:t>Tuples</a:t>
            </a:r>
            <a:r>
              <a:rPr lang="en-IN" sz="3200" dirty="0">
                <a:solidFill>
                  <a:srgbClr val="C00000"/>
                </a:solidFill>
                <a:latin typeface="Arial"/>
              </a:rPr>
              <a:t> Operations</a:t>
            </a:r>
            <a:endParaRPr>
              <a:solidFill>
                <a:srgbClr val="C00000"/>
              </a:solidFill>
            </a:endParaRPr>
          </a:p>
          <a:p>
            <a:endParaRPr>
              <a:solidFill>
                <a:srgbClr val="C00000"/>
              </a:solidFill>
            </a:endParaRPr>
          </a:p>
        </p:txBody>
      </p:sp>
      <p:pic>
        <p:nvPicPr>
          <p:cNvPr id="47" name="Picture 46"/>
          <p:cNvPicPr/>
          <p:nvPr/>
        </p:nvPicPr>
        <p:blipFill>
          <a:blip r:embed="rId2"/>
          <a:stretch>
            <a:fillRect/>
          </a:stretch>
        </p:blipFill>
        <p:spPr>
          <a:xfrm>
            <a:off x="216000" y="1584000"/>
            <a:ext cx="8784000" cy="3744000"/>
          </a:xfrm>
          <a:prstGeom prst="rect">
            <a:avLst/>
          </a:prstGeom>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Shape 1"/>
          <p:cNvSpPr txBox="1"/>
          <p:nvPr/>
        </p:nvSpPr>
        <p:spPr>
          <a:xfrm>
            <a:off x="216000" y="504000"/>
            <a:ext cx="9576000" cy="2592000"/>
          </a:xfrm>
          <a:prstGeom prst="rect">
            <a:avLst/>
          </a:prstGeom>
        </p:spPr>
        <p:txBody>
          <a:bodyPr lIns="0" tIns="0" rIns="0" bIns="0" anchor="ctr"/>
          <a:lstStyle/>
          <a:p>
            <a:r>
              <a:rPr lang="en-IN" sz="3200" dirty="0">
                <a:solidFill>
                  <a:srgbClr val="C00000"/>
                </a:solidFill>
                <a:latin typeface="Arial"/>
              </a:rPr>
              <a:t>Indexing, Slicing</a:t>
            </a:r>
            <a:endParaRPr>
              <a:solidFill>
                <a:srgbClr val="C00000"/>
              </a:solidFill>
            </a:endParaRPr>
          </a:p>
          <a:p>
            <a:endParaRPr/>
          </a:p>
          <a:p>
            <a:r>
              <a:rPr lang="en-IN" sz="3200" dirty="0">
                <a:solidFill>
                  <a:schemeClr val="accent1"/>
                </a:solidFill>
                <a:latin typeface="Arial"/>
              </a:rPr>
              <a:t>If L = ('spam', 'Spam', 'SPAM!')</a:t>
            </a:r>
            <a:endParaRPr>
              <a:solidFill>
                <a:schemeClr val="accent1"/>
              </a:solidFill>
            </a:endParaRPr>
          </a:p>
          <a:p>
            <a:endParaRPr/>
          </a:p>
          <a:p>
            <a:endParaRPr/>
          </a:p>
        </p:txBody>
      </p:sp>
      <p:pic>
        <p:nvPicPr>
          <p:cNvPr id="49" name="Picture 48"/>
          <p:cNvPicPr/>
          <p:nvPr/>
        </p:nvPicPr>
        <p:blipFill>
          <a:blip r:embed="rId2"/>
          <a:stretch>
            <a:fillRect/>
          </a:stretch>
        </p:blipFill>
        <p:spPr>
          <a:xfrm>
            <a:off x="224280" y="2520000"/>
            <a:ext cx="8847720" cy="3024000"/>
          </a:xfrm>
          <a:prstGeom prst="rect">
            <a:avLst/>
          </a:prstGeom>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Shape 1"/>
          <p:cNvSpPr txBox="1"/>
          <p:nvPr/>
        </p:nvSpPr>
        <p:spPr>
          <a:xfrm>
            <a:off x="216000" y="65061"/>
            <a:ext cx="9576000" cy="6166440"/>
          </a:xfrm>
          <a:prstGeom prst="rect">
            <a:avLst/>
          </a:prstGeom>
        </p:spPr>
        <p:txBody>
          <a:bodyPr lIns="0" tIns="0" rIns="0" bIns="0" anchor="ctr"/>
          <a:lstStyle/>
          <a:p>
            <a:r>
              <a:rPr lang="en-IN" sz="3200" dirty="0">
                <a:solidFill>
                  <a:srgbClr val="C00000"/>
                </a:solidFill>
                <a:latin typeface="Arial"/>
              </a:rPr>
              <a:t>Built-in </a:t>
            </a:r>
            <a:r>
              <a:rPr lang="en-IN" sz="3200" dirty="0" err="1">
                <a:solidFill>
                  <a:srgbClr val="C00000"/>
                </a:solidFill>
                <a:latin typeface="Arial"/>
              </a:rPr>
              <a:t>Tuple</a:t>
            </a:r>
            <a:r>
              <a:rPr lang="en-IN" sz="3200" dirty="0">
                <a:solidFill>
                  <a:srgbClr val="C00000"/>
                </a:solidFill>
                <a:latin typeface="Arial"/>
              </a:rPr>
              <a:t> Functions</a:t>
            </a:r>
            <a:endParaRPr>
              <a:solidFill>
                <a:srgbClr val="C00000"/>
              </a:solidFill>
            </a:endParaRPr>
          </a:p>
          <a:p>
            <a:endParaRPr/>
          </a:p>
          <a:p>
            <a:r>
              <a:rPr lang="en-IN" sz="3200" dirty="0">
                <a:solidFill>
                  <a:schemeClr val="accent1"/>
                </a:solidFill>
                <a:latin typeface="Arial"/>
              </a:rPr>
              <a:t>tuple1, tuple2 = (123, 'xyz'), (456, '</a:t>
            </a:r>
            <a:r>
              <a:rPr lang="en-IN" sz="3200" dirty="0" err="1">
                <a:solidFill>
                  <a:schemeClr val="accent1"/>
                </a:solidFill>
                <a:latin typeface="Arial"/>
              </a:rPr>
              <a:t>abc</a:t>
            </a:r>
            <a:r>
              <a:rPr lang="en-IN" sz="3200" dirty="0">
                <a:solidFill>
                  <a:schemeClr val="accent1"/>
                </a:solidFill>
                <a:latin typeface="Arial"/>
              </a:rPr>
              <a:t>')</a:t>
            </a:r>
            <a:endParaRPr>
              <a:solidFill>
                <a:schemeClr val="accent1"/>
              </a:solidFill>
            </a:endParaRPr>
          </a:p>
          <a:p>
            <a:endParaRPr>
              <a:solidFill>
                <a:schemeClr val="accent1"/>
              </a:solidFill>
            </a:endParaRPr>
          </a:p>
          <a:p>
            <a:r>
              <a:rPr lang="en-IN" sz="3200" dirty="0" err="1">
                <a:solidFill>
                  <a:schemeClr val="accent1"/>
                </a:solidFill>
                <a:latin typeface="Arial"/>
              </a:rPr>
              <a:t>len</a:t>
            </a:r>
            <a:r>
              <a:rPr lang="en-IN" sz="3200" dirty="0">
                <a:solidFill>
                  <a:schemeClr val="accent1"/>
                </a:solidFill>
                <a:latin typeface="Arial"/>
              </a:rPr>
              <a:t>(tuple1) </a:t>
            </a:r>
            <a:r>
              <a:rPr lang="en-IN" sz="3200" dirty="0" smtClean="0">
                <a:solidFill>
                  <a:schemeClr val="accent1"/>
                </a:solidFill>
                <a:latin typeface="Arial"/>
              </a:rPr>
              <a:t> </a:t>
            </a:r>
          </a:p>
          <a:p>
            <a:r>
              <a:rPr lang="en-IN" sz="3200" dirty="0" smtClean="0">
                <a:solidFill>
                  <a:schemeClr val="accent1"/>
                </a:solidFill>
                <a:latin typeface="Arial"/>
              </a:rPr>
              <a:t>2</a:t>
            </a:r>
            <a:endParaRPr>
              <a:solidFill>
                <a:schemeClr val="accent1"/>
              </a:solidFill>
            </a:endParaRPr>
          </a:p>
          <a:p>
            <a:endParaRPr>
              <a:solidFill>
                <a:schemeClr val="accent1"/>
              </a:solidFill>
            </a:endParaRPr>
          </a:p>
          <a:p>
            <a:r>
              <a:rPr lang="en-IN" sz="3200" dirty="0">
                <a:solidFill>
                  <a:srgbClr val="C00000"/>
                </a:solidFill>
                <a:latin typeface="Arial"/>
              </a:rPr>
              <a:t>When we have numerical </a:t>
            </a:r>
            <a:r>
              <a:rPr lang="en-IN" sz="3200" dirty="0" err="1">
                <a:solidFill>
                  <a:srgbClr val="C00000"/>
                </a:solidFill>
                <a:latin typeface="Arial"/>
              </a:rPr>
              <a:t>tuple</a:t>
            </a:r>
            <a:r>
              <a:rPr lang="en-IN" sz="3200" dirty="0">
                <a:solidFill>
                  <a:srgbClr val="C00000"/>
                </a:solidFill>
                <a:latin typeface="Arial"/>
              </a:rPr>
              <a:t>:</a:t>
            </a:r>
            <a:endParaRPr>
              <a:solidFill>
                <a:srgbClr val="C00000"/>
              </a:solidFill>
            </a:endParaRPr>
          </a:p>
          <a:p>
            <a:endParaRPr>
              <a:solidFill>
                <a:schemeClr val="accent1"/>
              </a:solidFill>
            </a:endParaRPr>
          </a:p>
          <a:p>
            <a:r>
              <a:rPr lang="en-IN" sz="3200" dirty="0">
                <a:solidFill>
                  <a:schemeClr val="accent1"/>
                </a:solidFill>
                <a:latin typeface="Arial"/>
              </a:rPr>
              <a:t>t1 = (1,2,3,7,4)</a:t>
            </a:r>
            <a:endParaRPr>
              <a:solidFill>
                <a:schemeClr val="accent1"/>
              </a:solidFill>
            </a:endParaRPr>
          </a:p>
          <a:p>
            <a:endParaRPr>
              <a:solidFill>
                <a:schemeClr val="accent1"/>
              </a:solidFill>
            </a:endParaRPr>
          </a:p>
          <a:p>
            <a:r>
              <a:rPr lang="en-IN" sz="3200" dirty="0">
                <a:solidFill>
                  <a:schemeClr val="accent1"/>
                </a:solidFill>
                <a:latin typeface="Arial"/>
              </a:rPr>
              <a:t>max(t1</a:t>
            </a:r>
            <a:r>
              <a:rPr lang="en-IN" sz="3200" dirty="0" smtClean="0">
                <a:solidFill>
                  <a:schemeClr val="accent1"/>
                </a:solidFill>
                <a:latin typeface="Arial"/>
              </a:rPr>
              <a:t>) </a:t>
            </a:r>
            <a:r>
              <a:rPr lang="en-IN" sz="3200" dirty="0" smtClean="0">
                <a:solidFill>
                  <a:srgbClr val="C00000"/>
                </a:solidFill>
                <a:latin typeface="Arial"/>
              </a:rPr>
              <a:t>#prints 7</a:t>
            </a:r>
            <a:endParaRPr>
              <a:solidFill>
                <a:srgbClr val="C00000"/>
              </a:solidFill>
            </a:endParaRPr>
          </a:p>
          <a:p>
            <a:endParaRPr>
              <a:solidFill>
                <a:schemeClr val="accent1"/>
              </a:solidFill>
            </a:endParaRPr>
          </a:p>
          <a:p>
            <a:r>
              <a:rPr lang="en-IN" sz="3200" dirty="0">
                <a:solidFill>
                  <a:schemeClr val="accent1"/>
                </a:solidFill>
                <a:latin typeface="Arial"/>
              </a:rPr>
              <a:t>min(t1</a:t>
            </a:r>
            <a:r>
              <a:rPr lang="en-IN" sz="3200" dirty="0" smtClean="0">
                <a:solidFill>
                  <a:schemeClr val="accent1"/>
                </a:solidFill>
                <a:latin typeface="Arial"/>
              </a:rPr>
              <a:t>) </a:t>
            </a:r>
            <a:r>
              <a:rPr lang="en-IN" sz="3200" dirty="0" smtClean="0">
                <a:solidFill>
                  <a:srgbClr val="C00000"/>
                </a:solidFill>
              </a:rPr>
              <a:t>#prints 7</a:t>
            </a:r>
            <a:endParaRPr>
              <a:solidFill>
                <a:schemeClr val="accent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extShape 1"/>
          <p:cNvSpPr txBox="1"/>
          <p:nvPr/>
        </p:nvSpPr>
        <p:spPr>
          <a:xfrm>
            <a:off x="216000" y="457560"/>
            <a:ext cx="9576000" cy="4179533"/>
          </a:xfrm>
          <a:prstGeom prst="rect">
            <a:avLst/>
          </a:prstGeom>
        </p:spPr>
        <p:txBody>
          <a:bodyPr lIns="0" tIns="0" rIns="0" bIns="0" anchor="ctr"/>
          <a:lstStyle/>
          <a:p>
            <a:r>
              <a:rPr lang="en-GB" sz="3200" dirty="0" smtClean="0">
                <a:solidFill>
                  <a:srgbClr val="C00000"/>
                </a:solidFill>
              </a:rPr>
              <a:t>Converts a list into a </a:t>
            </a:r>
            <a:r>
              <a:rPr lang="en-GB" sz="3200" dirty="0" err="1" smtClean="0">
                <a:solidFill>
                  <a:srgbClr val="C00000"/>
                </a:solidFill>
              </a:rPr>
              <a:t>tuple</a:t>
            </a:r>
            <a:endParaRPr lang="en-GB" sz="3200" dirty="0" smtClean="0">
              <a:solidFill>
                <a:srgbClr val="C00000"/>
              </a:solidFill>
            </a:endParaRPr>
          </a:p>
          <a:p>
            <a:endParaRPr lang="en-IN" sz="3200" dirty="0" smtClean="0">
              <a:latin typeface="Arial"/>
            </a:endParaRPr>
          </a:p>
          <a:p>
            <a:r>
              <a:rPr lang="en-IN" sz="3200" dirty="0" err="1" smtClean="0">
                <a:solidFill>
                  <a:srgbClr val="0070C0"/>
                </a:solidFill>
                <a:latin typeface="Arial"/>
              </a:rPr>
              <a:t>tuple</a:t>
            </a:r>
            <a:r>
              <a:rPr lang="en-IN" sz="3200" dirty="0" smtClean="0">
                <a:solidFill>
                  <a:srgbClr val="0070C0"/>
                </a:solidFill>
                <a:latin typeface="Arial"/>
              </a:rPr>
              <a:t>(</a:t>
            </a:r>
            <a:r>
              <a:rPr lang="en-IN" sz="3200" dirty="0" err="1" smtClean="0">
                <a:solidFill>
                  <a:srgbClr val="0070C0"/>
                </a:solidFill>
                <a:latin typeface="Arial"/>
              </a:rPr>
              <a:t>seq</a:t>
            </a:r>
            <a:r>
              <a:rPr lang="en-IN" sz="3200" dirty="0">
                <a:solidFill>
                  <a:srgbClr val="0070C0"/>
                </a:solidFill>
                <a:latin typeface="Arial"/>
              </a:rPr>
              <a:t>)</a:t>
            </a:r>
            <a:endParaRPr>
              <a:solidFill>
                <a:srgbClr val="0070C0"/>
              </a:solidFill>
            </a:endParaRPr>
          </a:p>
          <a:p>
            <a:endParaRPr>
              <a:solidFill>
                <a:srgbClr val="0070C0"/>
              </a:solidFill>
            </a:endParaRPr>
          </a:p>
          <a:p>
            <a:endParaRPr>
              <a:solidFill>
                <a:srgbClr val="0070C0"/>
              </a:solidFill>
            </a:endParaRPr>
          </a:p>
          <a:p>
            <a:r>
              <a:rPr lang="en-IN" sz="3200" dirty="0">
                <a:solidFill>
                  <a:srgbClr val="0070C0"/>
                </a:solidFill>
                <a:latin typeface="Arial"/>
              </a:rPr>
              <a:t>t2=</a:t>
            </a:r>
            <a:r>
              <a:rPr lang="en-IN" sz="3200" dirty="0" err="1">
                <a:solidFill>
                  <a:srgbClr val="0070C0"/>
                </a:solidFill>
                <a:latin typeface="Arial"/>
              </a:rPr>
              <a:t>tuple</a:t>
            </a:r>
            <a:r>
              <a:rPr lang="en-IN" sz="3200" dirty="0">
                <a:solidFill>
                  <a:srgbClr val="0070C0"/>
                </a:solidFill>
                <a:latin typeface="Arial"/>
              </a:rPr>
              <a:t>([2,4])</a:t>
            </a:r>
            <a:endParaRPr>
              <a:solidFill>
                <a:srgbClr val="0070C0"/>
              </a:solidFill>
            </a:endParaRPr>
          </a:p>
          <a:p>
            <a:endParaRPr>
              <a:solidFill>
                <a:srgbClr val="0070C0"/>
              </a:solidFill>
            </a:endParaRPr>
          </a:p>
          <a:p>
            <a:r>
              <a:rPr lang="en-IN" sz="3200" dirty="0">
                <a:solidFill>
                  <a:srgbClr val="0070C0"/>
                </a:solidFill>
                <a:latin typeface="Arial"/>
              </a:rPr>
              <a:t>&gt;&gt;&gt; t2</a:t>
            </a:r>
            <a:endParaRPr>
              <a:solidFill>
                <a:srgbClr val="0070C0"/>
              </a:solidFill>
            </a:endParaRPr>
          </a:p>
          <a:p>
            <a:r>
              <a:rPr lang="en-IN" sz="3200" dirty="0">
                <a:solidFill>
                  <a:srgbClr val="0070C0"/>
                </a:solidFill>
                <a:latin typeface="Arial"/>
              </a:rPr>
              <a:t>(2, 4)</a:t>
            </a:r>
            <a:endParaRPr>
              <a:solidFill>
                <a:srgbClr val="0070C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396842" y="136499"/>
            <a:ext cx="9398030" cy="7265944"/>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825470" y="779441"/>
          <a:ext cx="8143932" cy="4500595"/>
        </p:xfrm>
        <a:graphic>
          <a:graphicData uri="http://schemas.openxmlformats.org/drawingml/2006/table">
            <a:tbl>
              <a:tblPr firstRow="1" bandRow="1">
                <a:tableStyleId>{5C22544A-7EE6-4342-B048-85BDC9FD1C3A}</a:tableStyleId>
              </a:tblPr>
              <a:tblGrid>
                <a:gridCol w="2714644"/>
                <a:gridCol w="2714644"/>
                <a:gridCol w="2714644"/>
              </a:tblGrid>
              <a:tr h="1202745">
                <a:tc>
                  <a:txBody>
                    <a:bodyPr/>
                    <a:lstStyle/>
                    <a:p>
                      <a:r>
                        <a:rPr lang="en-GB" sz="2800" dirty="0" smtClean="0"/>
                        <a:t>Name of the Test</a:t>
                      </a:r>
                      <a:endParaRPr lang="en-GB" sz="2800" dirty="0"/>
                    </a:p>
                  </a:txBody>
                  <a:tcPr/>
                </a:tc>
                <a:tc>
                  <a:txBody>
                    <a:bodyPr/>
                    <a:lstStyle/>
                    <a:p>
                      <a:r>
                        <a:rPr lang="en-GB" sz="2800" dirty="0" smtClean="0"/>
                        <a:t>Minimum Value</a:t>
                      </a:r>
                      <a:endParaRPr lang="en-GB" sz="2800" dirty="0"/>
                    </a:p>
                  </a:txBody>
                  <a:tcPr/>
                </a:tc>
                <a:tc>
                  <a:txBody>
                    <a:bodyPr/>
                    <a:lstStyle/>
                    <a:p>
                      <a:r>
                        <a:rPr lang="en-GB" sz="2800" dirty="0" smtClean="0"/>
                        <a:t>Maximum Value</a:t>
                      </a:r>
                      <a:endParaRPr lang="en-GB" sz="2800" dirty="0"/>
                    </a:p>
                  </a:txBody>
                  <a:tcPr/>
                </a:tc>
              </a:tr>
              <a:tr h="659570">
                <a:tc>
                  <a:txBody>
                    <a:bodyPr/>
                    <a:lstStyle/>
                    <a:p>
                      <a:r>
                        <a:rPr lang="en-GB" sz="2800" dirty="0" smtClean="0"/>
                        <a:t>Test1</a:t>
                      </a:r>
                      <a:endParaRPr lang="en-GB" sz="2800" dirty="0"/>
                    </a:p>
                  </a:txBody>
                  <a:tcPr/>
                </a:tc>
                <a:tc>
                  <a:txBody>
                    <a:bodyPr/>
                    <a:lstStyle/>
                    <a:p>
                      <a:r>
                        <a:rPr lang="en-GB" sz="2800" dirty="0" smtClean="0"/>
                        <a:t>20</a:t>
                      </a:r>
                      <a:endParaRPr lang="en-GB" sz="2800" dirty="0"/>
                    </a:p>
                  </a:txBody>
                  <a:tcPr/>
                </a:tc>
                <a:tc>
                  <a:txBody>
                    <a:bodyPr/>
                    <a:lstStyle/>
                    <a:p>
                      <a:r>
                        <a:rPr lang="en-GB" sz="2800" dirty="0" smtClean="0"/>
                        <a:t>30</a:t>
                      </a:r>
                      <a:endParaRPr lang="en-GB" sz="2800" dirty="0"/>
                    </a:p>
                  </a:txBody>
                  <a:tcPr/>
                </a:tc>
              </a:tr>
              <a:tr h="659570">
                <a:tc>
                  <a:txBody>
                    <a:bodyPr/>
                    <a:lstStyle/>
                    <a:p>
                      <a:r>
                        <a:rPr lang="en-GB" sz="2800" dirty="0" smtClean="0"/>
                        <a:t>Test2</a:t>
                      </a:r>
                      <a:endParaRPr lang="en-GB" sz="2800" dirty="0"/>
                    </a:p>
                  </a:txBody>
                  <a:tcPr/>
                </a:tc>
                <a:tc>
                  <a:txBody>
                    <a:bodyPr/>
                    <a:lstStyle/>
                    <a:p>
                      <a:r>
                        <a:rPr lang="en-GB" sz="2800" dirty="0" smtClean="0"/>
                        <a:t>35.5</a:t>
                      </a:r>
                      <a:endParaRPr lang="en-GB" sz="2800" dirty="0"/>
                    </a:p>
                  </a:txBody>
                  <a:tcPr/>
                </a:tc>
                <a:tc>
                  <a:txBody>
                    <a:bodyPr/>
                    <a:lstStyle/>
                    <a:p>
                      <a:r>
                        <a:rPr lang="en-GB" sz="2800" dirty="0" smtClean="0"/>
                        <a:t>40</a:t>
                      </a:r>
                      <a:endParaRPr lang="en-GB" sz="2800" dirty="0"/>
                    </a:p>
                  </a:txBody>
                  <a:tcPr/>
                </a:tc>
              </a:tr>
              <a:tr h="659570">
                <a:tc>
                  <a:txBody>
                    <a:bodyPr/>
                    <a:lstStyle/>
                    <a:p>
                      <a:r>
                        <a:rPr lang="en-GB" sz="2800" dirty="0" smtClean="0"/>
                        <a:t>Test3</a:t>
                      </a:r>
                      <a:endParaRPr lang="en-GB" sz="2800" dirty="0"/>
                    </a:p>
                  </a:txBody>
                  <a:tcPr/>
                </a:tc>
                <a:tc>
                  <a:txBody>
                    <a:bodyPr/>
                    <a:lstStyle/>
                    <a:p>
                      <a:r>
                        <a:rPr lang="en-GB" sz="2800" dirty="0" smtClean="0"/>
                        <a:t>12</a:t>
                      </a:r>
                      <a:endParaRPr lang="en-GB" sz="2800" dirty="0"/>
                    </a:p>
                  </a:txBody>
                  <a:tcPr/>
                </a:tc>
                <a:tc>
                  <a:txBody>
                    <a:bodyPr/>
                    <a:lstStyle/>
                    <a:p>
                      <a:r>
                        <a:rPr lang="en-GB" sz="2800" dirty="0" smtClean="0"/>
                        <a:t>15</a:t>
                      </a:r>
                      <a:endParaRPr lang="en-GB" sz="2800" dirty="0"/>
                    </a:p>
                  </a:txBody>
                  <a:tcPr/>
                </a:tc>
              </a:tr>
              <a:tr h="659570">
                <a:tc>
                  <a:txBody>
                    <a:bodyPr/>
                    <a:lstStyle/>
                    <a:p>
                      <a:r>
                        <a:rPr lang="en-GB" sz="2800" dirty="0" smtClean="0"/>
                        <a:t>Test4</a:t>
                      </a:r>
                      <a:endParaRPr lang="en-GB" sz="2800" dirty="0"/>
                    </a:p>
                  </a:txBody>
                  <a:tcPr/>
                </a:tc>
                <a:tc>
                  <a:txBody>
                    <a:bodyPr/>
                    <a:lstStyle/>
                    <a:p>
                      <a:r>
                        <a:rPr lang="en-GB" sz="2800" dirty="0" smtClean="0"/>
                        <a:t>120</a:t>
                      </a:r>
                      <a:endParaRPr lang="en-GB" sz="2800" dirty="0"/>
                    </a:p>
                  </a:txBody>
                  <a:tcPr/>
                </a:tc>
                <a:tc>
                  <a:txBody>
                    <a:bodyPr/>
                    <a:lstStyle/>
                    <a:p>
                      <a:r>
                        <a:rPr lang="en-GB" sz="2800" dirty="0" smtClean="0"/>
                        <a:t>150</a:t>
                      </a:r>
                      <a:endParaRPr lang="en-GB" sz="2800" dirty="0"/>
                    </a:p>
                  </a:txBody>
                  <a:tcPr/>
                </a:tc>
              </a:tr>
              <a:tr h="659570">
                <a:tc>
                  <a:txBody>
                    <a:bodyPr/>
                    <a:lstStyle/>
                    <a:p>
                      <a:r>
                        <a:rPr lang="en-GB" sz="2800" dirty="0" smtClean="0"/>
                        <a:t>Test5</a:t>
                      </a:r>
                      <a:endParaRPr lang="en-GB" sz="2800" dirty="0"/>
                    </a:p>
                  </a:txBody>
                  <a:tcPr/>
                </a:tc>
                <a:tc>
                  <a:txBody>
                    <a:bodyPr/>
                    <a:lstStyle/>
                    <a:p>
                      <a:r>
                        <a:rPr lang="en-GB" sz="2800" dirty="0" smtClean="0"/>
                        <a:t>80</a:t>
                      </a:r>
                      <a:endParaRPr lang="en-GB" sz="2800" dirty="0"/>
                    </a:p>
                  </a:txBody>
                  <a:tcPr/>
                </a:tc>
                <a:tc>
                  <a:txBody>
                    <a:bodyPr/>
                    <a:lstStyle/>
                    <a:p>
                      <a:r>
                        <a:rPr lang="en-GB" sz="2800" dirty="0" smtClean="0"/>
                        <a:t>120</a:t>
                      </a:r>
                      <a:endParaRPr lang="en-GB" sz="2800" dirty="0"/>
                    </a:p>
                  </a:txBody>
                  <a:tcPr/>
                </a:tc>
              </a:tr>
            </a:tbl>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extShape 1"/>
          <p:cNvSpPr txBox="1"/>
          <p:nvPr/>
        </p:nvSpPr>
        <p:spPr>
          <a:xfrm>
            <a:off x="216000" y="252000"/>
            <a:ext cx="9576000" cy="5028035"/>
          </a:xfrm>
          <a:prstGeom prst="rect">
            <a:avLst/>
          </a:prstGeom>
        </p:spPr>
        <p:txBody>
          <a:bodyPr lIns="0" tIns="0" rIns="0" bIns="0" anchor="ctr"/>
          <a:lstStyle/>
          <a:p>
            <a:pPr>
              <a:lnSpc>
                <a:spcPct val="150000"/>
              </a:lnSpc>
            </a:pPr>
            <a:r>
              <a:rPr lang="en-IN" sz="3200" dirty="0">
                <a:solidFill>
                  <a:srgbClr val="CC3300"/>
                </a:solidFill>
                <a:latin typeface="Arial"/>
              </a:rPr>
              <a:t>Problem</a:t>
            </a:r>
            <a:r>
              <a:rPr lang="en-IN" sz="3200" dirty="0" smtClean="0">
                <a:solidFill>
                  <a:srgbClr val="CC3300"/>
                </a:solidFill>
                <a:latin typeface="Arial"/>
              </a:rPr>
              <a:t>:</a:t>
            </a:r>
            <a:endParaRPr/>
          </a:p>
          <a:p>
            <a:pPr>
              <a:lnSpc>
                <a:spcPct val="150000"/>
              </a:lnSpc>
            </a:pPr>
            <a:r>
              <a:rPr lang="en-IN" sz="3200" dirty="0">
                <a:solidFill>
                  <a:srgbClr val="0070C0"/>
                </a:solidFill>
                <a:latin typeface="Arial"/>
              </a:rPr>
              <a:t>An University has published the results of the term end examination conducted in April. List of failures in physics, mathematics, chemistry and computer science is available. Write a program to find the number of failures in the </a:t>
            </a:r>
            <a:r>
              <a:rPr lang="en-IN" sz="3200" dirty="0" smtClean="0">
                <a:solidFill>
                  <a:srgbClr val="0070C0"/>
                </a:solidFill>
                <a:latin typeface="Arial"/>
              </a:rPr>
              <a:t>examination. This includes the count of failures in one or more subjects</a:t>
            </a:r>
            <a:endParaRPr>
              <a:solidFill>
                <a:srgbClr val="0070C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336021" y="167994"/>
            <a:ext cx="9408583" cy="825761"/>
          </a:xfrm>
        </p:spPr>
        <p:txBody>
          <a:bodyPr/>
          <a:lstStyle/>
          <a:p>
            <a:pPr algn="ctr"/>
            <a:r>
              <a:rPr lang="en-US" altLang="en-US" sz="2800" b="1" dirty="0">
                <a:solidFill>
                  <a:srgbClr val="FF0000"/>
                </a:solidFill>
              </a:rPr>
              <a:t>PAC For </a:t>
            </a:r>
            <a:r>
              <a:rPr lang="en-US" altLang="en-US" sz="2800" b="1" dirty="0" smtClean="0">
                <a:solidFill>
                  <a:srgbClr val="FF0000"/>
                </a:solidFill>
              </a:rPr>
              <a:t>University Result </a:t>
            </a:r>
            <a:r>
              <a:rPr lang="en-US" altLang="en-US" sz="2800" b="1" dirty="0">
                <a:solidFill>
                  <a:srgbClr val="FF0000"/>
                </a:solidFill>
              </a:rPr>
              <a:t>Problem</a:t>
            </a:r>
          </a:p>
        </p:txBody>
      </p:sp>
      <p:graphicFrame>
        <p:nvGraphicFramePr>
          <p:cNvPr id="82972" name="Group 28"/>
          <p:cNvGraphicFramePr>
            <a:graphicFrameLocks noGrp="1"/>
          </p:cNvGraphicFramePr>
          <p:nvPr>
            <p:ph sz="half" idx="2"/>
          </p:nvPr>
        </p:nvGraphicFramePr>
        <p:xfrm>
          <a:off x="396841" y="922317"/>
          <a:ext cx="9501256" cy="5096532"/>
        </p:xfrm>
        <a:graphic>
          <a:graphicData uri="http://schemas.openxmlformats.org/drawingml/2006/table">
            <a:tbl>
              <a:tblPr/>
              <a:tblGrid>
                <a:gridCol w="3855032"/>
                <a:gridCol w="3114409"/>
                <a:gridCol w="2531815"/>
              </a:tblGrid>
              <a:tr h="755968">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50000"/>
                        </a:lnSpc>
                        <a:spcBef>
                          <a:spcPct val="20000"/>
                        </a:spcBef>
                        <a:spcAft>
                          <a:spcPct val="0"/>
                        </a:spcAft>
                        <a:buClrTx/>
                        <a:buSzTx/>
                        <a:buFontTx/>
                        <a:buNone/>
                        <a:tabLst/>
                      </a:pPr>
                      <a:r>
                        <a:rPr kumimoji="0" lang="en-US" altLang="en-US" sz="2600" b="1" i="0" u="none" strike="noStrike" cap="none" normalizeH="0" baseline="0" dirty="0" smtClean="0">
                          <a:ln>
                            <a:noFill/>
                          </a:ln>
                          <a:solidFill>
                            <a:srgbClr val="C00000"/>
                          </a:solidFill>
                          <a:effectLst/>
                          <a:latin typeface="Arial" charset="0"/>
                        </a:rPr>
                        <a:t>Input</a:t>
                      </a:r>
                    </a:p>
                  </a:txBody>
                  <a:tcPr marL="100806" marR="100806" marT="50398" marB="503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50000"/>
                        </a:lnSpc>
                        <a:spcBef>
                          <a:spcPct val="20000"/>
                        </a:spcBef>
                        <a:spcAft>
                          <a:spcPct val="0"/>
                        </a:spcAft>
                        <a:buClrTx/>
                        <a:buSzTx/>
                        <a:buFontTx/>
                        <a:buNone/>
                        <a:tabLst/>
                      </a:pPr>
                      <a:r>
                        <a:rPr kumimoji="0" lang="en-US" altLang="en-US" sz="2600" b="1" i="0" u="none" strike="noStrike" cap="none" normalizeH="0" baseline="0" dirty="0" smtClean="0">
                          <a:ln>
                            <a:noFill/>
                          </a:ln>
                          <a:solidFill>
                            <a:srgbClr val="C00000"/>
                          </a:solidFill>
                          <a:effectLst/>
                          <a:latin typeface="Arial" charset="0"/>
                        </a:rPr>
                        <a:t>Processing</a:t>
                      </a:r>
                    </a:p>
                  </a:txBody>
                  <a:tcPr marL="100806" marR="10080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50000"/>
                        </a:lnSpc>
                        <a:spcBef>
                          <a:spcPct val="20000"/>
                        </a:spcBef>
                        <a:spcAft>
                          <a:spcPct val="0"/>
                        </a:spcAft>
                        <a:buClrTx/>
                        <a:buSzTx/>
                        <a:buFontTx/>
                        <a:buNone/>
                        <a:tabLst/>
                      </a:pPr>
                      <a:r>
                        <a:rPr kumimoji="0" lang="en-US" altLang="en-US" sz="2600" b="1" i="0" u="none" strike="noStrike" cap="none" normalizeH="0" baseline="0" dirty="0" smtClean="0">
                          <a:ln>
                            <a:noFill/>
                          </a:ln>
                          <a:solidFill>
                            <a:srgbClr val="C00000"/>
                          </a:solidFill>
                          <a:effectLst/>
                          <a:latin typeface="Arial" charset="0"/>
                        </a:rPr>
                        <a:t>Output</a:t>
                      </a:r>
                    </a:p>
                  </a:txBody>
                  <a:tcPr marL="100806" marR="100806" marT="50398" marB="503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71349">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just" defTabSz="914400" rtl="0" eaLnBrk="1" fontAlgn="base" latinLnBrk="0" hangingPunct="1">
                        <a:lnSpc>
                          <a:spcPct val="150000"/>
                        </a:lnSpc>
                        <a:spcBef>
                          <a:spcPct val="20000"/>
                        </a:spcBef>
                        <a:spcAft>
                          <a:spcPct val="0"/>
                        </a:spcAft>
                        <a:buClrTx/>
                        <a:buSzTx/>
                        <a:buFontTx/>
                        <a:buNone/>
                        <a:tabLst/>
                      </a:pPr>
                      <a:r>
                        <a:rPr kumimoji="0" lang="en-US" altLang="en-US" sz="2600" b="0" i="0" u="none" strike="noStrike" cap="none" normalizeH="0" baseline="0" dirty="0" smtClean="0">
                          <a:ln>
                            <a:noFill/>
                          </a:ln>
                          <a:solidFill>
                            <a:srgbClr val="002060"/>
                          </a:solidFill>
                          <a:effectLst/>
                          <a:latin typeface="Arial" charset="0"/>
                        </a:rPr>
                        <a:t>Read the register number of failures in </a:t>
                      </a:r>
                      <a:r>
                        <a:rPr kumimoji="0" lang="en-US" altLang="en-US" sz="2600" b="0" i="0" u="none" strike="noStrike" cap="none" normalizeH="0" baseline="0" dirty="0" err="1" smtClean="0">
                          <a:ln>
                            <a:noFill/>
                          </a:ln>
                          <a:solidFill>
                            <a:srgbClr val="002060"/>
                          </a:solidFill>
                          <a:effectLst/>
                          <a:latin typeface="Arial" charset="0"/>
                        </a:rPr>
                        <a:t>Maths</a:t>
                      </a:r>
                      <a:r>
                        <a:rPr kumimoji="0" lang="en-US" altLang="en-US" sz="2600" b="0" i="0" u="none" strike="noStrike" cap="none" normalizeH="0" baseline="0" dirty="0" smtClean="0">
                          <a:ln>
                            <a:noFill/>
                          </a:ln>
                          <a:solidFill>
                            <a:srgbClr val="002060"/>
                          </a:solidFill>
                          <a:effectLst/>
                          <a:latin typeface="Arial" charset="0"/>
                        </a:rPr>
                        <a:t>, Physics, Chemistry and Computer Science</a:t>
                      </a:r>
                    </a:p>
                  </a:txBody>
                  <a:tcPr marL="100806" marR="100806" marT="50398" marB="503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50000"/>
                        </a:lnSpc>
                        <a:spcBef>
                          <a:spcPct val="20000"/>
                        </a:spcBef>
                        <a:spcAft>
                          <a:spcPct val="0"/>
                        </a:spcAft>
                        <a:buClrTx/>
                        <a:buSzTx/>
                        <a:buFontTx/>
                        <a:buNone/>
                        <a:tabLst/>
                      </a:pPr>
                      <a:r>
                        <a:rPr kumimoji="0" lang="en-US" altLang="en-US" sz="2600" b="0" i="0" u="none" strike="noStrike" cap="none" normalizeH="0" baseline="0" dirty="0" smtClean="0">
                          <a:ln>
                            <a:noFill/>
                          </a:ln>
                          <a:solidFill>
                            <a:srgbClr val="002060"/>
                          </a:solidFill>
                          <a:effectLst/>
                          <a:latin typeface="Arial" charset="0"/>
                        </a:rPr>
                        <a:t>Create a list of register numbers who have failed in one or more subjects</a:t>
                      </a:r>
                    </a:p>
                    <a:p>
                      <a:pPr marL="0" marR="0" lvl="0" indent="0" algn="l" defTabSz="914400" rtl="0" eaLnBrk="1" fontAlgn="base" latinLnBrk="0" hangingPunct="1">
                        <a:lnSpc>
                          <a:spcPct val="150000"/>
                        </a:lnSpc>
                        <a:spcBef>
                          <a:spcPct val="20000"/>
                        </a:spcBef>
                        <a:spcAft>
                          <a:spcPct val="0"/>
                        </a:spcAft>
                        <a:buClrTx/>
                        <a:buSzTx/>
                        <a:buFontTx/>
                        <a:buNone/>
                        <a:tabLst/>
                      </a:pPr>
                      <a:r>
                        <a:rPr kumimoji="0" lang="en-US" altLang="en-US" sz="2600" b="0" i="0" u="none" strike="noStrike" cap="none" normalizeH="0" baseline="0" dirty="0" smtClean="0">
                          <a:ln>
                            <a:noFill/>
                          </a:ln>
                          <a:solidFill>
                            <a:srgbClr val="002060"/>
                          </a:solidFill>
                          <a:effectLst/>
                          <a:latin typeface="Arial" charset="0"/>
                        </a:rPr>
                        <a:t>Count the count of failures</a:t>
                      </a:r>
                    </a:p>
                  </a:txBody>
                  <a:tcPr marL="100806" marR="10080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50000"/>
                        </a:lnSpc>
                        <a:spcBef>
                          <a:spcPct val="20000"/>
                        </a:spcBef>
                        <a:spcAft>
                          <a:spcPct val="0"/>
                        </a:spcAft>
                        <a:buClrTx/>
                        <a:buSzTx/>
                        <a:buFontTx/>
                        <a:buNone/>
                        <a:tabLst/>
                      </a:pPr>
                      <a:r>
                        <a:rPr kumimoji="0" lang="en-US" altLang="en-US" sz="2600" b="0" i="0" u="none" strike="noStrike" cap="none" normalizeH="0" baseline="0" dirty="0" smtClean="0">
                          <a:ln>
                            <a:noFill/>
                          </a:ln>
                          <a:solidFill>
                            <a:srgbClr val="002060"/>
                          </a:solidFill>
                          <a:effectLst/>
                          <a:latin typeface="Arial" charset="0"/>
                        </a:rPr>
                        <a:t>Print Count</a:t>
                      </a:r>
                    </a:p>
                  </a:txBody>
                  <a:tcPr marL="100806" marR="100806" marT="50398" marB="503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xmlns="" val="526082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2972"/>
                                        </p:tgtEl>
                                        <p:attrNameLst>
                                          <p:attrName>style.visibility</p:attrName>
                                        </p:attrNameLst>
                                      </p:cBhvr>
                                      <p:to>
                                        <p:strVal val="visible"/>
                                      </p:to>
                                    </p:set>
                                    <p:anim calcmode="lin" valueType="num">
                                      <p:cBhvr additive="base">
                                        <p:cTn id="7" dur="500" fill="hold"/>
                                        <p:tgtEl>
                                          <p:spTgt spid="82972"/>
                                        </p:tgtEl>
                                        <p:attrNameLst>
                                          <p:attrName>ppt_x</p:attrName>
                                        </p:attrNameLst>
                                      </p:cBhvr>
                                      <p:tavLst>
                                        <p:tav tm="0">
                                          <p:val>
                                            <p:strVal val="#ppt_x"/>
                                          </p:val>
                                        </p:tav>
                                        <p:tav tm="100000">
                                          <p:val>
                                            <p:strVal val="#ppt_x"/>
                                          </p:val>
                                        </p:tav>
                                      </p:tavLst>
                                    </p:anim>
                                    <p:anim calcmode="lin" valueType="num">
                                      <p:cBhvr additive="base">
                                        <p:cTn id="8" dur="500" fill="hold"/>
                                        <p:tgtEl>
                                          <p:spTgt spid="829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extShape 1"/>
          <p:cNvSpPr txBox="1"/>
          <p:nvPr/>
        </p:nvSpPr>
        <p:spPr>
          <a:xfrm>
            <a:off x="215999" y="136499"/>
            <a:ext cx="9610659" cy="7379112"/>
          </a:xfrm>
          <a:prstGeom prst="rect">
            <a:avLst/>
          </a:prstGeom>
        </p:spPr>
        <p:txBody>
          <a:bodyPr lIns="0" tIns="0" rIns="0" bIns="0" anchor="ctr"/>
          <a:lstStyle/>
          <a:p>
            <a:r>
              <a:rPr lang="en-GB" sz="2800" dirty="0" err="1" smtClean="0">
                <a:solidFill>
                  <a:srgbClr val="C00000"/>
                </a:solidFill>
              </a:rPr>
              <a:t>Pseudocode</a:t>
            </a:r>
            <a:endParaRPr lang="en-GB" sz="2800" dirty="0" smtClean="0">
              <a:solidFill>
                <a:srgbClr val="C00000"/>
              </a:solidFill>
            </a:endParaRPr>
          </a:p>
          <a:p>
            <a:endParaRPr lang="en-GB" sz="2000" dirty="0" smtClean="0">
              <a:solidFill>
                <a:srgbClr val="0070C0"/>
              </a:solidFill>
            </a:endParaRPr>
          </a:p>
          <a:p>
            <a:r>
              <a:rPr lang="en-GB" sz="2000" dirty="0" smtClean="0">
                <a:solidFill>
                  <a:srgbClr val="0070C0"/>
                </a:solidFill>
              </a:rPr>
              <a:t>READ </a:t>
            </a:r>
            <a:r>
              <a:rPr lang="en-GB" sz="2000" dirty="0" err="1" smtClean="0">
                <a:solidFill>
                  <a:srgbClr val="0070C0"/>
                </a:solidFill>
              </a:rPr>
              <a:t>maths_failure</a:t>
            </a:r>
            <a:r>
              <a:rPr lang="en-GB" sz="2000" dirty="0" smtClean="0">
                <a:solidFill>
                  <a:srgbClr val="0070C0"/>
                </a:solidFill>
              </a:rPr>
              <a:t>, </a:t>
            </a:r>
            <a:r>
              <a:rPr lang="en-GB" sz="2000" dirty="0" err="1" smtClean="0">
                <a:solidFill>
                  <a:srgbClr val="0070C0"/>
                </a:solidFill>
              </a:rPr>
              <a:t>physics_failure</a:t>
            </a:r>
            <a:r>
              <a:rPr lang="en-GB" sz="2000" dirty="0" smtClean="0">
                <a:solidFill>
                  <a:srgbClr val="0070C0"/>
                </a:solidFill>
              </a:rPr>
              <a:t>, </a:t>
            </a:r>
            <a:r>
              <a:rPr lang="en-GB" sz="2000" dirty="0" err="1" smtClean="0">
                <a:solidFill>
                  <a:srgbClr val="0070C0"/>
                </a:solidFill>
              </a:rPr>
              <a:t>chemistry_failure</a:t>
            </a:r>
            <a:r>
              <a:rPr lang="en-GB" sz="2000" dirty="0" smtClean="0">
                <a:solidFill>
                  <a:srgbClr val="0070C0"/>
                </a:solidFill>
              </a:rPr>
              <a:t> and </a:t>
            </a:r>
            <a:r>
              <a:rPr lang="en-GB" sz="2000" dirty="0" err="1" smtClean="0">
                <a:solidFill>
                  <a:srgbClr val="0070C0"/>
                </a:solidFill>
              </a:rPr>
              <a:t>cs_failure</a:t>
            </a:r>
            <a:endParaRPr lang="en-GB" sz="2000" dirty="0" smtClean="0">
              <a:solidFill>
                <a:srgbClr val="0070C0"/>
              </a:solidFill>
            </a:endParaRPr>
          </a:p>
          <a:p>
            <a:r>
              <a:rPr lang="en-GB" sz="2000" dirty="0" smtClean="0">
                <a:solidFill>
                  <a:srgbClr val="0070C0"/>
                </a:solidFill>
              </a:rPr>
              <a:t>Let failure be empty</a:t>
            </a:r>
          </a:p>
          <a:p>
            <a:r>
              <a:rPr lang="en-GB" sz="2000" dirty="0" smtClean="0">
                <a:solidFill>
                  <a:srgbClr val="0070C0"/>
                </a:solidFill>
              </a:rPr>
              <a:t>FOR each item in </a:t>
            </a:r>
            <a:r>
              <a:rPr lang="en-GB" sz="2000" dirty="0" err="1" smtClean="0">
                <a:solidFill>
                  <a:srgbClr val="0070C0"/>
                </a:solidFill>
              </a:rPr>
              <a:t>maths_failure</a:t>
            </a:r>
            <a:endParaRPr lang="en-GB" sz="2000" dirty="0" smtClean="0">
              <a:solidFill>
                <a:srgbClr val="0070C0"/>
              </a:solidFill>
            </a:endParaRPr>
          </a:p>
          <a:p>
            <a:r>
              <a:rPr lang="en-GB" sz="2000" dirty="0" smtClean="0">
                <a:solidFill>
                  <a:srgbClr val="0070C0"/>
                </a:solidFill>
              </a:rPr>
              <a:t>	ADD item to failure</a:t>
            </a:r>
          </a:p>
          <a:p>
            <a:r>
              <a:rPr lang="en-GB" sz="2000" dirty="0" smtClean="0">
                <a:solidFill>
                  <a:srgbClr val="0070C0"/>
                </a:solidFill>
              </a:rPr>
              <a:t>FOR each item in </a:t>
            </a:r>
            <a:r>
              <a:rPr lang="en-GB" sz="2000" dirty="0" err="1" smtClean="0">
                <a:solidFill>
                  <a:srgbClr val="0070C0"/>
                </a:solidFill>
              </a:rPr>
              <a:t>physics_failure</a:t>
            </a:r>
            <a:endParaRPr lang="en-GB" sz="2000" dirty="0" smtClean="0">
              <a:solidFill>
                <a:srgbClr val="0070C0"/>
              </a:solidFill>
            </a:endParaRPr>
          </a:p>
          <a:p>
            <a:r>
              <a:rPr lang="en-GB" sz="2000" dirty="0" smtClean="0">
                <a:solidFill>
                  <a:srgbClr val="0070C0"/>
                </a:solidFill>
              </a:rPr>
              <a:t>	IF item is not in failure THEN</a:t>
            </a:r>
          </a:p>
          <a:p>
            <a:r>
              <a:rPr lang="en-GB" sz="2000" dirty="0" smtClean="0">
                <a:solidFill>
                  <a:srgbClr val="0070C0"/>
                </a:solidFill>
              </a:rPr>
              <a:t>		ADD item to failure</a:t>
            </a:r>
          </a:p>
          <a:p>
            <a:r>
              <a:rPr lang="en-GB" sz="2000" dirty="0" smtClean="0">
                <a:solidFill>
                  <a:srgbClr val="0070C0"/>
                </a:solidFill>
              </a:rPr>
              <a:t>	END IF</a:t>
            </a:r>
          </a:p>
          <a:p>
            <a:r>
              <a:rPr lang="en-GB" sz="2000" dirty="0" smtClean="0">
                <a:solidFill>
                  <a:srgbClr val="0070C0"/>
                </a:solidFill>
              </a:rPr>
              <a:t>FOR each item in </a:t>
            </a:r>
            <a:r>
              <a:rPr lang="en-GB" sz="2000" dirty="0" err="1" smtClean="0">
                <a:solidFill>
                  <a:srgbClr val="0070C0"/>
                </a:solidFill>
              </a:rPr>
              <a:t>chemistry_failure</a:t>
            </a:r>
            <a:endParaRPr lang="en-GB" sz="2000" dirty="0" smtClean="0">
              <a:solidFill>
                <a:srgbClr val="0070C0"/>
              </a:solidFill>
            </a:endParaRPr>
          </a:p>
          <a:p>
            <a:r>
              <a:rPr lang="en-GB" sz="2000" dirty="0" smtClean="0">
                <a:solidFill>
                  <a:srgbClr val="0070C0"/>
                </a:solidFill>
              </a:rPr>
              <a:t>	IF item is not in failure THEN</a:t>
            </a:r>
          </a:p>
          <a:p>
            <a:r>
              <a:rPr lang="en-GB" sz="2000" dirty="0" smtClean="0">
                <a:solidFill>
                  <a:srgbClr val="0070C0"/>
                </a:solidFill>
              </a:rPr>
              <a:t>		ADD item to failure</a:t>
            </a:r>
          </a:p>
          <a:p>
            <a:r>
              <a:rPr lang="en-GB" sz="2000" dirty="0" smtClean="0">
                <a:solidFill>
                  <a:srgbClr val="0070C0"/>
                </a:solidFill>
              </a:rPr>
              <a:t>	END IF</a:t>
            </a:r>
          </a:p>
          <a:p>
            <a:r>
              <a:rPr lang="en-GB" sz="2000" dirty="0" smtClean="0">
                <a:solidFill>
                  <a:srgbClr val="0070C0"/>
                </a:solidFill>
              </a:rPr>
              <a:t>FOR each item in </a:t>
            </a:r>
            <a:r>
              <a:rPr lang="en-GB" sz="2000" dirty="0" err="1" smtClean="0">
                <a:solidFill>
                  <a:srgbClr val="0070C0"/>
                </a:solidFill>
              </a:rPr>
              <a:t>cs_failure</a:t>
            </a:r>
            <a:endParaRPr lang="en-GB" sz="2000" dirty="0" smtClean="0">
              <a:solidFill>
                <a:srgbClr val="0070C0"/>
              </a:solidFill>
            </a:endParaRPr>
          </a:p>
          <a:p>
            <a:r>
              <a:rPr lang="en-GB" sz="2000" dirty="0" smtClean="0">
                <a:solidFill>
                  <a:srgbClr val="0070C0"/>
                </a:solidFill>
              </a:rPr>
              <a:t>	IF item is not in failure THEN</a:t>
            </a:r>
          </a:p>
          <a:p>
            <a:r>
              <a:rPr lang="en-GB" sz="2000" dirty="0" smtClean="0">
                <a:solidFill>
                  <a:srgbClr val="0070C0"/>
                </a:solidFill>
              </a:rPr>
              <a:t>		ADD item to failure</a:t>
            </a:r>
          </a:p>
          <a:p>
            <a:r>
              <a:rPr lang="en-GB" sz="2000" dirty="0" smtClean="0">
                <a:solidFill>
                  <a:srgbClr val="0070C0"/>
                </a:solidFill>
              </a:rPr>
              <a:t>	END IF</a:t>
            </a:r>
          </a:p>
          <a:p>
            <a:r>
              <a:rPr lang="en-GB" sz="2000" dirty="0" smtClean="0">
                <a:solidFill>
                  <a:srgbClr val="0070C0"/>
                </a:solidFill>
              </a:rPr>
              <a:t>SET count = 0</a:t>
            </a:r>
          </a:p>
          <a:p>
            <a:r>
              <a:rPr lang="en-GB" sz="2000" dirty="0" smtClean="0">
                <a:solidFill>
                  <a:srgbClr val="0070C0"/>
                </a:solidFill>
              </a:rPr>
              <a:t>FOR each item in failure</a:t>
            </a:r>
          </a:p>
          <a:p>
            <a:r>
              <a:rPr lang="en-GB" sz="2000" dirty="0" smtClean="0">
                <a:solidFill>
                  <a:srgbClr val="0070C0"/>
                </a:solidFill>
              </a:rPr>
              <a:t>	count = count + 1</a:t>
            </a:r>
          </a:p>
          <a:p>
            <a:r>
              <a:rPr lang="en-GB" sz="2000" dirty="0" smtClean="0">
                <a:solidFill>
                  <a:srgbClr val="0070C0"/>
                </a:solidFill>
              </a:rPr>
              <a:t>PRINT count</a:t>
            </a:r>
            <a:endParaRPr sz="2000">
              <a:solidFill>
                <a:srgbClr val="0070C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extShape 1"/>
          <p:cNvSpPr txBox="1"/>
          <p:nvPr/>
        </p:nvSpPr>
        <p:spPr>
          <a:xfrm>
            <a:off x="216000" y="252000"/>
            <a:ext cx="9576000" cy="7056000"/>
          </a:xfrm>
          <a:prstGeom prst="rect">
            <a:avLst/>
          </a:prstGeom>
        </p:spPr>
        <p:txBody>
          <a:bodyPr lIns="0" tIns="0" rIns="0" bIns="0" anchor="ctr"/>
          <a:lstStyle/>
          <a:p>
            <a:r>
              <a:rPr lang="en-IN" sz="3200" dirty="0">
                <a:solidFill>
                  <a:srgbClr val="C00000"/>
                </a:solidFill>
                <a:latin typeface="Arial"/>
              </a:rPr>
              <a:t>Sets</a:t>
            </a:r>
            <a:endParaRPr>
              <a:solidFill>
                <a:srgbClr val="C00000"/>
              </a:solidFill>
            </a:endParaRPr>
          </a:p>
          <a:p>
            <a:endParaRPr>
              <a:solidFill>
                <a:srgbClr val="0070C0"/>
              </a:solidFill>
            </a:endParaRPr>
          </a:p>
          <a:p>
            <a:r>
              <a:rPr lang="en-IN" sz="3200" dirty="0">
                <a:solidFill>
                  <a:srgbClr val="0070C0"/>
                </a:solidFill>
                <a:latin typeface="Arial"/>
              </a:rPr>
              <a:t>an </a:t>
            </a:r>
            <a:r>
              <a:rPr lang="en-IN" sz="3200" dirty="0">
                <a:solidFill>
                  <a:srgbClr val="C00000"/>
                </a:solidFill>
                <a:latin typeface="Arial"/>
              </a:rPr>
              <a:t>unordered</a:t>
            </a:r>
            <a:r>
              <a:rPr lang="en-IN" sz="3200" dirty="0">
                <a:solidFill>
                  <a:srgbClr val="0070C0"/>
                </a:solidFill>
                <a:latin typeface="Arial"/>
              </a:rPr>
              <a:t> collection of unique and </a:t>
            </a:r>
            <a:r>
              <a:rPr lang="en-IN" sz="3200" dirty="0">
                <a:solidFill>
                  <a:srgbClr val="C00000"/>
                </a:solidFill>
                <a:latin typeface="Arial"/>
              </a:rPr>
              <a:t>immutable objects</a:t>
            </a:r>
            <a:r>
              <a:rPr lang="en-IN" sz="3200" dirty="0">
                <a:solidFill>
                  <a:srgbClr val="0070C0"/>
                </a:solidFill>
                <a:latin typeface="Arial"/>
              </a:rPr>
              <a:t> that supports operations corresponding to mathematical set </a:t>
            </a:r>
            <a:r>
              <a:rPr lang="en-IN" sz="3200" dirty="0" smtClean="0">
                <a:solidFill>
                  <a:srgbClr val="0070C0"/>
                </a:solidFill>
                <a:latin typeface="Arial"/>
              </a:rPr>
              <a:t>theory</a:t>
            </a:r>
          </a:p>
          <a:p>
            <a:endParaRPr lang="en-IN" sz="3200" dirty="0" smtClean="0">
              <a:solidFill>
                <a:srgbClr val="0070C0"/>
              </a:solidFill>
              <a:latin typeface="Arial"/>
            </a:endParaRPr>
          </a:p>
          <a:p>
            <a:r>
              <a:rPr lang="en-IN" sz="3200" dirty="0" smtClean="0">
                <a:solidFill>
                  <a:srgbClr val="0070C0"/>
                </a:solidFill>
                <a:latin typeface="Arial"/>
              </a:rPr>
              <a:t>Set is </a:t>
            </a:r>
            <a:r>
              <a:rPr lang="en-IN" sz="3200" dirty="0" smtClean="0">
                <a:solidFill>
                  <a:srgbClr val="C00000"/>
                </a:solidFill>
                <a:latin typeface="Arial"/>
              </a:rPr>
              <a:t>mutable</a:t>
            </a:r>
            <a:endParaRPr>
              <a:solidFill>
                <a:srgbClr val="C00000"/>
              </a:solidFill>
            </a:endParaRPr>
          </a:p>
          <a:p>
            <a:endParaRPr>
              <a:solidFill>
                <a:srgbClr val="0070C0"/>
              </a:solidFill>
            </a:endParaRPr>
          </a:p>
          <a:p>
            <a:r>
              <a:rPr lang="en-IN" sz="3200" dirty="0">
                <a:solidFill>
                  <a:srgbClr val="C00000"/>
                </a:solidFill>
                <a:latin typeface="Arial"/>
              </a:rPr>
              <a:t>No duplicates</a:t>
            </a:r>
            <a:endParaRPr>
              <a:solidFill>
                <a:srgbClr val="C00000"/>
              </a:solidFill>
            </a:endParaRPr>
          </a:p>
          <a:p>
            <a:endParaRPr>
              <a:solidFill>
                <a:srgbClr val="0070C0"/>
              </a:solidFill>
            </a:endParaRPr>
          </a:p>
          <a:p>
            <a:r>
              <a:rPr lang="en-IN" sz="3200" dirty="0">
                <a:solidFill>
                  <a:srgbClr val="0070C0"/>
                </a:solidFill>
                <a:latin typeface="Arial"/>
              </a:rPr>
              <a:t>Sets are </a:t>
            </a:r>
            <a:r>
              <a:rPr lang="en-IN" sz="3200" dirty="0" err="1">
                <a:solidFill>
                  <a:srgbClr val="0070C0"/>
                </a:solidFill>
                <a:latin typeface="Arial"/>
              </a:rPr>
              <a:t>iterable</a:t>
            </a:r>
            <a:r>
              <a:rPr lang="en-IN" sz="3200" dirty="0">
                <a:solidFill>
                  <a:srgbClr val="0070C0"/>
                </a:solidFill>
                <a:latin typeface="Arial"/>
              </a:rPr>
              <a:t>, can grow and shrink on demand, and may contain a variety of object types</a:t>
            </a:r>
            <a:endParaRPr>
              <a:solidFill>
                <a:srgbClr val="0070C0"/>
              </a:solidFill>
            </a:endParaRPr>
          </a:p>
          <a:p>
            <a:endParaRPr>
              <a:solidFill>
                <a:srgbClr val="0070C0"/>
              </a:solidFill>
            </a:endParaRPr>
          </a:p>
          <a:p>
            <a:r>
              <a:rPr lang="en-IN" sz="3200" dirty="0">
                <a:solidFill>
                  <a:srgbClr val="0070C0"/>
                </a:solidFill>
                <a:latin typeface="Arial"/>
              </a:rPr>
              <a:t>Does not support indexing</a:t>
            </a:r>
            <a:endParaRPr>
              <a:solidFill>
                <a:srgbClr val="0070C0"/>
              </a:solidFill>
            </a:endParaRPr>
          </a:p>
          <a:p>
            <a:endParaRPr>
              <a:solidFill>
                <a:srgbClr val="0070C0"/>
              </a:solidFill>
            </a:endParaRPr>
          </a:p>
          <a:p>
            <a:endParaRPr>
              <a:solidFill>
                <a:srgbClr val="0070C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Shape 1"/>
          <p:cNvSpPr txBox="1"/>
          <p:nvPr/>
        </p:nvSpPr>
        <p:spPr>
          <a:xfrm>
            <a:off x="216000" y="252000"/>
            <a:ext cx="9576000" cy="6242481"/>
          </a:xfrm>
          <a:prstGeom prst="rect">
            <a:avLst/>
          </a:prstGeom>
        </p:spPr>
        <p:txBody>
          <a:bodyPr lIns="0" tIns="0" rIns="0" bIns="0" anchor="ctr"/>
          <a:lstStyle/>
          <a:p>
            <a:r>
              <a:rPr lang="en-IN" sz="3200" dirty="0" smtClean="0">
                <a:solidFill>
                  <a:schemeClr val="accent1"/>
                </a:solidFill>
                <a:latin typeface="Arial"/>
              </a:rPr>
              <a:t>x </a:t>
            </a:r>
            <a:r>
              <a:rPr lang="en-IN" sz="3200" dirty="0">
                <a:solidFill>
                  <a:schemeClr val="accent1"/>
                </a:solidFill>
                <a:latin typeface="Arial"/>
              </a:rPr>
              <a:t>= {1, 2, 3, 4}</a:t>
            </a:r>
            <a:endParaRPr>
              <a:solidFill>
                <a:schemeClr val="accent1"/>
              </a:solidFill>
            </a:endParaRPr>
          </a:p>
          <a:p>
            <a:endParaRPr>
              <a:solidFill>
                <a:schemeClr val="accent1"/>
              </a:solidFill>
            </a:endParaRPr>
          </a:p>
          <a:p>
            <a:r>
              <a:rPr lang="en-IN" sz="3200" dirty="0">
                <a:solidFill>
                  <a:schemeClr val="accent1"/>
                </a:solidFill>
                <a:latin typeface="Arial"/>
              </a:rPr>
              <a:t>y = {'</a:t>
            </a:r>
            <a:r>
              <a:rPr lang="en-IN" sz="3200" dirty="0" err="1">
                <a:solidFill>
                  <a:schemeClr val="accent1"/>
                </a:solidFill>
                <a:latin typeface="Arial"/>
              </a:rPr>
              <a:t>apple','ball','cat</a:t>
            </a:r>
            <a:r>
              <a:rPr lang="en-IN" sz="3200" dirty="0">
                <a:solidFill>
                  <a:schemeClr val="accent1"/>
                </a:solidFill>
                <a:latin typeface="Arial"/>
              </a:rPr>
              <a:t>'}</a:t>
            </a:r>
            <a:endParaRPr>
              <a:solidFill>
                <a:schemeClr val="accent1"/>
              </a:solidFill>
            </a:endParaRPr>
          </a:p>
          <a:p>
            <a:endParaRPr>
              <a:solidFill>
                <a:schemeClr val="accent1"/>
              </a:solidFill>
            </a:endParaRPr>
          </a:p>
          <a:p>
            <a:r>
              <a:rPr lang="en-IN" sz="3200" dirty="0">
                <a:solidFill>
                  <a:schemeClr val="accent1"/>
                </a:solidFill>
                <a:latin typeface="Arial"/>
              </a:rPr>
              <a:t>x1 = set('spam</a:t>
            </a:r>
            <a:r>
              <a:rPr lang="en-IN" sz="3200" dirty="0" smtClean="0">
                <a:solidFill>
                  <a:schemeClr val="accent1"/>
                </a:solidFill>
                <a:latin typeface="Arial"/>
              </a:rPr>
              <a:t>')  </a:t>
            </a:r>
            <a:r>
              <a:rPr lang="en-IN" sz="3200" dirty="0" smtClean="0">
                <a:solidFill>
                  <a:srgbClr val="C00000"/>
                </a:solidFill>
                <a:latin typeface="Arial"/>
              </a:rPr>
              <a:t># Prepare set from a string</a:t>
            </a:r>
            <a:endParaRPr>
              <a:solidFill>
                <a:schemeClr val="accent1"/>
              </a:solidFill>
            </a:endParaRPr>
          </a:p>
          <a:p>
            <a:r>
              <a:rPr lang="en-IN" sz="3200" dirty="0">
                <a:solidFill>
                  <a:schemeClr val="accent1"/>
                </a:solidFill>
                <a:latin typeface="Arial"/>
              </a:rPr>
              <a:t>print (x1)</a:t>
            </a:r>
            <a:endParaRPr>
              <a:solidFill>
                <a:schemeClr val="accent1"/>
              </a:solidFill>
            </a:endParaRPr>
          </a:p>
          <a:p>
            <a:endParaRPr>
              <a:solidFill>
                <a:schemeClr val="accent1"/>
              </a:solidFill>
            </a:endParaRPr>
          </a:p>
          <a:p>
            <a:r>
              <a:rPr lang="en-IN" sz="3200" dirty="0">
                <a:solidFill>
                  <a:schemeClr val="accent1"/>
                </a:solidFill>
                <a:latin typeface="Arial"/>
              </a:rPr>
              <a:t>{'s', 'a', 'p', 'm'}</a:t>
            </a:r>
            <a:endParaRPr>
              <a:solidFill>
                <a:schemeClr val="accent1"/>
              </a:solidFill>
            </a:endParaRPr>
          </a:p>
          <a:p>
            <a:endParaRPr>
              <a:solidFill>
                <a:schemeClr val="accent1"/>
              </a:solidFill>
            </a:endParaRPr>
          </a:p>
          <a:p>
            <a:r>
              <a:rPr lang="en-IN" sz="3200" dirty="0" smtClean="0">
                <a:solidFill>
                  <a:schemeClr val="accent1"/>
                </a:solidFill>
                <a:latin typeface="Arial"/>
              </a:rPr>
              <a:t>x1.add('</a:t>
            </a:r>
            <a:r>
              <a:rPr lang="en-IN" sz="3200" dirty="0" err="1" smtClean="0">
                <a:solidFill>
                  <a:schemeClr val="accent1"/>
                </a:solidFill>
                <a:latin typeface="Arial"/>
              </a:rPr>
              <a:t>alot</a:t>
            </a:r>
            <a:r>
              <a:rPr lang="en-IN" sz="3200" dirty="0" smtClean="0">
                <a:solidFill>
                  <a:schemeClr val="accent1"/>
                </a:solidFill>
                <a:latin typeface="Arial"/>
              </a:rPr>
              <a:t>')    </a:t>
            </a:r>
            <a:r>
              <a:rPr lang="en-GB" sz="3200" dirty="0" smtClean="0">
                <a:solidFill>
                  <a:srgbClr val="C00000"/>
                </a:solidFill>
              </a:rPr>
              <a:t># Add an element to the set </a:t>
            </a:r>
            <a:endParaRPr smtClean="0">
              <a:solidFill>
                <a:schemeClr val="accent1"/>
              </a:solidFill>
            </a:endParaRPr>
          </a:p>
          <a:p>
            <a:r>
              <a:rPr lang="en-IN" sz="3200" dirty="0" smtClean="0">
                <a:solidFill>
                  <a:schemeClr val="accent1"/>
                </a:solidFill>
                <a:latin typeface="Arial"/>
              </a:rPr>
              <a:t>print </a:t>
            </a:r>
            <a:r>
              <a:rPr lang="en-IN" sz="3200" dirty="0">
                <a:solidFill>
                  <a:schemeClr val="accent1"/>
                </a:solidFill>
                <a:latin typeface="Arial"/>
              </a:rPr>
              <a:t>(x1)</a:t>
            </a:r>
            <a:endParaRPr>
              <a:solidFill>
                <a:schemeClr val="accent1"/>
              </a:solidFill>
            </a:endParaRPr>
          </a:p>
          <a:p>
            <a:endParaRPr>
              <a:solidFill>
                <a:schemeClr val="accent1"/>
              </a:solidFill>
            </a:endParaRPr>
          </a:p>
          <a:p>
            <a:r>
              <a:rPr lang="en-IN" sz="3200" dirty="0">
                <a:solidFill>
                  <a:schemeClr val="accent1"/>
                </a:solidFill>
                <a:latin typeface="Arial"/>
              </a:rPr>
              <a:t>{'s', 'a', 'p', '</a:t>
            </a:r>
            <a:r>
              <a:rPr lang="en-IN" sz="3200" dirty="0" err="1">
                <a:solidFill>
                  <a:schemeClr val="accent1"/>
                </a:solidFill>
                <a:latin typeface="Arial"/>
              </a:rPr>
              <a:t>alot</a:t>
            </a:r>
            <a:r>
              <a:rPr lang="en-IN" sz="3200" dirty="0">
                <a:solidFill>
                  <a:schemeClr val="accent1"/>
                </a:solidFill>
                <a:latin typeface="Arial"/>
              </a:rPr>
              <a:t>', 'm'}</a:t>
            </a:r>
            <a:endParaRPr>
              <a:solidFill>
                <a:schemeClr val="accent1"/>
              </a:solidFill>
            </a:endParaRPr>
          </a:p>
          <a:p>
            <a:endParaRPr>
              <a:solidFill>
                <a:schemeClr val="accent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Shape 1"/>
          <p:cNvSpPr txBox="1"/>
          <p:nvPr/>
        </p:nvSpPr>
        <p:spPr>
          <a:xfrm>
            <a:off x="216000" y="252000"/>
            <a:ext cx="9576000" cy="6456795"/>
          </a:xfrm>
          <a:prstGeom prst="rect">
            <a:avLst/>
          </a:prstGeom>
        </p:spPr>
        <p:txBody>
          <a:bodyPr lIns="0" tIns="0" rIns="0" bIns="0" anchor="ctr"/>
          <a:lstStyle/>
          <a:p>
            <a:r>
              <a:rPr lang="en-IN" sz="3200" dirty="0">
                <a:solidFill>
                  <a:srgbClr val="C00000"/>
                </a:solidFill>
                <a:latin typeface="Arial"/>
              </a:rPr>
              <a:t>Set Operations</a:t>
            </a:r>
            <a:endParaRPr>
              <a:solidFill>
                <a:srgbClr val="C00000"/>
              </a:solidFill>
            </a:endParaRPr>
          </a:p>
          <a:p>
            <a:endParaRPr>
              <a:solidFill>
                <a:schemeClr val="accent1"/>
              </a:solidFill>
            </a:endParaRPr>
          </a:p>
          <a:p>
            <a:r>
              <a:rPr lang="en-IN" sz="3200" dirty="0">
                <a:solidFill>
                  <a:schemeClr val="accent1"/>
                </a:solidFill>
                <a:latin typeface="Arial"/>
              </a:rPr>
              <a:t>Let S1 = {1, 2, 3, 4}</a:t>
            </a:r>
            <a:endParaRPr>
              <a:solidFill>
                <a:schemeClr val="accent1"/>
              </a:solidFill>
            </a:endParaRPr>
          </a:p>
          <a:p>
            <a:endParaRPr>
              <a:solidFill>
                <a:schemeClr val="accent1"/>
              </a:solidFill>
            </a:endParaRPr>
          </a:p>
          <a:p>
            <a:r>
              <a:rPr lang="en-IN" sz="3200" dirty="0" smtClean="0">
                <a:solidFill>
                  <a:srgbClr val="C00000"/>
                </a:solidFill>
                <a:latin typeface="Arial"/>
              </a:rPr>
              <a:t>Union (</a:t>
            </a:r>
            <a:r>
              <a:rPr lang="en-IN" sz="3200" dirty="0" smtClean="0">
                <a:solidFill>
                  <a:srgbClr val="C00000"/>
                </a:solidFill>
              </a:rPr>
              <a:t>|)</a:t>
            </a:r>
            <a:endParaRPr>
              <a:solidFill>
                <a:srgbClr val="C00000"/>
              </a:solidFill>
            </a:endParaRPr>
          </a:p>
          <a:p>
            <a:endParaRPr>
              <a:solidFill>
                <a:schemeClr val="accent1"/>
              </a:solidFill>
            </a:endParaRPr>
          </a:p>
          <a:p>
            <a:r>
              <a:rPr lang="en-IN" sz="3200" dirty="0">
                <a:solidFill>
                  <a:schemeClr val="accent1"/>
                </a:solidFill>
                <a:latin typeface="Arial"/>
              </a:rPr>
              <a:t>S2 = {1, 5, 3, 6} | S1</a:t>
            </a:r>
            <a:endParaRPr>
              <a:solidFill>
                <a:schemeClr val="accent1"/>
              </a:solidFill>
            </a:endParaRPr>
          </a:p>
          <a:p>
            <a:endParaRPr>
              <a:solidFill>
                <a:schemeClr val="accent1"/>
              </a:solidFill>
            </a:endParaRPr>
          </a:p>
          <a:p>
            <a:r>
              <a:rPr lang="en-IN" sz="3200" dirty="0">
                <a:solidFill>
                  <a:schemeClr val="accent1"/>
                </a:solidFill>
                <a:latin typeface="Arial"/>
              </a:rPr>
              <a:t>print(S2) 		</a:t>
            </a:r>
            <a:r>
              <a:rPr lang="en-IN" sz="3200" dirty="0">
                <a:solidFill>
                  <a:srgbClr val="C00000"/>
                </a:solidFill>
                <a:latin typeface="Arial"/>
              </a:rPr>
              <a:t># prints {1, 2, 3, 4, 5, 6}</a:t>
            </a:r>
            <a:endParaRPr>
              <a:solidFill>
                <a:srgbClr val="C00000"/>
              </a:solidFill>
            </a:endParaRPr>
          </a:p>
          <a:p>
            <a:endParaRPr>
              <a:solidFill>
                <a:schemeClr val="accent1"/>
              </a:solidFill>
            </a:endParaRPr>
          </a:p>
          <a:p>
            <a:r>
              <a:rPr lang="en-IN" sz="3200" dirty="0" smtClean="0">
                <a:solidFill>
                  <a:srgbClr val="C00000"/>
                </a:solidFill>
              </a:rPr>
              <a:t>Intersection (&amp;)</a:t>
            </a:r>
            <a:endParaRPr>
              <a:solidFill>
                <a:srgbClr val="C00000"/>
              </a:solidFill>
            </a:endParaRPr>
          </a:p>
          <a:p>
            <a:endParaRPr>
              <a:solidFill>
                <a:schemeClr val="accent1"/>
              </a:solidFill>
            </a:endParaRPr>
          </a:p>
          <a:p>
            <a:r>
              <a:rPr lang="en-IN" sz="3200" dirty="0">
                <a:solidFill>
                  <a:schemeClr val="accent1"/>
                </a:solidFill>
                <a:latin typeface="Arial"/>
              </a:rPr>
              <a:t>S2 = S1 &amp; {1, 3}</a:t>
            </a:r>
            <a:endParaRPr>
              <a:solidFill>
                <a:schemeClr val="accent1"/>
              </a:solidFill>
            </a:endParaRPr>
          </a:p>
          <a:p>
            <a:endParaRPr>
              <a:solidFill>
                <a:schemeClr val="accent1"/>
              </a:solidFill>
            </a:endParaRPr>
          </a:p>
          <a:p>
            <a:r>
              <a:rPr lang="en-IN" sz="3200" dirty="0">
                <a:solidFill>
                  <a:schemeClr val="accent1"/>
                </a:solidFill>
                <a:latin typeface="Arial"/>
              </a:rPr>
              <a:t>print(S2) </a:t>
            </a:r>
            <a:r>
              <a:rPr lang="en-IN" sz="3200" dirty="0">
                <a:solidFill>
                  <a:srgbClr val="C00000"/>
                </a:solidFill>
                <a:latin typeface="Arial"/>
              </a:rPr>
              <a:t># prints {1, 3}</a:t>
            </a:r>
            <a:endParaRPr>
              <a:solidFill>
                <a:srgbClr val="C0000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extShape 1"/>
          <p:cNvSpPr txBox="1"/>
          <p:nvPr/>
        </p:nvSpPr>
        <p:spPr>
          <a:xfrm>
            <a:off x="216000" y="-6377"/>
            <a:ext cx="9576000" cy="7056000"/>
          </a:xfrm>
          <a:prstGeom prst="rect">
            <a:avLst/>
          </a:prstGeom>
        </p:spPr>
        <p:txBody>
          <a:bodyPr lIns="0" tIns="0" rIns="0" bIns="0" anchor="ctr"/>
          <a:lstStyle/>
          <a:p>
            <a:r>
              <a:rPr lang="en-IN" sz="3200" dirty="0" smtClean="0">
                <a:solidFill>
                  <a:srgbClr val="C00000"/>
                </a:solidFill>
                <a:latin typeface="Arial"/>
              </a:rPr>
              <a:t>Difference (-)</a:t>
            </a:r>
            <a:endParaRPr>
              <a:solidFill>
                <a:srgbClr val="C00000"/>
              </a:solidFill>
            </a:endParaRPr>
          </a:p>
          <a:p>
            <a:endParaRPr>
              <a:solidFill>
                <a:schemeClr val="accent1"/>
              </a:solidFill>
            </a:endParaRPr>
          </a:p>
          <a:p>
            <a:r>
              <a:rPr lang="en-IN" sz="3200" dirty="0">
                <a:solidFill>
                  <a:schemeClr val="accent1"/>
                </a:solidFill>
                <a:latin typeface="Arial"/>
              </a:rPr>
              <a:t>S2 = S1 - {1, 3, 4}</a:t>
            </a:r>
            <a:endParaRPr>
              <a:solidFill>
                <a:schemeClr val="accent1"/>
              </a:solidFill>
            </a:endParaRPr>
          </a:p>
          <a:p>
            <a:endParaRPr>
              <a:solidFill>
                <a:schemeClr val="accent1"/>
              </a:solidFill>
            </a:endParaRPr>
          </a:p>
          <a:p>
            <a:r>
              <a:rPr lang="en-IN" sz="3200" dirty="0">
                <a:solidFill>
                  <a:schemeClr val="accent1"/>
                </a:solidFill>
                <a:latin typeface="Arial"/>
              </a:rPr>
              <a:t>print(S2) </a:t>
            </a:r>
            <a:r>
              <a:rPr lang="en-IN" sz="3200" dirty="0">
                <a:solidFill>
                  <a:srgbClr val="C00000"/>
                </a:solidFill>
                <a:latin typeface="Arial"/>
              </a:rPr>
              <a:t># prints {2}</a:t>
            </a:r>
            <a:endParaRPr>
              <a:solidFill>
                <a:srgbClr val="C00000"/>
              </a:solidFill>
            </a:endParaRPr>
          </a:p>
          <a:p>
            <a:endParaRPr>
              <a:solidFill>
                <a:schemeClr val="accent1"/>
              </a:solidFill>
            </a:endParaRPr>
          </a:p>
          <a:p>
            <a:r>
              <a:rPr lang="en-IN" sz="3200" dirty="0">
                <a:solidFill>
                  <a:srgbClr val="C00000"/>
                </a:solidFill>
                <a:latin typeface="Arial"/>
              </a:rPr>
              <a:t>Super </a:t>
            </a:r>
            <a:r>
              <a:rPr lang="en-IN" sz="3200" dirty="0" smtClean="0">
                <a:solidFill>
                  <a:srgbClr val="C00000"/>
                </a:solidFill>
                <a:latin typeface="Arial"/>
              </a:rPr>
              <a:t>set (&gt;)</a:t>
            </a:r>
            <a:endParaRPr>
              <a:solidFill>
                <a:srgbClr val="C00000"/>
              </a:solidFill>
            </a:endParaRPr>
          </a:p>
          <a:p>
            <a:endParaRPr>
              <a:solidFill>
                <a:schemeClr val="accent1"/>
              </a:solidFill>
            </a:endParaRPr>
          </a:p>
          <a:p>
            <a:r>
              <a:rPr lang="en-IN" sz="3200" dirty="0">
                <a:solidFill>
                  <a:schemeClr val="accent1"/>
                </a:solidFill>
                <a:latin typeface="Arial"/>
              </a:rPr>
              <a:t>S2 = S1 &gt; {1, 3}</a:t>
            </a:r>
            <a:endParaRPr>
              <a:solidFill>
                <a:schemeClr val="accent1"/>
              </a:solidFill>
            </a:endParaRPr>
          </a:p>
          <a:p>
            <a:endParaRPr>
              <a:solidFill>
                <a:schemeClr val="accent1"/>
              </a:solidFill>
            </a:endParaRPr>
          </a:p>
          <a:p>
            <a:r>
              <a:rPr lang="en-IN" sz="3200" dirty="0">
                <a:solidFill>
                  <a:schemeClr val="accent1"/>
                </a:solidFill>
                <a:latin typeface="Arial"/>
              </a:rPr>
              <a:t>print(S2) </a:t>
            </a:r>
            <a:r>
              <a:rPr lang="en-IN" sz="3200" dirty="0">
                <a:solidFill>
                  <a:srgbClr val="C00000"/>
                </a:solidFill>
                <a:latin typeface="Arial"/>
              </a:rPr>
              <a:t># prints True</a:t>
            </a:r>
            <a:endParaRPr>
              <a:solidFill>
                <a:srgbClr val="C00000"/>
              </a:solidFill>
            </a:endParaRPr>
          </a:p>
          <a:p>
            <a:endParaRPr>
              <a:solidFill>
                <a:schemeClr val="accent1"/>
              </a:solidFill>
            </a:endParaRPr>
          </a:p>
          <a:p>
            <a:r>
              <a:rPr lang="en-IN" sz="3200" dirty="0">
                <a:solidFill>
                  <a:schemeClr val="accent1"/>
                </a:solidFill>
                <a:latin typeface="Arial"/>
              </a:rPr>
              <a:t>Empty sets must be created with the set built-in, and print the same way</a:t>
            </a:r>
            <a:endParaRPr>
              <a:solidFill>
                <a:schemeClr val="accent1"/>
              </a:solidFill>
            </a:endParaRPr>
          </a:p>
          <a:p>
            <a:endParaRPr>
              <a:solidFill>
                <a:schemeClr val="accent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Shape 1"/>
          <p:cNvSpPr txBox="1"/>
          <p:nvPr/>
        </p:nvSpPr>
        <p:spPr>
          <a:xfrm>
            <a:off x="216000" y="250560"/>
            <a:ext cx="9576000" cy="5243789"/>
          </a:xfrm>
          <a:prstGeom prst="rect">
            <a:avLst/>
          </a:prstGeom>
        </p:spPr>
        <p:txBody>
          <a:bodyPr lIns="0" tIns="0" rIns="0" bIns="0" anchor="ctr"/>
          <a:lstStyle/>
          <a:p>
            <a:pPr>
              <a:lnSpc>
                <a:spcPct val="150000"/>
              </a:lnSpc>
            </a:pPr>
            <a:r>
              <a:rPr lang="en-GB" sz="3200" dirty="0" smtClean="0">
                <a:solidFill>
                  <a:schemeClr val="accent1"/>
                </a:solidFill>
              </a:rPr>
              <a:t>S2 = S1 - {1, 2, 3, 4}</a:t>
            </a:r>
          </a:p>
          <a:p>
            <a:pPr>
              <a:lnSpc>
                <a:spcPct val="150000"/>
              </a:lnSpc>
            </a:pPr>
            <a:r>
              <a:rPr lang="en-GB" sz="3200" dirty="0" smtClean="0">
                <a:solidFill>
                  <a:schemeClr val="accent1"/>
                </a:solidFill>
              </a:rPr>
              <a:t>print(S2) </a:t>
            </a:r>
            <a:r>
              <a:rPr lang="en-GB" sz="3200" dirty="0" smtClean="0">
                <a:solidFill>
                  <a:srgbClr val="C00000"/>
                </a:solidFill>
              </a:rPr>
              <a:t># prints set() – Empty set</a:t>
            </a:r>
          </a:p>
          <a:p>
            <a:pPr>
              <a:lnSpc>
                <a:spcPct val="150000"/>
              </a:lnSpc>
            </a:pPr>
            <a:r>
              <a:rPr lang="en-IN" sz="3200" dirty="0" smtClean="0">
                <a:solidFill>
                  <a:schemeClr val="accent1"/>
                </a:solidFill>
                <a:latin typeface="Arial"/>
              </a:rPr>
              <a:t>Empty </a:t>
            </a:r>
            <a:r>
              <a:rPr lang="en-IN" sz="3200" dirty="0">
                <a:solidFill>
                  <a:schemeClr val="accent1"/>
                </a:solidFill>
                <a:latin typeface="Arial"/>
              </a:rPr>
              <a:t>curly braces represent empty dictionary but not </a:t>
            </a:r>
            <a:r>
              <a:rPr lang="en-IN" sz="3200" dirty="0" smtClean="0">
                <a:solidFill>
                  <a:schemeClr val="accent1"/>
                </a:solidFill>
                <a:latin typeface="Arial"/>
              </a:rPr>
              <a:t>set</a:t>
            </a:r>
            <a:endParaRPr>
              <a:solidFill>
                <a:schemeClr val="accent1"/>
              </a:solidFill>
            </a:endParaRPr>
          </a:p>
          <a:p>
            <a:pPr>
              <a:lnSpc>
                <a:spcPct val="150000"/>
              </a:lnSpc>
            </a:pPr>
            <a:r>
              <a:rPr lang="en-IN" sz="3200" dirty="0">
                <a:solidFill>
                  <a:schemeClr val="accent1"/>
                </a:solidFill>
                <a:latin typeface="Arial"/>
              </a:rPr>
              <a:t>In interactive mode – </a:t>
            </a:r>
            <a:r>
              <a:rPr lang="en-IN" sz="3200" dirty="0">
                <a:solidFill>
                  <a:srgbClr val="C00000"/>
                </a:solidFill>
                <a:latin typeface="Arial"/>
              </a:rPr>
              <a:t>type({}) gives</a:t>
            </a:r>
            <a:endParaRPr>
              <a:solidFill>
                <a:srgbClr val="C00000"/>
              </a:solidFill>
            </a:endParaRPr>
          </a:p>
          <a:p>
            <a:pPr>
              <a:lnSpc>
                <a:spcPct val="150000"/>
              </a:lnSpc>
            </a:pPr>
            <a:r>
              <a:rPr lang="en-IN" sz="3200" dirty="0">
                <a:solidFill>
                  <a:srgbClr val="C00000"/>
                </a:solidFill>
                <a:latin typeface="Arial"/>
              </a:rPr>
              <a:t>&lt;class '</a:t>
            </a:r>
            <a:r>
              <a:rPr lang="en-IN" sz="3200" dirty="0" err="1">
                <a:solidFill>
                  <a:srgbClr val="C00000"/>
                </a:solidFill>
                <a:latin typeface="Arial"/>
              </a:rPr>
              <a:t>dict</a:t>
            </a:r>
            <a:r>
              <a:rPr lang="en-IN" sz="3200" dirty="0">
                <a:solidFill>
                  <a:srgbClr val="C00000"/>
                </a:solidFill>
                <a:latin typeface="Arial"/>
              </a:rPr>
              <a:t>'&gt;</a:t>
            </a:r>
            <a:endParaRPr>
              <a:solidFill>
                <a:srgbClr val="C00000"/>
              </a:solidFill>
            </a:endParaRPr>
          </a:p>
          <a:p>
            <a:pPr>
              <a:lnSpc>
                <a:spcPct val="150000"/>
              </a:lnSpc>
            </a:pPr>
            <a:endParaRPr>
              <a:solidFill>
                <a:schemeClr val="accent1"/>
              </a:solidFill>
            </a:endParaRPr>
          </a:p>
          <a:p>
            <a:pPr>
              <a:lnSpc>
                <a:spcPct val="150000"/>
              </a:lnSpc>
            </a:pPr>
            <a:endParaRPr>
              <a:solidFill>
                <a:schemeClr val="accent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Shape 1"/>
          <p:cNvSpPr txBox="1"/>
          <p:nvPr/>
        </p:nvSpPr>
        <p:spPr>
          <a:xfrm>
            <a:off x="216000" y="250560"/>
            <a:ext cx="9576000" cy="5100913"/>
          </a:xfrm>
          <a:prstGeom prst="rect">
            <a:avLst/>
          </a:prstGeom>
        </p:spPr>
        <p:txBody>
          <a:bodyPr lIns="0" tIns="0" rIns="0" bIns="0" anchor="ctr"/>
          <a:lstStyle/>
          <a:p>
            <a:r>
              <a:rPr lang="en-IN" sz="3200" dirty="0">
                <a:solidFill>
                  <a:schemeClr val="accent1"/>
                </a:solidFill>
                <a:latin typeface="Arial"/>
              </a:rPr>
              <a:t>&gt;&gt;&gt; {1, 2, 3} | {3, 4}</a:t>
            </a:r>
            <a:endParaRPr>
              <a:solidFill>
                <a:schemeClr val="accent1"/>
              </a:solidFill>
            </a:endParaRPr>
          </a:p>
          <a:p>
            <a:r>
              <a:rPr lang="en-IN" sz="3200" dirty="0">
                <a:solidFill>
                  <a:schemeClr val="accent1"/>
                </a:solidFill>
                <a:latin typeface="Arial"/>
              </a:rPr>
              <a:t>{1, 2, 3, 4}</a:t>
            </a:r>
            <a:endParaRPr>
              <a:solidFill>
                <a:schemeClr val="accent1"/>
              </a:solidFill>
            </a:endParaRPr>
          </a:p>
          <a:p>
            <a:endParaRPr>
              <a:solidFill>
                <a:schemeClr val="accent1"/>
              </a:solidFill>
            </a:endParaRPr>
          </a:p>
          <a:p>
            <a:r>
              <a:rPr lang="en-IN" sz="3200" dirty="0">
                <a:solidFill>
                  <a:schemeClr val="accent1"/>
                </a:solidFill>
                <a:latin typeface="Arial"/>
              </a:rPr>
              <a:t>&gt;&gt;&gt; {1, 2, 3} | [3, 4]</a:t>
            </a:r>
            <a:endParaRPr>
              <a:solidFill>
                <a:schemeClr val="accent1"/>
              </a:solidFill>
            </a:endParaRPr>
          </a:p>
          <a:p>
            <a:r>
              <a:rPr lang="en-IN" sz="3200" dirty="0" err="1">
                <a:solidFill>
                  <a:schemeClr val="accent1"/>
                </a:solidFill>
                <a:latin typeface="Arial"/>
              </a:rPr>
              <a:t>TypeError</a:t>
            </a:r>
            <a:r>
              <a:rPr lang="en-IN" sz="3200" dirty="0">
                <a:solidFill>
                  <a:schemeClr val="accent1"/>
                </a:solidFill>
                <a:latin typeface="Arial"/>
              </a:rPr>
              <a:t>: </a:t>
            </a:r>
            <a:r>
              <a:rPr lang="en-IN" sz="3200" dirty="0">
                <a:solidFill>
                  <a:srgbClr val="C00000"/>
                </a:solidFill>
                <a:latin typeface="Arial"/>
              </a:rPr>
              <a:t>unsupported</a:t>
            </a:r>
            <a:r>
              <a:rPr lang="en-IN" sz="3200" dirty="0">
                <a:solidFill>
                  <a:schemeClr val="accent1"/>
                </a:solidFill>
                <a:latin typeface="Arial"/>
              </a:rPr>
              <a:t> operand type(s) for |: 'set' and 'list'</a:t>
            </a:r>
            <a:endParaRPr>
              <a:solidFill>
                <a:schemeClr val="accent1"/>
              </a:solidFill>
            </a:endParaRPr>
          </a:p>
          <a:p>
            <a:endParaRPr>
              <a:solidFill>
                <a:schemeClr val="accent1"/>
              </a:solidFill>
            </a:endParaRPr>
          </a:p>
          <a:p>
            <a:r>
              <a:rPr lang="en-IN" sz="3200" dirty="0">
                <a:solidFill>
                  <a:schemeClr val="accent1"/>
                </a:solidFill>
                <a:latin typeface="Arial"/>
              </a:rPr>
              <a:t>&gt;&gt;&gt; {1, 2, 3} | set([3, 4</a:t>
            </a:r>
            <a:r>
              <a:rPr lang="en-IN" sz="3200" dirty="0" smtClean="0">
                <a:solidFill>
                  <a:schemeClr val="accent1"/>
                </a:solidFill>
                <a:latin typeface="Arial"/>
              </a:rPr>
              <a:t>]) </a:t>
            </a:r>
            <a:r>
              <a:rPr lang="en-IN" sz="3200" dirty="0" smtClean="0">
                <a:solidFill>
                  <a:srgbClr val="C00000"/>
                </a:solidFill>
                <a:latin typeface="Arial"/>
              </a:rPr>
              <a:t>#Convert list to set and work</a:t>
            </a:r>
            <a:endParaRPr>
              <a:solidFill>
                <a:srgbClr val="C00000"/>
              </a:solidFill>
            </a:endParaRPr>
          </a:p>
          <a:p>
            <a:r>
              <a:rPr lang="en-IN" sz="3200" dirty="0">
                <a:solidFill>
                  <a:schemeClr val="accent1"/>
                </a:solidFill>
                <a:latin typeface="Arial"/>
              </a:rPr>
              <a:t>{1,2,3,4}</a:t>
            </a:r>
            <a:endParaRPr>
              <a:solidFill>
                <a:schemeClr val="accent1"/>
              </a:solidFill>
            </a:endParaRPr>
          </a:p>
          <a:p>
            <a:endParaRPr>
              <a:solidFill>
                <a:schemeClr val="accent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Shape 1"/>
          <p:cNvSpPr txBox="1"/>
          <p:nvPr/>
        </p:nvSpPr>
        <p:spPr>
          <a:xfrm>
            <a:off x="216000" y="250560"/>
            <a:ext cx="9576000" cy="2957773"/>
          </a:xfrm>
          <a:prstGeom prst="rect">
            <a:avLst/>
          </a:prstGeom>
        </p:spPr>
        <p:txBody>
          <a:bodyPr lIns="0" tIns="0" rIns="0" bIns="0" anchor="ctr"/>
          <a:lstStyle/>
          <a:p>
            <a:endParaRPr>
              <a:solidFill>
                <a:schemeClr val="accent1"/>
              </a:solidFill>
            </a:endParaRPr>
          </a:p>
          <a:p>
            <a:r>
              <a:rPr lang="en-IN" sz="3200" dirty="0">
                <a:solidFill>
                  <a:schemeClr val="accent1"/>
                </a:solidFill>
                <a:latin typeface="Arial"/>
              </a:rPr>
              <a:t>&gt;&gt;&gt; {1, 2, 3}.union([3, 4])</a:t>
            </a:r>
            <a:endParaRPr>
              <a:solidFill>
                <a:schemeClr val="accent1"/>
              </a:solidFill>
            </a:endParaRPr>
          </a:p>
          <a:p>
            <a:r>
              <a:rPr lang="en-IN" sz="3200" dirty="0">
                <a:solidFill>
                  <a:schemeClr val="accent1"/>
                </a:solidFill>
                <a:latin typeface="Arial"/>
              </a:rPr>
              <a:t>{1,2,3,4}</a:t>
            </a:r>
            <a:endParaRPr>
              <a:solidFill>
                <a:schemeClr val="accent1"/>
              </a:solidFill>
            </a:endParaRPr>
          </a:p>
          <a:p>
            <a:endParaRPr>
              <a:solidFill>
                <a:schemeClr val="accent1"/>
              </a:solidFill>
            </a:endParaRPr>
          </a:p>
          <a:p>
            <a:r>
              <a:rPr lang="en-IN" sz="3200" dirty="0">
                <a:solidFill>
                  <a:schemeClr val="accent1"/>
                </a:solidFill>
                <a:latin typeface="Arial"/>
              </a:rPr>
              <a:t>&gt;&gt;&gt; {1, 2, 3}.union({3, 4})</a:t>
            </a:r>
            <a:endParaRPr>
              <a:solidFill>
                <a:schemeClr val="accent1"/>
              </a:solidFill>
            </a:endParaRPr>
          </a:p>
          <a:p>
            <a:r>
              <a:rPr lang="en-IN" sz="3200" dirty="0">
                <a:solidFill>
                  <a:schemeClr val="accent1"/>
                </a:solidFill>
                <a:latin typeface="Arial"/>
              </a:rPr>
              <a:t>{1,2,3,4}</a:t>
            </a:r>
            <a:endParaRPr>
              <a:solidFill>
                <a:schemeClr val="accen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336021" y="167994"/>
            <a:ext cx="9408583" cy="825761"/>
          </a:xfrm>
        </p:spPr>
        <p:txBody>
          <a:bodyPr/>
          <a:lstStyle/>
          <a:p>
            <a:pPr algn="ctr"/>
            <a:r>
              <a:rPr lang="en-US" altLang="en-US" sz="2800" b="1" dirty="0">
                <a:solidFill>
                  <a:srgbClr val="FF0000"/>
                </a:solidFill>
              </a:rPr>
              <a:t>PAC For </a:t>
            </a:r>
            <a:r>
              <a:rPr lang="en-US" altLang="en-US" sz="2800" b="1" dirty="0" smtClean="0">
                <a:solidFill>
                  <a:srgbClr val="FF0000"/>
                </a:solidFill>
              </a:rPr>
              <a:t>Lab Test </a:t>
            </a:r>
            <a:r>
              <a:rPr lang="en-US" altLang="en-US" sz="2800" b="1" dirty="0">
                <a:solidFill>
                  <a:srgbClr val="FF0000"/>
                </a:solidFill>
              </a:rPr>
              <a:t>Problem</a:t>
            </a:r>
          </a:p>
        </p:txBody>
      </p:sp>
      <p:graphicFrame>
        <p:nvGraphicFramePr>
          <p:cNvPr id="82972" name="Group 28"/>
          <p:cNvGraphicFramePr>
            <a:graphicFrameLocks noGrp="1"/>
          </p:cNvGraphicFramePr>
          <p:nvPr>
            <p:ph sz="half" idx="2"/>
          </p:nvPr>
        </p:nvGraphicFramePr>
        <p:xfrm>
          <a:off x="396841" y="922317"/>
          <a:ext cx="9501256" cy="5690892"/>
        </p:xfrm>
        <a:graphic>
          <a:graphicData uri="http://schemas.openxmlformats.org/drawingml/2006/table">
            <a:tbl>
              <a:tblPr/>
              <a:tblGrid>
                <a:gridCol w="3855032"/>
                <a:gridCol w="3114409"/>
                <a:gridCol w="2531815"/>
              </a:tblGrid>
              <a:tr h="755968">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50000"/>
                        </a:lnSpc>
                        <a:spcBef>
                          <a:spcPct val="20000"/>
                        </a:spcBef>
                        <a:spcAft>
                          <a:spcPct val="0"/>
                        </a:spcAft>
                        <a:buClrTx/>
                        <a:buSzTx/>
                        <a:buFontTx/>
                        <a:buNone/>
                        <a:tabLst/>
                      </a:pPr>
                      <a:r>
                        <a:rPr kumimoji="0" lang="en-US" altLang="en-US" sz="2600" b="1" i="0" u="none" strike="noStrike" cap="none" normalizeH="0" baseline="0" dirty="0" smtClean="0">
                          <a:ln>
                            <a:noFill/>
                          </a:ln>
                          <a:solidFill>
                            <a:srgbClr val="C00000"/>
                          </a:solidFill>
                          <a:effectLst/>
                          <a:latin typeface="Arial" charset="0"/>
                        </a:rPr>
                        <a:t>Input</a:t>
                      </a:r>
                    </a:p>
                  </a:txBody>
                  <a:tcPr marL="100806" marR="100806" marT="50398" marB="503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50000"/>
                        </a:lnSpc>
                        <a:spcBef>
                          <a:spcPct val="20000"/>
                        </a:spcBef>
                        <a:spcAft>
                          <a:spcPct val="0"/>
                        </a:spcAft>
                        <a:buClrTx/>
                        <a:buSzTx/>
                        <a:buFontTx/>
                        <a:buNone/>
                        <a:tabLst/>
                      </a:pPr>
                      <a:r>
                        <a:rPr kumimoji="0" lang="en-US" altLang="en-US" sz="2600" b="1" i="0" u="none" strike="noStrike" cap="none" normalizeH="0" baseline="0" dirty="0" smtClean="0">
                          <a:ln>
                            <a:noFill/>
                          </a:ln>
                          <a:solidFill>
                            <a:srgbClr val="C00000"/>
                          </a:solidFill>
                          <a:effectLst/>
                          <a:latin typeface="Arial" charset="0"/>
                        </a:rPr>
                        <a:t>Processing</a:t>
                      </a:r>
                    </a:p>
                  </a:txBody>
                  <a:tcPr marL="100806" marR="10080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50000"/>
                        </a:lnSpc>
                        <a:spcBef>
                          <a:spcPct val="20000"/>
                        </a:spcBef>
                        <a:spcAft>
                          <a:spcPct val="0"/>
                        </a:spcAft>
                        <a:buClrTx/>
                        <a:buSzTx/>
                        <a:buFontTx/>
                        <a:buNone/>
                        <a:tabLst/>
                      </a:pPr>
                      <a:r>
                        <a:rPr kumimoji="0" lang="en-US" altLang="en-US" sz="2600" b="1" i="0" u="none" strike="noStrike" cap="none" normalizeH="0" baseline="0" dirty="0" smtClean="0">
                          <a:ln>
                            <a:noFill/>
                          </a:ln>
                          <a:solidFill>
                            <a:srgbClr val="C00000"/>
                          </a:solidFill>
                          <a:effectLst/>
                          <a:latin typeface="Arial" charset="0"/>
                        </a:rPr>
                        <a:t>Output</a:t>
                      </a:r>
                    </a:p>
                  </a:txBody>
                  <a:tcPr marL="100806" marR="100806" marT="50398" marB="503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71349">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just" defTabSz="914400" rtl="0" eaLnBrk="1" fontAlgn="base" latinLnBrk="0" hangingPunct="1">
                        <a:lnSpc>
                          <a:spcPct val="150000"/>
                        </a:lnSpc>
                        <a:spcBef>
                          <a:spcPct val="20000"/>
                        </a:spcBef>
                        <a:spcAft>
                          <a:spcPct val="0"/>
                        </a:spcAft>
                        <a:buClrTx/>
                        <a:buSzTx/>
                        <a:buFontTx/>
                        <a:buNone/>
                        <a:tabLst/>
                      </a:pPr>
                      <a:r>
                        <a:rPr kumimoji="0" lang="en-US" altLang="en-US" sz="2600" b="0" i="0" u="none" strike="noStrike" cap="none" normalizeH="0" baseline="0" dirty="0" smtClean="0">
                          <a:ln>
                            <a:noFill/>
                          </a:ln>
                          <a:solidFill>
                            <a:srgbClr val="002060"/>
                          </a:solidFill>
                          <a:effectLst/>
                          <a:latin typeface="Arial" charset="0"/>
                        </a:rPr>
                        <a:t>Test name and a pair of values indicating the minimum and the maximum value for the five tests</a:t>
                      </a:r>
                    </a:p>
                    <a:p>
                      <a:pPr marL="0" marR="0" lvl="0" indent="0" algn="just" defTabSz="914400" rtl="0" eaLnBrk="1" fontAlgn="base" latinLnBrk="0" hangingPunct="1">
                        <a:lnSpc>
                          <a:spcPct val="150000"/>
                        </a:lnSpc>
                        <a:spcBef>
                          <a:spcPct val="20000"/>
                        </a:spcBef>
                        <a:spcAft>
                          <a:spcPct val="0"/>
                        </a:spcAft>
                        <a:buClrTx/>
                        <a:buSzTx/>
                        <a:buFontTx/>
                        <a:buNone/>
                        <a:tabLst/>
                      </a:pPr>
                      <a:r>
                        <a:rPr kumimoji="0" lang="en-US" altLang="en-US" sz="2600" b="0" i="0" u="none" strike="noStrike" cap="none" normalizeH="0" baseline="0" dirty="0" smtClean="0">
                          <a:ln>
                            <a:noFill/>
                          </a:ln>
                          <a:solidFill>
                            <a:srgbClr val="002060"/>
                          </a:solidFill>
                          <a:effectLst/>
                          <a:latin typeface="Arial" charset="0"/>
                        </a:rPr>
                        <a:t>Name of the test and the value observed</a:t>
                      </a:r>
                    </a:p>
                  </a:txBody>
                  <a:tcPr marL="100806" marR="100806" marT="50398" marB="503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just" defTabSz="914400" rtl="0" eaLnBrk="1" fontAlgn="base" latinLnBrk="0" hangingPunct="1">
                        <a:lnSpc>
                          <a:spcPct val="150000"/>
                        </a:lnSpc>
                        <a:spcBef>
                          <a:spcPct val="20000"/>
                        </a:spcBef>
                        <a:spcAft>
                          <a:spcPct val="0"/>
                        </a:spcAft>
                        <a:buClrTx/>
                        <a:buSzTx/>
                        <a:buFontTx/>
                        <a:buNone/>
                        <a:tabLst/>
                      </a:pPr>
                      <a:r>
                        <a:rPr kumimoji="0" lang="en-US" altLang="en-US" sz="2600" b="0" i="0" u="none" strike="noStrike" cap="none" normalizeH="0" baseline="0" dirty="0" smtClean="0">
                          <a:ln>
                            <a:noFill/>
                          </a:ln>
                          <a:solidFill>
                            <a:srgbClr val="002060"/>
                          </a:solidFill>
                          <a:effectLst/>
                          <a:latin typeface="Arial" charset="0"/>
                        </a:rPr>
                        <a:t>Check if the observed value is in the range of permissible values for the test and print ‘Normal’ or ‘Abnormal’</a:t>
                      </a:r>
                    </a:p>
                    <a:p>
                      <a:pPr marL="0" marR="0" lvl="0" indent="0" algn="l" defTabSz="914400" rtl="0" eaLnBrk="1" fontAlgn="base" latinLnBrk="0" hangingPunct="1">
                        <a:lnSpc>
                          <a:spcPct val="150000"/>
                        </a:lnSpc>
                        <a:spcBef>
                          <a:spcPct val="20000"/>
                        </a:spcBef>
                        <a:spcAft>
                          <a:spcPct val="0"/>
                        </a:spcAft>
                        <a:buClrTx/>
                        <a:buSzTx/>
                        <a:buFontTx/>
                        <a:buNone/>
                        <a:tabLst/>
                      </a:pPr>
                      <a:endParaRPr kumimoji="0" lang="en-US" altLang="en-US" sz="2600" b="0" i="0" u="none" strike="noStrike" cap="none" normalizeH="0" baseline="0" dirty="0" smtClean="0">
                        <a:ln>
                          <a:noFill/>
                        </a:ln>
                        <a:solidFill>
                          <a:srgbClr val="002060"/>
                        </a:solidFill>
                        <a:effectLst/>
                        <a:latin typeface="Arial" charset="0"/>
                      </a:endParaRPr>
                    </a:p>
                  </a:txBody>
                  <a:tcPr marL="100806" marR="10080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just" defTabSz="914400" rtl="0" eaLnBrk="1" fontAlgn="base" latinLnBrk="0" hangingPunct="1">
                        <a:lnSpc>
                          <a:spcPct val="150000"/>
                        </a:lnSpc>
                        <a:spcBef>
                          <a:spcPct val="20000"/>
                        </a:spcBef>
                        <a:spcAft>
                          <a:spcPct val="0"/>
                        </a:spcAft>
                        <a:buClrTx/>
                        <a:buSzTx/>
                        <a:buFontTx/>
                        <a:buNone/>
                        <a:tabLst/>
                        <a:defRPr/>
                      </a:pPr>
                      <a:r>
                        <a:rPr kumimoji="0" lang="en-US" altLang="en-US" sz="2600" b="0" i="0" u="none" strike="noStrike" cap="none" normalizeH="0" baseline="0" dirty="0" smtClean="0">
                          <a:ln>
                            <a:noFill/>
                          </a:ln>
                          <a:solidFill>
                            <a:srgbClr val="002060"/>
                          </a:solidFill>
                          <a:effectLst/>
                          <a:latin typeface="Arial" charset="0"/>
                        </a:rPr>
                        <a:t>Print ‘Normal’ or ‘Abnormal’</a:t>
                      </a:r>
                    </a:p>
                    <a:p>
                      <a:pPr marL="0" marR="0" lvl="0" indent="0" algn="l" defTabSz="914400" rtl="0" eaLnBrk="1" fontAlgn="base" latinLnBrk="0" hangingPunct="1">
                        <a:lnSpc>
                          <a:spcPct val="150000"/>
                        </a:lnSpc>
                        <a:spcBef>
                          <a:spcPct val="20000"/>
                        </a:spcBef>
                        <a:spcAft>
                          <a:spcPct val="0"/>
                        </a:spcAft>
                        <a:buClrTx/>
                        <a:buSzTx/>
                        <a:buFontTx/>
                        <a:buNone/>
                        <a:tabLst/>
                      </a:pPr>
                      <a:endParaRPr kumimoji="0" lang="en-US" altLang="en-US" sz="2600" b="0" i="0" u="none" strike="noStrike" cap="none" normalizeH="0" baseline="0" dirty="0" smtClean="0">
                        <a:ln>
                          <a:noFill/>
                        </a:ln>
                        <a:solidFill>
                          <a:srgbClr val="002060"/>
                        </a:solidFill>
                        <a:effectLst/>
                        <a:latin typeface="Arial" charset="0"/>
                      </a:endParaRPr>
                    </a:p>
                  </a:txBody>
                  <a:tcPr marL="100806" marR="100806" marT="50398" marB="503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xmlns="" val="526082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2972"/>
                                        </p:tgtEl>
                                        <p:attrNameLst>
                                          <p:attrName>style.visibility</p:attrName>
                                        </p:attrNameLst>
                                      </p:cBhvr>
                                      <p:to>
                                        <p:strVal val="visible"/>
                                      </p:to>
                                    </p:set>
                                    <p:anim calcmode="lin" valueType="num">
                                      <p:cBhvr additive="base">
                                        <p:cTn id="7" dur="500" fill="hold"/>
                                        <p:tgtEl>
                                          <p:spTgt spid="82972"/>
                                        </p:tgtEl>
                                        <p:attrNameLst>
                                          <p:attrName>ppt_x</p:attrName>
                                        </p:attrNameLst>
                                      </p:cBhvr>
                                      <p:tavLst>
                                        <p:tav tm="0">
                                          <p:val>
                                            <p:strVal val="#ppt_x"/>
                                          </p:val>
                                        </p:tav>
                                        <p:tav tm="100000">
                                          <p:val>
                                            <p:strVal val="#ppt_x"/>
                                          </p:val>
                                        </p:tav>
                                      </p:tavLst>
                                    </p:anim>
                                    <p:anim calcmode="lin" valueType="num">
                                      <p:cBhvr additive="base">
                                        <p:cTn id="8" dur="500" fill="hold"/>
                                        <p:tgtEl>
                                          <p:spTgt spid="829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Shape 1"/>
          <p:cNvSpPr txBox="1"/>
          <p:nvPr/>
        </p:nvSpPr>
        <p:spPr>
          <a:xfrm>
            <a:off x="216000" y="132480"/>
            <a:ext cx="9576000" cy="7292520"/>
          </a:xfrm>
          <a:prstGeom prst="rect">
            <a:avLst/>
          </a:prstGeom>
        </p:spPr>
        <p:txBody>
          <a:bodyPr lIns="0" tIns="0" rIns="0" bIns="0" anchor="ctr"/>
          <a:lstStyle/>
          <a:p>
            <a:r>
              <a:rPr lang="en-IN" sz="3200" dirty="0">
                <a:solidFill>
                  <a:srgbClr val="C00000"/>
                </a:solidFill>
                <a:latin typeface="Arial"/>
              </a:rPr>
              <a:t>Immutable constraints and frozen sets</a:t>
            </a:r>
            <a:endParaRPr>
              <a:solidFill>
                <a:srgbClr val="C00000"/>
              </a:solidFill>
            </a:endParaRPr>
          </a:p>
          <a:p>
            <a:endParaRPr>
              <a:solidFill>
                <a:srgbClr val="0070C0"/>
              </a:solidFill>
            </a:endParaRPr>
          </a:p>
          <a:p>
            <a:r>
              <a:rPr lang="en-IN" sz="3200" dirty="0">
                <a:solidFill>
                  <a:srgbClr val="0070C0"/>
                </a:solidFill>
                <a:latin typeface="Arial"/>
              </a:rPr>
              <a:t>Can only contain immutable (a.k.a. “</a:t>
            </a:r>
            <a:r>
              <a:rPr lang="en-IN" sz="3200" dirty="0" err="1">
                <a:solidFill>
                  <a:srgbClr val="0070C0"/>
                </a:solidFill>
                <a:latin typeface="Arial"/>
              </a:rPr>
              <a:t>hashable</a:t>
            </a:r>
            <a:r>
              <a:rPr lang="en-IN" sz="3200" dirty="0">
                <a:solidFill>
                  <a:srgbClr val="0070C0"/>
                </a:solidFill>
                <a:latin typeface="Arial"/>
              </a:rPr>
              <a:t>”) object types</a:t>
            </a:r>
            <a:endParaRPr>
              <a:solidFill>
                <a:srgbClr val="0070C0"/>
              </a:solidFill>
            </a:endParaRPr>
          </a:p>
          <a:p>
            <a:endParaRPr>
              <a:solidFill>
                <a:srgbClr val="0070C0"/>
              </a:solidFill>
            </a:endParaRPr>
          </a:p>
          <a:p>
            <a:r>
              <a:rPr lang="en-IN" sz="3200" dirty="0">
                <a:solidFill>
                  <a:srgbClr val="C00000"/>
                </a:solidFill>
                <a:latin typeface="Arial"/>
              </a:rPr>
              <a:t>lists and dictionaries</a:t>
            </a:r>
            <a:r>
              <a:rPr lang="en-IN" sz="3200" dirty="0">
                <a:solidFill>
                  <a:srgbClr val="0070C0"/>
                </a:solidFill>
                <a:latin typeface="Arial"/>
              </a:rPr>
              <a:t> can</a:t>
            </a:r>
            <a:r>
              <a:rPr lang="en-IN" sz="3200" dirty="0">
                <a:solidFill>
                  <a:srgbClr val="C00000"/>
                </a:solidFill>
                <a:latin typeface="Arial"/>
              </a:rPr>
              <a:t>not</a:t>
            </a:r>
            <a:r>
              <a:rPr lang="en-IN" sz="3200" dirty="0">
                <a:solidFill>
                  <a:srgbClr val="0070C0"/>
                </a:solidFill>
                <a:latin typeface="Arial"/>
              </a:rPr>
              <a:t> be embedded in sets, but </a:t>
            </a:r>
            <a:r>
              <a:rPr lang="en-IN" sz="3200" dirty="0" err="1">
                <a:solidFill>
                  <a:srgbClr val="C00000"/>
                </a:solidFill>
                <a:latin typeface="Arial"/>
              </a:rPr>
              <a:t>tuples</a:t>
            </a:r>
            <a:r>
              <a:rPr lang="en-IN" sz="3200" dirty="0">
                <a:solidFill>
                  <a:srgbClr val="0070C0"/>
                </a:solidFill>
                <a:latin typeface="Arial"/>
              </a:rPr>
              <a:t> </a:t>
            </a:r>
            <a:r>
              <a:rPr lang="en-IN" sz="3200" dirty="0">
                <a:solidFill>
                  <a:srgbClr val="C00000"/>
                </a:solidFill>
                <a:latin typeface="Arial"/>
              </a:rPr>
              <a:t>can </a:t>
            </a:r>
            <a:r>
              <a:rPr lang="en-IN" sz="3200" dirty="0">
                <a:solidFill>
                  <a:srgbClr val="0070C0"/>
                </a:solidFill>
                <a:latin typeface="Arial"/>
              </a:rPr>
              <a:t>if you need to store compound values.</a:t>
            </a:r>
            <a:endParaRPr>
              <a:solidFill>
                <a:srgbClr val="0070C0"/>
              </a:solidFill>
            </a:endParaRPr>
          </a:p>
          <a:p>
            <a:endParaRPr>
              <a:solidFill>
                <a:srgbClr val="0070C0"/>
              </a:solidFill>
            </a:endParaRPr>
          </a:p>
          <a:p>
            <a:r>
              <a:rPr lang="en-IN" sz="3200" dirty="0" err="1">
                <a:solidFill>
                  <a:srgbClr val="0070C0"/>
                </a:solidFill>
                <a:latin typeface="Arial"/>
              </a:rPr>
              <a:t>Tuples</a:t>
            </a:r>
            <a:r>
              <a:rPr lang="en-IN" sz="3200" dirty="0">
                <a:solidFill>
                  <a:srgbClr val="0070C0"/>
                </a:solidFill>
                <a:latin typeface="Arial"/>
              </a:rPr>
              <a:t> </a:t>
            </a:r>
            <a:r>
              <a:rPr lang="en-IN" sz="3200" dirty="0">
                <a:solidFill>
                  <a:srgbClr val="C00000"/>
                </a:solidFill>
                <a:latin typeface="Arial"/>
              </a:rPr>
              <a:t>compare by their full values</a:t>
            </a:r>
            <a:r>
              <a:rPr lang="en-IN" sz="3200" dirty="0">
                <a:solidFill>
                  <a:srgbClr val="0070C0"/>
                </a:solidFill>
                <a:latin typeface="Arial"/>
              </a:rPr>
              <a:t> when used in set operations:</a:t>
            </a:r>
            <a:endParaRPr>
              <a:solidFill>
                <a:srgbClr val="0070C0"/>
              </a:solidFill>
            </a:endParaRPr>
          </a:p>
          <a:p>
            <a:endParaRPr>
              <a:solidFill>
                <a:srgbClr val="0070C0"/>
              </a:solidFill>
            </a:endParaRPr>
          </a:p>
          <a:p>
            <a:r>
              <a:rPr lang="en-IN" sz="3200" dirty="0">
                <a:solidFill>
                  <a:srgbClr val="0070C0"/>
                </a:solidFill>
                <a:latin typeface="Arial"/>
              </a:rPr>
              <a:t>&gt;&gt;&gt; S</a:t>
            </a:r>
            <a:endParaRPr>
              <a:solidFill>
                <a:srgbClr val="0070C0"/>
              </a:solidFill>
            </a:endParaRPr>
          </a:p>
          <a:p>
            <a:r>
              <a:rPr lang="en-IN" sz="3200" dirty="0">
                <a:solidFill>
                  <a:srgbClr val="0070C0"/>
                </a:solidFill>
                <a:latin typeface="Arial"/>
              </a:rPr>
              <a:t>{1.23}</a:t>
            </a:r>
            <a:endParaRPr>
              <a:solidFill>
                <a:srgbClr val="0070C0"/>
              </a:solidFill>
            </a:endParaRPr>
          </a:p>
          <a:p>
            <a:endParaRPr>
              <a:solidFill>
                <a:srgbClr val="0070C0"/>
              </a:solidFill>
            </a:endParaRPr>
          </a:p>
          <a:p>
            <a:r>
              <a:rPr lang="en-IN" sz="3200" dirty="0">
                <a:solidFill>
                  <a:srgbClr val="0070C0"/>
                </a:solidFill>
                <a:latin typeface="Arial"/>
              </a:rPr>
              <a:t>&gt;&gt;&gt; </a:t>
            </a:r>
            <a:r>
              <a:rPr lang="en-IN" sz="3200" dirty="0" err="1">
                <a:solidFill>
                  <a:srgbClr val="0070C0"/>
                </a:solidFill>
                <a:latin typeface="Arial"/>
              </a:rPr>
              <a:t>S.add</a:t>
            </a:r>
            <a:r>
              <a:rPr lang="en-IN" sz="3200" dirty="0">
                <a:solidFill>
                  <a:srgbClr val="0070C0"/>
                </a:solidFill>
                <a:latin typeface="Arial"/>
              </a:rPr>
              <a:t>([1, 2, 3])</a:t>
            </a:r>
            <a:endParaRPr>
              <a:solidFill>
                <a:srgbClr val="0070C0"/>
              </a:solidFill>
            </a:endParaRPr>
          </a:p>
          <a:p>
            <a:r>
              <a:rPr lang="en-IN" sz="3200" dirty="0" err="1">
                <a:solidFill>
                  <a:srgbClr val="C00000"/>
                </a:solidFill>
                <a:latin typeface="Arial"/>
              </a:rPr>
              <a:t>TypeError</a:t>
            </a:r>
            <a:r>
              <a:rPr lang="en-IN" sz="3200" dirty="0">
                <a:solidFill>
                  <a:srgbClr val="C00000"/>
                </a:solidFill>
                <a:latin typeface="Arial"/>
              </a:rPr>
              <a:t>:</a:t>
            </a:r>
            <a:r>
              <a:rPr lang="en-IN" sz="3200" dirty="0">
                <a:solidFill>
                  <a:srgbClr val="0070C0"/>
                </a:solidFill>
                <a:latin typeface="Arial"/>
              </a:rPr>
              <a:t> </a:t>
            </a:r>
            <a:r>
              <a:rPr lang="en-IN" sz="3200" dirty="0" err="1">
                <a:solidFill>
                  <a:srgbClr val="0070C0"/>
                </a:solidFill>
                <a:latin typeface="Arial"/>
              </a:rPr>
              <a:t>unhashable</a:t>
            </a:r>
            <a:r>
              <a:rPr lang="en-IN" sz="3200" dirty="0">
                <a:solidFill>
                  <a:srgbClr val="0070C0"/>
                </a:solidFill>
                <a:latin typeface="Arial"/>
              </a:rPr>
              <a:t> type</a:t>
            </a:r>
            <a:r>
              <a:rPr lang="en-IN" sz="3200" dirty="0">
                <a:solidFill>
                  <a:srgbClr val="C00000"/>
                </a:solidFill>
                <a:latin typeface="Arial"/>
              </a:rPr>
              <a:t>: 'list'</a:t>
            </a:r>
            <a:endParaRPr>
              <a:solidFill>
                <a:srgbClr val="C00000"/>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extShape 1"/>
          <p:cNvSpPr txBox="1"/>
          <p:nvPr/>
        </p:nvSpPr>
        <p:spPr>
          <a:xfrm>
            <a:off x="216000" y="249120"/>
            <a:ext cx="9576000" cy="4530849"/>
          </a:xfrm>
          <a:prstGeom prst="rect">
            <a:avLst/>
          </a:prstGeom>
        </p:spPr>
        <p:txBody>
          <a:bodyPr lIns="0" tIns="0" rIns="0" bIns="0" anchor="ctr"/>
          <a:lstStyle/>
          <a:p>
            <a:r>
              <a:rPr lang="en-IN" sz="3200" dirty="0">
                <a:solidFill>
                  <a:srgbClr val="0070C0"/>
                </a:solidFill>
                <a:latin typeface="Arial"/>
              </a:rPr>
              <a:t>&gt;&gt;&gt; </a:t>
            </a:r>
            <a:r>
              <a:rPr lang="en-IN" sz="3200" dirty="0" err="1">
                <a:solidFill>
                  <a:srgbClr val="0070C0"/>
                </a:solidFill>
                <a:latin typeface="Arial"/>
              </a:rPr>
              <a:t>S.add</a:t>
            </a:r>
            <a:r>
              <a:rPr lang="en-IN" sz="3200" dirty="0">
                <a:solidFill>
                  <a:srgbClr val="0070C0"/>
                </a:solidFill>
                <a:latin typeface="Arial"/>
              </a:rPr>
              <a:t>({'a':1})</a:t>
            </a:r>
            <a:endParaRPr>
              <a:solidFill>
                <a:srgbClr val="0070C0"/>
              </a:solidFill>
            </a:endParaRPr>
          </a:p>
          <a:p>
            <a:r>
              <a:rPr lang="en-IN" sz="3200" dirty="0" err="1">
                <a:solidFill>
                  <a:srgbClr val="0070C0"/>
                </a:solidFill>
                <a:latin typeface="Arial"/>
              </a:rPr>
              <a:t>Type</a:t>
            </a:r>
            <a:r>
              <a:rPr lang="en-IN" sz="3200" dirty="0" err="1">
                <a:solidFill>
                  <a:srgbClr val="C00000"/>
                </a:solidFill>
                <a:latin typeface="Arial"/>
              </a:rPr>
              <a:t>Error</a:t>
            </a:r>
            <a:r>
              <a:rPr lang="en-IN" sz="3200" dirty="0">
                <a:solidFill>
                  <a:srgbClr val="0070C0"/>
                </a:solidFill>
                <a:latin typeface="Arial"/>
              </a:rPr>
              <a:t>: </a:t>
            </a:r>
            <a:r>
              <a:rPr lang="en-IN" sz="3200" dirty="0" err="1">
                <a:solidFill>
                  <a:srgbClr val="0070C0"/>
                </a:solidFill>
                <a:latin typeface="Arial"/>
              </a:rPr>
              <a:t>unhashable</a:t>
            </a:r>
            <a:r>
              <a:rPr lang="en-IN" sz="3200" dirty="0">
                <a:solidFill>
                  <a:srgbClr val="0070C0"/>
                </a:solidFill>
                <a:latin typeface="Arial"/>
              </a:rPr>
              <a:t> type: </a:t>
            </a:r>
            <a:r>
              <a:rPr lang="en-IN" sz="3200" dirty="0">
                <a:solidFill>
                  <a:srgbClr val="C00000"/>
                </a:solidFill>
                <a:latin typeface="Arial"/>
              </a:rPr>
              <a:t>'</a:t>
            </a:r>
            <a:r>
              <a:rPr lang="en-IN" sz="3200" dirty="0" err="1">
                <a:solidFill>
                  <a:srgbClr val="C00000"/>
                </a:solidFill>
                <a:latin typeface="Arial"/>
              </a:rPr>
              <a:t>dict</a:t>
            </a:r>
            <a:r>
              <a:rPr lang="en-IN" sz="3200" dirty="0">
                <a:solidFill>
                  <a:srgbClr val="C00000"/>
                </a:solidFill>
                <a:latin typeface="Arial"/>
              </a:rPr>
              <a:t>'</a:t>
            </a:r>
            <a:endParaRPr>
              <a:solidFill>
                <a:srgbClr val="C00000"/>
              </a:solidFill>
            </a:endParaRPr>
          </a:p>
          <a:p>
            <a:endParaRPr>
              <a:solidFill>
                <a:srgbClr val="0070C0"/>
              </a:solidFill>
            </a:endParaRPr>
          </a:p>
          <a:p>
            <a:r>
              <a:rPr lang="en-IN" sz="3200" dirty="0">
                <a:solidFill>
                  <a:srgbClr val="C00000"/>
                </a:solidFill>
                <a:latin typeface="Arial"/>
              </a:rPr>
              <a:t>Works for </a:t>
            </a:r>
            <a:r>
              <a:rPr lang="en-IN" sz="3200" dirty="0" err="1">
                <a:solidFill>
                  <a:srgbClr val="C00000"/>
                </a:solidFill>
                <a:latin typeface="Arial"/>
              </a:rPr>
              <a:t>tuples</a:t>
            </a:r>
            <a:r>
              <a:rPr lang="en-IN" sz="3200" dirty="0">
                <a:solidFill>
                  <a:srgbClr val="C00000"/>
                </a:solidFill>
                <a:latin typeface="Arial"/>
              </a:rPr>
              <a:t>:</a:t>
            </a:r>
            <a:endParaRPr>
              <a:solidFill>
                <a:srgbClr val="C00000"/>
              </a:solidFill>
            </a:endParaRPr>
          </a:p>
          <a:p>
            <a:endParaRPr>
              <a:solidFill>
                <a:srgbClr val="0070C0"/>
              </a:solidFill>
            </a:endParaRPr>
          </a:p>
          <a:p>
            <a:r>
              <a:rPr lang="en-IN" sz="3200" dirty="0">
                <a:solidFill>
                  <a:srgbClr val="0070C0"/>
                </a:solidFill>
                <a:latin typeface="Arial"/>
              </a:rPr>
              <a:t>&gt;&gt;&gt; </a:t>
            </a:r>
            <a:r>
              <a:rPr lang="en-IN" sz="3200" dirty="0" err="1">
                <a:solidFill>
                  <a:srgbClr val="0070C0"/>
                </a:solidFill>
                <a:latin typeface="Arial"/>
              </a:rPr>
              <a:t>S.add</a:t>
            </a:r>
            <a:r>
              <a:rPr lang="en-IN" sz="3200" dirty="0">
                <a:solidFill>
                  <a:srgbClr val="0070C0"/>
                </a:solidFill>
                <a:latin typeface="Arial"/>
              </a:rPr>
              <a:t>((1, 2, 3))</a:t>
            </a:r>
            <a:endParaRPr>
              <a:solidFill>
                <a:srgbClr val="0070C0"/>
              </a:solidFill>
            </a:endParaRPr>
          </a:p>
          <a:p>
            <a:r>
              <a:rPr lang="en-IN" sz="3200" dirty="0">
                <a:solidFill>
                  <a:srgbClr val="0070C0"/>
                </a:solidFill>
                <a:latin typeface="Arial"/>
              </a:rPr>
              <a:t>&gt;&gt;&gt; S</a:t>
            </a:r>
            <a:endParaRPr>
              <a:solidFill>
                <a:srgbClr val="0070C0"/>
              </a:solidFill>
            </a:endParaRPr>
          </a:p>
          <a:p>
            <a:r>
              <a:rPr lang="en-IN" sz="3200" dirty="0">
                <a:solidFill>
                  <a:srgbClr val="0070C0"/>
                </a:solidFill>
                <a:latin typeface="Arial"/>
              </a:rPr>
              <a:t>{1.23, (1, 2, 3)}</a:t>
            </a:r>
            <a:endParaRPr>
              <a:solidFill>
                <a:srgbClr val="0070C0"/>
              </a:solidFill>
            </a:endParaRPr>
          </a:p>
          <a:p>
            <a:endParaRPr>
              <a:solidFill>
                <a:srgbClr val="0070C0"/>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extShape 1"/>
          <p:cNvSpPr txBox="1"/>
          <p:nvPr/>
        </p:nvSpPr>
        <p:spPr>
          <a:xfrm>
            <a:off x="216000" y="249120"/>
            <a:ext cx="9576000" cy="4316535"/>
          </a:xfrm>
          <a:prstGeom prst="rect">
            <a:avLst/>
          </a:prstGeom>
        </p:spPr>
        <p:txBody>
          <a:bodyPr lIns="0" tIns="0" rIns="0" bIns="0" anchor="ctr"/>
          <a:lstStyle/>
          <a:p>
            <a:r>
              <a:rPr lang="en-IN" sz="3200" dirty="0" smtClean="0">
                <a:solidFill>
                  <a:srgbClr val="0070C0"/>
                </a:solidFill>
                <a:latin typeface="Arial"/>
              </a:rPr>
              <a:t>&gt;&gt;&gt; </a:t>
            </a:r>
            <a:r>
              <a:rPr lang="en-IN" sz="3200" dirty="0">
                <a:solidFill>
                  <a:srgbClr val="0070C0"/>
                </a:solidFill>
                <a:latin typeface="Arial"/>
              </a:rPr>
              <a:t>S | {(4, 5, 6), (1, 2, 3)}</a:t>
            </a:r>
            <a:endParaRPr>
              <a:solidFill>
                <a:srgbClr val="0070C0"/>
              </a:solidFill>
            </a:endParaRPr>
          </a:p>
          <a:p>
            <a:r>
              <a:rPr lang="en-IN" sz="3200" dirty="0">
                <a:solidFill>
                  <a:srgbClr val="0070C0"/>
                </a:solidFill>
                <a:latin typeface="Arial"/>
              </a:rPr>
              <a:t>{1.23, (4, 5, 6), (1, 2, 3)}</a:t>
            </a:r>
            <a:endParaRPr>
              <a:solidFill>
                <a:srgbClr val="0070C0"/>
              </a:solidFill>
            </a:endParaRPr>
          </a:p>
          <a:p>
            <a:endParaRPr>
              <a:solidFill>
                <a:srgbClr val="0070C0"/>
              </a:solidFill>
            </a:endParaRPr>
          </a:p>
          <a:p>
            <a:r>
              <a:rPr lang="en-IN" sz="3200" dirty="0">
                <a:solidFill>
                  <a:srgbClr val="0070C0"/>
                </a:solidFill>
                <a:latin typeface="Arial"/>
              </a:rPr>
              <a:t>&gt;&gt;&gt; (1, 2, 3) in </a:t>
            </a:r>
            <a:r>
              <a:rPr lang="en-IN" sz="3200" dirty="0" smtClean="0">
                <a:solidFill>
                  <a:srgbClr val="0070C0"/>
                </a:solidFill>
                <a:latin typeface="Arial"/>
              </a:rPr>
              <a:t>S </a:t>
            </a:r>
            <a:r>
              <a:rPr lang="en-IN" sz="3200" dirty="0" smtClean="0">
                <a:solidFill>
                  <a:srgbClr val="C00000"/>
                </a:solidFill>
                <a:latin typeface="Arial"/>
              </a:rPr>
              <a:t># Check for </a:t>
            </a:r>
            <a:r>
              <a:rPr lang="en-IN" sz="3200" dirty="0" err="1" smtClean="0">
                <a:solidFill>
                  <a:srgbClr val="C00000"/>
                </a:solidFill>
                <a:latin typeface="Arial"/>
              </a:rPr>
              <a:t>tuple</a:t>
            </a:r>
            <a:r>
              <a:rPr lang="en-IN" sz="3200" dirty="0" smtClean="0">
                <a:solidFill>
                  <a:srgbClr val="C00000"/>
                </a:solidFill>
                <a:latin typeface="Arial"/>
              </a:rPr>
              <a:t> as a whole</a:t>
            </a:r>
            <a:endParaRPr>
              <a:solidFill>
                <a:srgbClr val="C00000"/>
              </a:solidFill>
            </a:endParaRPr>
          </a:p>
          <a:p>
            <a:r>
              <a:rPr lang="en-IN" sz="3200" dirty="0">
                <a:solidFill>
                  <a:srgbClr val="0070C0"/>
                </a:solidFill>
                <a:latin typeface="Arial"/>
              </a:rPr>
              <a:t>True</a:t>
            </a:r>
            <a:endParaRPr>
              <a:solidFill>
                <a:srgbClr val="0070C0"/>
              </a:solidFill>
            </a:endParaRPr>
          </a:p>
          <a:p>
            <a:endParaRPr>
              <a:solidFill>
                <a:srgbClr val="0070C0"/>
              </a:solidFill>
            </a:endParaRPr>
          </a:p>
          <a:p>
            <a:r>
              <a:rPr lang="en-IN" sz="3200" dirty="0">
                <a:solidFill>
                  <a:srgbClr val="0070C0"/>
                </a:solidFill>
                <a:latin typeface="Arial"/>
              </a:rPr>
              <a:t>&gt;&gt;&gt; (1, 4, 3) in S</a:t>
            </a:r>
            <a:endParaRPr>
              <a:solidFill>
                <a:srgbClr val="0070C0"/>
              </a:solidFill>
            </a:endParaRPr>
          </a:p>
          <a:p>
            <a:r>
              <a:rPr lang="en-IN" sz="3200" dirty="0">
                <a:solidFill>
                  <a:srgbClr val="0070C0"/>
                </a:solidFill>
                <a:latin typeface="Arial"/>
              </a:rPr>
              <a:t>False</a:t>
            </a:r>
            <a:endParaRPr>
              <a:solidFill>
                <a:srgbClr val="0070C0"/>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extShape 1"/>
          <p:cNvSpPr txBox="1"/>
          <p:nvPr/>
        </p:nvSpPr>
        <p:spPr>
          <a:xfrm>
            <a:off x="216000" y="207937"/>
            <a:ext cx="9576000" cy="4429156"/>
          </a:xfrm>
          <a:prstGeom prst="rect">
            <a:avLst/>
          </a:prstGeom>
        </p:spPr>
        <p:txBody>
          <a:bodyPr lIns="0" tIns="0" rIns="0" bIns="0" anchor="ctr"/>
          <a:lstStyle/>
          <a:p>
            <a:r>
              <a:rPr lang="en-IN" sz="3200" dirty="0">
                <a:solidFill>
                  <a:srgbClr val="C00000"/>
                </a:solidFill>
                <a:latin typeface="Arial"/>
              </a:rPr>
              <a:t>clear()</a:t>
            </a:r>
            <a:endParaRPr>
              <a:solidFill>
                <a:srgbClr val="C00000"/>
              </a:solidFill>
            </a:endParaRPr>
          </a:p>
          <a:p>
            <a:endParaRPr>
              <a:solidFill>
                <a:srgbClr val="0070C0"/>
              </a:solidFill>
            </a:endParaRPr>
          </a:p>
          <a:p>
            <a:r>
              <a:rPr lang="en-IN" sz="3200" dirty="0">
                <a:solidFill>
                  <a:srgbClr val="0070C0"/>
                </a:solidFill>
                <a:latin typeface="Arial"/>
              </a:rPr>
              <a:t>    All elements will </a:t>
            </a:r>
            <a:r>
              <a:rPr lang="en-IN" sz="3200" dirty="0">
                <a:solidFill>
                  <a:srgbClr val="C00000"/>
                </a:solidFill>
                <a:latin typeface="Arial"/>
              </a:rPr>
              <a:t>removed</a:t>
            </a:r>
            <a:r>
              <a:rPr lang="en-IN" sz="3200" dirty="0">
                <a:solidFill>
                  <a:srgbClr val="0070C0"/>
                </a:solidFill>
                <a:latin typeface="Arial"/>
              </a:rPr>
              <a:t> from a set.</a:t>
            </a:r>
            <a:endParaRPr>
              <a:solidFill>
                <a:srgbClr val="0070C0"/>
              </a:solidFill>
            </a:endParaRPr>
          </a:p>
          <a:p>
            <a:endParaRPr>
              <a:solidFill>
                <a:srgbClr val="0070C0"/>
              </a:solidFill>
            </a:endParaRPr>
          </a:p>
          <a:p>
            <a:r>
              <a:rPr lang="en-IN" sz="3200" dirty="0">
                <a:solidFill>
                  <a:srgbClr val="0070C0"/>
                </a:solidFill>
                <a:latin typeface="Arial"/>
              </a:rPr>
              <a:t>    &gt;&gt;&gt; cities = {"Stuttgart", "Konstanz", "Freiburg"}</a:t>
            </a:r>
            <a:endParaRPr>
              <a:solidFill>
                <a:srgbClr val="0070C0"/>
              </a:solidFill>
            </a:endParaRPr>
          </a:p>
          <a:p>
            <a:r>
              <a:rPr lang="en-IN" sz="3200" dirty="0">
                <a:solidFill>
                  <a:srgbClr val="0070C0"/>
                </a:solidFill>
                <a:latin typeface="Arial"/>
              </a:rPr>
              <a:t>    &gt;&gt;&gt; </a:t>
            </a:r>
            <a:r>
              <a:rPr lang="en-IN" sz="3200" dirty="0" err="1">
                <a:solidFill>
                  <a:srgbClr val="0070C0"/>
                </a:solidFill>
                <a:latin typeface="Arial"/>
              </a:rPr>
              <a:t>cities.clear</a:t>
            </a:r>
            <a:r>
              <a:rPr lang="en-IN" sz="3200" dirty="0">
                <a:solidFill>
                  <a:srgbClr val="0070C0"/>
                </a:solidFill>
                <a:latin typeface="Arial"/>
              </a:rPr>
              <a:t>()</a:t>
            </a:r>
            <a:endParaRPr>
              <a:solidFill>
                <a:srgbClr val="0070C0"/>
              </a:solidFill>
            </a:endParaRPr>
          </a:p>
          <a:p>
            <a:r>
              <a:rPr lang="en-IN" sz="3200" dirty="0">
                <a:solidFill>
                  <a:srgbClr val="0070C0"/>
                </a:solidFill>
                <a:latin typeface="Arial"/>
              </a:rPr>
              <a:t>    &gt;&gt;&gt; cities</a:t>
            </a:r>
            <a:endParaRPr>
              <a:solidFill>
                <a:srgbClr val="0070C0"/>
              </a:solidFill>
            </a:endParaRPr>
          </a:p>
          <a:p>
            <a:r>
              <a:rPr lang="en-IN" sz="3200" dirty="0">
                <a:solidFill>
                  <a:srgbClr val="0070C0"/>
                </a:solidFill>
                <a:latin typeface="Arial"/>
              </a:rPr>
              <a:t>    set</a:t>
            </a:r>
            <a:r>
              <a:rPr lang="en-IN" sz="3200" dirty="0" smtClean="0">
                <a:solidFill>
                  <a:srgbClr val="0070C0"/>
                </a:solidFill>
                <a:latin typeface="Arial"/>
              </a:rPr>
              <a:t>() </a:t>
            </a:r>
            <a:r>
              <a:rPr lang="en-IN" sz="3200" dirty="0" smtClean="0">
                <a:solidFill>
                  <a:srgbClr val="C00000"/>
                </a:solidFill>
                <a:latin typeface="Arial"/>
              </a:rPr>
              <a:t># empty</a:t>
            </a:r>
            <a:endParaRPr>
              <a:solidFill>
                <a:srgbClr val="0070C0"/>
              </a:solidFill>
            </a:endParaRPr>
          </a:p>
          <a:p>
            <a:r>
              <a:rPr lang="en-IN" sz="3200" dirty="0">
                <a:solidFill>
                  <a:srgbClr val="0070C0"/>
                </a:solidFill>
                <a:latin typeface="Arial"/>
              </a:rPr>
              <a:t>    &gt;&gt;&gt; </a:t>
            </a:r>
            <a:endParaRPr>
              <a:solidFill>
                <a:srgbClr val="0070C0"/>
              </a:solidFill>
            </a:endParaRPr>
          </a:p>
          <a:p>
            <a:endParaRPr>
              <a:solidFill>
                <a:srgbClr val="0070C0"/>
              </a:solidFill>
            </a:endParaRPr>
          </a:p>
          <a:p>
            <a:endParaRPr>
              <a:solidFill>
                <a:srgbClr val="0070C0"/>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Shape 1"/>
          <p:cNvSpPr txBox="1"/>
          <p:nvPr/>
        </p:nvSpPr>
        <p:spPr>
          <a:xfrm>
            <a:off x="216000" y="249120"/>
            <a:ext cx="9576000" cy="4888039"/>
          </a:xfrm>
          <a:prstGeom prst="rect">
            <a:avLst/>
          </a:prstGeom>
        </p:spPr>
        <p:txBody>
          <a:bodyPr lIns="0" tIns="0" rIns="0" bIns="0" anchor="ctr"/>
          <a:lstStyle/>
          <a:p>
            <a:r>
              <a:rPr lang="en-IN" sz="3200" dirty="0">
                <a:solidFill>
                  <a:srgbClr val="C00000"/>
                </a:solidFill>
                <a:latin typeface="Arial"/>
              </a:rPr>
              <a:t>Copy</a:t>
            </a:r>
            <a:endParaRPr>
              <a:solidFill>
                <a:srgbClr val="C00000"/>
              </a:solidFill>
            </a:endParaRPr>
          </a:p>
          <a:p>
            <a:endParaRPr>
              <a:solidFill>
                <a:schemeClr val="accent1"/>
              </a:solidFill>
            </a:endParaRPr>
          </a:p>
          <a:p>
            <a:r>
              <a:rPr lang="en-IN" sz="3200" dirty="0">
                <a:solidFill>
                  <a:schemeClr val="accent1"/>
                </a:solidFill>
                <a:latin typeface="Arial"/>
              </a:rPr>
              <a:t>Creates a </a:t>
            </a:r>
            <a:r>
              <a:rPr lang="en-IN" sz="3200" dirty="0">
                <a:solidFill>
                  <a:srgbClr val="C00000"/>
                </a:solidFill>
                <a:latin typeface="Arial"/>
              </a:rPr>
              <a:t>shallow copy</a:t>
            </a:r>
            <a:r>
              <a:rPr lang="en-IN" sz="3200" dirty="0">
                <a:solidFill>
                  <a:schemeClr val="accent1"/>
                </a:solidFill>
                <a:latin typeface="Arial"/>
              </a:rPr>
              <a:t>, which is returned.</a:t>
            </a:r>
            <a:endParaRPr>
              <a:solidFill>
                <a:schemeClr val="accent1"/>
              </a:solidFill>
            </a:endParaRPr>
          </a:p>
          <a:p>
            <a:endParaRPr>
              <a:solidFill>
                <a:schemeClr val="accent1"/>
              </a:solidFill>
            </a:endParaRPr>
          </a:p>
          <a:p>
            <a:r>
              <a:rPr lang="en-IN" sz="3200" dirty="0">
                <a:solidFill>
                  <a:schemeClr val="accent1"/>
                </a:solidFill>
                <a:latin typeface="Arial"/>
              </a:rPr>
              <a:t>&gt;&gt;&gt; </a:t>
            </a:r>
            <a:r>
              <a:rPr lang="en-IN" sz="3200" dirty="0" err="1">
                <a:solidFill>
                  <a:schemeClr val="accent1"/>
                </a:solidFill>
                <a:latin typeface="Arial"/>
              </a:rPr>
              <a:t>more_cities</a:t>
            </a:r>
            <a:r>
              <a:rPr lang="en-IN" sz="3200" dirty="0">
                <a:solidFill>
                  <a:schemeClr val="accent1"/>
                </a:solidFill>
                <a:latin typeface="Arial"/>
              </a:rPr>
              <a:t> = {"</a:t>
            </a:r>
            <a:r>
              <a:rPr lang="en-IN" sz="3200" dirty="0" err="1">
                <a:solidFill>
                  <a:schemeClr val="accent1"/>
                </a:solidFill>
                <a:latin typeface="Arial"/>
              </a:rPr>
              <a:t>Winterthur","Schaffhausen","St</a:t>
            </a:r>
            <a:r>
              <a:rPr lang="en-IN" sz="3200" dirty="0">
                <a:solidFill>
                  <a:schemeClr val="accent1"/>
                </a:solidFill>
                <a:latin typeface="Arial"/>
              </a:rPr>
              <a:t>. </a:t>
            </a:r>
            <a:r>
              <a:rPr lang="en-IN" sz="3200" dirty="0" err="1">
                <a:solidFill>
                  <a:schemeClr val="accent1"/>
                </a:solidFill>
                <a:latin typeface="Arial"/>
              </a:rPr>
              <a:t>Gallen</a:t>
            </a:r>
            <a:r>
              <a:rPr lang="en-IN" sz="3200" dirty="0">
                <a:solidFill>
                  <a:schemeClr val="accent1"/>
                </a:solidFill>
                <a:latin typeface="Arial"/>
              </a:rPr>
              <a:t>"}</a:t>
            </a:r>
            <a:endParaRPr>
              <a:solidFill>
                <a:schemeClr val="accent1"/>
              </a:solidFill>
            </a:endParaRPr>
          </a:p>
          <a:p>
            <a:r>
              <a:rPr lang="en-IN" sz="3200" dirty="0">
                <a:solidFill>
                  <a:schemeClr val="accent1"/>
                </a:solidFill>
                <a:latin typeface="Arial"/>
              </a:rPr>
              <a:t>&gt;&gt;&gt; </a:t>
            </a:r>
            <a:r>
              <a:rPr lang="en-IN" sz="3200" dirty="0" err="1">
                <a:solidFill>
                  <a:schemeClr val="accent1"/>
                </a:solidFill>
                <a:latin typeface="Arial"/>
              </a:rPr>
              <a:t>cities_backup</a:t>
            </a:r>
            <a:r>
              <a:rPr lang="en-IN" sz="3200" dirty="0">
                <a:solidFill>
                  <a:schemeClr val="accent1"/>
                </a:solidFill>
                <a:latin typeface="Arial"/>
              </a:rPr>
              <a:t> = </a:t>
            </a:r>
            <a:r>
              <a:rPr lang="en-IN" sz="3200" dirty="0" err="1">
                <a:solidFill>
                  <a:schemeClr val="accent1"/>
                </a:solidFill>
                <a:latin typeface="Arial"/>
              </a:rPr>
              <a:t>more_cities.copy</a:t>
            </a:r>
            <a:r>
              <a:rPr lang="en-IN" sz="3200" dirty="0">
                <a:solidFill>
                  <a:schemeClr val="accent1"/>
                </a:solidFill>
                <a:latin typeface="Arial"/>
              </a:rPr>
              <a:t>()</a:t>
            </a:r>
            <a:endParaRPr>
              <a:solidFill>
                <a:schemeClr val="accent1"/>
              </a:solidFill>
            </a:endParaRPr>
          </a:p>
          <a:p>
            <a:r>
              <a:rPr lang="en-IN" sz="3200" dirty="0">
                <a:solidFill>
                  <a:schemeClr val="accent1"/>
                </a:solidFill>
                <a:latin typeface="Arial"/>
              </a:rPr>
              <a:t>&gt;&gt;&gt; </a:t>
            </a:r>
            <a:r>
              <a:rPr lang="en-IN" sz="3200" dirty="0" err="1">
                <a:solidFill>
                  <a:schemeClr val="accent1"/>
                </a:solidFill>
                <a:latin typeface="Arial"/>
              </a:rPr>
              <a:t>more_cities.clear</a:t>
            </a:r>
            <a:r>
              <a:rPr lang="en-IN" sz="3200" dirty="0">
                <a:solidFill>
                  <a:schemeClr val="accent1"/>
                </a:solidFill>
                <a:latin typeface="Arial"/>
              </a:rPr>
              <a:t>()</a:t>
            </a:r>
            <a:endParaRPr>
              <a:solidFill>
                <a:schemeClr val="accent1"/>
              </a:solidFill>
            </a:endParaRPr>
          </a:p>
          <a:p>
            <a:r>
              <a:rPr lang="en-IN" sz="3200" dirty="0">
                <a:solidFill>
                  <a:schemeClr val="accent1"/>
                </a:solidFill>
                <a:latin typeface="Arial"/>
              </a:rPr>
              <a:t>&gt;&gt;&gt; </a:t>
            </a:r>
            <a:r>
              <a:rPr lang="en-IN" sz="3200" dirty="0" err="1" smtClean="0">
                <a:solidFill>
                  <a:schemeClr val="accent1"/>
                </a:solidFill>
                <a:latin typeface="Arial"/>
              </a:rPr>
              <a:t>cities_backup</a:t>
            </a:r>
            <a:r>
              <a:rPr lang="en-IN" sz="3200" dirty="0" smtClean="0">
                <a:solidFill>
                  <a:schemeClr val="accent1"/>
                </a:solidFill>
                <a:latin typeface="Arial"/>
              </a:rPr>
              <a:t>  </a:t>
            </a:r>
            <a:r>
              <a:rPr lang="en-IN" sz="3200" dirty="0" smtClean="0">
                <a:solidFill>
                  <a:srgbClr val="C00000"/>
                </a:solidFill>
                <a:latin typeface="Arial"/>
              </a:rPr>
              <a:t># copied value is still available</a:t>
            </a:r>
            <a:endParaRPr>
              <a:solidFill>
                <a:srgbClr val="C00000"/>
              </a:solidFill>
            </a:endParaRPr>
          </a:p>
          <a:p>
            <a:r>
              <a:rPr lang="en-IN" sz="3200" dirty="0">
                <a:solidFill>
                  <a:schemeClr val="accent1"/>
                </a:solidFill>
                <a:latin typeface="Arial"/>
              </a:rPr>
              <a:t>{'St. </a:t>
            </a:r>
            <a:r>
              <a:rPr lang="en-IN" sz="3200" dirty="0" err="1">
                <a:solidFill>
                  <a:schemeClr val="accent1"/>
                </a:solidFill>
                <a:latin typeface="Arial"/>
              </a:rPr>
              <a:t>Gallen</a:t>
            </a:r>
            <a:r>
              <a:rPr lang="en-IN" sz="3200" dirty="0">
                <a:solidFill>
                  <a:schemeClr val="accent1"/>
                </a:solidFill>
                <a:latin typeface="Arial"/>
              </a:rPr>
              <a:t>', 'Winterthur', </a:t>
            </a:r>
            <a:r>
              <a:rPr lang="en-IN" sz="3200" dirty="0" smtClean="0">
                <a:solidFill>
                  <a:schemeClr val="accent1"/>
                </a:solidFill>
                <a:latin typeface="Arial"/>
              </a:rPr>
              <a:t>'Schaffhausen‘}</a:t>
            </a:r>
            <a:endParaRPr>
              <a:solidFill>
                <a:schemeClr val="accent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extShape 1"/>
          <p:cNvSpPr txBox="1"/>
          <p:nvPr/>
        </p:nvSpPr>
        <p:spPr>
          <a:xfrm>
            <a:off x="216000" y="249120"/>
            <a:ext cx="9576000" cy="7056000"/>
          </a:xfrm>
          <a:prstGeom prst="rect">
            <a:avLst/>
          </a:prstGeom>
        </p:spPr>
        <p:txBody>
          <a:bodyPr lIns="0" tIns="0" rIns="0" bIns="0" anchor="ctr"/>
          <a:lstStyle/>
          <a:p>
            <a:r>
              <a:rPr lang="en-IN" sz="3200" dirty="0">
                <a:solidFill>
                  <a:schemeClr val="accent1"/>
                </a:solidFill>
                <a:latin typeface="Arial"/>
              </a:rPr>
              <a:t>Just in case, you might think, an </a:t>
            </a:r>
            <a:r>
              <a:rPr lang="en-IN" sz="3200" dirty="0">
                <a:solidFill>
                  <a:srgbClr val="C00000"/>
                </a:solidFill>
                <a:latin typeface="Arial"/>
              </a:rPr>
              <a:t>assignment</a:t>
            </a:r>
            <a:r>
              <a:rPr lang="en-IN" sz="3200" dirty="0">
                <a:solidFill>
                  <a:schemeClr val="accent1"/>
                </a:solidFill>
                <a:latin typeface="Arial"/>
              </a:rPr>
              <a:t> might be enough:</a:t>
            </a:r>
            <a:endParaRPr>
              <a:solidFill>
                <a:schemeClr val="accent1"/>
              </a:solidFill>
            </a:endParaRPr>
          </a:p>
          <a:p>
            <a:endParaRPr>
              <a:solidFill>
                <a:schemeClr val="accent1"/>
              </a:solidFill>
            </a:endParaRPr>
          </a:p>
          <a:p>
            <a:r>
              <a:rPr lang="en-IN" sz="3200" dirty="0">
                <a:solidFill>
                  <a:schemeClr val="accent1"/>
                </a:solidFill>
                <a:latin typeface="Arial"/>
              </a:rPr>
              <a:t>&gt;&gt;&gt; </a:t>
            </a:r>
            <a:r>
              <a:rPr lang="en-IN" sz="3200" dirty="0" err="1">
                <a:solidFill>
                  <a:schemeClr val="accent1"/>
                </a:solidFill>
                <a:latin typeface="Arial"/>
              </a:rPr>
              <a:t>more_cities</a:t>
            </a:r>
            <a:r>
              <a:rPr lang="en-IN" sz="3200" dirty="0">
                <a:solidFill>
                  <a:schemeClr val="accent1"/>
                </a:solidFill>
                <a:latin typeface="Arial"/>
              </a:rPr>
              <a:t> = {"</a:t>
            </a:r>
            <a:r>
              <a:rPr lang="en-IN" sz="3200" dirty="0" err="1">
                <a:solidFill>
                  <a:schemeClr val="accent1"/>
                </a:solidFill>
                <a:latin typeface="Arial"/>
              </a:rPr>
              <a:t>Winterthur","Schaffhausen","St</a:t>
            </a:r>
            <a:r>
              <a:rPr lang="en-IN" sz="3200" dirty="0">
                <a:solidFill>
                  <a:schemeClr val="accent1"/>
                </a:solidFill>
                <a:latin typeface="Arial"/>
              </a:rPr>
              <a:t>. </a:t>
            </a:r>
            <a:r>
              <a:rPr lang="en-IN" sz="3200" dirty="0" err="1">
                <a:solidFill>
                  <a:schemeClr val="accent1"/>
                </a:solidFill>
                <a:latin typeface="Arial"/>
              </a:rPr>
              <a:t>Gallen</a:t>
            </a:r>
            <a:r>
              <a:rPr lang="en-IN" sz="3200" dirty="0">
                <a:solidFill>
                  <a:schemeClr val="accent1"/>
                </a:solidFill>
                <a:latin typeface="Arial"/>
              </a:rPr>
              <a:t>"}</a:t>
            </a:r>
            <a:endParaRPr>
              <a:solidFill>
                <a:schemeClr val="accent1"/>
              </a:solidFill>
            </a:endParaRPr>
          </a:p>
          <a:p>
            <a:r>
              <a:rPr lang="en-IN" sz="3200" dirty="0">
                <a:solidFill>
                  <a:schemeClr val="accent1"/>
                </a:solidFill>
                <a:latin typeface="Arial"/>
              </a:rPr>
              <a:t>&gt;&gt;&gt; </a:t>
            </a:r>
            <a:r>
              <a:rPr lang="en-IN" sz="3200" dirty="0" err="1">
                <a:solidFill>
                  <a:schemeClr val="accent1"/>
                </a:solidFill>
                <a:latin typeface="Arial"/>
              </a:rPr>
              <a:t>cities_backup</a:t>
            </a:r>
            <a:r>
              <a:rPr lang="en-IN" sz="3200" dirty="0">
                <a:solidFill>
                  <a:schemeClr val="accent1"/>
                </a:solidFill>
                <a:latin typeface="Arial"/>
              </a:rPr>
              <a:t> = </a:t>
            </a:r>
            <a:r>
              <a:rPr lang="en-IN" sz="3200" dirty="0" err="1" smtClean="0">
                <a:solidFill>
                  <a:schemeClr val="accent1"/>
                </a:solidFill>
                <a:latin typeface="Arial"/>
              </a:rPr>
              <a:t>more_cities</a:t>
            </a:r>
            <a:r>
              <a:rPr lang="en-IN" sz="3200" dirty="0" smtClean="0">
                <a:solidFill>
                  <a:schemeClr val="accent1"/>
                </a:solidFill>
                <a:latin typeface="Arial"/>
              </a:rPr>
              <a:t> </a:t>
            </a:r>
            <a:r>
              <a:rPr lang="en-IN" sz="3200" dirty="0" smtClean="0">
                <a:solidFill>
                  <a:srgbClr val="C00000"/>
                </a:solidFill>
                <a:latin typeface="Arial"/>
              </a:rPr>
              <a:t>#creates alias name</a:t>
            </a:r>
            <a:endParaRPr>
              <a:solidFill>
                <a:srgbClr val="C00000"/>
              </a:solidFill>
            </a:endParaRPr>
          </a:p>
          <a:p>
            <a:r>
              <a:rPr lang="en-IN" sz="3200" dirty="0">
                <a:solidFill>
                  <a:schemeClr val="accent1"/>
                </a:solidFill>
                <a:latin typeface="Arial"/>
              </a:rPr>
              <a:t>&gt;&gt;&gt; </a:t>
            </a:r>
            <a:r>
              <a:rPr lang="en-IN" sz="3200" dirty="0" err="1">
                <a:solidFill>
                  <a:schemeClr val="accent1"/>
                </a:solidFill>
                <a:latin typeface="Arial"/>
              </a:rPr>
              <a:t>more_cities.clear</a:t>
            </a:r>
            <a:r>
              <a:rPr lang="en-IN" sz="3200" dirty="0">
                <a:solidFill>
                  <a:schemeClr val="accent1"/>
                </a:solidFill>
                <a:latin typeface="Arial"/>
              </a:rPr>
              <a:t>()</a:t>
            </a:r>
            <a:endParaRPr>
              <a:solidFill>
                <a:schemeClr val="accent1"/>
              </a:solidFill>
            </a:endParaRPr>
          </a:p>
          <a:p>
            <a:r>
              <a:rPr lang="en-IN" sz="3200" dirty="0">
                <a:solidFill>
                  <a:schemeClr val="accent1"/>
                </a:solidFill>
                <a:latin typeface="Arial"/>
              </a:rPr>
              <a:t>&gt;&gt;&gt; </a:t>
            </a:r>
            <a:r>
              <a:rPr lang="en-IN" sz="3200" dirty="0" err="1">
                <a:solidFill>
                  <a:schemeClr val="accent1"/>
                </a:solidFill>
                <a:latin typeface="Arial"/>
              </a:rPr>
              <a:t>cities_backup</a:t>
            </a:r>
            <a:endParaRPr>
              <a:solidFill>
                <a:schemeClr val="accent1"/>
              </a:solidFill>
            </a:endParaRPr>
          </a:p>
          <a:p>
            <a:r>
              <a:rPr lang="en-IN" sz="3200" dirty="0">
                <a:solidFill>
                  <a:schemeClr val="accent1"/>
                </a:solidFill>
                <a:latin typeface="Arial"/>
              </a:rPr>
              <a:t>set()</a:t>
            </a:r>
            <a:endParaRPr>
              <a:solidFill>
                <a:schemeClr val="accent1"/>
              </a:solidFill>
            </a:endParaRPr>
          </a:p>
          <a:p>
            <a:r>
              <a:rPr lang="en-IN" sz="3200" dirty="0">
                <a:solidFill>
                  <a:schemeClr val="accent1"/>
                </a:solidFill>
                <a:latin typeface="Arial"/>
              </a:rPr>
              <a:t>&gt;&gt;&gt; 	</a:t>
            </a:r>
            <a:endParaRPr>
              <a:solidFill>
                <a:schemeClr val="accent1"/>
              </a:solidFill>
            </a:endParaRPr>
          </a:p>
          <a:p>
            <a:endParaRPr>
              <a:solidFill>
                <a:schemeClr val="accent1"/>
              </a:solidFill>
            </a:endParaRPr>
          </a:p>
          <a:p>
            <a:r>
              <a:rPr lang="en-IN" sz="3200" dirty="0">
                <a:solidFill>
                  <a:schemeClr val="accent1"/>
                </a:solidFill>
                <a:latin typeface="Arial"/>
              </a:rPr>
              <a:t>The assignment "</a:t>
            </a:r>
            <a:r>
              <a:rPr lang="en-IN" sz="3200" dirty="0" err="1">
                <a:solidFill>
                  <a:schemeClr val="accent1"/>
                </a:solidFill>
                <a:latin typeface="Arial"/>
              </a:rPr>
              <a:t>cities_backup</a:t>
            </a:r>
            <a:r>
              <a:rPr lang="en-IN" sz="3200" dirty="0">
                <a:solidFill>
                  <a:schemeClr val="accent1"/>
                </a:solidFill>
                <a:latin typeface="Arial"/>
              </a:rPr>
              <a:t> = </a:t>
            </a:r>
            <a:r>
              <a:rPr lang="en-IN" sz="3200" dirty="0" err="1">
                <a:solidFill>
                  <a:schemeClr val="accent1"/>
                </a:solidFill>
                <a:latin typeface="Arial"/>
              </a:rPr>
              <a:t>more_cities</a:t>
            </a:r>
            <a:r>
              <a:rPr lang="en-IN" sz="3200" dirty="0">
                <a:solidFill>
                  <a:schemeClr val="accent1"/>
                </a:solidFill>
                <a:latin typeface="Arial"/>
              </a:rPr>
              <a:t>" just creates a pointer, i.e. </a:t>
            </a:r>
            <a:r>
              <a:rPr lang="en-IN" sz="3200" dirty="0">
                <a:solidFill>
                  <a:srgbClr val="C00000"/>
                </a:solidFill>
                <a:latin typeface="Arial"/>
              </a:rPr>
              <a:t>another name</a:t>
            </a:r>
            <a:r>
              <a:rPr lang="en-IN" sz="3200" dirty="0">
                <a:solidFill>
                  <a:schemeClr val="accent1"/>
                </a:solidFill>
                <a:latin typeface="Arial"/>
              </a:rPr>
              <a:t>, to the same data structure. </a:t>
            </a:r>
            <a:endParaRPr>
              <a:solidFill>
                <a:schemeClr val="accent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extShape 1"/>
          <p:cNvSpPr txBox="1"/>
          <p:nvPr/>
        </p:nvSpPr>
        <p:spPr>
          <a:xfrm>
            <a:off x="216000" y="249120"/>
            <a:ext cx="9576000" cy="3816469"/>
          </a:xfrm>
          <a:prstGeom prst="rect">
            <a:avLst/>
          </a:prstGeom>
        </p:spPr>
        <p:txBody>
          <a:bodyPr lIns="0" tIns="0" rIns="0" bIns="0" anchor="ctr"/>
          <a:lstStyle/>
          <a:p>
            <a:r>
              <a:rPr lang="en-IN" sz="3200" dirty="0" err="1">
                <a:solidFill>
                  <a:srgbClr val="C00000"/>
                </a:solidFill>
                <a:latin typeface="Arial"/>
              </a:rPr>
              <a:t>difference_update</a:t>
            </a:r>
            <a:r>
              <a:rPr lang="en-IN" sz="3200" dirty="0">
                <a:solidFill>
                  <a:srgbClr val="C00000"/>
                </a:solidFill>
                <a:latin typeface="Arial"/>
              </a:rPr>
              <a:t>()</a:t>
            </a:r>
            <a:endParaRPr>
              <a:solidFill>
                <a:srgbClr val="C00000"/>
              </a:solidFill>
            </a:endParaRPr>
          </a:p>
          <a:p>
            <a:endParaRPr>
              <a:solidFill>
                <a:schemeClr val="accent1"/>
              </a:solidFill>
            </a:endParaRPr>
          </a:p>
          <a:p>
            <a:r>
              <a:rPr lang="en-IN" sz="3200" dirty="0">
                <a:solidFill>
                  <a:schemeClr val="accent1"/>
                </a:solidFill>
                <a:latin typeface="Arial"/>
              </a:rPr>
              <a:t>removes all elements of another set from this set. </a:t>
            </a:r>
            <a:r>
              <a:rPr lang="en-IN" sz="3200" dirty="0" err="1">
                <a:solidFill>
                  <a:schemeClr val="accent1"/>
                </a:solidFill>
                <a:latin typeface="Arial"/>
              </a:rPr>
              <a:t>x.difference_update</a:t>
            </a:r>
            <a:r>
              <a:rPr lang="en-IN" sz="3200" dirty="0">
                <a:solidFill>
                  <a:schemeClr val="accent1"/>
                </a:solidFill>
                <a:latin typeface="Arial"/>
              </a:rPr>
              <a:t>() is the same as </a:t>
            </a:r>
            <a:r>
              <a:rPr lang="en-IN" sz="3200" dirty="0">
                <a:solidFill>
                  <a:srgbClr val="C00000"/>
                </a:solidFill>
                <a:latin typeface="Arial"/>
              </a:rPr>
              <a:t>"x = x - y" </a:t>
            </a:r>
            <a:endParaRPr>
              <a:solidFill>
                <a:srgbClr val="C00000"/>
              </a:solidFill>
            </a:endParaRPr>
          </a:p>
          <a:p>
            <a:endParaRPr>
              <a:solidFill>
                <a:schemeClr val="accent1"/>
              </a:solidFill>
            </a:endParaRPr>
          </a:p>
          <a:p>
            <a:r>
              <a:rPr lang="en-IN" sz="3200" dirty="0">
                <a:solidFill>
                  <a:schemeClr val="accent1"/>
                </a:solidFill>
                <a:latin typeface="Arial"/>
              </a:rPr>
              <a:t>&gt;&gt;&gt; x = {"</a:t>
            </a:r>
            <a:r>
              <a:rPr lang="en-IN" sz="3200" dirty="0" err="1">
                <a:solidFill>
                  <a:schemeClr val="accent1"/>
                </a:solidFill>
                <a:latin typeface="Arial"/>
              </a:rPr>
              <a:t>a","b","c","d","e</a:t>
            </a:r>
            <a:r>
              <a:rPr lang="en-IN" sz="3200" dirty="0">
                <a:solidFill>
                  <a:schemeClr val="accent1"/>
                </a:solidFill>
                <a:latin typeface="Arial"/>
              </a:rPr>
              <a:t>"}</a:t>
            </a:r>
            <a:endParaRPr>
              <a:solidFill>
                <a:schemeClr val="accent1"/>
              </a:solidFill>
            </a:endParaRPr>
          </a:p>
          <a:p>
            <a:r>
              <a:rPr lang="en-IN" sz="3200" dirty="0">
                <a:solidFill>
                  <a:schemeClr val="accent1"/>
                </a:solidFill>
                <a:latin typeface="Arial"/>
              </a:rPr>
              <a:t>&gt;&gt;&gt; y = {"</a:t>
            </a:r>
            <a:r>
              <a:rPr lang="en-IN" sz="3200" dirty="0" err="1">
                <a:solidFill>
                  <a:schemeClr val="accent1"/>
                </a:solidFill>
                <a:latin typeface="Arial"/>
              </a:rPr>
              <a:t>b","c</a:t>
            </a:r>
            <a:r>
              <a:rPr lang="en-IN" sz="3200" dirty="0">
                <a:solidFill>
                  <a:schemeClr val="accent1"/>
                </a:solidFill>
                <a:latin typeface="Arial"/>
              </a:rPr>
              <a:t>"}</a:t>
            </a:r>
            <a:endParaRPr>
              <a:solidFill>
                <a:schemeClr val="accent1"/>
              </a:solidFill>
            </a:endParaRPr>
          </a:p>
          <a:p>
            <a:r>
              <a:rPr lang="en-IN" sz="3200" dirty="0">
                <a:solidFill>
                  <a:schemeClr val="accent1"/>
                </a:solidFill>
                <a:latin typeface="Arial"/>
              </a:rPr>
              <a:t>&gt;&gt;&gt; </a:t>
            </a:r>
            <a:r>
              <a:rPr lang="en-IN" sz="3200" dirty="0" err="1">
                <a:solidFill>
                  <a:schemeClr val="accent1"/>
                </a:solidFill>
                <a:latin typeface="Arial"/>
              </a:rPr>
              <a:t>x.difference_update</a:t>
            </a:r>
            <a:r>
              <a:rPr lang="en-IN" sz="3200" dirty="0">
                <a:solidFill>
                  <a:schemeClr val="accent1"/>
                </a:solidFill>
                <a:latin typeface="Arial"/>
              </a:rPr>
              <a:t>(y)</a:t>
            </a:r>
            <a:endParaRPr>
              <a:solidFill>
                <a:schemeClr val="accent1"/>
              </a:solidFill>
            </a:endParaRPr>
          </a:p>
          <a:p>
            <a:r>
              <a:rPr lang="en-IN" sz="3200" dirty="0">
                <a:solidFill>
                  <a:schemeClr val="accent1"/>
                </a:solidFill>
                <a:latin typeface="Arial"/>
              </a:rPr>
              <a:t>&gt;&gt;&gt; x</a:t>
            </a:r>
            <a:endParaRPr>
              <a:solidFill>
                <a:schemeClr val="accent1"/>
              </a:solidFill>
            </a:endParaRPr>
          </a:p>
          <a:p>
            <a:r>
              <a:rPr lang="en-IN" sz="3200" dirty="0">
                <a:solidFill>
                  <a:schemeClr val="accent1"/>
                </a:solidFill>
                <a:latin typeface="Arial"/>
              </a:rPr>
              <a:t>{'a', 'e', 'd'}</a:t>
            </a:r>
            <a:endParaRPr>
              <a:solidFill>
                <a:schemeClr val="accent1"/>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Shape 1"/>
          <p:cNvSpPr txBox="1"/>
          <p:nvPr/>
        </p:nvSpPr>
        <p:spPr>
          <a:xfrm>
            <a:off x="216000" y="65061"/>
            <a:ext cx="9576000" cy="6388237"/>
          </a:xfrm>
          <a:prstGeom prst="rect">
            <a:avLst/>
          </a:prstGeom>
        </p:spPr>
        <p:txBody>
          <a:bodyPr lIns="0" tIns="0" rIns="0" bIns="0" anchor="ctr"/>
          <a:lstStyle/>
          <a:p>
            <a:r>
              <a:rPr lang="en-IN" sz="3200" dirty="0">
                <a:solidFill>
                  <a:srgbClr val="C00000"/>
                </a:solidFill>
                <a:latin typeface="Arial"/>
              </a:rPr>
              <a:t>discard(el)</a:t>
            </a:r>
            <a:endParaRPr>
              <a:solidFill>
                <a:srgbClr val="C00000"/>
              </a:solidFill>
            </a:endParaRPr>
          </a:p>
          <a:p>
            <a:endParaRPr>
              <a:solidFill>
                <a:srgbClr val="0070C0"/>
              </a:solidFill>
            </a:endParaRPr>
          </a:p>
          <a:p>
            <a:r>
              <a:rPr lang="en-IN" sz="3200" dirty="0">
                <a:solidFill>
                  <a:srgbClr val="0070C0"/>
                </a:solidFill>
                <a:latin typeface="Arial"/>
              </a:rPr>
              <a:t>el will be removed from the set, if it is contained in the set and nothing will be done otherwise</a:t>
            </a:r>
            <a:endParaRPr>
              <a:solidFill>
                <a:srgbClr val="0070C0"/>
              </a:solidFill>
            </a:endParaRPr>
          </a:p>
          <a:p>
            <a:endParaRPr>
              <a:solidFill>
                <a:srgbClr val="0070C0"/>
              </a:solidFill>
            </a:endParaRPr>
          </a:p>
          <a:p>
            <a:r>
              <a:rPr lang="en-IN" sz="3200" dirty="0">
                <a:solidFill>
                  <a:srgbClr val="0070C0"/>
                </a:solidFill>
                <a:latin typeface="Arial"/>
              </a:rPr>
              <a:t>&gt;&gt;&gt; x = {"</a:t>
            </a:r>
            <a:r>
              <a:rPr lang="en-IN" sz="3200" dirty="0" err="1">
                <a:solidFill>
                  <a:srgbClr val="0070C0"/>
                </a:solidFill>
                <a:latin typeface="Arial"/>
              </a:rPr>
              <a:t>a","b","c","d","e</a:t>
            </a:r>
            <a:r>
              <a:rPr lang="en-IN" sz="3200" dirty="0">
                <a:solidFill>
                  <a:srgbClr val="0070C0"/>
                </a:solidFill>
                <a:latin typeface="Arial"/>
              </a:rPr>
              <a:t>"}</a:t>
            </a:r>
            <a:endParaRPr>
              <a:solidFill>
                <a:srgbClr val="0070C0"/>
              </a:solidFill>
            </a:endParaRPr>
          </a:p>
          <a:p>
            <a:r>
              <a:rPr lang="en-IN" sz="3200" dirty="0">
                <a:solidFill>
                  <a:srgbClr val="0070C0"/>
                </a:solidFill>
                <a:latin typeface="Arial"/>
              </a:rPr>
              <a:t>&gt;&gt;&gt; </a:t>
            </a:r>
            <a:r>
              <a:rPr lang="en-IN" sz="3200" dirty="0" err="1">
                <a:solidFill>
                  <a:srgbClr val="0070C0"/>
                </a:solidFill>
                <a:latin typeface="Arial"/>
              </a:rPr>
              <a:t>x.discard</a:t>
            </a:r>
            <a:r>
              <a:rPr lang="en-IN" sz="3200" dirty="0">
                <a:solidFill>
                  <a:srgbClr val="0070C0"/>
                </a:solidFill>
                <a:latin typeface="Arial"/>
              </a:rPr>
              <a:t>("a")</a:t>
            </a:r>
            <a:endParaRPr>
              <a:solidFill>
                <a:srgbClr val="0070C0"/>
              </a:solidFill>
            </a:endParaRPr>
          </a:p>
          <a:p>
            <a:endParaRPr>
              <a:solidFill>
                <a:srgbClr val="0070C0"/>
              </a:solidFill>
            </a:endParaRPr>
          </a:p>
          <a:p>
            <a:r>
              <a:rPr lang="en-IN" sz="3200" dirty="0">
                <a:solidFill>
                  <a:srgbClr val="0070C0"/>
                </a:solidFill>
                <a:latin typeface="Arial"/>
              </a:rPr>
              <a:t>&gt;&gt;&gt; x</a:t>
            </a:r>
            <a:endParaRPr>
              <a:solidFill>
                <a:srgbClr val="0070C0"/>
              </a:solidFill>
            </a:endParaRPr>
          </a:p>
          <a:p>
            <a:r>
              <a:rPr lang="en-IN" sz="3200" dirty="0">
                <a:solidFill>
                  <a:srgbClr val="0070C0"/>
                </a:solidFill>
                <a:latin typeface="Arial"/>
              </a:rPr>
              <a:t>{'c', 'b', 'e', 'd'}</a:t>
            </a:r>
            <a:endParaRPr>
              <a:solidFill>
                <a:srgbClr val="0070C0"/>
              </a:solidFill>
            </a:endParaRPr>
          </a:p>
          <a:p>
            <a:endParaRPr>
              <a:solidFill>
                <a:srgbClr val="0070C0"/>
              </a:solidFill>
            </a:endParaRPr>
          </a:p>
          <a:p>
            <a:r>
              <a:rPr lang="en-IN" sz="3200" dirty="0">
                <a:solidFill>
                  <a:srgbClr val="0070C0"/>
                </a:solidFill>
                <a:latin typeface="Arial"/>
              </a:rPr>
              <a:t>&gt;&gt;&gt; </a:t>
            </a:r>
            <a:r>
              <a:rPr lang="en-IN" sz="3200" dirty="0" err="1">
                <a:solidFill>
                  <a:srgbClr val="0070C0"/>
                </a:solidFill>
                <a:latin typeface="Arial"/>
              </a:rPr>
              <a:t>x.discard</a:t>
            </a:r>
            <a:r>
              <a:rPr lang="en-IN" sz="3200" dirty="0">
                <a:solidFill>
                  <a:srgbClr val="0070C0"/>
                </a:solidFill>
                <a:latin typeface="Arial"/>
              </a:rPr>
              <a:t>("z")</a:t>
            </a:r>
            <a:endParaRPr>
              <a:solidFill>
                <a:srgbClr val="0070C0"/>
              </a:solidFill>
            </a:endParaRPr>
          </a:p>
          <a:p>
            <a:endParaRPr>
              <a:solidFill>
                <a:srgbClr val="0070C0"/>
              </a:solidFill>
            </a:endParaRPr>
          </a:p>
          <a:p>
            <a:r>
              <a:rPr lang="en-IN" sz="3200" dirty="0">
                <a:solidFill>
                  <a:srgbClr val="0070C0"/>
                </a:solidFill>
                <a:latin typeface="Arial"/>
              </a:rPr>
              <a:t>&gt;&gt;&gt; x</a:t>
            </a:r>
            <a:endParaRPr>
              <a:solidFill>
                <a:srgbClr val="0070C0"/>
              </a:solidFill>
            </a:endParaRPr>
          </a:p>
          <a:p>
            <a:r>
              <a:rPr lang="en-IN" sz="3200" dirty="0">
                <a:solidFill>
                  <a:srgbClr val="0070C0"/>
                </a:solidFill>
                <a:latin typeface="Arial"/>
              </a:rPr>
              <a:t>{'c', 'b', 'e', 'd'}</a:t>
            </a:r>
            <a:endParaRPr>
              <a:solidFill>
                <a:srgbClr val="0070C0"/>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Shape 1"/>
          <p:cNvSpPr txBox="1"/>
          <p:nvPr/>
        </p:nvSpPr>
        <p:spPr>
          <a:xfrm>
            <a:off x="216000" y="131040"/>
            <a:ext cx="9576000" cy="7292520"/>
          </a:xfrm>
          <a:prstGeom prst="rect">
            <a:avLst/>
          </a:prstGeom>
        </p:spPr>
        <p:txBody>
          <a:bodyPr lIns="0" tIns="0" rIns="0" bIns="0" anchor="ctr"/>
          <a:lstStyle/>
          <a:p>
            <a:r>
              <a:rPr lang="en-IN" sz="3200" dirty="0">
                <a:solidFill>
                  <a:srgbClr val="C00000"/>
                </a:solidFill>
                <a:latin typeface="Arial"/>
              </a:rPr>
              <a:t>remove(el)</a:t>
            </a:r>
            <a:endParaRPr>
              <a:solidFill>
                <a:srgbClr val="C00000"/>
              </a:solidFill>
            </a:endParaRPr>
          </a:p>
          <a:p>
            <a:endParaRPr>
              <a:solidFill>
                <a:srgbClr val="0070C0"/>
              </a:solidFill>
            </a:endParaRPr>
          </a:p>
          <a:p>
            <a:r>
              <a:rPr lang="en-IN" sz="3200" dirty="0">
                <a:solidFill>
                  <a:srgbClr val="0070C0"/>
                </a:solidFill>
                <a:latin typeface="Arial"/>
              </a:rPr>
              <a:t>works like </a:t>
            </a:r>
            <a:r>
              <a:rPr lang="en-IN" sz="3200" dirty="0">
                <a:solidFill>
                  <a:srgbClr val="C00000"/>
                </a:solidFill>
                <a:latin typeface="Arial"/>
              </a:rPr>
              <a:t>discard()</a:t>
            </a:r>
            <a:r>
              <a:rPr lang="en-IN" sz="3200" dirty="0">
                <a:solidFill>
                  <a:srgbClr val="0070C0"/>
                </a:solidFill>
                <a:latin typeface="Arial"/>
              </a:rPr>
              <a:t>, but if el is </a:t>
            </a:r>
            <a:r>
              <a:rPr lang="en-IN" sz="3200" dirty="0">
                <a:solidFill>
                  <a:srgbClr val="C00000"/>
                </a:solidFill>
                <a:latin typeface="Arial"/>
              </a:rPr>
              <a:t>not a member</a:t>
            </a:r>
            <a:r>
              <a:rPr lang="en-IN" sz="3200" dirty="0">
                <a:solidFill>
                  <a:srgbClr val="0070C0"/>
                </a:solidFill>
                <a:latin typeface="Arial"/>
              </a:rPr>
              <a:t> of the set, a </a:t>
            </a:r>
            <a:r>
              <a:rPr lang="en-IN" sz="3200" dirty="0" err="1">
                <a:solidFill>
                  <a:srgbClr val="C00000"/>
                </a:solidFill>
                <a:latin typeface="Arial"/>
              </a:rPr>
              <a:t>KeyError</a:t>
            </a:r>
            <a:r>
              <a:rPr lang="en-IN" sz="3200" dirty="0">
                <a:solidFill>
                  <a:srgbClr val="0070C0"/>
                </a:solidFill>
                <a:latin typeface="Arial"/>
              </a:rPr>
              <a:t> will be raised.</a:t>
            </a:r>
            <a:endParaRPr>
              <a:solidFill>
                <a:srgbClr val="0070C0"/>
              </a:solidFill>
            </a:endParaRPr>
          </a:p>
          <a:p>
            <a:endParaRPr>
              <a:solidFill>
                <a:srgbClr val="0070C0"/>
              </a:solidFill>
            </a:endParaRPr>
          </a:p>
          <a:p>
            <a:r>
              <a:rPr lang="en-IN" sz="3200" dirty="0">
                <a:solidFill>
                  <a:srgbClr val="0070C0"/>
                </a:solidFill>
                <a:latin typeface="Arial"/>
              </a:rPr>
              <a:t>   </a:t>
            </a:r>
            <a:r>
              <a:rPr lang="en-IN" sz="3200" dirty="0" smtClean="0">
                <a:solidFill>
                  <a:srgbClr val="0070C0"/>
                </a:solidFill>
                <a:latin typeface="Arial"/>
              </a:rPr>
              <a:t> &gt;&gt;&gt; </a:t>
            </a:r>
            <a:r>
              <a:rPr lang="en-IN" sz="3200" dirty="0">
                <a:solidFill>
                  <a:srgbClr val="0070C0"/>
                </a:solidFill>
                <a:latin typeface="Arial"/>
              </a:rPr>
              <a:t>x = {"</a:t>
            </a:r>
            <a:r>
              <a:rPr lang="en-IN" sz="3200" dirty="0" err="1">
                <a:solidFill>
                  <a:srgbClr val="0070C0"/>
                </a:solidFill>
                <a:latin typeface="Arial"/>
              </a:rPr>
              <a:t>a","b","c","d","e</a:t>
            </a:r>
            <a:r>
              <a:rPr lang="en-IN" sz="3200" dirty="0">
                <a:solidFill>
                  <a:srgbClr val="0070C0"/>
                </a:solidFill>
                <a:latin typeface="Arial"/>
              </a:rPr>
              <a:t>"}</a:t>
            </a:r>
            <a:endParaRPr>
              <a:solidFill>
                <a:srgbClr val="0070C0"/>
              </a:solidFill>
            </a:endParaRPr>
          </a:p>
          <a:p>
            <a:r>
              <a:rPr lang="en-IN" sz="3200" dirty="0">
                <a:solidFill>
                  <a:srgbClr val="0070C0"/>
                </a:solidFill>
                <a:latin typeface="Arial"/>
              </a:rPr>
              <a:t>    &gt;&gt;&gt; </a:t>
            </a:r>
            <a:r>
              <a:rPr lang="en-IN" sz="3200" dirty="0" err="1">
                <a:solidFill>
                  <a:srgbClr val="0070C0"/>
                </a:solidFill>
                <a:latin typeface="Arial"/>
              </a:rPr>
              <a:t>x.remove</a:t>
            </a:r>
            <a:r>
              <a:rPr lang="en-IN" sz="3200" dirty="0">
                <a:solidFill>
                  <a:srgbClr val="0070C0"/>
                </a:solidFill>
                <a:latin typeface="Arial"/>
              </a:rPr>
              <a:t>("a")</a:t>
            </a:r>
            <a:endParaRPr>
              <a:solidFill>
                <a:srgbClr val="0070C0"/>
              </a:solidFill>
            </a:endParaRPr>
          </a:p>
          <a:p>
            <a:r>
              <a:rPr lang="en-IN" sz="3200" dirty="0">
                <a:solidFill>
                  <a:srgbClr val="0070C0"/>
                </a:solidFill>
                <a:latin typeface="Arial"/>
              </a:rPr>
              <a:t>    &gt;&gt;&gt; x</a:t>
            </a:r>
            <a:endParaRPr>
              <a:solidFill>
                <a:srgbClr val="0070C0"/>
              </a:solidFill>
            </a:endParaRPr>
          </a:p>
          <a:p>
            <a:r>
              <a:rPr lang="en-IN" sz="3200" dirty="0">
                <a:solidFill>
                  <a:srgbClr val="0070C0"/>
                </a:solidFill>
                <a:latin typeface="Arial"/>
              </a:rPr>
              <a:t>    {'c', 'b', 'e', 'd</a:t>
            </a:r>
            <a:r>
              <a:rPr lang="en-IN" sz="3200" dirty="0" smtClean="0">
                <a:solidFill>
                  <a:srgbClr val="0070C0"/>
                </a:solidFill>
                <a:latin typeface="Arial"/>
              </a:rPr>
              <a:t>'}</a:t>
            </a:r>
          </a:p>
          <a:p>
            <a:endParaRPr>
              <a:solidFill>
                <a:srgbClr val="0070C0"/>
              </a:solidFill>
            </a:endParaRPr>
          </a:p>
          <a:p>
            <a:r>
              <a:rPr lang="en-IN" sz="3200" dirty="0">
                <a:solidFill>
                  <a:srgbClr val="0070C0"/>
                </a:solidFill>
                <a:latin typeface="Arial"/>
              </a:rPr>
              <a:t>    &gt;&gt;&gt; </a:t>
            </a:r>
            <a:r>
              <a:rPr lang="en-IN" sz="3200" dirty="0" err="1">
                <a:solidFill>
                  <a:srgbClr val="0070C0"/>
                </a:solidFill>
                <a:latin typeface="Arial"/>
              </a:rPr>
              <a:t>x.remove</a:t>
            </a:r>
            <a:r>
              <a:rPr lang="en-IN" sz="3200" dirty="0">
                <a:solidFill>
                  <a:srgbClr val="0070C0"/>
                </a:solidFill>
                <a:latin typeface="Arial"/>
              </a:rPr>
              <a:t>("z")</a:t>
            </a:r>
            <a:endParaRPr>
              <a:solidFill>
                <a:srgbClr val="0070C0"/>
              </a:solidFill>
            </a:endParaRPr>
          </a:p>
          <a:p>
            <a:r>
              <a:rPr lang="en-IN" sz="3200" dirty="0">
                <a:solidFill>
                  <a:srgbClr val="0070C0"/>
                </a:solidFill>
                <a:latin typeface="Arial"/>
              </a:rPr>
              <a:t>    </a:t>
            </a:r>
            <a:r>
              <a:rPr lang="en-IN" sz="3200" dirty="0" err="1">
                <a:solidFill>
                  <a:srgbClr val="0070C0"/>
                </a:solidFill>
                <a:latin typeface="Arial"/>
              </a:rPr>
              <a:t>Traceback</a:t>
            </a:r>
            <a:r>
              <a:rPr lang="en-IN" sz="3200" dirty="0">
                <a:solidFill>
                  <a:srgbClr val="0070C0"/>
                </a:solidFill>
                <a:latin typeface="Arial"/>
              </a:rPr>
              <a:t> (most recent call last):</a:t>
            </a:r>
            <a:endParaRPr>
              <a:solidFill>
                <a:srgbClr val="0070C0"/>
              </a:solidFill>
            </a:endParaRPr>
          </a:p>
          <a:p>
            <a:r>
              <a:rPr lang="en-IN" sz="3200" dirty="0">
                <a:solidFill>
                  <a:srgbClr val="0070C0"/>
                </a:solidFill>
                <a:latin typeface="Arial"/>
              </a:rPr>
              <a:t>      File "&lt;</a:t>
            </a:r>
            <a:r>
              <a:rPr lang="en-IN" sz="3200" dirty="0" err="1">
                <a:solidFill>
                  <a:srgbClr val="0070C0"/>
                </a:solidFill>
                <a:latin typeface="Arial"/>
              </a:rPr>
              <a:t>stdin</a:t>
            </a:r>
            <a:r>
              <a:rPr lang="en-IN" sz="3200" dirty="0">
                <a:solidFill>
                  <a:srgbClr val="0070C0"/>
                </a:solidFill>
                <a:latin typeface="Arial"/>
              </a:rPr>
              <a:t>&gt;", line 1, in &lt;module&gt;</a:t>
            </a:r>
            <a:endParaRPr>
              <a:solidFill>
                <a:srgbClr val="0070C0"/>
              </a:solidFill>
            </a:endParaRPr>
          </a:p>
          <a:p>
            <a:r>
              <a:rPr lang="en-IN" sz="3200" dirty="0">
                <a:solidFill>
                  <a:srgbClr val="0070C0"/>
                </a:solidFill>
                <a:latin typeface="Arial"/>
              </a:rPr>
              <a:t>    </a:t>
            </a:r>
            <a:r>
              <a:rPr lang="en-IN" sz="3200" dirty="0" err="1">
                <a:solidFill>
                  <a:srgbClr val="0070C0"/>
                </a:solidFill>
                <a:latin typeface="Arial"/>
              </a:rPr>
              <a:t>KeyError</a:t>
            </a:r>
            <a:r>
              <a:rPr lang="en-IN" sz="3200" dirty="0">
                <a:solidFill>
                  <a:srgbClr val="0070C0"/>
                </a:solidFill>
                <a:latin typeface="Arial"/>
              </a:rPr>
              <a:t>: </a:t>
            </a:r>
            <a:r>
              <a:rPr lang="en-IN" sz="3200" dirty="0" smtClean="0">
                <a:solidFill>
                  <a:srgbClr val="0070C0"/>
                </a:solidFill>
                <a:latin typeface="Arial"/>
              </a:rPr>
              <a:t>'z’</a:t>
            </a:r>
            <a:r>
              <a:rPr lang="en-IN" sz="3200" dirty="0">
                <a:solidFill>
                  <a:srgbClr val="0070C0"/>
                </a:solidFill>
                <a:latin typeface="Arial"/>
              </a:rPr>
              <a:t>	  	</a:t>
            </a:r>
            <a:endParaRPr>
              <a:solidFill>
                <a:srgbClr val="0070C0"/>
              </a:solidFill>
            </a:endParaRPr>
          </a:p>
          <a:p>
            <a:endParaRPr>
              <a:solidFill>
                <a:srgbClr val="0070C0"/>
              </a:solidFill>
            </a:endParaRPr>
          </a:p>
          <a:p>
            <a:endParaRPr>
              <a:solidFill>
                <a:srgbClr val="0070C0"/>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extShape 1"/>
          <p:cNvSpPr txBox="1"/>
          <p:nvPr/>
        </p:nvSpPr>
        <p:spPr>
          <a:xfrm>
            <a:off x="216000" y="249120"/>
            <a:ext cx="9576000" cy="5530981"/>
          </a:xfrm>
          <a:prstGeom prst="rect">
            <a:avLst/>
          </a:prstGeom>
        </p:spPr>
        <p:txBody>
          <a:bodyPr lIns="0" tIns="0" rIns="0" bIns="0" anchor="ctr"/>
          <a:lstStyle/>
          <a:p>
            <a:r>
              <a:rPr lang="en-IN" sz="3200" dirty="0" err="1">
                <a:solidFill>
                  <a:srgbClr val="C00000"/>
                </a:solidFill>
                <a:latin typeface="Arial"/>
              </a:rPr>
              <a:t>isdisjoint</a:t>
            </a:r>
            <a:r>
              <a:rPr lang="en-IN" sz="3200" dirty="0">
                <a:solidFill>
                  <a:srgbClr val="C00000"/>
                </a:solidFill>
                <a:latin typeface="Arial"/>
              </a:rPr>
              <a:t>()</a:t>
            </a:r>
            <a:endParaRPr>
              <a:solidFill>
                <a:srgbClr val="C00000"/>
              </a:solidFill>
            </a:endParaRPr>
          </a:p>
          <a:p>
            <a:r>
              <a:rPr lang="en-IN" sz="3200" dirty="0">
                <a:solidFill>
                  <a:srgbClr val="0070C0"/>
                </a:solidFill>
                <a:latin typeface="Arial"/>
              </a:rPr>
              <a:t>    This method returns True if </a:t>
            </a:r>
            <a:r>
              <a:rPr lang="en-IN" sz="3200" dirty="0">
                <a:solidFill>
                  <a:srgbClr val="C00000"/>
                </a:solidFill>
                <a:latin typeface="Arial"/>
              </a:rPr>
              <a:t>two sets</a:t>
            </a:r>
            <a:r>
              <a:rPr lang="en-IN" sz="3200" dirty="0">
                <a:solidFill>
                  <a:srgbClr val="0070C0"/>
                </a:solidFill>
                <a:latin typeface="Arial"/>
              </a:rPr>
              <a:t> have a </a:t>
            </a:r>
            <a:r>
              <a:rPr lang="en-IN" sz="3200" dirty="0">
                <a:solidFill>
                  <a:srgbClr val="C00000"/>
                </a:solidFill>
                <a:latin typeface="Arial"/>
              </a:rPr>
              <a:t>null intersection</a:t>
            </a:r>
            <a:endParaRPr>
              <a:solidFill>
                <a:srgbClr val="C00000"/>
              </a:solidFill>
            </a:endParaRPr>
          </a:p>
          <a:p>
            <a:endParaRPr>
              <a:solidFill>
                <a:srgbClr val="0070C0"/>
              </a:solidFill>
            </a:endParaRPr>
          </a:p>
          <a:p>
            <a:r>
              <a:rPr lang="en-IN" sz="3200" dirty="0" err="1">
                <a:solidFill>
                  <a:srgbClr val="C00000"/>
                </a:solidFill>
                <a:latin typeface="Arial"/>
              </a:rPr>
              <a:t>issubset</a:t>
            </a:r>
            <a:r>
              <a:rPr lang="en-IN" sz="3200" dirty="0">
                <a:solidFill>
                  <a:srgbClr val="C00000"/>
                </a:solidFill>
                <a:latin typeface="Arial"/>
              </a:rPr>
              <a:t>()</a:t>
            </a:r>
            <a:endParaRPr>
              <a:solidFill>
                <a:srgbClr val="C00000"/>
              </a:solidFill>
            </a:endParaRPr>
          </a:p>
          <a:p>
            <a:r>
              <a:rPr lang="en-IN" sz="3200" dirty="0" err="1">
                <a:solidFill>
                  <a:srgbClr val="0070C0"/>
                </a:solidFill>
                <a:latin typeface="Arial"/>
              </a:rPr>
              <a:t>x.issubset</a:t>
            </a:r>
            <a:r>
              <a:rPr lang="en-IN" sz="3200" dirty="0">
                <a:solidFill>
                  <a:srgbClr val="0070C0"/>
                </a:solidFill>
                <a:latin typeface="Arial"/>
              </a:rPr>
              <a:t>(y) returns True, if x is a subset of y</a:t>
            </a:r>
            <a:endParaRPr>
              <a:solidFill>
                <a:srgbClr val="0070C0"/>
              </a:solidFill>
            </a:endParaRPr>
          </a:p>
          <a:p>
            <a:endParaRPr>
              <a:solidFill>
                <a:srgbClr val="0070C0"/>
              </a:solidFill>
            </a:endParaRPr>
          </a:p>
          <a:p>
            <a:r>
              <a:rPr lang="en-IN" sz="3200" dirty="0">
                <a:solidFill>
                  <a:srgbClr val="C00000"/>
                </a:solidFill>
                <a:latin typeface="Arial"/>
              </a:rPr>
              <a:t> "&lt;=" </a:t>
            </a:r>
            <a:r>
              <a:rPr lang="en-IN" sz="3200" dirty="0">
                <a:solidFill>
                  <a:srgbClr val="0070C0"/>
                </a:solidFill>
                <a:latin typeface="Arial"/>
              </a:rPr>
              <a:t>is an abbreviation for </a:t>
            </a:r>
            <a:r>
              <a:rPr lang="en-IN" sz="3200" dirty="0">
                <a:solidFill>
                  <a:srgbClr val="C00000"/>
                </a:solidFill>
                <a:latin typeface="Arial"/>
              </a:rPr>
              <a:t>"Subset of"</a:t>
            </a:r>
            <a:r>
              <a:rPr lang="en-IN" sz="3200" dirty="0">
                <a:solidFill>
                  <a:srgbClr val="0070C0"/>
                </a:solidFill>
                <a:latin typeface="Arial"/>
              </a:rPr>
              <a:t> and "&gt;=" for "superset of</a:t>
            </a:r>
            <a:r>
              <a:rPr lang="en-IN" sz="3200" dirty="0" smtClean="0">
                <a:solidFill>
                  <a:srgbClr val="0070C0"/>
                </a:solidFill>
                <a:latin typeface="Arial"/>
              </a:rPr>
              <a:t>"</a:t>
            </a:r>
            <a:endParaRPr>
              <a:solidFill>
                <a:srgbClr val="0070C0"/>
              </a:solidFill>
            </a:endParaRPr>
          </a:p>
          <a:p>
            <a:r>
              <a:rPr lang="en-IN" sz="3200" dirty="0">
                <a:solidFill>
                  <a:srgbClr val="C00000"/>
                </a:solidFill>
                <a:latin typeface="Arial"/>
              </a:rPr>
              <a:t>"&lt;" </a:t>
            </a:r>
            <a:r>
              <a:rPr lang="en-IN" sz="3200" dirty="0">
                <a:solidFill>
                  <a:srgbClr val="0070C0"/>
                </a:solidFill>
                <a:latin typeface="Arial"/>
              </a:rPr>
              <a:t>is used to check if a set is a </a:t>
            </a:r>
            <a:r>
              <a:rPr lang="en-IN" sz="3200" dirty="0">
                <a:solidFill>
                  <a:srgbClr val="C00000"/>
                </a:solidFill>
                <a:latin typeface="Arial"/>
              </a:rPr>
              <a:t>proper subset</a:t>
            </a:r>
            <a:r>
              <a:rPr lang="en-IN" sz="3200" dirty="0">
                <a:solidFill>
                  <a:srgbClr val="0070C0"/>
                </a:solidFill>
                <a:latin typeface="Arial"/>
              </a:rPr>
              <a:t> of a set</a:t>
            </a:r>
            <a:endParaRPr>
              <a:solidFill>
                <a:srgbClr val="0070C0"/>
              </a:solidFill>
            </a:endParaRPr>
          </a:p>
          <a:p>
            <a:endParaRPr>
              <a:solidFill>
                <a:srgbClr val="0070C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Shape 1"/>
          <p:cNvSpPr txBox="1"/>
          <p:nvPr/>
        </p:nvSpPr>
        <p:spPr>
          <a:xfrm>
            <a:off x="216000" y="142876"/>
            <a:ext cx="9576000" cy="4494217"/>
          </a:xfrm>
          <a:prstGeom prst="rect">
            <a:avLst/>
          </a:prstGeom>
        </p:spPr>
        <p:txBody>
          <a:bodyPr lIns="0" tIns="0" rIns="0" bIns="0" anchor="ctr"/>
          <a:lstStyle/>
          <a:p>
            <a:pPr algn="just"/>
            <a:endParaRPr sz="1600"/>
          </a:p>
        </p:txBody>
      </p:sp>
      <p:sp>
        <p:nvSpPr>
          <p:cNvPr id="4" name="TextShape 1"/>
          <p:cNvSpPr txBox="1"/>
          <p:nvPr/>
        </p:nvSpPr>
        <p:spPr>
          <a:xfrm>
            <a:off x="253966" y="993755"/>
            <a:ext cx="9576000" cy="5842015"/>
          </a:xfrm>
          <a:prstGeom prst="rect">
            <a:avLst/>
          </a:prstGeom>
        </p:spPr>
        <p:txBody>
          <a:bodyPr lIns="0" tIns="0" rIns="0" bIns="0" anchor="ctr"/>
          <a:lstStyle/>
          <a:p>
            <a:pPr algn="just">
              <a:lnSpc>
                <a:spcPct val="150000"/>
              </a:lnSpc>
            </a:pPr>
            <a:r>
              <a:rPr lang="en-GB" sz="3200" dirty="0" smtClean="0">
                <a:solidFill>
                  <a:schemeClr val="accent1"/>
                </a:solidFill>
              </a:rPr>
              <a:t>FOR </a:t>
            </a:r>
            <a:r>
              <a:rPr lang="en-GB" sz="3200" dirty="0" err="1" smtClean="0">
                <a:solidFill>
                  <a:schemeClr val="accent1"/>
                </a:solidFill>
              </a:rPr>
              <a:t>i</a:t>
            </a:r>
            <a:r>
              <a:rPr lang="en-GB" sz="3200" dirty="0" smtClean="0">
                <a:solidFill>
                  <a:schemeClr val="accent1"/>
                </a:solidFill>
              </a:rPr>
              <a:t> =0 to 5</a:t>
            </a:r>
          </a:p>
          <a:p>
            <a:pPr algn="just">
              <a:lnSpc>
                <a:spcPct val="150000"/>
              </a:lnSpc>
            </a:pPr>
            <a:r>
              <a:rPr lang="en-GB" sz="3200" dirty="0" smtClean="0">
                <a:solidFill>
                  <a:schemeClr val="accent1"/>
                </a:solidFill>
              </a:rPr>
              <a:t>	READ </a:t>
            </a:r>
            <a:r>
              <a:rPr lang="en-GB" sz="3200" dirty="0" err="1" smtClean="0">
                <a:solidFill>
                  <a:schemeClr val="accent1"/>
                </a:solidFill>
              </a:rPr>
              <a:t>test_Name</a:t>
            </a:r>
            <a:r>
              <a:rPr lang="en-GB" sz="3200" baseline="-25000" dirty="0" err="1" smtClean="0">
                <a:solidFill>
                  <a:schemeClr val="accent1"/>
                </a:solidFill>
              </a:rPr>
              <a:t>i</a:t>
            </a:r>
            <a:endParaRPr lang="en-GB" sz="3200" baseline="-25000" dirty="0" smtClean="0">
              <a:solidFill>
                <a:schemeClr val="accent1"/>
              </a:solidFill>
            </a:endParaRPr>
          </a:p>
          <a:p>
            <a:pPr algn="just">
              <a:lnSpc>
                <a:spcPct val="150000"/>
              </a:lnSpc>
            </a:pPr>
            <a:r>
              <a:rPr lang="en-GB" sz="3200" dirty="0" smtClean="0">
                <a:solidFill>
                  <a:schemeClr val="accent1"/>
                </a:solidFill>
              </a:rPr>
              <a:t>	READ </a:t>
            </a:r>
            <a:r>
              <a:rPr lang="en-GB" sz="3200" dirty="0" err="1" smtClean="0">
                <a:solidFill>
                  <a:schemeClr val="accent1"/>
                </a:solidFill>
              </a:rPr>
              <a:t>minimum</a:t>
            </a:r>
            <a:r>
              <a:rPr lang="en-GB" sz="3200" baseline="-25000" dirty="0" err="1" smtClean="0">
                <a:solidFill>
                  <a:schemeClr val="accent1"/>
                </a:solidFill>
              </a:rPr>
              <a:t>i</a:t>
            </a:r>
            <a:endParaRPr lang="en-GB" sz="3200" baseline="-25000" dirty="0" smtClean="0">
              <a:solidFill>
                <a:schemeClr val="accent1"/>
              </a:solidFill>
            </a:endParaRPr>
          </a:p>
          <a:p>
            <a:pPr algn="just">
              <a:lnSpc>
                <a:spcPct val="150000"/>
              </a:lnSpc>
            </a:pPr>
            <a:r>
              <a:rPr lang="en-GB" sz="3200" dirty="0" smtClean="0">
                <a:solidFill>
                  <a:schemeClr val="accent1"/>
                </a:solidFill>
              </a:rPr>
              <a:t>	READ </a:t>
            </a:r>
            <a:r>
              <a:rPr lang="en-GB" sz="3200" dirty="0" err="1" smtClean="0">
                <a:solidFill>
                  <a:schemeClr val="accent1"/>
                </a:solidFill>
              </a:rPr>
              <a:t>maximum</a:t>
            </a:r>
            <a:r>
              <a:rPr lang="en-GB" sz="3200" baseline="-25000" dirty="0" err="1" smtClean="0">
                <a:solidFill>
                  <a:schemeClr val="accent1"/>
                </a:solidFill>
              </a:rPr>
              <a:t>i</a:t>
            </a:r>
            <a:endParaRPr lang="en-GB" sz="3200" baseline="-25000" dirty="0" smtClean="0">
              <a:solidFill>
                <a:schemeClr val="accent1"/>
              </a:solidFill>
            </a:endParaRPr>
          </a:p>
          <a:p>
            <a:pPr algn="just">
              <a:lnSpc>
                <a:spcPct val="150000"/>
              </a:lnSpc>
            </a:pPr>
            <a:r>
              <a:rPr lang="en-GB" sz="3200" dirty="0" smtClean="0">
                <a:solidFill>
                  <a:schemeClr val="accent1"/>
                </a:solidFill>
              </a:rPr>
              <a:t>	Map </a:t>
            </a:r>
            <a:r>
              <a:rPr lang="en-GB" sz="3200" dirty="0" err="1" smtClean="0">
                <a:solidFill>
                  <a:schemeClr val="accent1"/>
                </a:solidFill>
              </a:rPr>
              <a:t>test_Name</a:t>
            </a:r>
            <a:r>
              <a:rPr lang="en-GB" sz="3200" baseline="-25000" dirty="0" err="1" smtClean="0">
                <a:solidFill>
                  <a:schemeClr val="accent1"/>
                </a:solidFill>
              </a:rPr>
              <a:t>i</a:t>
            </a:r>
            <a:r>
              <a:rPr lang="en-GB" sz="3200" baseline="-25000" dirty="0" smtClean="0">
                <a:solidFill>
                  <a:schemeClr val="accent1"/>
                </a:solidFill>
              </a:rPr>
              <a:t> </a:t>
            </a:r>
            <a:r>
              <a:rPr lang="en-GB" sz="3200" dirty="0" smtClean="0">
                <a:solidFill>
                  <a:schemeClr val="accent1"/>
                </a:solidFill>
              </a:rPr>
              <a:t>to </a:t>
            </a:r>
            <a:r>
              <a:rPr lang="en-GB" sz="3200" dirty="0" err="1" smtClean="0">
                <a:solidFill>
                  <a:schemeClr val="accent1"/>
                </a:solidFill>
              </a:rPr>
              <a:t>minimum</a:t>
            </a:r>
            <a:r>
              <a:rPr lang="en-GB" sz="3200" baseline="-25000" dirty="0" err="1" smtClean="0">
                <a:solidFill>
                  <a:schemeClr val="accent1"/>
                </a:solidFill>
              </a:rPr>
              <a:t>i</a:t>
            </a:r>
            <a:r>
              <a:rPr lang="en-GB" sz="3200" dirty="0" smtClean="0">
                <a:solidFill>
                  <a:schemeClr val="accent1"/>
                </a:solidFill>
              </a:rPr>
              <a:t> and </a:t>
            </a:r>
            <a:r>
              <a:rPr lang="en-GB" sz="3200" dirty="0" err="1" smtClean="0">
                <a:solidFill>
                  <a:schemeClr val="accent1"/>
                </a:solidFill>
              </a:rPr>
              <a:t>maximum</a:t>
            </a:r>
            <a:r>
              <a:rPr lang="en-GB" sz="3200" baseline="-25000" dirty="0" err="1" smtClean="0">
                <a:solidFill>
                  <a:schemeClr val="accent1"/>
                </a:solidFill>
              </a:rPr>
              <a:t>i</a:t>
            </a:r>
            <a:endParaRPr lang="en-GB" sz="3200" baseline="-25000" dirty="0" smtClean="0">
              <a:solidFill>
                <a:schemeClr val="accent1"/>
              </a:solidFill>
            </a:endParaRPr>
          </a:p>
          <a:p>
            <a:pPr algn="just">
              <a:lnSpc>
                <a:spcPct val="150000"/>
              </a:lnSpc>
            </a:pPr>
            <a:r>
              <a:rPr lang="en-GB" sz="3200" dirty="0" smtClean="0">
                <a:solidFill>
                  <a:schemeClr val="accent1"/>
                </a:solidFill>
              </a:rPr>
              <a:t>READ </a:t>
            </a:r>
            <a:r>
              <a:rPr lang="en-GB" sz="3200" dirty="0" err="1" smtClean="0">
                <a:solidFill>
                  <a:schemeClr val="accent1"/>
                </a:solidFill>
              </a:rPr>
              <a:t>test_Name_Chk</a:t>
            </a:r>
            <a:endParaRPr lang="en-GB" sz="3200" baseline="-25000" dirty="0" smtClean="0">
              <a:solidFill>
                <a:schemeClr val="accent1"/>
              </a:solidFill>
            </a:endParaRPr>
          </a:p>
          <a:p>
            <a:pPr algn="just">
              <a:lnSpc>
                <a:spcPct val="150000"/>
              </a:lnSpc>
            </a:pPr>
            <a:r>
              <a:rPr lang="en-GB" sz="3200" dirty="0" smtClean="0">
                <a:solidFill>
                  <a:schemeClr val="accent1"/>
                </a:solidFill>
              </a:rPr>
              <a:t>READ </a:t>
            </a:r>
            <a:r>
              <a:rPr lang="en-GB" sz="3200" dirty="0" err="1" smtClean="0">
                <a:solidFill>
                  <a:schemeClr val="accent1"/>
                </a:solidFill>
              </a:rPr>
              <a:t>observed_Value</a:t>
            </a:r>
            <a:endParaRPr lang="en-GB" sz="3200" dirty="0" smtClean="0">
              <a:solidFill>
                <a:schemeClr val="accent1"/>
              </a:solidFill>
            </a:endParaRPr>
          </a:p>
          <a:p>
            <a:pPr algn="just">
              <a:lnSpc>
                <a:spcPct val="150000"/>
              </a:lnSpc>
            </a:pPr>
            <a:r>
              <a:rPr lang="en-GB" sz="3200" dirty="0" smtClean="0">
                <a:solidFill>
                  <a:schemeClr val="accent1"/>
                </a:solidFill>
              </a:rPr>
              <a:t>END_FOR</a:t>
            </a:r>
            <a:endParaRPr sz="3200">
              <a:solidFill>
                <a:schemeClr val="accent1"/>
              </a:solidFill>
            </a:endParaRPr>
          </a:p>
        </p:txBody>
      </p:sp>
      <p:sp>
        <p:nvSpPr>
          <p:cNvPr id="5" name="Rectangle 2"/>
          <p:cNvSpPr>
            <a:spLocks noGrp="1" noChangeArrowheads="1"/>
          </p:cNvSpPr>
          <p:nvPr>
            <p:ph type="title"/>
          </p:nvPr>
        </p:nvSpPr>
        <p:spPr>
          <a:xfrm>
            <a:off x="336021" y="167994"/>
            <a:ext cx="9408583" cy="825761"/>
          </a:xfrm>
        </p:spPr>
        <p:txBody>
          <a:bodyPr/>
          <a:lstStyle/>
          <a:p>
            <a:pPr algn="ctr"/>
            <a:r>
              <a:rPr lang="en-US" altLang="en-US" sz="2800" b="1" dirty="0" err="1" smtClean="0">
                <a:solidFill>
                  <a:srgbClr val="FF0000"/>
                </a:solidFill>
              </a:rPr>
              <a:t>Pseudocode</a:t>
            </a:r>
            <a:r>
              <a:rPr lang="en-US" altLang="en-US" sz="2800" b="1" dirty="0" smtClean="0">
                <a:solidFill>
                  <a:srgbClr val="FF0000"/>
                </a:solidFill>
              </a:rPr>
              <a:t> </a:t>
            </a:r>
            <a:r>
              <a:rPr lang="en-US" altLang="en-US" sz="2800" b="1" dirty="0" err="1" smtClean="0">
                <a:solidFill>
                  <a:srgbClr val="FF0000"/>
                </a:solidFill>
              </a:rPr>
              <a:t>LabTest</a:t>
            </a:r>
            <a:r>
              <a:rPr lang="en-US" altLang="en-US" sz="2800" b="1" dirty="0" smtClean="0">
                <a:solidFill>
                  <a:srgbClr val="FF0000"/>
                </a:solidFill>
              </a:rPr>
              <a:t> </a:t>
            </a:r>
            <a:r>
              <a:rPr lang="en-US" altLang="en-US" sz="2800" b="1" dirty="0">
                <a:solidFill>
                  <a:srgbClr val="FF0000"/>
                </a:solidFill>
              </a:rPr>
              <a:t>Problem</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TextShape 1"/>
          <p:cNvSpPr txBox="1"/>
          <p:nvPr/>
        </p:nvSpPr>
        <p:spPr>
          <a:xfrm>
            <a:off x="216000" y="194040"/>
            <a:ext cx="9576000" cy="4371615"/>
          </a:xfrm>
          <a:prstGeom prst="rect">
            <a:avLst/>
          </a:prstGeom>
        </p:spPr>
        <p:txBody>
          <a:bodyPr lIns="0" tIns="0" rIns="0" bIns="0" anchor="ctr"/>
          <a:lstStyle/>
          <a:p>
            <a:pPr>
              <a:lnSpc>
                <a:spcPct val="150000"/>
              </a:lnSpc>
            </a:pPr>
            <a:r>
              <a:rPr lang="en-IN" sz="3600" dirty="0" err="1">
                <a:solidFill>
                  <a:srgbClr val="C00000"/>
                </a:solidFill>
                <a:latin typeface="Arial"/>
              </a:rPr>
              <a:t>issuperset</a:t>
            </a:r>
            <a:r>
              <a:rPr lang="en-IN" sz="3600" dirty="0">
                <a:solidFill>
                  <a:srgbClr val="C00000"/>
                </a:solidFill>
                <a:latin typeface="Arial"/>
              </a:rPr>
              <a:t>()</a:t>
            </a:r>
            <a:endParaRPr sz="2400">
              <a:solidFill>
                <a:srgbClr val="C00000"/>
              </a:solidFill>
            </a:endParaRPr>
          </a:p>
          <a:p>
            <a:pPr>
              <a:lnSpc>
                <a:spcPct val="150000"/>
              </a:lnSpc>
            </a:pPr>
            <a:r>
              <a:rPr lang="en-IN" sz="3600" dirty="0" err="1" smtClean="0">
                <a:solidFill>
                  <a:srgbClr val="0070C0"/>
                </a:solidFill>
                <a:latin typeface="Arial"/>
              </a:rPr>
              <a:t>x.issuperset</a:t>
            </a:r>
            <a:r>
              <a:rPr lang="en-IN" sz="3600" dirty="0" smtClean="0">
                <a:solidFill>
                  <a:srgbClr val="0070C0"/>
                </a:solidFill>
                <a:latin typeface="Arial"/>
              </a:rPr>
              <a:t>(y</a:t>
            </a:r>
            <a:r>
              <a:rPr lang="en-IN" sz="3600" dirty="0">
                <a:solidFill>
                  <a:srgbClr val="0070C0"/>
                </a:solidFill>
                <a:latin typeface="Arial"/>
              </a:rPr>
              <a:t>) returns True, if x is a superset of y. "&gt;=" - abbreviation for "</a:t>
            </a:r>
            <a:r>
              <a:rPr lang="en-IN" sz="3600" dirty="0" err="1">
                <a:solidFill>
                  <a:srgbClr val="0070C0"/>
                </a:solidFill>
                <a:latin typeface="Arial"/>
              </a:rPr>
              <a:t>issuperset</a:t>
            </a:r>
            <a:r>
              <a:rPr lang="en-IN" sz="3600" dirty="0">
                <a:solidFill>
                  <a:srgbClr val="0070C0"/>
                </a:solidFill>
                <a:latin typeface="Arial"/>
              </a:rPr>
              <a:t> </a:t>
            </a:r>
            <a:r>
              <a:rPr lang="en-IN" sz="3600" dirty="0" smtClean="0">
                <a:solidFill>
                  <a:srgbClr val="0070C0"/>
                </a:solidFill>
                <a:latin typeface="Arial"/>
              </a:rPr>
              <a:t>of“</a:t>
            </a:r>
          </a:p>
          <a:p>
            <a:pPr>
              <a:lnSpc>
                <a:spcPct val="150000"/>
              </a:lnSpc>
            </a:pPr>
            <a:r>
              <a:rPr lang="en-IN" sz="3600" dirty="0" smtClean="0">
                <a:solidFill>
                  <a:srgbClr val="0070C0"/>
                </a:solidFill>
                <a:latin typeface="Arial"/>
              </a:rPr>
              <a:t>"&gt;" </a:t>
            </a:r>
            <a:r>
              <a:rPr lang="en-IN" sz="3600" dirty="0">
                <a:solidFill>
                  <a:srgbClr val="0070C0"/>
                </a:solidFill>
                <a:latin typeface="Arial"/>
              </a:rPr>
              <a:t>- to check if a set is a proper superset of a </a:t>
            </a:r>
            <a:r>
              <a:rPr lang="en-IN" sz="3600" dirty="0" smtClean="0">
                <a:solidFill>
                  <a:srgbClr val="0070C0"/>
                </a:solidFill>
                <a:latin typeface="Arial"/>
              </a:rPr>
              <a:t>set</a:t>
            </a:r>
            <a:endParaRPr sz="2400">
              <a:solidFill>
                <a:srgbClr val="0070C0"/>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TextShape 1"/>
          <p:cNvSpPr txBox="1"/>
          <p:nvPr/>
        </p:nvSpPr>
        <p:spPr>
          <a:xfrm>
            <a:off x="216000" y="194040"/>
            <a:ext cx="9576000" cy="3871549"/>
          </a:xfrm>
          <a:prstGeom prst="rect">
            <a:avLst/>
          </a:prstGeom>
        </p:spPr>
        <p:txBody>
          <a:bodyPr lIns="0" tIns="0" rIns="0" bIns="0" anchor="ctr"/>
          <a:lstStyle/>
          <a:p>
            <a:pPr>
              <a:lnSpc>
                <a:spcPct val="150000"/>
              </a:lnSpc>
            </a:pPr>
            <a:r>
              <a:rPr lang="en-IN" sz="3600" dirty="0" smtClean="0">
                <a:solidFill>
                  <a:srgbClr val="0070C0"/>
                </a:solidFill>
                <a:latin typeface="Arial"/>
              </a:rPr>
              <a:t>&gt;&gt;&gt; </a:t>
            </a:r>
            <a:r>
              <a:rPr lang="en-IN" sz="3600" dirty="0">
                <a:solidFill>
                  <a:srgbClr val="0070C0"/>
                </a:solidFill>
                <a:latin typeface="Arial"/>
              </a:rPr>
              <a:t>x = {"</a:t>
            </a:r>
            <a:r>
              <a:rPr lang="en-IN" sz="3600" dirty="0" err="1">
                <a:solidFill>
                  <a:srgbClr val="0070C0"/>
                </a:solidFill>
                <a:latin typeface="Arial"/>
              </a:rPr>
              <a:t>a","b","c","d","e</a:t>
            </a:r>
            <a:r>
              <a:rPr lang="en-IN" sz="3600" dirty="0">
                <a:solidFill>
                  <a:srgbClr val="0070C0"/>
                </a:solidFill>
                <a:latin typeface="Arial"/>
              </a:rPr>
              <a:t>"}</a:t>
            </a:r>
            <a:endParaRPr sz="2400">
              <a:solidFill>
                <a:srgbClr val="0070C0"/>
              </a:solidFill>
            </a:endParaRPr>
          </a:p>
          <a:p>
            <a:pPr>
              <a:lnSpc>
                <a:spcPct val="150000"/>
              </a:lnSpc>
            </a:pPr>
            <a:r>
              <a:rPr lang="en-IN" sz="3600" dirty="0">
                <a:solidFill>
                  <a:srgbClr val="0070C0"/>
                </a:solidFill>
                <a:latin typeface="Arial"/>
              </a:rPr>
              <a:t>&gt;&gt;&gt; y = {"</a:t>
            </a:r>
            <a:r>
              <a:rPr lang="en-IN" sz="3600" dirty="0" err="1">
                <a:solidFill>
                  <a:srgbClr val="0070C0"/>
                </a:solidFill>
                <a:latin typeface="Arial"/>
              </a:rPr>
              <a:t>c","d</a:t>
            </a:r>
            <a:r>
              <a:rPr lang="en-IN" sz="3600" dirty="0">
                <a:solidFill>
                  <a:srgbClr val="0070C0"/>
                </a:solidFill>
                <a:latin typeface="Arial"/>
              </a:rPr>
              <a:t>"}</a:t>
            </a:r>
            <a:endParaRPr sz="2400">
              <a:solidFill>
                <a:srgbClr val="0070C0"/>
              </a:solidFill>
            </a:endParaRPr>
          </a:p>
          <a:p>
            <a:pPr>
              <a:lnSpc>
                <a:spcPct val="150000"/>
              </a:lnSpc>
            </a:pPr>
            <a:r>
              <a:rPr lang="en-IN" sz="3600" dirty="0">
                <a:solidFill>
                  <a:srgbClr val="0070C0"/>
                </a:solidFill>
                <a:latin typeface="Arial"/>
              </a:rPr>
              <a:t>&gt;&gt;&gt; </a:t>
            </a:r>
            <a:r>
              <a:rPr lang="en-IN" sz="3600" dirty="0" err="1">
                <a:solidFill>
                  <a:srgbClr val="0070C0"/>
                </a:solidFill>
                <a:latin typeface="Arial"/>
              </a:rPr>
              <a:t>x.issuperset</a:t>
            </a:r>
            <a:r>
              <a:rPr lang="en-IN" sz="3600" dirty="0">
                <a:solidFill>
                  <a:srgbClr val="0070C0"/>
                </a:solidFill>
                <a:latin typeface="Arial"/>
              </a:rPr>
              <a:t>(y)</a:t>
            </a:r>
            <a:endParaRPr sz="2400">
              <a:solidFill>
                <a:srgbClr val="0070C0"/>
              </a:solidFill>
            </a:endParaRPr>
          </a:p>
          <a:p>
            <a:pPr>
              <a:lnSpc>
                <a:spcPct val="150000"/>
              </a:lnSpc>
            </a:pPr>
            <a:r>
              <a:rPr lang="en-IN" sz="3600" dirty="0" smtClean="0">
                <a:solidFill>
                  <a:srgbClr val="0070C0"/>
                </a:solidFill>
                <a:latin typeface="Arial"/>
              </a:rPr>
              <a:t>True</a:t>
            </a:r>
            <a:endParaRPr sz="2400">
              <a:solidFill>
                <a:srgbClr val="0070C0"/>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TextShape 1"/>
          <p:cNvSpPr txBox="1"/>
          <p:nvPr/>
        </p:nvSpPr>
        <p:spPr>
          <a:xfrm>
            <a:off x="216000" y="194040"/>
            <a:ext cx="9576000" cy="7160760"/>
          </a:xfrm>
          <a:prstGeom prst="rect">
            <a:avLst/>
          </a:prstGeom>
        </p:spPr>
        <p:txBody>
          <a:bodyPr lIns="0" tIns="0" rIns="0" bIns="0" anchor="ctr"/>
          <a:lstStyle/>
          <a:p>
            <a:pPr>
              <a:lnSpc>
                <a:spcPct val="150000"/>
              </a:lnSpc>
            </a:pPr>
            <a:r>
              <a:rPr lang="en-IN" sz="3200" dirty="0" smtClean="0">
                <a:solidFill>
                  <a:srgbClr val="0070C0"/>
                </a:solidFill>
                <a:latin typeface="Arial"/>
              </a:rPr>
              <a:t>&gt;&gt;&gt; </a:t>
            </a:r>
            <a:r>
              <a:rPr lang="en-IN" sz="3200" dirty="0">
                <a:solidFill>
                  <a:srgbClr val="0070C0"/>
                </a:solidFill>
                <a:latin typeface="Arial"/>
              </a:rPr>
              <a:t>x &gt; y</a:t>
            </a:r>
            <a:endParaRPr sz="2000">
              <a:solidFill>
                <a:srgbClr val="0070C0"/>
              </a:solidFill>
            </a:endParaRPr>
          </a:p>
          <a:p>
            <a:pPr>
              <a:lnSpc>
                <a:spcPct val="150000"/>
              </a:lnSpc>
            </a:pPr>
            <a:r>
              <a:rPr lang="en-IN" sz="3200" dirty="0">
                <a:solidFill>
                  <a:srgbClr val="0070C0"/>
                </a:solidFill>
                <a:latin typeface="Arial"/>
              </a:rPr>
              <a:t>True</a:t>
            </a:r>
            <a:endParaRPr sz="2000">
              <a:solidFill>
                <a:srgbClr val="0070C0"/>
              </a:solidFill>
            </a:endParaRPr>
          </a:p>
          <a:p>
            <a:pPr>
              <a:lnSpc>
                <a:spcPct val="150000"/>
              </a:lnSpc>
            </a:pPr>
            <a:r>
              <a:rPr lang="en-IN" sz="3200" dirty="0">
                <a:solidFill>
                  <a:srgbClr val="0070C0"/>
                </a:solidFill>
                <a:latin typeface="Arial"/>
              </a:rPr>
              <a:t>&gt;&gt;&gt; x &gt;= y</a:t>
            </a:r>
            <a:endParaRPr sz="2000">
              <a:solidFill>
                <a:srgbClr val="0070C0"/>
              </a:solidFill>
            </a:endParaRPr>
          </a:p>
          <a:p>
            <a:pPr>
              <a:lnSpc>
                <a:spcPct val="150000"/>
              </a:lnSpc>
            </a:pPr>
            <a:r>
              <a:rPr lang="en-IN" sz="3200" dirty="0">
                <a:solidFill>
                  <a:srgbClr val="0070C0"/>
                </a:solidFill>
                <a:latin typeface="Arial"/>
              </a:rPr>
              <a:t>True</a:t>
            </a:r>
            <a:endParaRPr sz="2000">
              <a:solidFill>
                <a:srgbClr val="0070C0"/>
              </a:solidFill>
            </a:endParaRPr>
          </a:p>
          <a:p>
            <a:pPr>
              <a:lnSpc>
                <a:spcPct val="150000"/>
              </a:lnSpc>
            </a:pPr>
            <a:r>
              <a:rPr lang="en-IN" sz="3200" dirty="0">
                <a:solidFill>
                  <a:srgbClr val="0070C0"/>
                </a:solidFill>
                <a:latin typeface="Arial"/>
              </a:rPr>
              <a:t>&gt;&gt;&gt; x &gt;= x</a:t>
            </a:r>
            <a:endParaRPr sz="2000">
              <a:solidFill>
                <a:srgbClr val="0070C0"/>
              </a:solidFill>
            </a:endParaRPr>
          </a:p>
          <a:p>
            <a:pPr>
              <a:lnSpc>
                <a:spcPct val="150000"/>
              </a:lnSpc>
            </a:pPr>
            <a:r>
              <a:rPr lang="en-IN" sz="3200" dirty="0">
                <a:solidFill>
                  <a:srgbClr val="0070C0"/>
                </a:solidFill>
                <a:latin typeface="Arial"/>
              </a:rPr>
              <a:t>True</a:t>
            </a:r>
            <a:endParaRPr sz="2000">
              <a:solidFill>
                <a:srgbClr val="0070C0"/>
              </a:solidFill>
            </a:endParaRPr>
          </a:p>
          <a:p>
            <a:pPr>
              <a:lnSpc>
                <a:spcPct val="150000"/>
              </a:lnSpc>
            </a:pPr>
            <a:r>
              <a:rPr lang="en-IN" sz="3200" dirty="0">
                <a:solidFill>
                  <a:srgbClr val="0070C0"/>
                </a:solidFill>
                <a:latin typeface="Arial"/>
              </a:rPr>
              <a:t>&gt;&gt;&gt; x &gt; x</a:t>
            </a:r>
            <a:endParaRPr sz="2000">
              <a:solidFill>
                <a:srgbClr val="0070C0"/>
              </a:solidFill>
            </a:endParaRPr>
          </a:p>
          <a:p>
            <a:pPr>
              <a:lnSpc>
                <a:spcPct val="150000"/>
              </a:lnSpc>
            </a:pPr>
            <a:r>
              <a:rPr lang="en-IN" sz="3200" dirty="0">
                <a:solidFill>
                  <a:srgbClr val="0070C0"/>
                </a:solidFill>
                <a:latin typeface="Arial"/>
              </a:rPr>
              <a:t>False</a:t>
            </a:r>
            <a:endParaRPr sz="2000">
              <a:solidFill>
                <a:srgbClr val="0070C0"/>
              </a:solidFill>
            </a:endParaRPr>
          </a:p>
          <a:p>
            <a:pPr>
              <a:lnSpc>
                <a:spcPct val="150000"/>
              </a:lnSpc>
            </a:pPr>
            <a:r>
              <a:rPr lang="en-IN" sz="3200" dirty="0">
                <a:solidFill>
                  <a:srgbClr val="0070C0"/>
                </a:solidFill>
                <a:latin typeface="Arial"/>
              </a:rPr>
              <a:t>&gt;&gt;&gt; </a:t>
            </a:r>
            <a:r>
              <a:rPr lang="en-IN" sz="3200" dirty="0" err="1">
                <a:solidFill>
                  <a:srgbClr val="0070C0"/>
                </a:solidFill>
                <a:latin typeface="Arial"/>
              </a:rPr>
              <a:t>x.issuperset</a:t>
            </a:r>
            <a:r>
              <a:rPr lang="en-IN" sz="3200" dirty="0">
                <a:solidFill>
                  <a:srgbClr val="0070C0"/>
                </a:solidFill>
                <a:latin typeface="Arial"/>
              </a:rPr>
              <a:t>(x)</a:t>
            </a:r>
            <a:endParaRPr sz="2000">
              <a:solidFill>
                <a:srgbClr val="0070C0"/>
              </a:solidFill>
            </a:endParaRPr>
          </a:p>
          <a:p>
            <a:pPr>
              <a:lnSpc>
                <a:spcPct val="150000"/>
              </a:lnSpc>
            </a:pPr>
            <a:r>
              <a:rPr lang="en-IN" sz="3200" dirty="0">
                <a:solidFill>
                  <a:srgbClr val="0070C0"/>
                </a:solidFill>
                <a:latin typeface="Arial"/>
              </a:rPr>
              <a:t>True</a:t>
            </a:r>
            <a:endParaRPr sz="2000">
              <a:solidFill>
                <a:srgbClr val="0070C0"/>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extShape 1"/>
          <p:cNvSpPr txBox="1"/>
          <p:nvPr/>
        </p:nvSpPr>
        <p:spPr>
          <a:xfrm>
            <a:off x="216000" y="131040"/>
            <a:ext cx="9576000" cy="5077557"/>
          </a:xfrm>
          <a:prstGeom prst="rect">
            <a:avLst/>
          </a:prstGeom>
        </p:spPr>
        <p:txBody>
          <a:bodyPr lIns="0" tIns="0" rIns="0" bIns="0" anchor="ctr"/>
          <a:lstStyle/>
          <a:p>
            <a:pPr>
              <a:lnSpc>
                <a:spcPct val="150000"/>
              </a:lnSpc>
            </a:pPr>
            <a:r>
              <a:rPr lang="en-IN" sz="3200" dirty="0">
                <a:solidFill>
                  <a:srgbClr val="0070C0"/>
                </a:solidFill>
                <a:latin typeface="Arial"/>
              </a:rPr>
              <a:t>    &gt;&gt;&gt; x = {"</a:t>
            </a:r>
            <a:r>
              <a:rPr lang="en-IN" sz="3200" dirty="0" err="1">
                <a:solidFill>
                  <a:srgbClr val="0070C0"/>
                </a:solidFill>
                <a:latin typeface="Arial"/>
              </a:rPr>
              <a:t>a","b","c","d","e</a:t>
            </a:r>
            <a:r>
              <a:rPr lang="en-IN" sz="3200" dirty="0">
                <a:solidFill>
                  <a:srgbClr val="0070C0"/>
                </a:solidFill>
                <a:latin typeface="Arial"/>
              </a:rPr>
              <a:t>"}</a:t>
            </a:r>
            <a:endParaRPr>
              <a:solidFill>
                <a:srgbClr val="0070C0"/>
              </a:solidFill>
            </a:endParaRPr>
          </a:p>
          <a:p>
            <a:pPr>
              <a:lnSpc>
                <a:spcPct val="150000"/>
              </a:lnSpc>
            </a:pPr>
            <a:r>
              <a:rPr lang="en-IN" sz="3200" dirty="0">
                <a:solidFill>
                  <a:srgbClr val="0070C0"/>
                </a:solidFill>
                <a:latin typeface="Arial"/>
              </a:rPr>
              <a:t>    &gt;&gt;&gt; y = {"</a:t>
            </a:r>
            <a:r>
              <a:rPr lang="en-IN" sz="3200" dirty="0" err="1">
                <a:solidFill>
                  <a:srgbClr val="0070C0"/>
                </a:solidFill>
                <a:latin typeface="Arial"/>
              </a:rPr>
              <a:t>c","d</a:t>
            </a:r>
            <a:r>
              <a:rPr lang="en-IN" sz="3200" dirty="0">
                <a:solidFill>
                  <a:srgbClr val="0070C0"/>
                </a:solidFill>
                <a:latin typeface="Arial"/>
              </a:rPr>
              <a:t>"}</a:t>
            </a:r>
            <a:endParaRPr>
              <a:solidFill>
                <a:srgbClr val="0070C0"/>
              </a:solidFill>
            </a:endParaRPr>
          </a:p>
          <a:p>
            <a:pPr>
              <a:lnSpc>
                <a:spcPct val="150000"/>
              </a:lnSpc>
            </a:pPr>
            <a:r>
              <a:rPr lang="en-IN" sz="3200" dirty="0">
                <a:solidFill>
                  <a:srgbClr val="0070C0"/>
                </a:solidFill>
                <a:latin typeface="Arial"/>
              </a:rPr>
              <a:t>    &gt;&gt;&gt; </a:t>
            </a:r>
            <a:r>
              <a:rPr lang="en-IN" sz="3200" dirty="0" err="1">
                <a:solidFill>
                  <a:srgbClr val="C00000"/>
                </a:solidFill>
                <a:latin typeface="Arial"/>
              </a:rPr>
              <a:t>x.issubset</a:t>
            </a:r>
            <a:r>
              <a:rPr lang="en-IN" sz="3200" dirty="0">
                <a:solidFill>
                  <a:srgbClr val="C00000"/>
                </a:solidFill>
                <a:latin typeface="Arial"/>
              </a:rPr>
              <a:t>(y)</a:t>
            </a:r>
            <a:endParaRPr>
              <a:solidFill>
                <a:srgbClr val="C00000"/>
              </a:solidFill>
            </a:endParaRPr>
          </a:p>
          <a:p>
            <a:pPr>
              <a:lnSpc>
                <a:spcPct val="150000"/>
              </a:lnSpc>
            </a:pPr>
            <a:r>
              <a:rPr lang="en-IN" sz="3200" dirty="0">
                <a:solidFill>
                  <a:srgbClr val="0070C0"/>
                </a:solidFill>
                <a:latin typeface="Arial"/>
              </a:rPr>
              <a:t>    False</a:t>
            </a:r>
            <a:endParaRPr>
              <a:solidFill>
                <a:srgbClr val="0070C0"/>
              </a:solidFill>
            </a:endParaRPr>
          </a:p>
          <a:p>
            <a:pPr>
              <a:lnSpc>
                <a:spcPct val="150000"/>
              </a:lnSpc>
            </a:pPr>
            <a:r>
              <a:rPr lang="en-IN" sz="3200" dirty="0">
                <a:solidFill>
                  <a:srgbClr val="0070C0"/>
                </a:solidFill>
                <a:latin typeface="Arial"/>
              </a:rPr>
              <a:t>    &gt;&gt;&gt; </a:t>
            </a:r>
            <a:r>
              <a:rPr lang="en-IN" sz="3200" dirty="0" err="1">
                <a:solidFill>
                  <a:srgbClr val="0070C0"/>
                </a:solidFill>
                <a:latin typeface="Arial"/>
              </a:rPr>
              <a:t>y.issubset</a:t>
            </a:r>
            <a:r>
              <a:rPr lang="en-IN" sz="3200" dirty="0">
                <a:solidFill>
                  <a:srgbClr val="0070C0"/>
                </a:solidFill>
                <a:latin typeface="Arial"/>
              </a:rPr>
              <a:t>(x)</a:t>
            </a:r>
            <a:endParaRPr>
              <a:solidFill>
                <a:srgbClr val="0070C0"/>
              </a:solidFill>
            </a:endParaRPr>
          </a:p>
          <a:p>
            <a:pPr>
              <a:lnSpc>
                <a:spcPct val="150000"/>
              </a:lnSpc>
            </a:pPr>
            <a:r>
              <a:rPr lang="en-IN" sz="3200" dirty="0">
                <a:solidFill>
                  <a:srgbClr val="0070C0"/>
                </a:solidFill>
                <a:latin typeface="Arial"/>
              </a:rPr>
              <a:t>    True</a:t>
            </a:r>
            <a:endParaRPr>
              <a:solidFill>
                <a:srgbClr val="0070C0"/>
              </a:solidFill>
            </a:endParaRPr>
          </a:p>
          <a:p>
            <a:pPr>
              <a:lnSpc>
                <a:spcPct val="150000"/>
              </a:lnSpc>
            </a:pPr>
            <a:r>
              <a:rPr lang="en-IN" sz="3200" dirty="0">
                <a:solidFill>
                  <a:srgbClr val="0070C0"/>
                </a:solidFill>
                <a:latin typeface="Arial"/>
              </a:rPr>
              <a:t>    </a:t>
            </a:r>
            <a:endParaRPr>
              <a:solidFill>
                <a:srgbClr val="0070C0"/>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extShape 1"/>
          <p:cNvSpPr txBox="1"/>
          <p:nvPr/>
        </p:nvSpPr>
        <p:spPr>
          <a:xfrm>
            <a:off x="216000" y="131040"/>
            <a:ext cx="9576000" cy="4363177"/>
          </a:xfrm>
          <a:prstGeom prst="rect">
            <a:avLst/>
          </a:prstGeom>
        </p:spPr>
        <p:txBody>
          <a:bodyPr lIns="0" tIns="0" rIns="0" bIns="0" anchor="ctr"/>
          <a:lstStyle/>
          <a:p>
            <a:r>
              <a:rPr lang="en-IN" sz="3200" dirty="0" smtClean="0">
                <a:solidFill>
                  <a:srgbClr val="0070C0"/>
                </a:solidFill>
                <a:latin typeface="Arial"/>
              </a:rPr>
              <a:t>&gt;&gt;&gt; </a:t>
            </a:r>
            <a:r>
              <a:rPr lang="en-IN" sz="3200" dirty="0">
                <a:solidFill>
                  <a:srgbClr val="0070C0"/>
                </a:solidFill>
                <a:latin typeface="Arial"/>
              </a:rPr>
              <a:t>x &lt; y</a:t>
            </a:r>
            <a:endParaRPr>
              <a:solidFill>
                <a:srgbClr val="0070C0"/>
              </a:solidFill>
            </a:endParaRPr>
          </a:p>
          <a:p>
            <a:r>
              <a:rPr lang="en-IN" sz="3200" dirty="0">
                <a:solidFill>
                  <a:srgbClr val="0070C0"/>
                </a:solidFill>
                <a:latin typeface="Arial"/>
              </a:rPr>
              <a:t>    False</a:t>
            </a:r>
            <a:endParaRPr>
              <a:solidFill>
                <a:srgbClr val="0070C0"/>
              </a:solidFill>
            </a:endParaRPr>
          </a:p>
          <a:p>
            <a:r>
              <a:rPr lang="en-IN" sz="3200" dirty="0">
                <a:solidFill>
                  <a:srgbClr val="0070C0"/>
                </a:solidFill>
                <a:latin typeface="Arial"/>
              </a:rPr>
              <a:t>    &gt;&gt;&gt; y &lt; x # y is a proper subset of x</a:t>
            </a:r>
            <a:endParaRPr>
              <a:solidFill>
                <a:srgbClr val="0070C0"/>
              </a:solidFill>
            </a:endParaRPr>
          </a:p>
          <a:p>
            <a:r>
              <a:rPr lang="en-IN" sz="3200" dirty="0">
                <a:solidFill>
                  <a:srgbClr val="0070C0"/>
                </a:solidFill>
                <a:latin typeface="Arial"/>
              </a:rPr>
              <a:t>    True</a:t>
            </a:r>
            <a:endParaRPr>
              <a:solidFill>
                <a:srgbClr val="0070C0"/>
              </a:solidFill>
            </a:endParaRPr>
          </a:p>
          <a:p>
            <a:r>
              <a:rPr lang="en-IN" sz="3200" dirty="0">
                <a:solidFill>
                  <a:srgbClr val="0070C0"/>
                </a:solidFill>
                <a:latin typeface="Arial"/>
              </a:rPr>
              <a:t>    &gt;&gt;&gt; x &lt; x # a set </a:t>
            </a:r>
            <a:r>
              <a:rPr lang="en-IN" sz="3200" dirty="0" smtClean="0">
                <a:solidFill>
                  <a:srgbClr val="0070C0"/>
                </a:solidFill>
                <a:latin typeface="Arial"/>
              </a:rPr>
              <a:t>is not a </a:t>
            </a:r>
            <a:r>
              <a:rPr lang="en-IN" sz="3200" dirty="0">
                <a:solidFill>
                  <a:srgbClr val="0070C0"/>
                </a:solidFill>
                <a:latin typeface="Arial"/>
              </a:rPr>
              <a:t>proper subset of oneself.</a:t>
            </a:r>
            <a:endParaRPr>
              <a:solidFill>
                <a:srgbClr val="0070C0"/>
              </a:solidFill>
            </a:endParaRPr>
          </a:p>
          <a:p>
            <a:r>
              <a:rPr lang="en-IN" sz="3200" dirty="0">
                <a:solidFill>
                  <a:srgbClr val="0070C0"/>
                </a:solidFill>
                <a:latin typeface="Arial"/>
              </a:rPr>
              <a:t>    False</a:t>
            </a:r>
            <a:endParaRPr>
              <a:solidFill>
                <a:srgbClr val="0070C0"/>
              </a:solidFill>
            </a:endParaRPr>
          </a:p>
          <a:p>
            <a:r>
              <a:rPr lang="en-IN" sz="3200" dirty="0">
                <a:solidFill>
                  <a:srgbClr val="0070C0"/>
                </a:solidFill>
                <a:latin typeface="Arial"/>
              </a:rPr>
              <a:t>    &gt;&gt;&gt; x &lt;= x </a:t>
            </a:r>
            <a:endParaRPr>
              <a:solidFill>
                <a:srgbClr val="0070C0"/>
              </a:solidFill>
            </a:endParaRPr>
          </a:p>
          <a:p>
            <a:r>
              <a:rPr lang="en-IN" sz="3200" dirty="0">
                <a:solidFill>
                  <a:srgbClr val="0070C0"/>
                </a:solidFill>
                <a:latin typeface="Arial"/>
              </a:rPr>
              <a:t>    </a:t>
            </a:r>
            <a:r>
              <a:rPr lang="en-IN" sz="3200" dirty="0" smtClean="0">
                <a:solidFill>
                  <a:srgbClr val="0070C0"/>
                </a:solidFill>
                <a:latin typeface="Arial"/>
              </a:rPr>
              <a:t>True   </a:t>
            </a:r>
            <a:endParaRPr>
              <a:solidFill>
                <a:srgbClr val="0070C0"/>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extShape 1"/>
          <p:cNvSpPr txBox="1"/>
          <p:nvPr/>
        </p:nvSpPr>
        <p:spPr>
          <a:xfrm>
            <a:off x="216000" y="249120"/>
            <a:ext cx="9576000" cy="5459543"/>
          </a:xfrm>
          <a:prstGeom prst="rect">
            <a:avLst/>
          </a:prstGeom>
        </p:spPr>
        <p:txBody>
          <a:bodyPr lIns="0" tIns="0" rIns="0" bIns="0" anchor="ctr"/>
          <a:lstStyle/>
          <a:p>
            <a:r>
              <a:rPr lang="en-IN" sz="3200" dirty="0">
                <a:solidFill>
                  <a:srgbClr val="C00000"/>
                </a:solidFill>
                <a:latin typeface="Arial"/>
              </a:rPr>
              <a:t>pop</a:t>
            </a:r>
            <a:r>
              <a:rPr lang="en-IN" sz="3200" dirty="0" smtClean="0">
                <a:solidFill>
                  <a:srgbClr val="C00000"/>
                </a:solidFill>
                <a:latin typeface="Arial"/>
              </a:rPr>
              <a:t>()</a:t>
            </a:r>
          </a:p>
          <a:p>
            <a:endParaRPr>
              <a:solidFill>
                <a:schemeClr val="accent1"/>
              </a:solidFill>
            </a:endParaRPr>
          </a:p>
          <a:p>
            <a:r>
              <a:rPr lang="en-IN" sz="3200" dirty="0">
                <a:solidFill>
                  <a:schemeClr val="accent1"/>
                </a:solidFill>
                <a:latin typeface="Arial"/>
              </a:rPr>
              <a:t>pop() removes and returns an arbitrary set element.</a:t>
            </a:r>
            <a:endParaRPr>
              <a:solidFill>
                <a:schemeClr val="accent1"/>
              </a:solidFill>
            </a:endParaRPr>
          </a:p>
          <a:p>
            <a:endParaRPr>
              <a:solidFill>
                <a:schemeClr val="accent1"/>
              </a:solidFill>
            </a:endParaRPr>
          </a:p>
          <a:p>
            <a:r>
              <a:rPr lang="en-IN" sz="3200" dirty="0">
                <a:solidFill>
                  <a:schemeClr val="accent1"/>
                </a:solidFill>
                <a:latin typeface="Arial"/>
              </a:rPr>
              <a:t>The method raises a </a:t>
            </a:r>
            <a:r>
              <a:rPr lang="en-IN" sz="3200" dirty="0" err="1">
                <a:solidFill>
                  <a:srgbClr val="C00000"/>
                </a:solidFill>
                <a:latin typeface="Arial"/>
              </a:rPr>
              <a:t>KeyError</a:t>
            </a:r>
            <a:r>
              <a:rPr lang="en-IN" sz="3200" dirty="0">
                <a:solidFill>
                  <a:srgbClr val="C00000"/>
                </a:solidFill>
                <a:latin typeface="Arial"/>
              </a:rPr>
              <a:t> if the set is empty</a:t>
            </a:r>
            <a:endParaRPr>
              <a:solidFill>
                <a:srgbClr val="C00000"/>
              </a:solidFill>
            </a:endParaRPr>
          </a:p>
          <a:p>
            <a:endParaRPr>
              <a:solidFill>
                <a:schemeClr val="accent1"/>
              </a:solidFill>
            </a:endParaRPr>
          </a:p>
          <a:p>
            <a:r>
              <a:rPr lang="en-IN" sz="3200" dirty="0">
                <a:solidFill>
                  <a:schemeClr val="accent1"/>
                </a:solidFill>
                <a:latin typeface="Arial"/>
              </a:rPr>
              <a:t>    &gt;&gt;&gt; x = {"</a:t>
            </a:r>
            <a:r>
              <a:rPr lang="en-IN" sz="3200" dirty="0" err="1">
                <a:solidFill>
                  <a:schemeClr val="accent1"/>
                </a:solidFill>
                <a:latin typeface="Arial"/>
              </a:rPr>
              <a:t>a","b","c","d","e</a:t>
            </a:r>
            <a:r>
              <a:rPr lang="en-IN" sz="3200" dirty="0">
                <a:solidFill>
                  <a:schemeClr val="accent1"/>
                </a:solidFill>
                <a:latin typeface="Arial"/>
              </a:rPr>
              <a:t>"}</a:t>
            </a:r>
            <a:endParaRPr>
              <a:solidFill>
                <a:schemeClr val="accent1"/>
              </a:solidFill>
            </a:endParaRPr>
          </a:p>
          <a:p>
            <a:r>
              <a:rPr lang="en-IN" sz="3200" dirty="0">
                <a:solidFill>
                  <a:schemeClr val="accent1"/>
                </a:solidFill>
                <a:latin typeface="Arial"/>
              </a:rPr>
              <a:t>    &gt;&gt;&gt; x.pop()</a:t>
            </a:r>
            <a:endParaRPr>
              <a:solidFill>
                <a:schemeClr val="accent1"/>
              </a:solidFill>
            </a:endParaRPr>
          </a:p>
          <a:p>
            <a:r>
              <a:rPr lang="en-IN" sz="3200" dirty="0">
                <a:solidFill>
                  <a:schemeClr val="accent1"/>
                </a:solidFill>
                <a:latin typeface="Arial"/>
              </a:rPr>
              <a:t>    'a'</a:t>
            </a:r>
            <a:endParaRPr>
              <a:solidFill>
                <a:schemeClr val="accent1"/>
              </a:solidFill>
            </a:endParaRPr>
          </a:p>
          <a:p>
            <a:r>
              <a:rPr lang="en-IN" sz="3200" dirty="0">
                <a:solidFill>
                  <a:schemeClr val="accent1"/>
                </a:solidFill>
                <a:latin typeface="Arial"/>
              </a:rPr>
              <a:t>    &gt;&gt;&gt; x.pop()</a:t>
            </a:r>
            <a:endParaRPr>
              <a:solidFill>
                <a:schemeClr val="accent1"/>
              </a:solidFill>
            </a:endParaRPr>
          </a:p>
          <a:p>
            <a:r>
              <a:rPr lang="en-IN" sz="3200" dirty="0">
                <a:solidFill>
                  <a:schemeClr val="accent1"/>
                </a:solidFill>
                <a:latin typeface="Arial"/>
              </a:rPr>
              <a:t>    'c'</a:t>
            </a:r>
            <a:endParaRPr>
              <a:solidFill>
                <a:schemeClr val="accent1"/>
              </a:solidFill>
            </a:endParaRPr>
          </a:p>
          <a:p>
            <a:endParaRPr>
              <a:solidFill>
                <a:schemeClr val="accent1"/>
              </a:solidFill>
            </a:endParaRPr>
          </a:p>
          <a:p>
            <a:endParaRPr>
              <a:solidFill>
                <a:schemeClr val="accent1"/>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extShape 1"/>
          <p:cNvSpPr txBox="1"/>
          <p:nvPr/>
        </p:nvSpPr>
        <p:spPr>
          <a:xfrm>
            <a:off x="216000" y="249120"/>
            <a:ext cx="9576000" cy="5316667"/>
          </a:xfrm>
          <a:prstGeom prst="rect">
            <a:avLst/>
          </a:prstGeom>
        </p:spPr>
        <p:txBody>
          <a:bodyPr lIns="0" tIns="0" rIns="0" bIns="0" anchor="ctr"/>
          <a:lstStyle/>
          <a:p>
            <a:pPr>
              <a:lnSpc>
                <a:spcPct val="150000"/>
              </a:lnSpc>
            </a:pPr>
            <a:r>
              <a:rPr lang="en-IN" sz="3200" dirty="0">
                <a:solidFill>
                  <a:srgbClr val="0070C0"/>
                </a:solidFill>
                <a:latin typeface="Arial"/>
              </a:rPr>
              <a:t>Sets themselves are mutable too, and so </a:t>
            </a:r>
            <a:r>
              <a:rPr lang="en-IN" sz="3200" dirty="0">
                <a:solidFill>
                  <a:srgbClr val="C00000"/>
                </a:solidFill>
                <a:latin typeface="Arial"/>
              </a:rPr>
              <a:t>cannot be nested in other sets</a:t>
            </a:r>
            <a:r>
              <a:rPr lang="en-IN" sz="3200" dirty="0">
                <a:solidFill>
                  <a:srgbClr val="0070C0"/>
                </a:solidFill>
                <a:latin typeface="Arial"/>
              </a:rPr>
              <a:t> directly;</a:t>
            </a:r>
            <a:endParaRPr>
              <a:solidFill>
                <a:srgbClr val="0070C0"/>
              </a:solidFill>
            </a:endParaRPr>
          </a:p>
          <a:p>
            <a:pPr>
              <a:lnSpc>
                <a:spcPct val="150000"/>
              </a:lnSpc>
            </a:pPr>
            <a:endParaRPr>
              <a:solidFill>
                <a:srgbClr val="0070C0"/>
              </a:solidFill>
            </a:endParaRPr>
          </a:p>
          <a:p>
            <a:pPr>
              <a:lnSpc>
                <a:spcPct val="150000"/>
              </a:lnSpc>
            </a:pPr>
            <a:r>
              <a:rPr lang="en-IN" sz="3200" dirty="0">
                <a:solidFill>
                  <a:srgbClr val="0070C0"/>
                </a:solidFill>
                <a:latin typeface="Arial"/>
              </a:rPr>
              <a:t>if you need to store a set inside another set, the </a:t>
            </a:r>
            <a:r>
              <a:rPr lang="en-IN" sz="3200" dirty="0" err="1">
                <a:solidFill>
                  <a:srgbClr val="C00000"/>
                </a:solidFill>
                <a:latin typeface="Arial"/>
              </a:rPr>
              <a:t>frozenset</a:t>
            </a:r>
            <a:r>
              <a:rPr lang="en-IN" sz="3200" dirty="0">
                <a:solidFill>
                  <a:srgbClr val="C00000"/>
                </a:solidFill>
                <a:latin typeface="Arial"/>
              </a:rPr>
              <a:t> </a:t>
            </a:r>
            <a:r>
              <a:rPr lang="en-IN" sz="3200" dirty="0">
                <a:solidFill>
                  <a:srgbClr val="0070C0"/>
                </a:solidFill>
                <a:latin typeface="Arial"/>
              </a:rPr>
              <a:t>built-in call works just like set but creates an immutable set that cannot change and thus can</a:t>
            </a:r>
            <a:endParaRPr>
              <a:solidFill>
                <a:srgbClr val="0070C0"/>
              </a:solidFill>
            </a:endParaRPr>
          </a:p>
          <a:p>
            <a:pPr>
              <a:lnSpc>
                <a:spcPct val="150000"/>
              </a:lnSpc>
            </a:pPr>
            <a:r>
              <a:rPr lang="en-IN" sz="3200" dirty="0">
                <a:solidFill>
                  <a:srgbClr val="0070C0"/>
                </a:solidFill>
                <a:latin typeface="Arial"/>
              </a:rPr>
              <a:t>be embedded in other sets</a:t>
            </a:r>
            <a:endParaRPr>
              <a:solidFill>
                <a:srgbClr val="0070C0"/>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TextShape 1"/>
          <p:cNvSpPr txBox="1"/>
          <p:nvPr/>
        </p:nvSpPr>
        <p:spPr>
          <a:xfrm>
            <a:off x="216000" y="249120"/>
            <a:ext cx="9576000" cy="4816601"/>
          </a:xfrm>
          <a:prstGeom prst="rect">
            <a:avLst/>
          </a:prstGeom>
        </p:spPr>
        <p:txBody>
          <a:bodyPr lIns="0" tIns="0" rIns="0" bIns="0" anchor="ctr"/>
          <a:lstStyle/>
          <a:p>
            <a:r>
              <a:rPr lang="en-IN" sz="3200" dirty="0">
                <a:solidFill>
                  <a:schemeClr val="accent1"/>
                </a:solidFill>
                <a:latin typeface="Arial"/>
              </a:rPr>
              <a:t>To </a:t>
            </a:r>
            <a:r>
              <a:rPr lang="en-IN" sz="3200" dirty="0">
                <a:solidFill>
                  <a:srgbClr val="C00000"/>
                </a:solidFill>
                <a:latin typeface="Arial"/>
              </a:rPr>
              <a:t>create </a:t>
            </a:r>
            <a:r>
              <a:rPr lang="en-IN" sz="3200" dirty="0" err="1">
                <a:solidFill>
                  <a:srgbClr val="C00000"/>
                </a:solidFill>
                <a:latin typeface="Arial"/>
              </a:rPr>
              <a:t>frozenset</a:t>
            </a:r>
            <a:r>
              <a:rPr lang="en-IN" sz="3200" dirty="0">
                <a:solidFill>
                  <a:srgbClr val="C00000"/>
                </a:solidFill>
                <a:latin typeface="Arial"/>
              </a:rPr>
              <a:t>:</a:t>
            </a:r>
            <a:endParaRPr>
              <a:solidFill>
                <a:srgbClr val="C00000"/>
              </a:solidFill>
            </a:endParaRPr>
          </a:p>
          <a:p>
            <a:endParaRPr>
              <a:solidFill>
                <a:schemeClr val="accent1"/>
              </a:solidFill>
            </a:endParaRPr>
          </a:p>
          <a:p>
            <a:r>
              <a:rPr lang="en-IN" sz="3200" dirty="0">
                <a:solidFill>
                  <a:schemeClr val="accent1"/>
                </a:solidFill>
                <a:latin typeface="Arial"/>
              </a:rPr>
              <a:t>cities = </a:t>
            </a:r>
            <a:r>
              <a:rPr lang="en-IN" sz="3200" dirty="0" err="1">
                <a:solidFill>
                  <a:schemeClr val="accent1"/>
                </a:solidFill>
                <a:latin typeface="Arial"/>
              </a:rPr>
              <a:t>frozenset</a:t>
            </a:r>
            <a:r>
              <a:rPr lang="en-IN" sz="3200" dirty="0">
                <a:solidFill>
                  <a:schemeClr val="accent1"/>
                </a:solidFill>
                <a:latin typeface="Arial"/>
              </a:rPr>
              <a:t>(["Frankfurt", "</a:t>
            </a:r>
            <a:r>
              <a:rPr lang="en-IN" sz="3200" dirty="0" err="1">
                <a:solidFill>
                  <a:schemeClr val="accent1"/>
                </a:solidFill>
                <a:latin typeface="Arial"/>
              </a:rPr>
              <a:t>Basel","Freiburg</a:t>
            </a:r>
            <a:r>
              <a:rPr lang="en-IN" sz="3200" dirty="0">
                <a:solidFill>
                  <a:schemeClr val="accent1"/>
                </a:solidFill>
                <a:latin typeface="Arial"/>
              </a:rPr>
              <a:t>"])</a:t>
            </a:r>
            <a:endParaRPr>
              <a:solidFill>
                <a:schemeClr val="accent1"/>
              </a:solidFill>
            </a:endParaRPr>
          </a:p>
          <a:p>
            <a:endParaRPr>
              <a:solidFill>
                <a:schemeClr val="accent1"/>
              </a:solidFill>
            </a:endParaRPr>
          </a:p>
          <a:p>
            <a:r>
              <a:rPr lang="en-IN" sz="3200" dirty="0" err="1">
                <a:solidFill>
                  <a:schemeClr val="accent1"/>
                </a:solidFill>
                <a:latin typeface="Arial"/>
              </a:rPr>
              <a:t>cities.add</a:t>
            </a:r>
            <a:r>
              <a:rPr lang="en-IN" sz="3200" dirty="0">
                <a:solidFill>
                  <a:schemeClr val="accent1"/>
                </a:solidFill>
                <a:latin typeface="Arial"/>
              </a:rPr>
              <a:t>("Strasbourg</a:t>
            </a:r>
            <a:r>
              <a:rPr lang="en-IN" sz="3200" dirty="0" smtClean="0">
                <a:solidFill>
                  <a:schemeClr val="accent1"/>
                </a:solidFill>
                <a:latin typeface="Arial"/>
              </a:rPr>
              <a:t>") 	</a:t>
            </a:r>
            <a:r>
              <a:rPr lang="en-IN" sz="3200" dirty="0" smtClean="0">
                <a:solidFill>
                  <a:srgbClr val="C00000"/>
                </a:solidFill>
                <a:latin typeface="Arial"/>
              </a:rPr>
              <a:t>#cannot modify</a:t>
            </a:r>
            <a:endParaRPr>
              <a:solidFill>
                <a:srgbClr val="C00000"/>
              </a:solidFill>
            </a:endParaRPr>
          </a:p>
          <a:p>
            <a:endParaRPr>
              <a:solidFill>
                <a:schemeClr val="accent1"/>
              </a:solidFill>
            </a:endParaRPr>
          </a:p>
          <a:p>
            <a:r>
              <a:rPr lang="en-IN" sz="3200" dirty="0" err="1">
                <a:solidFill>
                  <a:schemeClr val="accent1"/>
                </a:solidFill>
                <a:latin typeface="Arial"/>
              </a:rPr>
              <a:t>Traceback</a:t>
            </a:r>
            <a:r>
              <a:rPr lang="en-IN" sz="3200" dirty="0">
                <a:solidFill>
                  <a:schemeClr val="accent1"/>
                </a:solidFill>
                <a:latin typeface="Arial"/>
              </a:rPr>
              <a:t> (most recent call last):</a:t>
            </a:r>
            <a:endParaRPr>
              <a:solidFill>
                <a:schemeClr val="accent1"/>
              </a:solidFill>
            </a:endParaRPr>
          </a:p>
          <a:p>
            <a:r>
              <a:rPr lang="en-IN" sz="3200" dirty="0">
                <a:solidFill>
                  <a:schemeClr val="accent1"/>
                </a:solidFill>
                <a:latin typeface="Arial"/>
              </a:rPr>
              <a:t>  File "&lt;</a:t>
            </a:r>
            <a:r>
              <a:rPr lang="en-IN" sz="3200" dirty="0" err="1">
                <a:solidFill>
                  <a:schemeClr val="accent1"/>
                </a:solidFill>
                <a:latin typeface="Arial"/>
              </a:rPr>
              <a:t>stdin</a:t>
            </a:r>
            <a:r>
              <a:rPr lang="en-IN" sz="3200" dirty="0">
                <a:solidFill>
                  <a:schemeClr val="accent1"/>
                </a:solidFill>
                <a:latin typeface="Arial"/>
              </a:rPr>
              <a:t>&gt;", line 1, in &lt;module&gt;</a:t>
            </a:r>
            <a:endParaRPr>
              <a:solidFill>
                <a:schemeClr val="accent1"/>
              </a:solidFill>
            </a:endParaRPr>
          </a:p>
          <a:p>
            <a:r>
              <a:rPr lang="en-IN" sz="3200" dirty="0" err="1">
                <a:solidFill>
                  <a:schemeClr val="accent1"/>
                </a:solidFill>
                <a:latin typeface="Arial"/>
              </a:rPr>
              <a:t>AttributeError</a:t>
            </a:r>
            <a:r>
              <a:rPr lang="en-IN" sz="3200" dirty="0">
                <a:solidFill>
                  <a:schemeClr val="accent1"/>
                </a:solidFill>
                <a:latin typeface="Arial"/>
              </a:rPr>
              <a:t>: '</a:t>
            </a:r>
            <a:r>
              <a:rPr lang="en-IN" sz="3200" dirty="0" err="1">
                <a:solidFill>
                  <a:schemeClr val="accent1"/>
                </a:solidFill>
                <a:latin typeface="Arial"/>
              </a:rPr>
              <a:t>frozenset</a:t>
            </a:r>
            <a:r>
              <a:rPr lang="en-IN" sz="3200" dirty="0">
                <a:solidFill>
                  <a:schemeClr val="accent1"/>
                </a:solidFill>
                <a:latin typeface="Arial"/>
              </a:rPr>
              <a:t>' object has no attribute 'add'</a:t>
            </a:r>
            <a:endParaRPr>
              <a:solidFill>
                <a:schemeClr val="accent1"/>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extShape 1"/>
          <p:cNvSpPr txBox="1"/>
          <p:nvPr/>
        </p:nvSpPr>
        <p:spPr>
          <a:xfrm>
            <a:off x="216000" y="249120"/>
            <a:ext cx="9576000" cy="5959609"/>
          </a:xfrm>
          <a:prstGeom prst="rect">
            <a:avLst/>
          </a:prstGeom>
        </p:spPr>
        <p:txBody>
          <a:bodyPr lIns="0" tIns="0" rIns="0" bIns="0" anchor="ctr"/>
          <a:lstStyle/>
          <a:p>
            <a:r>
              <a:rPr lang="en-IN" sz="3200" dirty="0">
                <a:solidFill>
                  <a:srgbClr val="C00000"/>
                </a:solidFill>
                <a:latin typeface="Arial"/>
              </a:rPr>
              <a:t>Set comprehensions</a:t>
            </a:r>
            <a:endParaRPr>
              <a:solidFill>
                <a:srgbClr val="C00000"/>
              </a:solidFill>
            </a:endParaRPr>
          </a:p>
          <a:p>
            <a:endParaRPr/>
          </a:p>
          <a:p>
            <a:r>
              <a:rPr lang="en-IN" sz="3200" dirty="0">
                <a:solidFill>
                  <a:schemeClr val="accent1"/>
                </a:solidFill>
                <a:latin typeface="Arial"/>
              </a:rPr>
              <a:t>run a loop and collect the result of an expression on each iteration</a:t>
            </a:r>
            <a:endParaRPr>
              <a:solidFill>
                <a:schemeClr val="accent1"/>
              </a:solidFill>
            </a:endParaRPr>
          </a:p>
          <a:p>
            <a:endParaRPr>
              <a:solidFill>
                <a:schemeClr val="accent1"/>
              </a:solidFill>
            </a:endParaRPr>
          </a:p>
          <a:p>
            <a:r>
              <a:rPr lang="en-IN" sz="3200" dirty="0">
                <a:solidFill>
                  <a:schemeClr val="accent1"/>
                </a:solidFill>
                <a:latin typeface="Arial"/>
              </a:rPr>
              <a:t>result is a new set you create by running the code, with all the normal set </a:t>
            </a:r>
            <a:r>
              <a:rPr lang="en-IN" sz="3200" dirty="0" err="1">
                <a:solidFill>
                  <a:schemeClr val="accent1"/>
                </a:solidFill>
                <a:latin typeface="Arial"/>
              </a:rPr>
              <a:t>behavior</a:t>
            </a:r>
            <a:endParaRPr>
              <a:solidFill>
                <a:schemeClr val="accent1"/>
              </a:solidFill>
            </a:endParaRPr>
          </a:p>
          <a:p>
            <a:endParaRPr>
              <a:solidFill>
                <a:schemeClr val="accent1"/>
              </a:solidFill>
            </a:endParaRPr>
          </a:p>
          <a:p>
            <a:r>
              <a:rPr lang="en-IN" sz="3200" dirty="0">
                <a:solidFill>
                  <a:schemeClr val="accent1"/>
                </a:solidFill>
                <a:latin typeface="Arial"/>
              </a:rPr>
              <a:t>&gt;&gt;&gt; </a:t>
            </a:r>
            <a:r>
              <a:rPr lang="en-IN" sz="3200" dirty="0">
                <a:solidFill>
                  <a:srgbClr val="C00000"/>
                </a:solidFill>
                <a:latin typeface="Arial"/>
              </a:rPr>
              <a:t>{x ** 2 for x in [1, 2, 3, 4]}</a:t>
            </a:r>
            <a:endParaRPr>
              <a:solidFill>
                <a:srgbClr val="C00000"/>
              </a:solidFill>
            </a:endParaRPr>
          </a:p>
          <a:p>
            <a:r>
              <a:rPr lang="en-IN" sz="3200" dirty="0">
                <a:solidFill>
                  <a:schemeClr val="accent1"/>
                </a:solidFill>
                <a:latin typeface="Arial"/>
              </a:rPr>
              <a:t>{16, 1, 4, 9}</a:t>
            </a:r>
            <a:endParaRPr>
              <a:solidFill>
                <a:schemeClr val="accent1"/>
              </a:solidFill>
            </a:endParaRPr>
          </a:p>
          <a:p>
            <a:endParaRPr>
              <a:solidFill>
                <a:schemeClr val="accent1"/>
              </a:solidFill>
            </a:endParaRPr>
          </a:p>
          <a:p>
            <a:r>
              <a:rPr lang="en-IN" sz="3200" dirty="0">
                <a:solidFill>
                  <a:schemeClr val="accent1"/>
                </a:solidFill>
                <a:latin typeface="Arial"/>
              </a:rPr>
              <a:t>&gt;&gt;&gt; {x for x in 'spam'}</a:t>
            </a:r>
            <a:endParaRPr>
              <a:solidFill>
                <a:schemeClr val="accent1"/>
              </a:solidFill>
            </a:endParaRPr>
          </a:p>
          <a:p>
            <a:r>
              <a:rPr lang="en-IN" sz="3200" dirty="0">
                <a:solidFill>
                  <a:schemeClr val="accent1"/>
                </a:solidFill>
                <a:latin typeface="Arial"/>
              </a:rPr>
              <a:t>{'m', 's', 'p', 'a'}</a:t>
            </a:r>
            <a:endParaRPr>
              <a:solidFill>
                <a:schemeClr val="accent1"/>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TextShape 1"/>
          <p:cNvSpPr txBox="1"/>
          <p:nvPr/>
        </p:nvSpPr>
        <p:spPr>
          <a:xfrm>
            <a:off x="216000" y="249120"/>
            <a:ext cx="9576000" cy="6102485"/>
          </a:xfrm>
          <a:prstGeom prst="rect">
            <a:avLst/>
          </a:prstGeom>
        </p:spPr>
        <p:txBody>
          <a:bodyPr lIns="0" tIns="0" rIns="0" bIns="0" anchor="ctr"/>
          <a:lstStyle/>
          <a:p>
            <a:r>
              <a:rPr lang="en-IN" sz="3200" dirty="0">
                <a:solidFill>
                  <a:srgbClr val="0070C0"/>
                </a:solidFill>
                <a:latin typeface="Arial"/>
              </a:rPr>
              <a:t>&gt;&gt;&gt; S = {c * 4 for c in 'spam'}</a:t>
            </a:r>
            <a:endParaRPr>
              <a:solidFill>
                <a:srgbClr val="0070C0"/>
              </a:solidFill>
            </a:endParaRPr>
          </a:p>
          <a:p>
            <a:endParaRPr>
              <a:solidFill>
                <a:srgbClr val="0070C0"/>
              </a:solidFill>
            </a:endParaRPr>
          </a:p>
          <a:p>
            <a:r>
              <a:rPr lang="en-IN" sz="3200" dirty="0">
                <a:solidFill>
                  <a:srgbClr val="0070C0"/>
                </a:solidFill>
                <a:latin typeface="Arial"/>
              </a:rPr>
              <a:t>&gt;&gt;&gt; print(S)</a:t>
            </a:r>
            <a:endParaRPr>
              <a:solidFill>
                <a:srgbClr val="0070C0"/>
              </a:solidFill>
            </a:endParaRPr>
          </a:p>
          <a:p>
            <a:r>
              <a:rPr lang="en-IN" sz="3200" dirty="0">
                <a:solidFill>
                  <a:srgbClr val="0070C0"/>
                </a:solidFill>
                <a:latin typeface="Arial"/>
              </a:rPr>
              <a:t>{'</a:t>
            </a:r>
            <a:r>
              <a:rPr lang="en-IN" sz="3200" dirty="0" err="1">
                <a:solidFill>
                  <a:srgbClr val="0070C0"/>
                </a:solidFill>
                <a:latin typeface="Arial"/>
              </a:rPr>
              <a:t>pppp','aaaa','ssss</a:t>
            </a:r>
            <a:r>
              <a:rPr lang="en-IN" sz="3200" dirty="0">
                <a:solidFill>
                  <a:srgbClr val="0070C0"/>
                </a:solidFill>
                <a:latin typeface="Arial"/>
              </a:rPr>
              <a:t>', '</a:t>
            </a:r>
            <a:r>
              <a:rPr lang="en-IN" sz="3200" dirty="0" err="1">
                <a:solidFill>
                  <a:srgbClr val="0070C0"/>
                </a:solidFill>
                <a:latin typeface="Arial"/>
              </a:rPr>
              <a:t>mmmm</a:t>
            </a:r>
            <a:r>
              <a:rPr lang="en-IN" sz="3200" dirty="0">
                <a:solidFill>
                  <a:srgbClr val="0070C0"/>
                </a:solidFill>
                <a:latin typeface="Arial"/>
              </a:rPr>
              <a:t>'}</a:t>
            </a:r>
            <a:endParaRPr>
              <a:solidFill>
                <a:srgbClr val="0070C0"/>
              </a:solidFill>
            </a:endParaRPr>
          </a:p>
          <a:p>
            <a:endParaRPr>
              <a:solidFill>
                <a:srgbClr val="0070C0"/>
              </a:solidFill>
            </a:endParaRPr>
          </a:p>
          <a:p>
            <a:r>
              <a:rPr lang="en-IN" sz="3200" dirty="0">
                <a:solidFill>
                  <a:srgbClr val="0070C0"/>
                </a:solidFill>
                <a:latin typeface="Arial"/>
              </a:rPr>
              <a:t>&gt;&gt;&gt;&gt; S = {c * 4 for c in '</a:t>
            </a:r>
            <a:r>
              <a:rPr lang="en-IN" sz="3200" dirty="0" err="1">
                <a:solidFill>
                  <a:srgbClr val="0070C0"/>
                </a:solidFill>
                <a:latin typeface="Arial"/>
              </a:rPr>
              <a:t>spamham</a:t>
            </a:r>
            <a:r>
              <a:rPr lang="en-IN" sz="3200" dirty="0">
                <a:solidFill>
                  <a:srgbClr val="0070C0"/>
                </a:solidFill>
                <a:latin typeface="Arial"/>
              </a:rPr>
              <a:t>'}</a:t>
            </a:r>
            <a:endParaRPr>
              <a:solidFill>
                <a:srgbClr val="0070C0"/>
              </a:solidFill>
            </a:endParaRPr>
          </a:p>
          <a:p>
            <a:r>
              <a:rPr lang="en-IN" sz="3200" dirty="0">
                <a:solidFill>
                  <a:srgbClr val="0070C0"/>
                </a:solidFill>
                <a:latin typeface="Arial"/>
              </a:rPr>
              <a:t>{'</a:t>
            </a:r>
            <a:r>
              <a:rPr lang="en-IN" sz="3200" dirty="0" err="1">
                <a:solidFill>
                  <a:srgbClr val="0070C0"/>
                </a:solidFill>
                <a:latin typeface="Arial"/>
              </a:rPr>
              <a:t>pppp','aaaa','ssss</a:t>
            </a:r>
            <a:r>
              <a:rPr lang="en-IN" sz="3200" dirty="0">
                <a:solidFill>
                  <a:srgbClr val="0070C0"/>
                </a:solidFill>
                <a:latin typeface="Arial"/>
              </a:rPr>
              <a:t>', '</a:t>
            </a:r>
            <a:r>
              <a:rPr lang="en-IN" sz="3200" dirty="0" err="1">
                <a:solidFill>
                  <a:srgbClr val="0070C0"/>
                </a:solidFill>
                <a:latin typeface="Arial"/>
              </a:rPr>
              <a:t>mmmm','hhhh</a:t>
            </a:r>
            <a:r>
              <a:rPr lang="en-IN" sz="3200" dirty="0">
                <a:solidFill>
                  <a:srgbClr val="0070C0"/>
                </a:solidFill>
                <a:latin typeface="Arial"/>
              </a:rPr>
              <a:t>'}</a:t>
            </a:r>
            <a:endParaRPr>
              <a:solidFill>
                <a:srgbClr val="0070C0"/>
              </a:solidFill>
            </a:endParaRPr>
          </a:p>
          <a:p>
            <a:endParaRPr>
              <a:solidFill>
                <a:srgbClr val="0070C0"/>
              </a:solidFill>
            </a:endParaRPr>
          </a:p>
          <a:p>
            <a:r>
              <a:rPr lang="en-IN" sz="3200" dirty="0">
                <a:solidFill>
                  <a:srgbClr val="0070C0"/>
                </a:solidFill>
                <a:latin typeface="Arial"/>
              </a:rPr>
              <a:t>&gt;&gt;&gt;S | {'</a:t>
            </a:r>
            <a:r>
              <a:rPr lang="en-IN" sz="3200" dirty="0" err="1">
                <a:solidFill>
                  <a:srgbClr val="0070C0"/>
                </a:solidFill>
                <a:latin typeface="Arial"/>
              </a:rPr>
              <a:t>mmmm</a:t>
            </a:r>
            <a:r>
              <a:rPr lang="en-IN" sz="3200" dirty="0">
                <a:solidFill>
                  <a:srgbClr val="0070C0"/>
                </a:solidFill>
                <a:latin typeface="Arial"/>
              </a:rPr>
              <a:t>', '</a:t>
            </a:r>
            <a:r>
              <a:rPr lang="en-IN" sz="3200" dirty="0" err="1">
                <a:solidFill>
                  <a:srgbClr val="0070C0"/>
                </a:solidFill>
                <a:latin typeface="Arial"/>
              </a:rPr>
              <a:t>xxxx</a:t>
            </a:r>
            <a:r>
              <a:rPr lang="en-IN" sz="3200" dirty="0">
                <a:solidFill>
                  <a:srgbClr val="0070C0"/>
                </a:solidFill>
                <a:latin typeface="Arial"/>
              </a:rPr>
              <a:t>'}</a:t>
            </a:r>
            <a:endParaRPr>
              <a:solidFill>
                <a:srgbClr val="0070C0"/>
              </a:solidFill>
            </a:endParaRPr>
          </a:p>
          <a:p>
            <a:r>
              <a:rPr lang="en-IN" sz="3200" dirty="0">
                <a:solidFill>
                  <a:srgbClr val="0070C0"/>
                </a:solidFill>
                <a:latin typeface="Arial"/>
              </a:rPr>
              <a:t>{'</a:t>
            </a:r>
            <a:r>
              <a:rPr lang="en-IN" sz="3200" dirty="0" err="1">
                <a:solidFill>
                  <a:srgbClr val="0070C0"/>
                </a:solidFill>
                <a:latin typeface="Arial"/>
              </a:rPr>
              <a:t>pppp</a:t>
            </a:r>
            <a:r>
              <a:rPr lang="en-IN" sz="3200" dirty="0">
                <a:solidFill>
                  <a:srgbClr val="0070C0"/>
                </a:solidFill>
                <a:latin typeface="Arial"/>
              </a:rPr>
              <a:t>', '</a:t>
            </a:r>
            <a:r>
              <a:rPr lang="en-IN" sz="3200" dirty="0" err="1">
                <a:solidFill>
                  <a:srgbClr val="0070C0"/>
                </a:solidFill>
                <a:latin typeface="Arial"/>
              </a:rPr>
              <a:t>xxxx</a:t>
            </a:r>
            <a:r>
              <a:rPr lang="en-IN" sz="3200" dirty="0">
                <a:solidFill>
                  <a:srgbClr val="0070C0"/>
                </a:solidFill>
                <a:latin typeface="Arial"/>
              </a:rPr>
              <a:t>', '</a:t>
            </a:r>
            <a:r>
              <a:rPr lang="en-IN" sz="3200" dirty="0" err="1">
                <a:solidFill>
                  <a:srgbClr val="0070C0"/>
                </a:solidFill>
                <a:latin typeface="Arial"/>
              </a:rPr>
              <a:t>mmmm</a:t>
            </a:r>
            <a:r>
              <a:rPr lang="en-IN" sz="3200" dirty="0">
                <a:solidFill>
                  <a:srgbClr val="0070C0"/>
                </a:solidFill>
                <a:latin typeface="Arial"/>
              </a:rPr>
              <a:t>', '</a:t>
            </a:r>
            <a:r>
              <a:rPr lang="en-IN" sz="3200" dirty="0" err="1">
                <a:solidFill>
                  <a:srgbClr val="0070C0"/>
                </a:solidFill>
                <a:latin typeface="Arial"/>
              </a:rPr>
              <a:t>aaaa</a:t>
            </a:r>
            <a:r>
              <a:rPr lang="en-IN" sz="3200" dirty="0">
                <a:solidFill>
                  <a:srgbClr val="0070C0"/>
                </a:solidFill>
                <a:latin typeface="Arial"/>
              </a:rPr>
              <a:t>', '</a:t>
            </a:r>
            <a:r>
              <a:rPr lang="en-IN" sz="3200" dirty="0" err="1">
                <a:solidFill>
                  <a:srgbClr val="0070C0"/>
                </a:solidFill>
                <a:latin typeface="Arial"/>
              </a:rPr>
              <a:t>ssss</a:t>
            </a:r>
            <a:r>
              <a:rPr lang="en-IN" sz="3200" dirty="0">
                <a:solidFill>
                  <a:srgbClr val="0070C0"/>
                </a:solidFill>
                <a:latin typeface="Arial"/>
              </a:rPr>
              <a:t>'}</a:t>
            </a:r>
            <a:endParaRPr>
              <a:solidFill>
                <a:srgbClr val="0070C0"/>
              </a:solidFill>
            </a:endParaRPr>
          </a:p>
          <a:p>
            <a:endParaRPr>
              <a:solidFill>
                <a:srgbClr val="0070C0"/>
              </a:solidFill>
            </a:endParaRPr>
          </a:p>
          <a:p>
            <a:r>
              <a:rPr lang="en-IN" sz="3200" dirty="0">
                <a:solidFill>
                  <a:srgbClr val="0070C0"/>
                </a:solidFill>
                <a:latin typeface="Arial"/>
              </a:rPr>
              <a:t>&gt;&gt;&gt; S &amp; {'</a:t>
            </a:r>
            <a:r>
              <a:rPr lang="en-IN" sz="3200" dirty="0" err="1">
                <a:solidFill>
                  <a:srgbClr val="0070C0"/>
                </a:solidFill>
                <a:latin typeface="Arial"/>
              </a:rPr>
              <a:t>mmmm</a:t>
            </a:r>
            <a:r>
              <a:rPr lang="en-IN" sz="3200" dirty="0">
                <a:solidFill>
                  <a:srgbClr val="0070C0"/>
                </a:solidFill>
                <a:latin typeface="Arial"/>
              </a:rPr>
              <a:t>', '</a:t>
            </a:r>
            <a:r>
              <a:rPr lang="en-IN" sz="3200" dirty="0" err="1">
                <a:solidFill>
                  <a:srgbClr val="0070C0"/>
                </a:solidFill>
                <a:latin typeface="Arial"/>
              </a:rPr>
              <a:t>xxxx</a:t>
            </a:r>
            <a:r>
              <a:rPr lang="en-IN" sz="3200" dirty="0">
                <a:solidFill>
                  <a:srgbClr val="0070C0"/>
                </a:solidFill>
                <a:latin typeface="Arial"/>
              </a:rPr>
              <a:t>'}</a:t>
            </a:r>
            <a:endParaRPr>
              <a:solidFill>
                <a:srgbClr val="0070C0"/>
              </a:solidFill>
            </a:endParaRPr>
          </a:p>
          <a:p>
            <a:r>
              <a:rPr lang="en-IN" sz="3200" dirty="0">
                <a:solidFill>
                  <a:srgbClr val="0070C0"/>
                </a:solidFill>
                <a:latin typeface="Arial"/>
              </a:rPr>
              <a:t>{'</a:t>
            </a:r>
            <a:r>
              <a:rPr lang="en-IN" sz="3200" dirty="0" err="1">
                <a:solidFill>
                  <a:srgbClr val="0070C0"/>
                </a:solidFill>
                <a:latin typeface="Arial"/>
              </a:rPr>
              <a:t>mmmm</a:t>
            </a:r>
            <a:r>
              <a:rPr lang="en-IN" sz="3200" dirty="0">
                <a:solidFill>
                  <a:srgbClr val="0070C0"/>
                </a:solidFill>
                <a:latin typeface="Arial"/>
              </a:rPr>
              <a:t>'}</a:t>
            </a:r>
            <a:endParaRPr>
              <a:solidFill>
                <a:srgbClr val="0070C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Shape 1"/>
          <p:cNvSpPr txBox="1"/>
          <p:nvPr/>
        </p:nvSpPr>
        <p:spPr>
          <a:xfrm>
            <a:off x="216000" y="142876"/>
            <a:ext cx="9576000" cy="4494217"/>
          </a:xfrm>
          <a:prstGeom prst="rect">
            <a:avLst/>
          </a:prstGeom>
        </p:spPr>
        <p:txBody>
          <a:bodyPr lIns="0" tIns="0" rIns="0" bIns="0" anchor="ctr"/>
          <a:lstStyle/>
          <a:p>
            <a:pPr algn="just"/>
            <a:endParaRPr sz="1600"/>
          </a:p>
        </p:txBody>
      </p:sp>
      <p:sp>
        <p:nvSpPr>
          <p:cNvPr id="4" name="TextShape 1"/>
          <p:cNvSpPr txBox="1"/>
          <p:nvPr/>
        </p:nvSpPr>
        <p:spPr>
          <a:xfrm>
            <a:off x="325404" y="136499"/>
            <a:ext cx="9576000" cy="5000660"/>
          </a:xfrm>
          <a:prstGeom prst="rect">
            <a:avLst/>
          </a:prstGeom>
        </p:spPr>
        <p:txBody>
          <a:bodyPr lIns="0" tIns="0" rIns="0" bIns="0" anchor="ctr"/>
          <a:lstStyle/>
          <a:p>
            <a:pPr algn="just"/>
            <a:r>
              <a:rPr lang="en-GB" sz="3200" dirty="0" smtClean="0">
                <a:solidFill>
                  <a:schemeClr val="accent1"/>
                </a:solidFill>
              </a:rPr>
              <a:t>IF </a:t>
            </a:r>
            <a:r>
              <a:rPr lang="en-GB" sz="3200" dirty="0" err="1" smtClean="0">
                <a:solidFill>
                  <a:schemeClr val="accent1"/>
                </a:solidFill>
              </a:rPr>
              <a:t>observed_Value</a:t>
            </a:r>
            <a:r>
              <a:rPr lang="en-GB" sz="3200" dirty="0" smtClean="0">
                <a:solidFill>
                  <a:schemeClr val="accent1"/>
                </a:solidFill>
              </a:rPr>
              <a:t>&gt;min of </a:t>
            </a:r>
            <a:r>
              <a:rPr lang="en-GB" sz="3200" dirty="0" err="1" smtClean="0">
                <a:solidFill>
                  <a:schemeClr val="accent1"/>
                </a:solidFill>
              </a:rPr>
              <a:t>test_Name_Chk</a:t>
            </a:r>
            <a:r>
              <a:rPr lang="en-GB" sz="3200" dirty="0" smtClean="0">
                <a:solidFill>
                  <a:schemeClr val="accent1"/>
                </a:solidFill>
              </a:rPr>
              <a:t> </a:t>
            </a:r>
          </a:p>
          <a:p>
            <a:pPr algn="just"/>
            <a:r>
              <a:rPr lang="en-GB" sz="3200" dirty="0" smtClean="0">
                <a:solidFill>
                  <a:schemeClr val="accent1"/>
                </a:solidFill>
              </a:rPr>
              <a:t>       and </a:t>
            </a:r>
            <a:r>
              <a:rPr lang="en-GB" sz="3200" dirty="0" err="1" smtClean="0">
                <a:solidFill>
                  <a:schemeClr val="accent1"/>
                </a:solidFill>
              </a:rPr>
              <a:t>observed_Value</a:t>
            </a:r>
            <a:r>
              <a:rPr lang="en-GB" sz="3200" dirty="0" smtClean="0">
                <a:solidFill>
                  <a:schemeClr val="accent1"/>
                </a:solidFill>
              </a:rPr>
              <a:t> &lt;max of </a:t>
            </a:r>
            <a:r>
              <a:rPr lang="en-GB" sz="3200" dirty="0" err="1" smtClean="0">
                <a:solidFill>
                  <a:schemeClr val="accent1"/>
                </a:solidFill>
              </a:rPr>
              <a:t>test_Name_Chk</a:t>
            </a:r>
            <a:r>
              <a:rPr lang="en-GB" sz="3200" dirty="0" smtClean="0">
                <a:solidFill>
                  <a:schemeClr val="accent1"/>
                </a:solidFill>
              </a:rPr>
              <a:t>    </a:t>
            </a:r>
          </a:p>
          <a:p>
            <a:pPr algn="just"/>
            <a:r>
              <a:rPr lang="en-GB" sz="3200" dirty="0" smtClean="0">
                <a:solidFill>
                  <a:schemeClr val="accent1"/>
                </a:solidFill>
              </a:rPr>
              <a:t>	       THEN</a:t>
            </a:r>
          </a:p>
          <a:p>
            <a:pPr algn="just"/>
            <a:r>
              <a:rPr lang="en-GB" sz="3200" dirty="0" smtClean="0">
                <a:solidFill>
                  <a:schemeClr val="accent1"/>
                </a:solidFill>
              </a:rPr>
              <a:t>			PRINT ‘Normal’</a:t>
            </a:r>
          </a:p>
          <a:p>
            <a:pPr algn="just"/>
            <a:r>
              <a:rPr lang="en-GB" sz="3200" dirty="0" smtClean="0">
                <a:solidFill>
                  <a:schemeClr val="accent1"/>
                </a:solidFill>
              </a:rPr>
              <a:t>		ELSE </a:t>
            </a:r>
          </a:p>
          <a:p>
            <a:pPr algn="just"/>
            <a:r>
              <a:rPr lang="en-GB" sz="3200" dirty="0" smtClean="0">
                <a:solidFill>
                  <a:schemeClr val="accent1"/>
                </a:solidFill>
              </a:rPr>
              <a:t>			PRINT ‘Abnormal’</a:t>
            </a:r>
          </a:p>
          <a:p>
            <a:pPr algn="just"/>
            <a:r>
              <a:rPr lang="en-GB" sz="3200" dirty="0" smtClean="0">
                <a:solidFill>
                  <a:schemeClr val="accent1"/>
                </a:solidFill>
              </a:rPr>
              <a:t>END IF</a:t>
            </a:r>
          </a:p>
        </p:txBody>
      </p:sp>
      <p:sp>
        <p:nvSpPr>
          <p:cNvPr id="5" name="TextShape 1"/>
          <p:cNvSpPr txBox="1"/>
          <p:nvPr/>
        </p:nvSpPr>
        <p:spPr>
          <a:xfrm>
            <a:off x="182528" y="4987907"/>
            <a:ext cx="9576000" cy="2571768"/>
          </a:xfrm>
          <a:prstGeom prst="rect">
            <a:avLst/>
          </a:prstGeom>
        </p:spPr>
        <p:txBody>
          <a:bodyPr lIns="0" tIns="0" rIns="0" bIns="0" anchor="ctr"/>
          <a:lstStyle/>
          <a:p>
            <a:pPr algn="just"/>
            <a:endParaRPr sz="3200">
              <a:solidFill>
                <a:schemeClr val="accent1"/>
              </a:solidFill>
            </a:endParaRPr>
          </a:p>
        </p:txBody>
      </p:sp>
      <p:sp>
        <p:nvSpPr>
          <p:cNvPr id="6" name="TextShape 1"/>
          <p:cNvSpPr txBox="1"/>
          <p:nvPr/>
        </p:nvSpPr>
        <p:spPr>
          <a:xfrm>
            <a:off x="250658" y="5065721"/>
            <a:ext cx="9576000" cy="2493954"/>
          </a:xfrm>
          <a:prstGeom prst="rect">
            <a:avLst/>
          </a:prstGeom>
        </p:spPr>
        <p:txBody>
          <a:bodyPr lIns="0" tIns="0" rIns="0" bIns="0" anchor="ctr"/>
          <a:lstStyle/>
          <a:p>
            <a:pPr algn="just"/>
            <a:endParaRPr sz="3200">
              <a:solidFill>
                <a:schemeClr val="accent1"/>
              </a:solidFill>
            </a:endParaRPr>
          </a:p>
        </p:txBody>
      </p:sp>
      <p:sp>
        <p:nvSpPr>
          <p:cNvPr id="7" name="TextShape 1"/>
          <p:cNvSpPr txBox="1"/>
          <p:nvPr/>
        </p:nvSpPr>
        <p:spPr>
          <a:xfrm>
            <a:off x="111090" y="5137159"/>
            <a:ext cx="9576000" cy="1428760"/>
          </a:xfrm>
          <a:prstGeom prst="rect">
            <a:avLst/>
          </a:prstGeom>
        </p:spPr>
        <p:txBody>
          <a:bodyPr lIns="0" tIns="0" rIns="0" bIns="0" anchor="ctr"/>
          <a:lstStyle/>
          <a:p>
            <a:pPr algn="just"/>
            <a:r>
              <a:rPr lang="en-GB" sz="3200" dirty="0" smtClean="0">
                <a:solidFill>
                  <a:srgbClr val="FF0000"/>
                </a:solidFill>
              </a:rPr>
              <a:t>Store the values such that it is not getting modified</a:t>
            </a:r>
            <a:endParaRPr sz="3200">
              <a:solidFill>
                <a:srgbClr val="FF0000"/>
              </a:solidFill>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785818" y="309232"/>
            <a:ext cx="7469204" cy="6899629"/>
          </a:xfrm>
          <a:prstGeom prst="rect">
            <a:avLst/>
          </a:prstGeom>
          <a:noFill/>
          <a:ln w="9525">
            <a:noFill/>
            <a:miter lim="800000"/>
            <a:headEnd/>
            <a:tailEnd/>
          </a:ln>
          <a:effec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754032" y="636565"/>
            <a:ext cx="8008303" cy="3643338"/>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000" y="65061"/>
            <a:ext cx="9071640" cy="906749"/>
          </a:xfrm>
        </p:spPr>
        <p:txBody>
          <a:bodyPr/>
          <a:lstStyle/>
          <a:p>
            <a:pPr algn="ctr"/>
            <a:r>
              <a:rPr lang="en-GB" sz="3600" dirty="0" smtClean="0">
                <a:solidFill>
                  <a:srgbClr val="FF0000"/>
                </a:solidFill>
              </a:rPr>
              <a:t>We Already Know</a:t>
            </a:r>
            <a:endParaRPr lang="en-GB" sz="3600" dirty="0">
              <a:solidFill>
                <a:srgbClr val="FF0000"/>
              </a:solidFill>
            </a:endParaRPr>
          </a:p>
        </p:txBody>
      </p:sp>
      <p:sp>
        <p:nvSpPr>
          <p:cNvPr id="3" name="Text Placeholder 2"/>
          <p:cNvSpPr>
            <a:spLocks noGrp="1"/>
          </p:cNvSpPr>
          <p:nvPr>
            <p:ph type="body"/>
          </p:nvPr>
        </p:nvSpPr>
        <p:spPr>
          <a:xfrm>
            <a:off x="468280" y="993755"/>
            <a:ext cx="9071640" cy="3571900"/>
          </a:xfrm>
        </p:spPr>
        <p:txBody>
          <a:bodyPr/>
          <a:lstStyle/>
          <a:p>
            <a:pPr>
              <a:lnSpc>
                <a:spcPct val="150000"/>
              </a:lnSpc>
              <a:buFont typeface="Arial" pitchFamily="34" charset="0"/>
              <a:buChar char="•"/>
            </a:pPr>
            <a:r>
              <a:rPr lang="en-GB" sz="3200" dirty="0" smtClean="0">
                <a:solidFill>
                  <a:srgbClr val="0070C0"/>
                </a:solidFill>
              </a:rPr>
              <a:t> To read values</a:t>
            </a:r>
          </a:p>
          <a:p>
            <a:pPr>
              <a:lnSpc>
                <a:spcPct val="150000"/>
              </a:lnSpc>
              <a:buFont typeface="Arial" pitchFamily="34" charset="0"/>
              <a:buChar char="•"/>
            </a:pPr>
            <a:r>
              <a:rPr lang="en-GB" sz="3200" dirty="0">
                <a:solidFill>
                  <a:srgbClr val="0070C0"/>
                </a:solidFill>
              </a:rPr>
              <a:t> </a:t>
            </a:r>
            <a:r>
              <a:rPr lang="en-GB" sz="3200" dirty="0" smtClean="0">
                <a:solidFill>
                  <a:srgbClr val="0070C0"/>
                </a:solidFill>
              </a:rPr>
              <a:t>Map a value to another - Dictionary</a:t>
            </a:r>
          </a:p>
          <a:p>
            <a:pPr>
              <a:lnSpc>
                <a:spcPct val="150000"/>
              </a:lnSpc>
              <a:buFont typeface="Arial" pitchFamily="34" charset="0"/>
              <a:buChar char="•"/>
            </a:pPr>
            <a:r>
              <a:rPr lang="en-GB" sz="3200" dirty="0">
                <a:solidFill>
                  <a:srgbClr val="0070C0"/>
                </a:solidFill>
              </a:rPr>
              <a:t> </a:t>
            </a:r>
            <a:r>
              <a:rPr lang="en-GB" sz="3200" dirty="0" smtClean="0">
                <a:solidFill>
                  <a:srgbClr val="0070C0"/>
                </a:solidFill>
              </a:rPr>
              <a:t>Print Values</a:t>
            </a:r>
          </a:p>
          <a:p>
            <a:pPr>
              <a:lnSpc>
                <a:spcPct val="150000"/>
              </a:lnSpc>
              <a:buFont typeface="Arial" pitchFamily="34" charset="0"/>
              <a:buChar char="•"/>
            </a:pPr>
            <a:r>
              <a:rPr lang="en-GB" sz="3200" dirty="0">
                <a:solidFill>
                  <a:srgbClr val="0070C0"/>
                </a:solidFill>
              </a:rPr>
              <a:t> </a:t>
            </a:r>
            <a:r>
              <a:rPr lang="en-GB" sz="3200" dirty="0" smtClean="0">
                <a:solidFill>
                  <a:srgbClr val="0070C0"/>
                </a:solidFill>
              </a:rPr>
              <a:t>Form a pair of values – List – But the values can be changed</a:t>
            </a:r>
            <a:endParaRPr lang="en-GB" sz="3200" dirty="0">
              <a:solidFill>
                <a:srgbClr val="0070C0"/>
              </a:solidFill>
            </a:endParaRPr>
          </a:p>
        </p:txBody>
      </p:sp>
      <p:sp>
        <p:nvSpPr>
          <p:cNvPr id="4" name="Text Placeholder 2"/>
          <p:cNvSpPr txBox="1">
            <a:spLocks/>
          </p:cNvSpPr>
          <p:nvPr/>
        </p:nvSpPr>
        <p:spPr>
          <a:xfrm>
            <a:off x="325404" y="4637093"/>
            <a:ext cx="9071640" cy="1500198"/>
          </a:xfrm>
          <a:prstGeom prst="rect">
            <a:avLst/>
          </a:prstGeom>
        </p:spPr>
        <p:txBody>
          <a:bodyPr lIns="0" tIns="0" rIns="0" bIns="0" anchor="ctr"/>
          <a:lstStyle/>
          <a:p>
            <a:pPr marL="0" marR="0" lvl="0" indent="0" defTabSz="914400" eaLnBrk="1" fontAlgn="auto" latinLnBrk="0" hangingPunct="1">
              <a:lnSpc>
                <a:spcPct val="150000"/>
              </a:lnSpc>
              <a:spcBef>
                <a:spcPts val="0"/>
              </a:spcBef>
              <a:spcAft>
                <a:spcPts val="0"/>
              </a:spcAft>
              <a:buClrTx/>
              <a:buSzTx/>
              <a:buFont typeface="Arial" pitchFamily="34" charset="0"/>
              <a:buChar char="•"/>
              <a:tabLst/>
              <a:defRPr/>
            </a:pPr>
            <a:r>
              <a:rPr kumimoji="0" lang="en-GB" sz="3200" b="0" i="0" u="none" strike="noStrike" kern="0" cap="none" spc="0" normalizeH="0" baseline="0" noProof="0" dirty="0" smtClean="0">
                <a:ln>
                  <a:noFill/>
                </a:ln>
                <a:solidFill>
                  <a:srgbClr val="C00000"/>
                </a:solidFill>
                <a:effectLst/>
                <a:uLnTx/>
                <a:uFillTx/>
              </a:rPr>
              <a:t>Yet to learn about pairing values</a:t>
            </a:r>
            <a:r>
              <a:rPr kumimoji="0" lang="en-GB" sz="3200" b="0" i="0" u="none" strike="noStrike" kern="0" cap="none" spc="0" normalizeH="0" noProof="0" dirty="0" smtClean="0">
                <a:ln>
                  <a:noFill/>
                </a:ln>
                <a:solidFill>
                  <a:srgbClr val="C00000"/>
                </a:solidFill>
                <a:effectLst/>
                <a:uLnTx/>
                <a:uFillTx/>
              </a:rPr>
              <a:t> that cannot be modified</a:t>
            </a:r>
            <a:endParaRPr kumimoji="0" lang="en-GB" sz="3200" b="0" i="0" u="none" strike="noStrike" kern="0" cap="none" spc="0" normalizeH="0" baseline="0" noProof="0" dirty="0" smtClean="0">
              <a:ln>
                <a:noFill/>
              </a:ln>
              <a:solidFill>
                <a:srgbClr val="C00000"/>
              </a:solidFill>
              <a:effectLst/>
              <a:uLnTx/>
              <a:uFillTx/>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Shape 1"/>
          <p:cNvSpPr txBox="1"/>
          <p:nvPr/>
        </p:nvSpPr>
        <p:spPr>
          <a:xfrm>
            <a:off x="216000" y="249120"/>
            <a:ext cx="9576000" cy="5816733"/>
          </a:xfrm>
          <a:prstGeom prst="rect">
            <a:avLst/>
          </a:prstGeom>
        </p:spPr>
        <p:txBody>
          <a:bodyPr lIns="0" tIns="0" rIns="0" bIns="0" anchor="ctr"/>
          <a:lstStyle/>
          <a:p>
            <a:r>
              <a:rPr lang="en-IN" sz="3200" dirty="0" err="1">
                <a:solidFill>
                  <a:srgbClr val="C00000"/>
                </a:solidFill>
                <a:latin typeface="Arial"/>
              </a:rPr>
              <a:t>Tuples</a:t>
            </a:r>
            <a:endParaRPr>
              <a:solidFill>
                <a:srgbClr val="C00000"/>
              </a:solidFill>
            </a:endParaRPr>
          </a:p>
          <a:p>
            <a:endParaRPr>
              <a:solidFill>
                <a:schemeClr val="tx2"/>
              </a:solidFill>
            </a:endParaRPr>
          </a:p>
          <a:p>
            <a:r>
              <a:rPr lang="en-IN" sz="3200" dirty="0" smtClean="0">
                <a:solidFill>
                  <a:schemeClr val="tx2"/>
                </a:solidFill>
                <a:latin typeface="Arial"/>
              </a:rPr>
              <a:t>Sequence </a:t>
            </a:r>
            <a:r>
              <a:rPr lang="en-IN" sz="3200" dirty="0">
                <a:solidFill>
                  <a:schemeClr val="tx2"/>
                </a:solidFill>
                <a:latin typeface="Arial"/>
              </a:rPr>
              <a:t>of </a:t>
            </a:r>
            <a:r>
              <a:rPr lang="en-IN" sz="3200" dirty="0">
                <a:solidFill>
                  <a:srgbClr val="C00000"/>
                </a:solidFill>
                <a:latin typeface="Arial"/>
              </a:rPr>
              <a:t>immutable</a:t>
            </a:r>
            <a:r>
              <a:rPr lang="en-IN" sz="3200" dirty="0">
                <a:solidFill>
                  <a:schemeClr val="tx2"/>
                </a:solidFill>
                <a:latin typeface="Arial"/>
              </a:rPr>
              <a:t> Python objects</a:t>
            </a:r>
            <a:endParaRPr>
              <a:solidFill>
                <a:schemeClr val="tx2"/>
              </a:solidFill>
            </a:endParaRPr>
          </a:p>
          <a:p>
            <a:endParaRPr>
              <a:solidFill>
                <a:schemeClr val="tx2"/>
              </a:solidFill>
            </a:endParaRPr>
          </a:p>
          <a:p>
            <a:r>
              <a:rPr lang="en-IN" sz="3200" dirty="0">
                <a:solidFill>
                  <a:schemeClr val="tx2"/>
                </a:solidFill>
                <a:latin typeface="Arial"/>
              </a:rPr>
              <a:t> </a:t>
            </a:r>
            <a:r>
              <a:rPr lang="en-IN" sz="3200" dirty="0" err="1">
                <a:solidFill>
                  <a:schemeClr val="tx2"/>
                </a:solidFill>
                <a:latin typeface="Arial"/>
              </a:rPr>
              <a:t>T</a:t>
            </a:r>
            <a:r>
              <a:rPr lang="en-IN" sz="3200" dirty="0" err="1" smtClean="0">
                <a:solidFill>
                  <a:schemeClr val="tx2"/>
                </a:solidFill>
                <a:latin typeface="Arial"/>
              </a:rPr>
              <a:t>uples</a:t>
            </a:r>
            <a:r>
              <a:rPr lang="en-IN" sz="3200" dirty="0" smtClean="0">
                <a:solidFill>
                  <a:schemeClr val="tx2"/>
                </a:solidFill>
                <a:latin typeface="Arial"/>
              </a:rPr>
              <a:t> </a:t>
            </a:r>
            <a:r>
              <a:rPr lang="en-IN" sz="3200" dirty="0">
                <a:solidFill>
                  <a:schemeClr val="tx2"/>
                </a:solidFill>
                <a:latin typeface="Arial"/>
              </a:rPr>
              <a:t>cannot be changed </a:t>
            </a:r>
            <a:r>
              <a:rPr lang="en-IN" sz="3200" dirty="0" smtClean="0">
                <a:solidFill>
                  <a:schemeClr val="tx2"/>
                </a:solidFill>
                <a:latin typeface="Arial"/>
              </a:rPr>
              <a:t>like </a:t>
            </a:r>
            <a:r>
              <a:rPr lang="en-IN" sz="3200" dirty="0">
                <a:solidFill>
                  <a:schemeClr val="tx2"/>
                </a:solidFill>
                <a:latin typeface="Arial"/>
              </a:rPr>
              <a:t>lists and </a:t>
            </a:r>
            <a:r>
              <a:rPr lang="en-IN" sz="3200" dirty="0" err="1">
                <a:solidFill>
                  <a:schemeClr val="tx2"/>
                </a:solidFill>
                <a:latin typeface="Arial"/>
              </a:rPr>
              <a:t>tuples</a:t>
            </a:r>
            <a:r>
              <a:rPr lang="en-IN" sz="3200" dirty="0">
                <a:solidFill>
                  <a:schemeClr val="tx2"/>
                </a:solidFill>
                <a:latin typeface="Arial"/>
              </a:rPr>
              <a:t> use </a:t>
            </a:r>
            <a:r>
              <a:rPr lang="en-IN" sz="3200" dirty="0">
                <a:solidFill>
                  <a:srgbClr val="C00000"/>
                </a:solidFill>
                <a:latin typeface="Arial"/>
              </a:rPr>
              <a:t>parentheses</a:t>
            </a:r>
            <a:r>
              <a:rPr lang="en-IN" sz="3200" dirty="0">
                <a:solidFill>
                  <a:schemeClr val="tx2"/>
                </a:solidFill>
                <a:latin typeface="Arial"/>
              </a:rPr>
              <a:t>, whereas lists use square brackets.</a:t>
            </a:r>
            <a:endParaRPr>
              <a:solidFill>
                <a:schemeClr val="tx2"/>
              </a:solidFill>
            </a:endParaRPr>
          </a:p>
          <a:p>
            <a:endParaRPr>
              <a:solidFill>
                <a:schemeClr val="tx2"/>
              </a:solidFill>
            </a:endParaRPr>
          </a:p>
          <a:p>
            <a:r>
              <a:rPr lang="en-IN" sz="3200" dirty="0">
                <a:solidFill>
                  <a:schemeClr val="tx2"/>
                </a:solidFill>
                <a:latin typeface="Arial"/>
              </a:rPr>
              <a:t>Creating a </a:t>
            </a:r>
            <a:r>
              <a:rPr lang="en-IN" sz="3200" dirty="0" err="1">
                <a:solidFill>
                  <a:schemeClr val="tx2"/>
                </a:solidFill>
                <a:latin typeface="Arial"/>
              </a:rPr>
              <a:t>tuple</a:t>
            </a:r>
            <a:r>
              <a:rPr lang="en-IN" sz="3200" dirty="0">
                <a:solidFill>
                  <a:schemeClr val="tx2"/>
                </a:solidFill>
                <a:latin typeface="Arial"/>
              </a:rPr>
              <a:t> is as simple as putting different comma-separated values. </a:t>
            </a:r>
            <a:endParaRPr lang="en-IN" sz="3200" dirty="0" smtClean="0">
              <a:solidFill>
                <a:schemeClr val="tx2"/>
              </a:solidFill>
              <a:latin typeface="Arial"/>
            </a:endParaRPr>
          </a:p>
          <a:p>
            <a:endParaRPr lang="en-IN" sz="3200" dirty="0" smtClean="0">
              <a:solidFill>
                <a:schemeClr val="tx2"/>
              </a:solidFill>
              <a:latin typeface="Arial"/>
            </a:endParaRPr>
          </a:p>
          <a:p>
            <a:r>
              <a:rPr lang="en-IN" sz="3200" dirty="0" smtClean="0">
                <a:solidFill>
                  <a:srgbClr val="C00000"/>
                </a:solidFill>
                <a:latin typeface="Arial"/>
              </a:rPr>
              <a:t>Optionally</a:t>
            </a:r>
            <a:r>
              <a:rPr lang="en-IN" sz="3200" dirty="0" smtClean="0">
                <a:solidFill>
                  <a:schemeClr val="tx2"/>
                </a:solidFill>
                <a:latin typeface="Arial"/>
              </a:rPr>
              <a:t> you can put these comma-separated values between </a:t>
            </a:r>
            <a:r>
              <a:rPr lang="en-IN" sz="3200" dirty="0" smtClean="0">
                <a:solidFill>
                  <a:srgbClr val="C00000"/>
                </a:solidFill>
                <a:latin typeface="Arial"/>
              </a:rPr>
              <a:t>parentheses</a:t>
            </a:r>
            <a:r>
              <a:rPr lang="en-IN" sz="3200" dirty="0" smtClean="0">
                <a:solidFill>
                  <a:schemeClr val="tx2"/>
                </a:solidFill>
                <a:latin typeface="Arial"/>
              </a:rPr>
              <a:t> also. </a:t>
            </a:r>
            <a:endParaRPr>
              <a:solidFill>
                <a:schemeClr val="tx2"/>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Shape 1"/>
          <p:cNvSpPr txBox="1"/>
          <p:nvPr/>
        </p:nvSpPr>
        <p:spPr>
          <a:xfrm>
            <a:off x="216000" y="249120"/>
            <a:ext cx="9576000" cy="3816469"/>
          </a:xfrm>
          <a:prstGeom prst="rect">
            <a:avLst/>
          </a:prstGeom>
        </p:spPr>
        <p:txBody>
          <a:bodyPr lIns="0" tIns="0" rIns="0" bIns="0" anchor="ctr"/>
          <a:lstStyle/>
          <a:p>
            <a:pPr>
              <a:lnSpc>
                <a:spcPct val="150000"/>
              </a:lnSpc>
            </a:pPr>
            <a:r>
              <a:rPr lang="en-IN" sz="3200" dirty="0" smtClean="0">
                <a:solidFill>
                  <a:schemeClr val="tx2"/>
                </a:solidFill>
                <a:latin typeface="Arial"/>
              </a:rPr>
              <a:t>For </a:t>
            </a:r>
            <a:r>
              <a:rPr lang="en-IN" sz="3200" dirty="0">
                <a:solidFill>
                  <a:schemeClr val="tx2"/>
                </a:solidFill>
                <a:latin typeface="Arial"/>
              </a:rPr>
              <a:t>example −</a:t>
            </a:r>
            <a:endParaRPr>
              <a:solidFill>
                <a:schemeClr val="tx2"/>
              </a:solidFill>
            </a:endParaRPr>
          </a:p>
          <a:p>
            <a:pPr>
              <a:lnSpc>
                <a:spcPct val="150000"/>
              </a:lnSpc>
            </a:pPr>
            <a:r>
              <a:rPr lang="en-IN" sz="3200" dirty="0" smtClean="0">
                <a:solidFill>
                  <a:schemeClr val="tx2"/>
                </a:solidFill>
                <a:latin typeface="Arial"/>
              </a:rPr>
              <a:t>tup1 </a:t>
            </a:r>
            <a:r>
              <a:rPr lang="en-IN" sz="3200" dirty="0">
                <a:solidFill>
                  <a:schemeClr val="tx2"/>
                </a:solidFill>
                <a:latin typeface="Arial"/>
              </a:rPr>
              <a:t>= ('physics', 'chemistry', 1997, 2000);</a:t>
            </a:r>
            <a:endParaRPr>
              <a:solidFill>
                <a:schemeClr val="tx2"/>
              </a:solidFill>
            </a:endParaRPr>
          </a:p>
          <a:p>
            <a:pPr>
              <a:lnSpc>
                <a:spcPct val="150000"/>
              </a:lnSpc>
            </a:pPr>
            <a:r>
              <a:rPr lang="en-IN" sz="3200" dirty="0">
                <a:solidFill>
                  <a:schemeClr val="tx2"/>
                </a:solidFill>
                <a:latin typeface="Arial"/>
              </a:rPr>
              <a:t>tup2 = (1, 2, 3, 4, 5 );</a:t>
            </a:r>
            <a:endParaRPr>
              <a:solidFill>
                <a:schemeClr val="tx2"/>
              </a:solidFill>
            </a:endParaRPr>
          </a:p>
          <a:p>
            <a:pPr>
              <a:lnSpc>
                <a:spcPct val="150000"/>
              </a:lnSpc>
            </a:pPr>
            <a:r>
              <a:rPr lang="en-IN" sz="3200" dirty="0">
                <a:solidFill>
                  <a:schemeClr val="tx2"/>
                </a:solidFill>
                <a:latin typeface="Arial"/>
              </a:rPr>
              <a:t>tup3 = "a", "b", "c", "d";</a:t>
            </a:r>
            <a:endParaRPr>
              <a:solidFill>
                <a:schemeClr val="tx2"/>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404</TotalTime>
  <Words>2543</Words>
  <PresentationFormat>Custom</PresentationFormat>
  <Paragraphs>483</Paragraphs>
  <Slides>61</Slides>
  <Notes>0</Notes>
  <HiddenSlides>0</HiddenSlides>
  <MMClips>0</MMClips>
  <ScaleCrop>false</ScaleCrop>
  <HeadingPairs>
    <vt:vector size="4" baseType="variant">
      <vt:variant>
        <vt:lpstr>Theme</vt:lpstr>
      </vt:variant>
      <vt:variant>
        <vt:i4>1</vt:i4>
      </vt:variant>
      <vt:variant>
        <vt:lpstr>Slide Titles</vt:lpstr>
      </vt:variant>
      <vt:variant>
        <vt:i4>61</vt:i4>
      </vt:variant>
    </vt:vector>
  </HeadingPairs>
  <TitlesOfParts>
    <vt:vector size="62" baseType="lpstr">
      <vt:lpstr>Office Theme</vt:lpstr>
      <vt:lpstr>Slide 1</vt:lpstr>
      <vt:lpstr>Slide 2</vt:lpstr>
      <vt:lpstr>Slide 3</vt:lpstr>
      <vt:lpstr>PAC For Lab Test Problem</vt:lpstr>
      <vt:lpstr>Pseudocode LabTest Problem</vt:lpstr>
      <vt:lpstr>Slide 6</vt:lpstr>
      <vt:lpstr>We Already Know</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PAC For University Result Problem</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Windows User</cp:lastModifiedBy>
  <cp:revision>215</cp:revision>
  <dcterms:modified xsi:type="dcterms:W3CDTF">2016-08-30T15:17:18Z</dcterms:modified>
</cp:coreProperties>
</file>