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287000" cy="6858000" type="35mm"/>
  <p:notesSz cx="10287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1B7E-8D7C-4CF7-99D9-2EEAD95659C0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57250"/>
            <a:ext cx="3473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3300413"/>
            <a:ext cx="8229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4577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6513513"/>
            <a:ext cx="44577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8468-54AA-41F6-8FD5-68F23B2D9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08468-54AA-41F6-8FD5-68F23B2D9E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0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2125980"/>
            <a:ext cx="87439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3840480"/>
            <a:ext cx="72009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A3F5-7AA3-49FE-B778-11F4E7664C83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3405-0DE0-461D-A191-E3CCF33C86E3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9942" y="1765172"/>
            <a:ext cx="3292475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1577340"/>
            <a:ext cx="447484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B1F3-2BE6-440B-A757-10A22728ADDB}" type="datetime1">
              <a:rPr lang="en-US" smtClean="0"/>
              <a:t>2/3/2020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02E7-7393-4C58-BE30-F7AF2380266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31920" y="1252727"/>
            <a:ext cx="5952744" cy="2011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CC80-7AE0-4CD9-BE61-8D982F4E54EF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802" y="713054"/>
            <a:ext cx="9283395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242" y="1536268"/>
            <a:ext cx="9101455" cy="168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6377940"/>
            <a:ext cx="32918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6377940"/>
            <a:ext cx="23660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FEEF-B4D2-4529-BA01-D5117FC15E84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70390" y="6610451"/>
            <a:ext cx="25844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RisingTechnologies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82727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0" dirty="0">
                <a:solidFill>
                  <a:srgbClr val="FF0000"/>
                </a:solidFill>
              </a:rPr>
              <a:t>Types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5840730" cy="1928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Constructor/Non-Arg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Parameterized</a:t>
            </a:r>
            <a:r>
              <a:rPr sz="2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Dynamic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Constructor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59613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>
                <a:solidFill>
                  <a:srgbClr val="04607A"/>
                </a:solidFill>
              </a:rPr>
              <a:t>Default</a:t>
            </a:r>
            <a:r>
              <a:rPr spc="-135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102090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8255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without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parameter</a:t>
            </a:r>
            <a:r>
              <a:rPr sz="2600" spc="5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 known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non-arg 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simply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26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constructor.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 defined in a class,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compiler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implicitly 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an empty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body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which is called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 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constructor.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9291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>
                <a:solidFill>
                  <a:srgbClr val="04607A"/>
                </a:solidFill>
              </a:rPr>
              <a:t>Non-Arg Constructor</a:t>
            </a:r>
            <a:r>
              <a:rPr spc="-235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45684" y="2085289"/>
            <a:ext cx="37973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9585" algn="l"/>
                <a:tab pos="3088640" algn="l"/>
              </a:tabLst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fu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ction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5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1364" y="1688668"/>
            <a:ext cx="46259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74320" algn="r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74320" algn="l"/>
                <a:tab pos="1039494" algn="l"/>
                <a:tab pos="2679700" algn="l"/>
                <a:tab pos="4152265" algn="l"/>
              </a:tabLst>
            </a:pP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0" dirty="0">
                <a:latin typeface="Calibri"/>
                <a:cs typeface="Calibri"/>
              </a:rPr>
              <a:t>ex</a:t>
            </a:r>
            <a:r>
              <a:rPr sz="2600" spc="-5" dirty="0">
                <a:latin typeface="Calibri"/>
                <a:cs typeface="Calibri"/>
              </a:rPr>
              <a:t>ample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side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no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1364" y="2481833"/>
            <a:ext cx="4626610" cy="1689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latin typeface="Calibri"/>
                <a:cs typeface="Calibri"/>
              </a:rPr>
              <a:t>argument,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simply </a:t>
            </a:r>
            <a:r>
              <a:rPr sz="2600" spc="-5" dirty="0">
                <a:latin typeface="Calibri"/>
                <a:cs typeface="Calibri"/>
              </a:rPr>
              <a:t>initializes  </a:t>
            </a:r>
            <a:r>
              <a:rPr sz="2600" spc="-10" dirty="0">
                <a:latin typeface="Calibri"/>
                <a:cs typeface="Calibri"/>
              </a:rPr>
              <a:t>radius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zero.</a:t>
            </a:r>
            <a:endParaRPr sz="2600">
              <a:latin typeface="Calibri"/>
              <a:cs typeface="Calibri"/>
            </a:endParaRPr>
          </a:p>
          <a:p>
            <a:pPr marL="287020" marR="1079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689100" algn="l"/>
                <a:tab pos="3552190" algn="l"/>
                <a:tab pos="4070350" algn="l"/>
              </a:tabLst>
            </a:pP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	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so 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default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544" y="1791462"/>
            <a:ext cx="3531235" cy="2646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2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684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>
                <a:solidFill>
                  <a:srgbClr val="04607A"/>
                </a:solidFill>
              </a:rPr>
              <a:t>Default </a:t>
            </a:r>
            <a:r>
              <a:rPr spc="-5" dirty="0">
                <a:solidFill>
                  <a:srgbClr val="04607A"/>
                </a:solidFill>
              </a:rPr>
              <a:t>Constructor</a:t>
            </a:r>
            <a:r>
              <a:rPr spc="-200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1364" y="1688668"/>
            <a:ext cx="4624070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20" dirty="0">
                <a:latin typeface="Calibri"/>
                <a:cs typeface="Calibri"/>
              </a:rPr>
              <a:t>example </a:t>
            </a:r>
            <a:r>
              <a:rPr sz="2600" spc="-10" dirty="0">
                <a:latin typeface="Calibri"/>
                <a:cs typeface="Calibri"/>
              </a:rPr>
              <a:t>beside,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not 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spc="-30" dirty="0">
                <a:latin typeface="Calibri"/>
                <a:cs typeface="Calibri"/>
              </a:rPr>
              <a:t>constructor, </a:t>
            </a:r>
            <a:r>
              <a:rPr sz="2600" spc="-15" dirty="0">
                <a:latin typeface="Calibri"/>
                <a:cs typeface="Calibri"/>
              </a:rPr>
              <a:t>so  </a:t>
            </a:r>
            <a:r>
              <a:rPr sz="2600" spc="-10" dirty="0">
                <a:latin typeface="Calibri"/>
                <a:cs typeface="Calibri"/>
              </a:rPr>
              <a:t>compiler </a:t>
            </a:r>
            <a:r>
              <a:rPr sz="2600" spc="-5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provide </a:t>
            </a:r>
            <a:r>
              <a:rPr sz="2600" spc="-5" dirty="0">
                <a:latin typeface="Calibri"/>
                <a:cs typeface="Calibri"/>
              </a:rPr>
              <a:t>an empty  body </a:t>
            </a:r>
            <a:r>
              <a:rPr sz="2600" spc="-10" dirty="0">
                <a:latin typeface="Calibri"/>
                <a:cs typeface="Calibri"/>
              </a:rPr>
              <a:t>constructor </a:t>
            </a:r>
            <a:r>
              <a:rPr sz="2600" spc="-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class,  which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called as </a:t>
            </a:r>
            <a:r>
              <a:rPr sz="2600" spc="-15" dirty="0">
                <a:latin typeface="Calibri"/>
                <a:cs typeface="Calibri"/>
              </a:rPr>
              <a:t>default  </a:t>
            </a:r>
            <a:r>
              <a:rPr sz="2600" spc="-30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544" y="1791462"/>
            <a:ext cx="2921635" cy="1198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</a:t>
            </a:r>
            <a:r>
              <a:rPr sz="2000" b="1" spc="-1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9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544" y="3239769"/>
            <a:ext cx="330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106" y="4078351"/>
            <a:ext cx="2921635" cy="235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</a:t>
            </a:r>
            <a:r>
              <a:rPr sz="2000" b="1" spc="-1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85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4500" y="327660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838200" y="342900"/>
                </a:moveTo>
                <a:lnTo>
                  <a:pt x="0" y="342900"/>
                </a:lnTo>
                <a:lnTo>
                  <a:pt x="419100" y="685800"/>
                </a:lnTo>
                <a:lnTo>
                  <a:pt x="838200" y="342900"/>
                </a:lnTo>
                <a:close/>
              </a:path>
              <a:path w="838200" h="685800">
                <a:moveTo>
                  <a:pt x="628650" y="0"/>
                </a:moveTo>
                <a:lnTo>
                  <a:pt x="209550" y="0"/>
                </a:lnTo>
                <a:lnTo>
                  <a:pt x="209550" y="342900"/>
                </a:lnTo>
                <a:lnTo>
                  <a:pt x="628650" y="342900"/>
                </a:lnTo>
                <a:lnTo>
                  <a:pt x="6286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4500" y="327660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0" y="342900"/>
                </a:moveTo>
                <a:lnTo>
                  <a:pt x="209550" y="342900"/>
                </a:lnTo>
                <a:lnTo>
                  <a:pt x="209550" y="0"/>
                </a:lnTo>
                <a:lnTo>
                  <a:pt x="628650" y="0"/>
                </a:lnTo>
                <a:lnTo>
                  <a:pt x="628650" y="342900"/>
                </a:lnTo>
                <a:lnTo>
                  <a:pt x="838200" y="342900"/>
                </a:lnTo>
                <a:lnTo>
                  <a:pt x="419100" y="6858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4846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>
                <a:solidFill>
                  <a:srgbClr val="04607A"/>
                </a:solidFill>
              </a:rPr>
              <a:t>Parameterised</a:t>
            </a:r>
            <a:r>
              <a:rPr spc="-190" dirty="0">
                <a:solidFill>
                  <a:srgbClr val="04607A"/>
                </a:solidFill>
              </a:rPr>
              <a:t> </a:t>
            </a:r>
            <a:r>
              <a:rPr spc="-10" dirty="0">
                <a:solidFill>
                  <a:srgbClr val="04607A"/>
                </a:solidFill>
              </a:rPr>
              <a:t>Constructors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5" dirty="0">
                <a:solidFill>
                  <a:srgbClr val="FF0000"/>
                </a:solidFill>
              </a:rPr>
              <a:t>Sometimes </a:t>
            </a:r>
            <a:r>
              <a:rPr spc="10" dirty="0">
                <a:solidFill>
                  <a:srgbClr val="FF0000"/>
                </a:solidFill>
              </a:rPr>
              <a:t>it </a:t>
            </a:r>
            <a:r>
              <a:rPr spc="-5" dirty="0">
                <a:solidFill>
                  <a:srgbClr val="FF0000"/>
                </a:solidFill>
              </a:rPr>
              <a:t>becomes necessary </a:t>
            </a:r>
            <a:r>
              <a:rPr spc="-20" dirty="0">
                <a:solidFill>
                  <a:srgbClr val="FF0000"/>
                </a:solidFill>
              </a:rPr>
              <a:t>to </a:t>
            </a:r>
            <a:r>
              <a:rPr spc="-5" dirty="0">
                <a:solidFill>
                  <a:srgbClr val="FF0000"/>
                </a:solidFill>
              </a:rPr>
              <a:t>initialize the </a:t>
            </a:r>
            <a:r>
              <a:rPr spc="-10" dirty="0">
                <a:solidFill>
                  <a:srgbClr val="FF0000"/>
                </a:solidFill>
              </a:rPr>
              <a:t>various </a:t>
            </a:r>
            <a:r>
              <a:rPr spc="-15" dirty="0">
                <a:solidFill>
                  <a:srgbClr val="FF0000"/>
                </a:solidFill>
              </a:rPr>
              <a:t>data  </a:t>
            </a:r>
            <a:r>
              <a:rPr spc="-5" dirty="0">
                <a:solidFill>
                  <a:srgbClr val="FF0000"/>
                </a:solidFill>
              </a:rPr>
              <a:t>elements of an objects with </a:t>
            </a:r>
            <a:r>
              <a:rPr spc="-20" dirty="0">
                <a:solidFill>
                  <a:srgbClr val="FF0000"/>
                </a:solidFill>
              </a:rPr>
              <a:t>different </a:t>
            </a:r>
            <a:r>
              <a:rPr spc="-10" dirty="0">
                <a:solidFill>
                  <a:srgbClr val="FF0000"/>
                </a:solidFill>
              </a:rPr>
              <a:t>values </a:t>
            </a:r>
            <a:r>
              <a:rPr spc="-5" dirty="0">
                <a:solidFill>
                  <a:srgbClr val="FF0000"/>
                </a:solidFill>
              </a:rPr>
              <a:t>when </a:t>
            </a:r>
            <a:r>
              <a:rPr spc="-10" dirty="0">
                <a:solidFill>
                  <a:srgbClr val="FF0000"/>
                </a:solidFill>
              </a:rPr>
              <a:t>they are  created.</a:t>
            </a:r>
          </a:p>
          <a:p>
            <a:pPr marL="2870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5" dirty="0"/>
              <a:t>This </a:t>
            </a:r>
            <a:r>
              <a:rPr dirty="0"/>
              <a:t>is </a:t>
            </a:r>
            <a:r>
              <a:rPr spc="-10" dirty="0"/>
              <a:t>achieved </a:t>
            </a:r>
            <a:r>
              <a:rPr spc="-15" dirty="0"/>
              <a:t>by  </a:t>
            </a:r>
            <a:r>
              <a:rPr spc="-10" dirty="0"/>
              <a:t>passing arguments </a:t>
            </a:r>
            <a:r>
              <a:rPr spc="-20" dirty="0"/>
              <a:t>to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constructor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1458" y="3676853"/>
            <a:ext cx="33616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0064" algn="l"/>
                <a:tab pos="256413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led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242" y="3121073"/>
            <a:ext cx="5490210" cy="1372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725"/>
              </a:spcBef>
            </a:pPr>
            <a:r>
              <a:rPr sz="2600" spc="-5" dirty="0">
                <a:latin typeface="Calibri"/>
                <a:cs typeface="Calibri"/>
              </a:rPr>
              <a:t>function when the objects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created.</a:t>
            </a:r>
            <a:endParaRPr sz="2600" dirty="0">
              <a:latin typeface="Calibri"/>
              <a:cs typeface="Calibri"/>
            </a:endParaRPr>
          </a:p>
          <a:p>
            <a:pPr marL="286385" marR="7366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128395" algn="l"/>
                <a:tab pos="3137535" algn="l"/>
                <a:tab pos="4030979" algn="l"/>
                <a:tab pos="4841875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tru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-10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parameterized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constructors.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4846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>
                <a:solidFill>
                  <a:srgbClr val="04607A"/>
                </a:solidFill>
              </a:rPr>
              <a:t>Parameterised</a:t>
            </a:r>
            <a:r>
              <a:rPr spc="-190" dirty="0">
                <a:solidFill>
                  <a:srgbClr val="04607A"/>
                </a:solidFill>
              </a:rPr>
              <a:t> </a:t>
            </a:r>
            <a:r>
              <a:rPr spc="-10" dirty="0">
                <a:solidFill>
                  <a:srgbClr val="04607A"/>
                </a:solidFill>
              </a:rPr>
              <a:t>Constructors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0544" y="1624660"/>
            <a:ext cx="185483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</a:t>
            </a:r>
            <a:r>
              <a:rPr sz="2000" b="1" spc="-7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544" y="2204161"/>
            <a:ext cx="353123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ts val="234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2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5275" y="4231894"/>
            <a:ext cx="2616835" cy="1198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(float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544" y="5390794"/>
            <a:ext cx="330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0839" y="2517648"/>
            <a:ext cx="3133343" cy="743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6100" y="2540126"/>
            <a:ext cx="2898140" cy="549275"/>
          </a:xfrm>
          <a:custGeom>
            <a:avLst/>
            <a:gdLst/>
            <a:ahLst/>
            <a:cxnLst/>
            <a:rect l="l" t="t" r="r" b="b"/>
            <a:pathLst>
              <a:path w="2898140" h="549275">
                <a:moveTo>
                  <a:pt x="89662" y="432688"/>
                </a:moveTo>
                <a:lnTo>
                  <a:pt x="0" y="507873"/>
                </a:lnTo>
                <a:lnTo>
                  <a:pt x="109474" y="548894"/>
                </a:lnTo>
                <a:lnTo>
                  <a:pt x="116839" y="545592"/>
                </a:lnTo>
                <a:lnTo>
                  <a:pt x="119252" y="539114"/>
                </a:lnTo>
                <a:lnTo>
                  <a:pt x="121793" y="532511"/>
                </a:lnTo>
                <a:lnTo>
                  <a:pt x="118363" y="525145"/>
                </a:lnTo>
                <a:lnTo>
                  <a:pt x="94267" y="516127"/>
                </a:lnTo>
                <a:lnTo>
                  <a:pt x="26924" y="516127"/>
                </a:lnTo>
                <a:lnTo>
                  <a:pt x="22606" y="491109"/>
                </a:lnTo>
                <a:lnTo>
                  <a:pt x="68922" y="483185"/>
                </a:lnTo>
                <a:lnTo>
                  <a:pt x="105918" y="452247"/>
                </a:lnTo>
                <a:lnTo>
                  <a:pt x="106680" y="444246"/>
                </a:lnTo>
                <a:lnTo>
                  <a:pt x="97662" y="433450"/>
                </a:lnTo>
                <a:lnTo>
                  <a:pt x="89662" y="432688"/>
                </a:lnTo>
                <a:close/>
              </a:path>
              <a:path w="2898140" h="549275">
                <a:moveTo>
                  <a:pt x="68922" y="483185"/>
                </a:moveTo>
                <a:lnTo>
                  <a:pt x="22606" y="491109"/>
                </a:lnTo>
                <a:lnTo>
                  <a:pt x="26924" y="516127"/>
                </a:lnTo>
                <a:lnTo>
                  <a:pt x="43260" y="513334"/>
                </a:lnTo>
                <a:lnTo>
                  <a:pt x="32893" y="513334"/>
                </a:lnTo>
                <a:lnTo>
                  <a:pt x="29210" y="491744"/>
                </a:lnTo>
                <a:lnTo>
                  <a:pt x="58694" y="491744"/>
                </a:lnTo>
                <a:lnTo>
                  <a:pt x="68922" y="483185"/>
                </a:lnTo>
                <a:close/>
              </a:path>
              <a:path w="2898140" h="549275">
                <a:moveTo>
                  <a:pt x="73166" y="508219"/>
                </a:moveTo>
                <a:lnTo>
                  <a:pt x="26924" y="516127"/>
                </a:lnTo>
                <a:lnTo>
                  <a:pt x="94267" y="516127"/>
                </a:lnTo>
                <a:lnTo>
                  <a:pt x="73166" y="508219"/>
                </a:lnTo>
                <a:close/>
              </a:path>
              <a:path w="2898140" h="549275">
                <a:moveTo>
                  <a:pt x="29210" y="491744"/>
                </a:moveTo>
                <a:lnTo>
                  <a:pt x="32893" y="513334"/>
                </a:lnTo>
                <a:lnTo>
                  <a:pt x="49573" y="499376"/>
                </a:lnTo>
                <a:lnTo>
                  <a:pt x="29210" y="491744"/>
                </a:lnTo>
                <a:close/>
              </a:path>
              <a:path w="2898140" h="549275">
                <a:moveTo>
                  <a:pt x="49573" y="499376"/>
                </a:moveTo>
                <a:lnTo>
                  <a:pt x="32893" y="513334"/>
                </a:lnTo>
                <a:lnTo>
                  <a:pt x="43260" y="513334"/>
                </a:lnTo>
                <a:lnTo>
                  <a:pt x="73166" y="508219"/>
                </a:lnTo>
                <a:lnTo>
                  <a:pt x="49573" y="499376"/>
                </a:lnTo>
                <a:close/>
              </a:path>
              <a:path w="2898140" h="549275">
                <a:moveTo>
                  <a:pt x="2893441" y="0"/>
                </a:moveTo>
                <a:lnTo>
                  <a:pt x="68922" y="483185"/>
                </a:lnTo>
                <a:lnTo>
                  <a:pt x="49573" y="499376"/>
                </a:lnTo>
                <a:lnTo>
                  <a:pt x="73166" y="508219"/>
                </a:lnTo>
                <a:lnTo>
                  <a:pt x="2897759" y="25146"/>
                </a:lnTo>
                <a:lnTo>
                  <a:pt x="2893441" y="0"/>
                </a:lnTo>
                <a:close/>
              </a:path>
              <a:path w="2898140" h="549275">
                <a:moveTo>
                  <a:pt x="58694" y="491744"/>
                </a:moveTo>
                <a:lnTo>
                  <a:pt x="29210" y="491744"/>
                </a:lnTo>
                <a:lnTo>
                  <a:pt x="49573" y="499376"/>
                </a:lnTo>
                <a:lnTo>
                  <a:pt x="58694" y="491744"/>
                </a:lnTo>
                <a:close/>
              </a:path>
            </a:pathLst>
          </a:custGeom>
          <a:solidFill>
            <a:srgbClr val="0A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1700" y="2057400"/>
            <a:ext cx="3962400" cy="990600"/>
          </a:xfrm>
          <a:custGeom>
            <a:avLst/>
            <a:gdLst/>
            <a:ahLst/>
            <a:cxnLst/>
            <a:rect l="l" t="t" r="r" b="b"/>
            <a:pathLst>
              <a:path w="3962400" h="990600">
                <a:moveTo>
                  <a:pt x="3797300" y="0"/>
                </a:moveTo>
                <a:lnTo>
                  <a:pt x="0" y="0"/>
                </a:lnTo>
                <a:lnTo>
                  <a:pt x="0" y="990600"/>
                </a:lnTo>
                <a:lnTo>
                  <a:pt x="3962400" y="990600"/>
                </a:lnTo>
                <a:lnTo>
                  <a:pt x="3962400" y="165100"/>
                </a:lnTo>
                <a:lnTo>
                  <a:pt x="379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1700" y="2057400"/>
            <a:ext cx="3962400" cy="990600"/>
          </a:xfrm>
          <a:custGeom>
            <a:avLst/>
            <a:gdLst/>
            <a:ahLst/>
            <a:cxnLst/>
            <a:rect l="l" t="t" r="r" b="b"/>
            <a:pathLst>
              <a:path w="3962400" h="990600">
                <a:moveTo>
                  <a:pt x="0" y="0"/>
                </a:moveTo>
                <a:lnTo>
                  <a:pt x="3797300" y="0"/>
                </a:lnTo>
                <a:lnTo>
                  <a:pt x="3962400" y="165100"/>
                </a:lnTo>
                <a:lnTo>
                  <a:pt x="3962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8301" y="2158745"/>
            <a:ext cx="34131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onstantia"/>
                <a:cs typeface="Constantia"/>
              </a:rPr>
              <a:t>Non-Arg </a:t>
            </a:r>
            <a:r>
              <a:rPr sz="2000" spc="-10" dirty="0">
                <a:latin typeface="Constantia"/>
                <a:cs typeface="Constantia"/>
              </a:rPr>
              <a:t>(Default)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constructor,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which </a:t>
            </a:r>
            <a:r>
              <a:rPr sz="2000" spc="-20" dirty="0">
                <a:latin typeface="Constantia"/>
                <a:cs typeface="Constantia"/>
              </a:rPr>
              <a:t>takes </a:t>
            </a:r>
            <a:r>
              <a:rPr sz="2000" spc="-10" dirty="0">
                <a:latin typeface="Constantia"/>
                <a:cs typeface="Constantia"/>
              </a:rPr>
              <a:t>no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arguments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1440" y="4358640"/>
            <a:ext cx="2066543" cy="667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76700" y="4460875"/>
            <a:ext cx="1831975" cy="466725"/>
          </a:xfrm>
          <a:custGeom>
            <a:avLst/>
            <a:gdLst/>
            <a:ahLst/>
            <a:cxnLst/>
            <a:rect l="l" t="t" r="r" b="b"/>
            <a:pathLst>
              <a:path w="1831975" h="466725">
                <a:moveTo>
                  <a:pt x="73164" y="38704"/>
                </a:moveTo>
                <a:lnTo>
                  <a:pt x="49123" y="46210"/>
                </a:lnTo>
                <a:lnTo>
                  <a:pt x="67530" y="63455"/>
                </a:lnTo>
                <a:lnTo>
                  <a:pt x="1826005" y="466344"/>
                </a:lnTo>
                <a:lnTo>
                  <a:pt x="1831594" y="441706"/>
                </a:lnTo>
                <a:lnTo>
                  <a:pt x="73164" y="38704"/>
                </a:lnTo>
                <a:close/>
              </a:path>
              <a:path w="1831975" h="466725">
                <a:moveTo>
                  <a:pt x="111633" y="0"/>
                </a:moveTo>
                <a:lnTo>
                  <a:pt x="0" y="34925"/>
                </a:lnTo>
                <a:lnTo>
                  <a:pt x="80137" y="110108"/>
                </a:lnTo>
                <a:lnTo>
                  <a:pt x="85344" y="114935"/>
                </a:lnTo>
                <a:lnTo>
                  <a:pt x="93345" y="114681"/>
                </a:lnTo>
                <a:lnTo>
                  <a:pt x="67530" y="63455"/>
                </a:lnTo>
                <a:lnTo>
                  <a:pt x="21716" y="52958"/>
                </a:lnTo>
                <a:lnTo>
                  <a:pt x="27304" y="28193"/>
                </a:lnTo>
                <a:lnTo>
                  <a:pt x="106827" y="28193"/>
                </a:lnTo>
                <a:lnTo>
                  <a:pt x="119252" y="24256"/>
                </a:lnTo>
                <a:lnTo>
                  <a:pt x="122936" y="17144"/>
                </a:lnTo>
                <a:lnTo>
                  <a:pt x="120776" y="10413"/>
                </a:lnTo>
                <a:lnTo>
                  <a:pt x="118745" y="3810"/>
                </a:lnTo>
                <a:lnTo>
                  <a:pt x="111633" y="0"/>
                </a:lnTo>
                <a:close/>
              </a:path>
              <a:path w="1831975" h="466725">
                <a:moveTo>
                  <a:pt x="27304" y="28193"/>
                </a:moveTo>
                <a:lnTo>
                  <a:pt x="21716" y="52958"/>
                </a:lnTo>
                <a:lnTo>
                  <a:pt x="67530" y="63455"/>
                </a:lnTo>
                <a:lnTo>
                  <a:pt x="56055" y="52705"/>
                </a:lnTo>
                <a:lnTo>
                  <a:pt x="28321" y="52705"/>
                </a:lnTo>
                <a:lnTo>
                  <a:pt x="33147" y="31242"/>
                </a:lnTo>
                <a:lnTo>
                  <a:pt x="40604" y="31242"/>
                </a:lnTo>
                <a:lnTo>
                  <a:pt x="27304" y="28193"/>
                </a:lnTo>
                <a:close/>
              </a:path>
              <a:path w="1831975" h="466725">
                <a:moveTo>
                  <a:pt x="33147" y="31242"/>
                </a:moveTo>
                <a:lnTo>
                  <a:pt x="28321" y="52705"/>
                </a:lnTo>
                <a:lnTo>
                  <a:pt x="49123" y="46210"/>
                </a:lnTo>
                <a:lnTo>
                  <a:pt x="33147" y="31242"/>
                </a:lnTo>
                <a:close/>
              </a:path>
              <a:path w="1831975" h="466725">
                <a:moveTo>
                  <a:pt x="49123" y="46210"/>
                </a:moveTo>
                <a:lnTo>
                  <a:pt x="28321" y="52705"/>
                </a:lnTo>
                <a:lnTo>
                  <a:pt x="56055" y="52705"/>
                </a:lnTo>
                <a:lnTo>
                  <a:pt x="49123" y="46210"/>
                </a:lnTo>
                <a:close/>
              </a:path>
              <a:path w="1831975" h="466725">
                <a:moveTo>
                  <a:pt x="40604" y="31242"/>
                </a:moveTo>
                <a:lnTo>
                  <a:pt x="33147" y="31242"/>
                </a:lnTo>
                <a:lnTo>
                  <a:pt x="49123" y="46210"/>
                </a:lnTo>
                <a:lnTo>
                  <a:pt x="73164" y="38704"/>
                </a:lnTo>
                <a:lnTo>
                  <a:pt x="40604" y="31242"/>
                </a:lnTo>
                <a:close/>
              </a:path>
              <a:path w="1831975" h="466725">
                <a:moveTo>
                  <a:pt x="106827" y="28193"/>
                </a:moveTo>
                <a:lnTo>
                  <a:pt x="27304" y="28193"/>
                </a:lnTo>
                <a:lnTo>
                  <a:pt x="73164" y="38704"/>
                </a:lnTo>
                <a:lnTo>
                  <a:pt x="106827" y="28193"/>
                </a:lnTo>
                <a:close/>
              </a:path>
            </a:pathLst>
          </a:custGeom>
          <a:solidFill>
            <a:srgbClr val="0A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5500" y="4419600"/>
            <a:ext cx="3962400" cy="990600"/>
          </a:xfrm>
          <a:custGeom>
            <a:avLst/>
            <a:gdLst/>
            <a:ahLst/>
            <a:cxnLst/>
            <a:rect l="l" t="t" r="r" b="b"/>
            <a:pathLst>
              <a:path w="3962400" h="990600">
                <a:moveTo>
                  <a:pt x="3797300" y="0"/>
                </a:moveTo>
                <a:lnTo>
                  <a:pt x="0" y="0"/>
                </a:lnTo>
                <a:lnTo>
                  <a:pt x="0" y="990600"/>
                </a:lnTo>
                <a:lnTo>
                  <a:pt x="3962400" y="990600"/>
                </a:lnTo>
                <a:lnTo>
                  <a:pt x="3962400" y="165100"/>
                </a:lnTo>
                <a:lnTo>
                  <a:pt x="379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05500" y="4419600"/>
            <a:ext cx="3962400" cy="990600"/>
          </a:xfrm>
          <a:custGeom>
            <a:avLst/>
            <a:gdLst/>
            <a:ahLst/>
            <a:cxnLst/>
            <a:rect l="l" t="t" r="r" b="b"/>
            <a:pathLst>
              <a:path w="3962400" h="990600">
                <a:moveTo>
                  <a:pt x="0" y="0"/>
                </a:moveTo>
                <a:lnTo>
                  <a:pt x="3797300" y="0"/>
                </a:lnTo>
                <a:lnTo>
                  <a:pt x="3962400" y="165100"/>
                </a:lnTo>
                <a:lnTo>
                  <a:pt x="3962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32372" y="4521784"/>
            <a:ext cx="36353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nstantia"/>
                <a:cs typeface="Constantia"/>
              </a:rPr>
              <a:t>Parametirised </a:t>
            </a:r>
            <a:r>
              <a:rPr sz="2000" spc="-30" dirty="0">
                <a:latin typeface="Constantia"/>
                <a:cs typeface="Constantia"/>
              </a:rPr>
              <a:t>constructor,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which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</a:pPr>
            <a:r>
              <a:rPr sz="2000" spc="-20" dirty="0">
                <a:latin typeface="Constantia"/>
                <a:cs typeface="Constantia"/>
              </a:rPr>
              <a:t>takes </a:t>
            </a:r>
            <a:r>
              <a:rPr sz="2000" spc="-5" dirty="0">
                <a:latin typeface="Constantia"/>
                <a:cs typeface="Constantia"/>
              </a:rPr>
              <a:t>1 </a:t>
            </a:r>
            <a:r>
              <a:rPr sz="2000" spc="-10" dirty="0">
                <a:latin typeface="Constantia"/>
                <a:cs typeface="Constantia"/>
              </a:rPr>
              <a:t>arguments </a:t>
            </a:r>
            <a:r>
              <a:rPr sz="2000" spc="-5" dirty="0">
                <a:latin typeface="Constantia"/>
                <a:cs typeface="Constantia"/>
              </a:rPr>
              <a:t>as</a:t>
            </a:r>
            <a:r>
              <a:rPr sz="2000" spc="-1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radius.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48462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>
                <a:solidFill>
                  <a:srgbClr val="04607A"/>
                </a:solidFill>
              </a:rPr>
              <a:t>Parameterised</a:t>
            </a:r>
            <a:r>
              <a:rPr spc="-190" dirty="0">
                <a:solidFill>
                  <a:srgbClr val="04607A"/>
                </a:solidFill>
              </a:rPr>
              <a:t> </a:t>
            </a:r>
            <a:r>
              <a:rPr spc="-10" dirty="0">
                <a:solidFill>
                  <a:srgbClr val="04607A"/>
                </a:solidFill>
              </a:rPr>
              <a:t>Constructors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1364" y="1688668"/>
            <a:ext cx="48717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710689" algn="l"/>
                <a:tab pos="2487930" algn="l"/>
                <a:tab pos="4652645" algn="l"/>
              </a:tabLst>
            </a:pPr>
            <a:r>
              <a:rPr sz="2600" spc="-5" dirty="0">
                <a:latin typeface="Calibri"/>
                <a:cs typeface="Calibri"/>
              </a:rPr>
              <a:t>When	a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5684" y="2085289"/>
            <a:ext cx="459549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latin typeface="Calibri"/>
                <a:cs typeface="Calibri"/>
              </a:rPr>
              <a:t>parameterized,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pass</a:t>
            </a:r>
            <a:r>
              <a:rPr sz="2600" spc="4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7167" y="2481833"/>
            <a:ext cx="314642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90"/>
              </a:spcBef>
              <a:tabLst>
                <a:tab pos="850900" algn="l"/>
                <a:tab pos="1088390" algn="l"/>
                <a:tab pos="1585595" algn="l"/>
                <a:tab pos="1753235" algn="l"/>
                <a:tab pos="2927350" algn="l"/>
              </a:tabLst>
            </a:pP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or 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dirty="0">
                <a:latin typeface="Calibri"/>
                <a:cs typeface="Calibri"/>
              </a:rPr>
              <a:t>		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		</a:t>
            </a:r>
            <a:r>
              <a:rPr sz="2600" spc="-10" dirty="0">
                <a:latin typeface="Calibri"/>
                <a:cs typeface="Calibri"/>
              </a:rPr>
              <a:t>ob</a:t>
            </a:r>
            <a:r>
              <a:rPr sz="2600" dirty="0">
                <a:latin typeface="Calibri"/>
                <a:cs typeface="Calibri"/>
              </a:rPr>
              <a:t>j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5684" y="2481833"/>
            <a:ext cx="1462405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me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  function  declared.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1364" y="3677041"/>
            <a:ext cx="4374515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7020" marR="5080" indent="-287020">
              <a:lnSpc>
                <a:spcPct val="117000"/>
              </a:lnSpc>
              <a:spcBef>
                <a:spcPts val="1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Consider </a:t>
            </a:r>
            <a:r>
              <a:rPr sz="2600" spc="-10" dirty="0">
                <a:latin typeface="Calibri"/>
                <a:cs typeface="Calibri"/>
              </a:rPr>
              <a:t>following declaration </a:t>
            </a:r>
            <a:r>
              <a:rPr sz="2600" spc="-10" dirty="0">
                <a:solidFill>
                  <a:srgbClr val="0A529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 </a:t>
            </a:r>
            <a:r>
              <a:rPr sz="2000" b="1" spc="-5" dirty="0">
                <a:latin typeface="Courier New"/>
                <a:cs typeface="Courier New"/>
              </a:rPr>
              <a:t>firstObject; </a:t>
            </a: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 circle</a:t>
            </a:r>
            <a:r>
              <a:rPr sz="2000" b="1" spc="-25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secondObject(15);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544" y="1624660"/>
            <a:ext cx="18548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</a:t>
            </a:r>
            <a:r>
              <a:rPr sz="2000" b="1" spc="-7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544" y="1914525"/>
            <a:ext cx="177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5275" y="2204161"/>
            <a:ext cx="20066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75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544" y="2494025"/>
            <a:ext cx="1092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</a:t>
            </a:r>
            <a:r>
              <a:rPr sz="2000" b="1" dirty="0">
                <a:solidFill>
                  <a:srgbClr val="0A5294"/>
                </a:solidFill>
                <a:latin typeface="Courier New"/>
                <a:cs typeface="Courier New"/>
              </a:rPr>
              <a:t>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5275" y="2783586"/>
            <a:ext cx="2616200" cy="1198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5275" y="4231894"/>
            <a:ext cx="2616835" cy="1198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(float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544" y="5390794"/>
            <a:ext cx="330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82828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5" dirty="0">
                <a:solidFill>
                  <a:srgbClr val="04607A"/>
                </a:solidFill>
              </a:rPr>
              <a:t>Two </a:t>
            </a:r>
            <a:r>
              <a:rPr spc="-70" dirty="0">
                <a:solidFill>
                  <a:srgbClr val="04607A"/>
                </a:solidFill>
              </a:rPr>
              <a:t>Ways </a:t>
            </a:r>
            <a:r>
              <a:rPr dirty="0">
                <a:solidFill>
                  <a:srgbClr val="04607A"/>
                </a:solidFill>
              </a:rPr>
              <a:t>of </a:t>
            </a:r>
            <a:r>
              <a:rPr spc="-5" dirty="0">
                <a:solidFill>
                  <a:srgbClr val="04607A"/>
                </a:solidFill>
              </a:rPr>
              <a:t>calling </a:t>
            </a:r>
            <a:r>
              <a:rPr spc="5" dirty="0">
                <a:solidFill>
                  <a:srgbClr val="04607A"/>
                </a:solidFill>
              </a:rPr>
              <a:t>a</a:t>
            </a:r>
            <a:r>
              <a:rPr spc="-55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1364" y="1624401"/>
            <a:ext cx="4601210" cy="22644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230"/>
              <a:buChar char="o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Implicit </a:t>
            </a:r>
            <a:r>
              <a:rPr sz="2600" spc="-10" dirty="0">
                <a:latin typeface="Calibri"/>
                <a:cs typeface="Calibri"/>
              </a:rPr>
              <a:t>call </a:t>
            </a:r>
            <a:r>
              <a:rPr sz="2600" spc="-5" dirty="0">
                <a:latin typeface="Calibri"/>
                <a:cs typeface="Calibri"/>
              </a:rPr>
              <a:t>(shorthand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method)</a:t>
            </a:r>
            <a:endParaRPr sz="2600">
              <a:latin typeface="Calibri"/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4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urier New"/>
                <a:cs typeface="Courier New"/>
              </a:rPr>
              <a:t>circle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ob(7.6);</a:t>
            </a:r>
            <a:endParaRPr sz="24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Char char="o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Explicit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</a:t>
            </a:r>
            <a:endParaRPr sz="2600">
              <a:latin typeface="Calibri"/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47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urier New"/>
                <a:cs typeface="Courier New"/>
              </a:rPr>
              <a:t>circle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ob;</a:t>
            </a:r>
            <a:endParaRPr sz="2400">
              <a:latin typeface="Courier New"/>
              <a:cs typeface="Courier New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urier New"/>
                <a:cs typeface="Courier New"/>
              </a:rPr>
              <a:t>ob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circle(7.6);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544" y="1624660"/>
            <a:ext cx="18548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</a:t>
            </a:r>
            <a:r>
              <a:rPr sz="2000" b="1" spc="-7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circle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544" y="1914525"/>
            <a:ext cx="177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5275" y="2204161"/>
            <a:ext cx="20066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float</a:t>
            </a:r>
            <a:r>
              <a:rPr sz="2000" b="1" spc="-75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radius;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544" y="2494025"/>
            <a:ext cx="1092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</a:t>
            </a:r>
            <a:r>
              <a:rPr sz="2000" b="1" dirty="0">
                <a:solidFill>
                  <a:srgbClr val="0A5294"/>
                </a:solidFill>
                <a:latin typeface="Courier New"/>
                <a:cs typeface="Courier New"/>
              </a:rPr>
              <a:t>c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5275" y="2783586"/>
            <a:ext cx="2616200" cy="1198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544" y="4231894"/>
            <a:ext cx="3531870" cy="1488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circle</a:t>
            </a:r>
            <a:r>
              <a:rPr sz="2000" spc="-5" dirty="0">
                <a:latin typeface="Courier New"/>
                <a:cs typeface="Courier New"/>
              </a:rPr>
              <a:t>(float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radius =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027160" cy="232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087755" algn="l"/>
              </a:tabLst>
            </a:pP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	permits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use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than </a:t>
            </a:r>
            <a:r>
              <a:rPr sz="2600" spc="-10" dirty="0">
                <a:latin typeface="Calibri"/>
                <a:cs typeface="Calibri"/>
              </a:rPr>
              <a:t>one </a:t>
            </a:r>
            <a:r>
              <a:rPr sz="2600" spc="-15" dirty="0">
                <a:latin typeface="Calibri"/>
                <a:cs typeface="Calibri"/>
              </a:rPr>
              <a:t>constructors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single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407795" algn="l"/>
                <a:tab pos="1809750" algn="l"/>
              </a:tabLst>
            </a:pPr>
            <a:r>
              <a:rPr sz="2600" spc="-10" dirty="0">
                <a:latin typeface="Calibri"/>
                <a:cs typeface="Calibri"/>
              </a:rPr>
              <a:t>Add(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	</a:t>
            </a:r>
            <a:r>
              <a:rPr sz="2600" spc="-10" dirty="0">
                <a:latin typeface="Calibri"/>
                <a:cs typeface="Calibri"/>
              </a:rPr>
              <a:t>//	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2352040" algn="l"/>
              </a:tabLst>
            </a:pPr>
            <a:r>
              <a:rPr sz="2600" spc="-15" dirty="0">
                <a:latin typeface="Calibri"/>
                <a:cs typeface="Calibri"/>
              </a:rPr>
              <a:t>Add </a:t>
            </a:r>
            <a:r>
              <a:rPr sz="2600" spc="-10" dirty="0">
                <a:latin typeface="Calibri"/>
                <a:cs typeface="Calibri"/>
              </a:rPr>
              <a:t>(int,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int)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	</a:t>
            </a:r>
            <a:r>
              <a:rPr sz="2600" spc="-10" dirty="0">
                <a:latin typeface="Calibri"/>
                <a:cs typeface="Calibri"/>
              </a:rPr>
              <a:t>// </a:t>
            </a:r>
            <a:r>
              <a:rPr sz="2600" spc="-55" dirty="0">
                <a:latin typeface="Calibri"/>
                <a:cs typeface="Calibri"/>
              </a:rPr>
              <a:t>Two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9942" y="1756029"/>
            <a:ext cx="3424554" cy="38119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05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class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232410" marR="1769110" indent="225425">
              <a:lnSpc>
                <a:spcPts val="2980"/>
              </a:lnSpc>
              <a:spcBef>
                <a:spcPts val="130"/>
              </a:spcBef>
            </a:pPr>
            <a:r>
              <a:rPr sz="2600" spc="-10" dirty="0">
                <a:latin typeface="Calibri"/>
                <a:cs typeface="Calibri"/>
              </a:rPr>
              <a:t>int </a:t>
            </a:r>
            <a:r>
              <a:rPr sz="2600" spc="-5" dirty="0">
                <a:latin typeface="Calibri"/>
                <a:cs typeface="Calibri"/>
              </a:rPr>
              <a:t>m, 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  public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457834">
              <a:lnSpc>
                <a:spcPts val="2805"/>
              </a:lnSpc>
            </a:pPr>
            <a:r>
              <a:rPr sz="2600" spc="-5" dirty="0">
                <a:latin typeface="Calibri"/>
                <a:cs typeface="Calibri"/>
              </a:rPr>
              <a:t>add ( ) </a:t>
            </a:r>
            <a:r>
              <a:rPr sz="2600" spc="-10" dirty="0">
                <a:latin typeface="Calibri"/>
                <a:cs typeface="Calibri"/>
              </a:rPr>
              <a:t>{m </a:t>
            </a:r>
            <a:r>
              <a:rPr sz="2600" spc="-5" dirty="0">
                <a:latin typeface="Calibri"/>
                <a:cs typeface="Calibri"/>
              </a:rPr>
              <a:t>= 0 ; n = 0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;}</a:t>
            </a:r>
            <a:endParaRPr sz="2600">
              <a:latin typeface="Calibri"/>
              <a:cs typeface="Calibri"/>
            </a:endParaRPr>
          </a:p>
          <a:p>
            <a:pPr marL="457834">
              <a:lnSpc>
                <a:spcPts val="2965"/>
              </a:lnSpc>
            </a:pPr>
            <a:r>
              <a:rPr sz="2600" dirty="0">
                <a:latin typeface="Calibri"/>
                <a:cs typeface="Calibri"/>
              </a:rPr>
              <a:t>add </a:t>
            </a:r>
            <a:r>
              <a:rPr sz="2600" spc="-10" dirty="0">
                <a:latin typeface="Calibri"/>
                <a:cs typeface="Calibri"/>
              </a:rPr>
              <a:t>(int </a:t>
            </a:r>
            <a:r>
              <a:rPr sz="2600" spc="-5" dirty="0">
                <a:latin typeface="Calibri"/>
                <a:cs typeface="Calibri"/>
              </a:rPr>
              <a:t>a, </a:t>
            </a:r>
            <a:r>
              <a:rPr sz="2600" spc="-10" dirty="0">
                <a:latin typeface="Calibri"/>
                <a:cs typeface="Calibri"/>
              </a:rPr>
              <a:t>int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b)</a:t>
            </a:r>
            <a:endParaRPr sz="2600">
              <a:latin typeface="Calibri"/>
              <a:cs typeface="Calibri"/>
            </a:endParaRPr>
          </a:p>
          <a:p>
            <a:pPr marL="457834" marR="432434" indent="520700">
              <a:lnSpc>
                <a:spcPts val="2980"/>
              </a:lnSpc>
              <a:spcBef>
                <a:spcPts val="135"/>
              </a:spcBef>
            </a:pPr>
            <a:r>
              <a:rPr sz="2600" spc="-10" dirty="0">
                <a:latin typeface="Calibri"/>
                <a:cs typeface="Calibri"/>
              </a:rPr>
              <a:t>{m </a:t>
            </a:r>
            <a:r>
              <a:rPr sz="2600" spc="-5" dirty="0">
                <a:latin typeface="Calibri"/>
                <a:cs typeface="Calibri"/>
              </a:rPr>
              <a:t>= a ; n = b ;}  </a:t>
            </a:r>
            <a:r>
              <a:rPr sz="2600" dirty="0">
                <a:latin typeface="Calibri"/>
                <a:cs typeface="Calibri"/>
              </a:rPr>
              <a:t>add </a:t>
            </a:r>
            <a:r>
              <a:rPr sz="2600" spc="-5" dirty="0">
                <a:latin typeface="Calibri"/>
                <a:cs typeface="Calibri"/>
              </a:rPr>
              <a:t>(add &amp;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i)</a:t>
            </a:r>
            <a:endParaRPr sz="2600">
              <a:latin typeface="Calibri"/>
              <a:cs typeface="Calibri"/>
            </a:endParaRPr>
          </a:p>
          <a:p>
            <a:pPr marL="979169">
              <a:lnSpc>
                <a:spcPts val="2805"/>
              </a:lnSpc>
            </a:pPr>
            <a:r>
              <a:rPr sz="2600" spc="-10" dirty="0">
                <a:latin typeface="Calibri"/>
                <a:cs typeface="Calibri"/>
              </a:rPr>
              <a:t>{m </a:t>
            </a:r>
            <a:r>
              <a:rPr sz="2600" spc="-5" dirty="0">
                <a:latin typeface="Calibri"/>
                <a:cs typeface="Calibri"/>
              </a:rPr>
              <a:t>= i.m ; n = i.n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50"/>
              </a:lnSpc>
            </a:pPr>
            <a:r>
              <a:rPr sz="2600" spc="-5" dirty="0">
                <a:latin typeface="Calibri"/>
                <a:cs typeface="Calibri"/>
              </a:rPr>
              <a:t>};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9742" y="1841373"/>
            <a:ext cx="460057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15" dirty="0">
                <a:latin typeface="Calibri"/>
                <a:cs typeface="Calibri"/>
              </a:rPr>
              <a:t>constructor </a:t>
            </a:r>
            <a:r>
              <a:rPr sz="2600" spc="-10" dirty="0">
                <a:latin typeface="Calibri"/>
                <a:cs typeface="Calibri"/>
              </a:rPr>
              <a:t>receives no  arguments.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742" y="3189224"/>
            <a:ext cx="461073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second </a:t>
            </a:r>
            <a:r>
              <a:rPr sz="2600" spc="-15" dirty="0">
                <a:latin typeface="Calibri"/>
                <a:cs typeface="Calibri"/>
              </a:rPr>
              <a:t>constructor </a:t>
            </a:r>
            <a:r>
              <a:rPr sz="2600" spc="-10" dirty="0">
                <a:latin typeface="Calibri"/>
                <a:cs typeface="Calibri"/>
              </a:rPr>
              <a:t>receives  </a:t>
            </a:r>
            <a:r>
              <a:rPr sz="2600" spc="-20" dirty="0">
                <a:latin typeface="Calibri"/>
                <a:cs typeface="Calibri"/>
              </a:rPr>
              <a:t>two </a:t>
            </a:r>
            <a:r>
              <a:rPr sz="2600" spc="-15" dirty="0">
                <a:latin typeface="Calibri"/>
                <a:cs typeface="Calibri"/>
              </a:rPr>
              <a:t>integer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9742" y="4536770"/>
            <a:ext cx="488696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third </a:t>
            </a:r>
            <a:r>
              <a:rPr sz="2600" spc="-15" dirty="0">
                <a:latin typeface="Calibri"/>
                <a:cs typeface="Calibri"/>
              </a:rPr>
              <a:t>constructor </a:t>
            </a:r>
            <a:r>
              <a:rPr sz="2600" spc="-10" dirty="0">
                <a:latin typeface="Calibri"/>
                <a:cs typeface="Calibri"/>
              </a:rPr>
              <a:t>receives one  </a:t>
            </a:r>
            <a:r>
              <a:rPr sz="2600" spc="-5" dirty="0">
                <a:latin typeface="Calibri"/>
                <a:cs typeface="Calibri"/>
              </a:rPr>
              <a:t>add object as 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92481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>
                <a:solidFill>
                  <a:srgbClr val="04607A"/>
                </a:solidFill>
              </a:rPr>
              <a:t>I</a:t>
            </a:r>
            <a:r>
              <a:rPr spc="-45" dirty="0">
                <a:solidFill>
                  <a:srgbClr val="04607A"/>
                </a:solidFill>
              </a:rPr>
              <a:t>n</a:t>
            </a:r>
            <a:r>
              <a:rPr dirty="0">
                <a:solidFill>
                  <a:srgbClr val="04607A"/>
                </a:solidFill>
              </a:rPr>
              <a:t>t</a:t>
            </a:r>
            <a:r>
              <a:rPr spc="-60" dirty="0">
                <a:solidFill>
                  <a:srgbClr val="04607A"/>
                </a:solidFill>
              </a:rPr>
              <a:t>r</a:t>
            </a:r>
            <a:r>
              <a:rPr dirty="0">
                <a:solidFill>
                  <a:srgbClr val="04607A"/>
                </a:solidFill>
              </a:rPr>
              <a:t>odu</a:t>
            </a:r>
            <a:r>
              <a:rPr spc="15" dirty="0">
                <a:solidFill>
                  <a:srgbClr val="04607A"/>
                </a:solidFill>
              </a:rPr>
              <a:t>c</a:t>
            </a:r>
            <a:r>
              <a:rPr spc="5" dirty="0">
                <a:solidFill>
                  <a:srgbClr val="04607A"/>
                </a:solidFill>
              </a:rPr>
              <a:t>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96644"/>
            <a:ext cx="8876030" cy="2799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6385" marR="647700" indent="-274320">
              <a:lnSpc>
                <a:spcPts val="2810"/>
              </a:lnSpc>
              <a:spcBef>
                <a:spcPts val="44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constructor </a:t>
            </a:r>
            <a:r>
              <a:rPr sz="2600" spc="-5" dirty="0">
                <a:latin typeface="Calibri"/>
                <a:cs typeface="Calibri"/>
              </a:rPr>
              <a:t>is a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special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member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2600" spc="-5" dirty="0">
                <a:latin typeface="Calibri"/>
                <a:cs typeface="Calibri"/>
              </a:rPr>
              <a:t>whose </a:t>
            </a:r>
            <a:r>
              <a:rPr sz="2600" spc="-10" dirty="0">
                <a:latin typeface="Calibri"/>
                <a:cs typeface="Calibri"/>
              </a:rPr>
              <a:t>task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initialize the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members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an objects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6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It is special </a:t>
            </a:r>
            <a:r>
              <a:rPr sz="2600" spc="-10" dirty="0">
                <a:latin typeface="Calibri"/>
                <a:cs typeface="Calibri"/>
              </a:rPr>
              <a:t>because </a:t>
            </a:r>
            <a:r>
              <a:rPr sz="2600" spc="-5" dirty="0">
                <a:latin typeface="Calibri"/>
                <a:cs typeface="Calibri"/>
              </a:rPr>
              <a:t>it has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same name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as its class</a:t>
            </a:r>
            <a:r>
              <a:rPr sz="26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86385" marR="5080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latin typeface="Calibri"/>
                <a:cs typeface="Calibri"/>
              </a:rPr>
              <a:t>It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invokes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automatically </a:t>
            </a:r>
            <a:r>
              <a:rPr sz="2600" spc="-10" dirty="0">
                <a:latin typeface="Calibri"/>
                <a:cs typeface="Calibri"/>
              </a:rPr>
              <a:t>whenever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new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its </a:t>
            </a:r>
            <a:r>
              <a:rPr sz="2600" spc="-10" dirty="0">
                <a:latin typeface="Calibri"/>
                <a:cs typeface="Calibri"/>
              </a:rPr>
              <a:t>associated  </a:t>
            </a:r>
            <a:r>
              <a:rPr sz="2600" spc="-5" dirty="0">
                <a:latin typeface="Calibri"/>
                <a:cs typeface="Calibri"/>
              </a:rPr>
              <a:t>class 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created.</a:t>
            </a:r>
            <a:endParaRPr sz="2600" dirty="0">
              <a:latin typeface="Calibri"/>
              <a:cs typeface="Calibri"/>
            </a:endParaRPr>
          </a:p>
          <a:p>
            <a:pPr marL="286385" marR="116839" indent="-274320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It 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called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because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initial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values of 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members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and build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your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programmatic</a:t>
            </a:r>
            <a:r>
              <a:rPr sz="26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942" y="1746885"/>
            <a:ext cx="3698875" cy="41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53365" marR="1910714" indent="240665">
              <a:lnSpc>
                <a:spcPts val="319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int </a:t>
            </a:r>
            <a:r>
              <a:rPr sz="2800" spc="-5" dirty="0">
                <a:latin typeface="Calibri"/>
                <a:cs typeface="Calibri"/>
              </a:rPr>
              <a:t>m,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  </a:t>
            </a:r>
            <a:r>
              <a:rPr sz="2800" spc="-5" dirty="0">
                <a:latin typeface="Calibri"/>
                <a:cs typeface="Calibri"/>
              </a:rPr>
              <a:t>public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94030" marR="22860">
              <a:lnSpc>
                <a:spcPts val="319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add ( ) {m = 0 ; n = 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;}  add </a:t>
            </a:r>
            <a:r>
              <a:rPr sz="2800" spc="-10" dirty="0">
                <a:latin typeface="Calibri"/>
                <a:cs typeface="Calibri"/>
              </a:rPr>
              <a:t>(int </a:t>
            </a:r>
            <a:r>
              <a:rPr sz="2800" dirty="0">
                <a:latin typeface="Calibri"/>
                <a:cs typeface="Calibri"/>
              </a:rPr>
              <a:t>a, </a:t>
            </a:r>
            <a:r>
              <a:rPr sz="2800" spc="-10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494030" marR="461645" indent="566420">
              <a:lnSpc>
                <a:spcPts val="3190"/>
              </a:lnSpc>
              <a:spcBef>
                <a:spcPts val="10"/>
              </a:spcBef>
            </a:pPr>
            <a:r>
              <a:rPr sz="2800" dirty="0">
                <a:latin typeface="Calibri"/>
                <a:cs typeface="Calibri"/>
              </a:rPr>
              <a:t>{m </a:t>
            </a:r>
            <a:r>
              <a:rPr sz="2800" spc="5" dirty="0">
                <a:latin typeface="Calibri"/>
                <a:cs typeface="Calibri"/>
              </a:rPr>
              <a:t>= a </a:t>
            </a:r>
            <a:r>
              <a:rPr sz="2800" dirty="0">
                <a:latin typeface="Calibri"/>
                <a:cs typeface="Calibri"/>
              </a:rPr>
              <a:t>; </a:t>
            </a:r>
            <a:r>
              <a:rPr sz="2800" spc="5" dirty="0">
                <a:latin typeface="Calibri"/>
                <a:cs typeface="Calibri"/>
              </a:rPr>
              <a:t>n = b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;}  </a:t>
            </a:r>
            <a:r>
              <a:rPr sz="2800" dirty="0">
                <a:latin typeface="Calibri"/>
                <a:cs typeface="Calibri"/>
              </a:rPr>
              <a:t>add </a:t>
            </a:r>
            <a:r>
              <a:rPr sz="2800" spc="-5" dirty="0">
                <a:latin typeface="Calibri"/>
                <a:cs typeface="Calibri"/>
              </a:rPr>
              <a:t>(add </a:t>
            </a:r>
            <a:r>
              <a:rPr sz="2800" spc="5" dirty="0">
                <a:latin typeface="Calibri"/>
                <a:cs typeface="Calibri"/>
              </a:rPr>
              <a:t>&amp; </a:t>
            </a:r>
            <a:r>
              <a:rPr sz="2800" dirty="0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 marL="1061085">
              <a:lnSpc>
                <a:spcPts val="3035"/>
              </a:lnSpc>
            </a:pPr>
            <a:r>
              <a:rPr sz="2800" dirty="0">
                <a:latin typeface="Calibri"/>
                <a:cs typeface="Calibri"/>
              </a:rPr>
              <a:t>{m </a:t>
            </a:r>
            <a:r>
              <a:rPr sz="2800" spc="5" dirty="0">
                <a:latin typeface="Calibri"/>
                <a:cs typeface="Calibri"/>
              </a:rPr>
              <a:t>= i.m </a:t>
            </a:r>
            <a:r>
              <a:rPr sz="2800" dirty="0">
                <a:latin typeface="Calibri"/>
                <a:cs typeface="Calibri"/>
              </a:rPr>
              <a:t>; </a:t>
            </a:r>
            <a:r>
              <a:rPr sz="2800" spc="5" dirty="0">
                <a:latin typeface="Calibri"/>
                <a:cs typeface="Calibri"/>
              </a:rPr>
              <a:t>n = i.n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800" spc="5" dirty="0">
                <a:latin typeface="Calibri"/>
                <a:cs typeface="Calibri"/>
              </a:rPr>
              <a:t>};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742" y="1747033"/>
            <a:ext cx="4876800" cy="37699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Add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a1;</a:t>
            </a:r>
            <a:endParaRPr sz="2800">
              <a:latin typeface="Calibri"/>
              <a:cs typeface="Calibri"/>
            </a:endParaRPr>
          </a:p>
          <a:p>
            <a:pPr marL="652780" marR="309245" lvl="1" indent="-247015" algn="just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2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automatically </a:t>
            </a: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  and 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a1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5" dirty="0">
                <a:latin typeface="Calibri"/>
                <a:cs typeface="Calibri"/>
              </a:rPr>
              <a:t>Add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a2(10,20);</a:t>
            </a:r>
            <a:endParaRPr sz="28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20" dirty="0">
                <a:latin typeface="Calibri"/>
                <a:cs typeface="Calibri"/>
              </a:rPr>
              <a:t>Would </a:t>
            </a:r>
            <a:r>
              <a:rPr sz="2400" spc="-10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constructor  </a:t>
            </a:r>
            <a:r>
              <a:rPr sz="2400" spc="-5" dirty="0">
                <a:latin typeface="Calibri"/>
                <a:cs typeface="Calibri"/>
              </a:rPr>
              <a:t>which will initialize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  </a:t>
            </a:r>
            <a:r>
              <a:rPr sz="2400" spc="-5" dirty="0">
                <a:latin typeface="Calibri"/>
                <a:cs typeface="Calibri"/>
              </a:rPr>
              <a:t>members </a:t>
            </a:r>
            <a:r>
              <a:rPr sz="2400" dirty="0">
                <a:latin typeface="Calibri"/>
                <a:cs typeface="Calibri"/>
              </a:rPr>
              <a:t>m and n of a2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10 and  20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942" y="1746885"/>
            <a:ext cx="3698875" cy="41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53365" marR="1910714" indent="240665">
              <a:lnSpc>
                <a:spcPts val="319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int </a:t>
            </a:r>
            <a:r>
              <a:rPr sz="2800" spc="-5" dirty="0">
                <a:latin typeface="Calibri"/>
                <a:cs typeface="Calibri"/>
              </a:rPr>
              <a:t>m, 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  </a:t>
            </a:r>
            <a:r>
              <a:rPr sz="2800" spc="-5" dirty="0">
                <a:latin typeface="Calibri"/>
                <a:cs typeface="Calibri"/>
              </a:rPr>
              <a:t>public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94030" marR="22860">
              <a:lnSpc>
                <a:spcPts val="319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add ( ) {m = 0 ; n = 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;}  add </a:t>
            </a:r>
            <a:r>
              <a:rPr sz="2800" spc="-10" dirty="0">
                <a:latin typeface="Calibri"/>
                <a:cs typeface="Calibri"/>
              </a:rPr>
              <a:t>(int </a:t>
            </a:r>
            <a:r>
              <a:rPr sz="2800" dirty="0">
                <a:latin typeface="Calibri"/>
                <a:cs typeface="Calibri"/>
              </a:rPr>
              <a:t>a, </a:t>
            </a:r>
            <a:r>
              <a:rPr sz="2800" spc="-10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494030" marR="461645" indent="566420">
              <a:lnSpc>
                <a:spcPts val="3190"/>
              </a:lnSpc>
              <a:spcBef>
                <a:spcPts val="10"/>
              </a:spcBef>
            </a:pPr>
            <a:r>
              <a:rPr sz="2800" dirty="0">
                <a:latin typeface="Calibri"/>
                <a:cs typeface="Calibri"/>
              </a:rPr>
              <a:t>{m </a:t>
            </a:r>
            <a:r>
              <a:rPr sz="2800" spc="5" dirty="0">
                <a:latin typeface="Calibri"/>
                <a:cs typeface="Calibri"/>
              </a:rPr>
              <a:t>= a </a:t>
            </a:r>
            <a:r>
              <a:rPr sz="2800" dirty="0">
                <a:latin typeface="Calibri"/>
                <a:cs typeface="Calibri"/>
              </a:rPr>
              <a:t>; </a:t>
            </a:r>
            <a:r>
              <a:rPr sz="2800" spc="5" dirty="0">
                <a:latin typeface="Calibri"/>
                <a:cs typeface="Calibri"/>
              </a:rPr>
              <a:t>n = b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;}  </a:t>
            </a:r>
            <a:r>
              <a:rPr sz="2800" dirty="0">
                <a:latin typeface="Calibri"/>
                <a:cs typeface="Calibri"/>
              </a:rPr>
              <a:t>add </a:t>
            </a:r>
            <a:r>
              <a:rPr sz="2800" spc="-5" dirty="0">
                <a:latin typeface="Calibri"/>
                <a:cs typeface="Calibri"/>
              </a:rPr>
              <a:t>(add </a:t>
            </a:r>
            <a:r>
              <a:rPr sz="2800" spc="5" dirty="0">
                <a:latin typeface="Calibri"/>
                <a:cs typeface="Calibri"/>
              </a:rPr>
              <a:t>&amp; </a:t>
            </a:r>
            <a:r>
              <a:rPr sz="2800" dirty="0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 marL="1061085">
              <a:lnSpc>
                <a:spcPts val="3035"/>
              </a:lnSpc>
            </a:pPr>
            <a:r>
              <a:rPr sz="2800" dirty="0">
                <a:latin typeface="Calibri"/>
                <a:cs typeface="Calibri"/>
              </a:rPr>
              <a:t>{m </a:t>
            </a:r>
            <a:r>
              <a:rPr sz="2800" spc="5" dirty="0">
                <a:latin typeface="Calibri"/>
                <a:cs typeface="Calibri"/>
              </a:rPr>
              <a:t>= i.m </a:t>
            </a:r>
            <a:r>
              <a:rPr sz="2800" dirty="0">
                <a:latin typeface="Calibri"/>
                <a:cs typeface="Calibri"/>
              </a:rPr>
              <a:t>; </a:t>
            </a:r>
            <a:r>
              <a:rPr sz="2800" spc="5" dirty="0">
                <a:latin typeface="Calibri"/>
                <a:cs typeface="Calibri"/>
              </a:rPr>
              <a:t>n = i.n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800" spc="5" dirty="0">
                <a:latin typeface="Calibri"/>
                <a:cs typeface="Calibri"/>
              </a:rPr>
              <a:t>};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742" y="1747033"/>
            <a:ext cx="4642485" cy="38430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Add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a3(a2);</a:t>
            </a:r>
            <a:endParaRPr sz="2800">
              <a:latin typeface="Calibri"/>
              <a:cs typeface="Calibri"/>
            </a:endParaRPr>
          </a:p>
          <a:p>
            <a:pPr marL="652780" marR="415290" lvl="1" indent="-247015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20" dirty="0">
                <a:latin typeface="Calibri"/>
                <a:cs typeface="Calibri"/>
              </a:rPr>
              <a:t>Would </a:t>
            </a: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third  </a:t>
            </a: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spc="-5" dirty="0">
                <a:latin typeface="Calibri"/>
                <a:cs typeface="Calibri"/>
              </a:rPr>
              <a:t>which copies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values of </a:t>
            </a:r>
            <a:r>
              <a:rPr sz="2400" dirty="0">
                <a:latin typeface="Calibri"/>
                <a:cs typeface="Calibri"/>
              </a:rPr>
              <a:t>a2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a3.</a:t>
            </a:r>
            <a:endParaRPr sz="24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This type of </a:t>
            </a: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“copy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constructor”.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Construction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Overloading</a:t>
            </a:r>
            <a:endParaRPr sz="2800">
              <a:latin typeface="Calibri"/>
              <a:cs typeface="Calibri"/>
            </a:endParaRPr>
          </a:p>
          <a:p>
            <a:pPr marL="652780" marR="436245" lvl="1" indent="-247015">
              <a:lnSpc>
                <a:spcPct val="10000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one </a:t>
            </a:r>
            <a:r>
              <a:rPr sz="2400" spc="-10" dirty="0">
                <a:latin typeface="Calibri"/>
                <a:cs typeface="Calibri"/>
              </a:rPr>
              <a:t>constructor  </a:t>
            </a:r>
            <a:r>
              <a:rPr sz="2400" dirty="0">
                <a:latin typeface="Calibri"/>
                <a:cs typeface="Calibri"/>
              </a:rPr>
              <a:t>function is defined in a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25" dirty="0"/>
              <a:t> </a:t>
            </a:r>
            <a:r>
              <a:rPr spc="-10" dirty="0"/>
              <a:t>complex</a:t>
            </a:r>
          </a:p>
          <a:p>
            <a:pPr marL="12700">
              <a:lnSpc>
                <a:spcPts val="2740"/>
              </a:lnSpc>
            </a:pPr>
            <a:r>
              <a:rPr dirty="0"/>
              <a:t>{</a:t>
            </a:r>
          </a:p>
          <a:p>
            <a:pPr marL="213995" marR="1662430" indent="207010">
              <a:lnSpc>
                <a:spcPts val="2740"/>
              </a:lnSpc>
              <a:spcBef>
                <a:spcPts val="135"/>
              </a:spcBef>
            </a:pPr>
            <a:r>
              <a:rPr spc="-5" dirty="0"/>
              <a:t>float x, </a:t>
            </a:r>
            <a:r>
              <a:rPr dirty="0"/>
              <a:t>y</a:t>
            </a:r>
            <a:r>
              <a:rPr spc="-125" dirty="0"/>
              <a:t> </a:t>
            </a:r>
            <a:r>
              <a:rPr dirty="0"/>
              <a:t>;  </a:t>
            </a:r>
            <a:r>
              <a:rPr spc="5" dirty="0"/>
              <a:t>public</a:t>
            </a:r>
            <a:r>
              <a:rPr spc="-60" dirty="0"/>
              <a:t> </a:t>
            </a:r>
            <a:r>
              <a:rPr dirty="0"/>
              <a:t>:</a:t>
            </a:r>
          </a:p>
          <a:p>
            <a:pPr marL="421005">
              <a:lnSpc>
                <a:spcPts val="2595"/>
              </a:lnSpc>
              <a:tabLst>
                <a:tab pos="2079625" algn="l"/>
              </a:tabLst>
            </a:pPr>
            <a:r>
              <a:rPr spc="-10" dirty="0"/>
              <a:t>complex </a:t>
            </a:r>
            <a:r>
              <a:rPr dirty="0"/>
              <a:t>(</a:t>
            </a:r>
            <a:r>
              <a:rPr spc="-30" dirty="0"/>
              <a:t> </a:t>
            </a:r>
            <a:r>
              <a:rPr dirty="0"/>
              <a:t>)</a:t>
            </a:r>
            <a:r>
              <a:rPr spc="-5" dirty="0"/>
              <a:t> </a:t>
            </a:r>
            <a:r>
              <a:rPr dirty="0"/>
              <a:t>{	}</a:t>
            </a:r>
          </a:p>
          <a:p>
            <a:pPr marL="421005">
              <a:lnSpc>
                <a:spcPts val="2735"/>
              </a:lnSpc>
            </a:pPr>
            <a:r>
              <a:rPr spc="-10" dirty="0"/>
              <a:t>complex </a:t>
            </a:r>
            <a:r>
              <a:rPr spc="-5" dirty="0"/>
              <a:t>(float</a:t>
            </a:r>
            <a:r>
              <a:rPr spc="-55" dirty="0"/>
              <a:t> </a:t>
            </a:r>
            <a:r>
              <a:rPr dirty="0"/>
              <a:t>a)</a:t>
            </a:r>
          </a:p>
          <a:p>
            <a:pPr marL="625475">
              <a:lnSpc>
                <a:spcPts val="2735"/>
              </a:lnSpc>
            </a:pPr>
            <a:r>
              <a:rPr dirty="0"/>
              <a:t>{ x = y = a ;</a:t>
            </a:r>
            <a:r>
              <a:rPr spc="-85" dirty="0"/>
              <a:t> </a:t>
            </a:r>
            <a:r>
              <a:rPr dirty="0"/>
              <a:t>}</a:t>
            </a:r>
          </a:p>
          <a:p>
            <a:pPr marL="421005">
              <a:lnSpc>
                <a:spcPts val="2740"/>
              </a:lnSpc>
            </a:pPr>
            <a:r>
              <a:rPr spc="-10" dirty="0"/>
              <a:t>complex </a:t>
            </a:r>
            <a:r>
              <a:rPr spc="-5" dirty="0"/>
              <a:t>(float </a:t>
            </a:r>
            <a:r>
              <a:rPr spc="-110" dirty="0"/>
              <a:t>r, </a:t>
            </a:r>
            <a:r>
              <a:rPr spc="-5" dirty="0"/>
              <a:t>float</a:t>
            </a:r>
            <a:r>
              <a:rPr spc="-30" dirty="0"/>
              <a:t> </a:t>
            </a:r>
            <a:r>
              <a:rPr dirty="0"/>
              <a:t>i)</a:t>
            </a:r>
          </a:p>
          <a:p>
            <a:pPr marL="625475">
              <a:lnSpc>
                <a:spcPts val="2740"/>
              </a:lnSpc>
            </a:pPr>
            <a:r>
              <a:rPr dirty="0"/>
              <a:t>{ x = r ; y = i</a:t>
            </a:r>
            <a:r>
              <a:rPr spc="-105" dirty="0"/>
              <a:t> </a:t>
            </a:r>
            <a:r>
              <a:rPr dirty="0"/>
              <a:t>}</a:t>
            </a:r>
          </a:p>
          <a:p>
            <a:pPr marL="421005">
              <a:lnSpc>
                <a:spcPts val="2735"/>
              </a:lnSpc>
            </a:pPr>
            <a:r>
              <a:rPr spc="5" dirty="0"/>
              <a:t>------</a:t>
            </a:r>
          </a:p>
          <a:p>
            <a:pPr marL="12700">
              <a:lnSpc>
                <a:spcPts val="2810"/>
              </a:lnSpc>
            </a:pPr>
            <a:r>
              <a:rPr spc="-15" dirty="0"/>
              <a:t>};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9742" y="1838324"/>
            <a:ext cx="4831080" cy="3020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complex </a:t>
            </a:r>
            <a:r>
              <a:rPr sz="2800" dirty="0">
                <a:latin typeface="Calibri"/>
                <a:cs typeface="Calibri"/>
              </a:rPr>
              <a:t>( ) {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40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the empty body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does not do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anything.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652780" marR="61722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This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 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31964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Multiple </a:t>
            </a:r>
            <a:r>
              <a:rPr spc="-10" dirty="0"/>
              <a:t>Constructors </a:t>
            </a:r>
            <a:r>
              <a:rPr spc="5" dirty="0"/>
              <a:t>in a</a:t>
            </a:r>
            <a:r>
              <a:rPr spc="-245" dirty="0"/>
              <a:t> </a:t>
            </a:r>
            <a:r>
              <a:rPr spc="-5"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898207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223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087755" algn="l"/>
              </a:tabLst>
            </a:pP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	</a:t>
            </a:r>
            <a:r>
              <a:rPr sz="2600" spc="-10" dirty="0">
                <a:latin typeface="Calibri"/>
                <a:cs typeface="Calibri"/>
              </a:rPr>
              <a:t>compiler </a:t>
            </a:r>
            <a:r>
              <a:rPr sz="2600" spc="-5" dirty="0">
                <a:latin typeface="Calibri"/>
                <a:cs typeface="Calibri"/>
              </a:rPr>
              <a:t>has an </a:t>
            </a:r>
            <a:r>
              <a:rPr sz="2600" i="1" spc="-5" dirty="0">
                <a:latin typeface="Calibri"/>
                <a:cs typeface="Calibri"/>
              </a:rPr>
              <a:t>implicit </a:t>
            </a:r>
            <a:r>
              <a:rPr sz="2600" i="1" spc="-15" dirty="0">
                <a:latin typeface="Calibri"/>
                <a:cs typeface="Calibri"/>
              </a:rPr>
              <a:t>constructor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creates </a:t>
            </a:r>
            <a:r>
              <a:rPr sz="2600" spc="-5" dirty="0">
                <a:latin typeface="Calibri"/>
                <a:cs typeface="Calibri"/>
              </a:rPr>
              <a:t>objects,  </a:t>
            </a:r>
            <a:r>
              <a:rPr sz="2600" spc="-15" dirty="0">
                <a:latin typeface="Calibri"/>
                <a:cs typeface="Calibri"/>
              </a:rPr>
              <a:t>even </a:t>
            </a:r>
            <a:r>
              <a:rPr sz="2600" spc="-5" dirty="0">
                <a:latin typeface="Calibri"/>
                <a:cs typeface="Calibri"/>
              </a:rPr>
              <a:t>though it </a:t>
            </a:r>
            <a:r>
              <a:rPr sz="2600" spc="-15" dirty="0">
                <a:latin typeface="Calibri"/>
                <a:cs typeface="Calibri"/>
              </a:rPr>
              <a:t>was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spc="-5" dirty="0">
                <a:latin typeface="Calibri"/>
                <a:cs typeface="Calibri"/>
              </a:rPr>
              <a:t>in the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class.</a:t>
            </a:r>
            <a:endParaRPr sz="2600" dirty="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20" dirty="0">
                <a:latin typeface="Calibri"/>
                <a:cs typeface="Calibri"/>
              </a:rPr>
              <a:t>works </a:t>
            </a:r>
            <a:r>
              <a:rPr sz="2600" spc="-15" dirty="0">
                <a:latin typeface="Calibri"/>
                <a:cs typeface="Calibri"/>
              </a:rPr>
              <a:t>well </a:t>
            </a:r>
            <a:r>
              <a:rPr sz="2600" spc="-5" dirty="0">
                <a:latin typeface="Calibri"/>
                <a:cs typeface="Calibri"/>
              </a:rPr>
              <a:t>as long as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do not use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spc="-10" dirty="0">
                <a:latin typeface="Calibri"/>
                <a:cs typeface="Calibri"/>
              </a:rPr>
              <a:t>other constructor </a:t>
            </a:r>
            <a:r>
              <a:rPr sz="2600" spc="-5" dirty="0">
                <a:latin typeface="Calibri"/>
                <a:cs typeface="Calibri"/>
              </a:rPr>
              <a:t>in  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class.</a:t>
            </a:r>
            <a:endParaRPr sz="2600" dirty="0">
              <a:latin typeface="Calibri"/>
              <a:cs typeface="Calibri"/>
            </a:endParaRPr>
          </a:p>
          <a:p>
            <a:pPr marL="286385" marR="13525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alibri"/>
                <a:cs typeface="Calibri"/>
              </a:rPr>
              <a:t>However, </a:t>
            </a: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30" dirty="0">
                <a:latin typeface="Calibri"/>
                <a:cs typeface="Calibri"/>
              </a:rPr>
              <a:t>constructor,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15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also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spc="-5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“do-nothing” </a:t>
            </a:r>
            <a:r>
              <a:rPr sz="2600" spc="-5" dirty="0">
                <a:latin typeface="Calibri"/>
                <a:cs typeface="Calibri"/>
              </a:rPr>
              <a:t>implicit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constructor.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92302"/>
            <a:ext cx="76765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>
                <a:solidFill>
                  <a:srgbClr val="FF0000"/>
                </a:solidFill>
              </a:rPr>
              <a:t>Constructors </a:t>
            </a:r>
            <a:r>
              <a:rPr sz="4000" spc="-5" dirty="0">
                <a:solidFill>
                  <a:srgbClr val="FF0000"/>
                </a:solidFill>
              </a:rPr>
              <a:t>with </a:t>
            </a:r>
            <a:r>
              <a:rPr sz="4000" spc="-15" dirty="0">
                <a:solidFill>
                  <a:srgbClr val="FF0000"/>
                </a:solidFill>
              </a:rPr>
              <a:t>Default</a:t>
            </a:r>
            <a:r>
              <a:rPr sz="4000" spc="-114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Arguments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9049385" cy="26644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It is </a:t>
            </a:r>
            <a:r>
              <a:rPr sz="2600" spc="-10" dirty="0">
                <a:latin typeface="Calibri"/>
                <a:cs typeface="Calibri"/>
              </a:rPr>
              <a:t>possible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spc="-15" dirty="0">
                <a:latin typeface="Calibri"/>
                <a:cs typeface="Calibri"/>
              </a:rPr>
              <a:t>constructors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spc="-15" dirty="0">
                <a:latin typeface="Calibri"/>
                <a:cs typeface="Calibri"/>
              </a:rPr>
              <a:t>default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arguments.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Consider </a:t>
            </a:r>
            <a:r>
              <a:rPr sz="2600" spc="-20" dirty="0">
                <a:latin typeface="Calibri"/>
                <a:cs typeface="Calibri"/>
              </a:rPr>
              <a:t>complex </a:t>
            </a:r>
            <a:r>
              <a:rPr sz="2600" spc="-10" dirty="0">
                <a:latin typeface="Calibri"/>
                <a:cs typeface="Calibri"/>
              </a:rPr>
              <a:t>(float </a:t>
            </a:r>
            <a:r>
              <a:rPr sz="2600" spc="-5" dirty="0">
                <a:latin typeface="Calibri"/>
                <a:cs typeface="Calibri"/>
              </a:rPr>
              <a:t>real, </a:t>
            </a:r>
            <a:r>
              <a:rPr sz="2600" spc="-10" dirty="0">
                <a:latin typeface="Calibri"/>
                <a:cs typeface="Calibri"/>
              </a:rPr>
              <a:t>float </a:t>
            </a:r>
            <a:r>
              <a:rPr sz="2600" spc="-5" dirty="0">
                <a:latin typeface="Calibri"/>
                <a:cs typeface="Calibri"/>
              </a:rPr>
              <a:t>imag =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0);</a:t>
            </a:r>
            <a:endParaRPr sz="2600">
              <a:latin typeface="Calibri"/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the </a:t>
            </a:r>
            <a:r>
              <a:rPr sz="2400" spc="-5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imag is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spc="-10" dirty="0">
                <a:latin typeface="Calibri"/>
                <a:cs typeface="Calibri"/>
              </a:rPr>
              <a:t>C1 </a:t>
            </a:r>
            <a:r>
              <a:rPr sz="2400" spc="-5" dirty="0">
                <a:latin typeface="Calibri"/>
                <a:cs typeface="Calibri"/>
              </a:rPr>
              <a:t>(5.0) </a:t>
            </a:r>
            <a:r>
              <a:rPr sz="2400" dirty="0">
                <a:latin typeface="Calibri"/>
                <a:cs typeface="Calibri"/>
              </a:rPr>
              <a:t>assigns the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5.0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spc="-5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and 0.0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imag.</a:t>
            </a:r>
            <a:endParaRPr sz="2400">
              <a:latin typeface="Calibri"/>
              <a:cs typeface="Calibri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spc="-5" dirty="0">
                <a:latin typeface="Calibri"/>
                <a:cs typeface="Calibri"/>
              </a:rPr>
              <a:t>C2(2.0,3.0) </a:t>
            </a:r>
            <a:r>
              <a:rPr sz="2400" dirty="0">
                <a:latin typeface="Calibri"/>
                <a:cs typeface="Calibri"/>
              </a:rPr>
              <a:t>assigns the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2.0 </a:t>
            </a:r>
            <a:r>
              <a:rPr sz="2400" spc="-10" dirty="0">
                <a:latin typeface="Calibri"/>
                <a:cs typeface="Calibri"/>
              </a:rPr>
              <a:t>to real </a:t>
            </a:r>
            <a:r>
              <a:rPr sz="2400" dirty="0">
                <a:latin typeface="Calibri"/>
                <a:cs typeface="Calibri"/>
              </a:rPr>
              <a:t>and 3.0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92302"/>
            <a:ext cx="76765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5" dirty="0"/>
              <a:t>Constructors </a:t>
            </a:r>
            <a:r>
              <a:rPr sz="4000" spc="-5" dirty="0"/>
              <a:t>with </a:t>
            </a:r>
            <a:r>
              <a:rPr sz="4000" spc="-15" dirty="0"/>
              <a:t>Default</a:t>
            </a:r>
            <a:r>
              <a:rPr sz="4000" spc="-114" dirty="0"/>
              <a:t> </a:t>
            </a:r>
            <a:r>
              <a:rPr sz="4000" spc="-10" dirty="0"/>
              <a:t>Arguments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93242" y="1458835"/>
            <a:ext cx="219075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A : : A (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A : : A </a:t>
            </a:r>
            <a:r>
              <a:rPr sz="2600" spc="-10" dirty="0">
                <a:latin typeface="Calibri"/>
                <a:cs typeface="Calibri"/>
              </a:rPr>
              <a:t>(int </a:t>
            </a:r>
            <a:r>
              <a:rPr sz="2600" spc="-5" dirty="0">
                <a:latin typeface="Calibri"/>
                <a:cs typeface="Calibri"/>
              </a:rPr>
              <a:t>=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905" y="1458835"/>
            <a:ext cx="447167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81965" algn="l"/>
              </a:tabLst>
            </a:pPr>
            <a:r>
              <a:rPr sz="2600" spc="-10" dirty="0">
                <a:latin typeface="Wingdings"/>
                <a:cs typeface="Wingdings"/>
              </a:rPr>
              <a:t>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Calibri"/>
                <a:cs typeface="Calibri"/>
              </a:rPr>
              <a:t>Default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constructor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81965" algn="l"/>
              </a:tabLst>
            </a:pPr>
            <a:r>
              <a:rPr sz="2600" spc="-10" dirty="0">
                <a:latin typeface="Wingdings"/>
                <a:cs typeface="Wingdings"/>
              </a:rPr>
              <a:t>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Calibri"/>
                <a:cs typeface="Calibri"/>
              </a:rPr>
              <a:t>Default </a:t>
            </a:r>
            <a:r>
              <a:rPr sz="2600" spc="-10" dirty="0">
                <a:latin typeface="Calibri"/>
                <a:cs typeface="Calibri"/>
              </a:rPr>
              <a:t>argument</a:t>
            </a:r>
            <a:r>
              <a:rPr sz="2600" spc="-15" dirty="0">
                <a:latin typeface="Calibri"/>
                <a:cs typeface="Calibri"/>
              </a:rPr>
              <a:t> constructor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242" y="2963367"/>
            <a:ext cx="8761095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default </a:t>
            </a:r>
            <a:r>
              <a:rPr sz="2600" spc="-10" dirty="0">
                <a:latin typeface="Calibri"/>
                <a:cs typeface="Calibri"/>
              </a:rPr>
              <a:t>argument constructor can be </a:t>
            </a:r>
            <a:r>
              <a:rPr sz="2600" spc="-5" dirty="0">
                <a:latin typeface="Calibri"/>
                <a:cs typeface="Calibri"/>
              </a:rPr>
              <a:t>called with either </a:t>
            </a:r>
            <a:r>
              <a:rPr sz="2600" spc="-10" dirty="0">
                <a:latin typeface="Calibri"/>
                <a:cs typeface="Calibri"/>
              </a:rPr>
              <a:t>one  argument or no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arguments.</a:t>
            </a:r>
            <a:endParaRPr sz="2600">
              <a:latin typeface="Calibri"/>
              <a:cs typeface="Calibri"/>
            </a:endParaRPr>
          </a:p>
          <a:p>
            <a:pPr marL="286385" marR="13252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When called with </a:t>
            </a:r>
            <a:r>
              <a:rPr sz="2600" spc="-10" dirty="0">
                <a:latin typeface="Calibri"/>
                <a:cs typeface="Calibri"/>
              </a:rPr>
              <a:t>no arguments,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becomes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default  </a:t>
            </a:r>
            <a:r>
              <a:rPr sz="2600" spc="-35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750189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Dynamic </a:t>
            </a:r>
            <a:r>
              <a:rPr spc="-10" dirty="0"/>
              <a:t>Initialization </a:t>
            </a:r>
            <a:r>
              <a:rPr dirty="0"/>
              <a:t>of</a:t>
            </a:r>
            <a:r>
              <a:rPr spc="-135" dirty="0"/>
              <a:t> </a:t>
            </a:r>
            <a:r>
              <a:rPr dirty="0"/>
              <a:t>Objects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942" y="1795652"/>
            <a:ext cx="66789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latin typeface="Calibri"/>
                <a:cs typeface="Calibri"/>
              </a:rPr>
              <a:t>Providing </a:t>
            </a:r>
            <a:r>
              <a:rPr sz="2800" dirty="0">
                <a:latin typeface="Calibri"/>
                <a:cs typeface="Calibri"/>
              </a:rPr>
              <a:t>initial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objects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942" y="2734818"/>
            <a:ext cx="20847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655" algn="l"/>
              </a:tabLst>
            </a:pPr>
            <a:r>
              <a:rPr sz="2800" spc="-15" dirty="0">
                <a:latin typeface="Calibri"/>
                <a:cs typeface="Calibri"/>
              </a:rPr>
              <a:t>Advantage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605" y="2693111"/>
            <a:ext cx="5765165" cy="96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  <a:tabLst>
                <a:tab pos="3521710" algn="l"/>
              </a:tabLst>
            </a:pPr>
            <a:r>
              <a:rPr sz="2800" spc="-4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various	initialization  formats, using overloaded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constructors.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2605" y="4101668"/>
            <a:ext cx="5121275" cy="143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provides </a:t>
            </a:r>
            <a:r>
              <a:rPr sz="2800" spc="-5" dirty="0">
                <a:latin typeface="Calibri"/>
                <a:cs typeface="Calibri"/>
              </a:rPr>
              <a:t>the flexibility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using  </a:t>
            </a:r>
            <a:r>
              <a:rPr sz="2800" spc="-20" dirty="0"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format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  </a:t>
            </a:r>
            <a:r>
              <a:rPr sz="2800" spc="-5" dirty="0">
                <a:latin typeface="Calibri"/>
                <a:cs typeface="Calibri"/>
              </a:rPr>
              <a:t>depending </a:t>
            </a:r>
            <a:r>
              <a:rPr sz="2800" dirty="0">
                <a:latin typeface="Calibri"/>
                <a:cs typeface="Calibri"/>
              </a:rPr>
              <a:t>upon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situation.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6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06971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Copy</a:t>
            </a:r>
            <a:r>
              <a:rPr spc="-100" dirty="0"/>
              <a:t> </a:t>
            </a:r>
            <a:r>
              <a:rPr spc="-5" dirty="0"/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731885" cy="3116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18159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0384"/>
              <a:buFont typeface="Wingdings 2"/>
              <a:buChar char=""/>
              <a:tabLst>
                <a:tab pos="187325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 </a:t>
            </a:r>
            <a:r>
              <a:rPr sz="2600" spc="-10" dirty="0">
                <a:latin typeface="Calibri"/>
                <a:cs typeface="Calibri"/>
              </a:rPr>
              <a:t>constructor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declare and initialize an object 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another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integer (integer </a:t>
            </a:r>
            <a:r>
              <a:rPr sz="2600" spc="-10" dirty="0">
                <a:latin typeface="Calibri"/>
                <a:cs typeface="Calibri"/>
              </a:rPr>
              <a:t>&amp; </a:t>
            </a:r>
            <a:r>
              <a:rPr sz="2600" spc="-5" dirty="0">
                <a:latin typeface="Calibri"/>
                <a:cs typeface="Calibri"/>
              </a:rPr>
              <a:t>i)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419350" algn="l"/>
                <a:tab pos="2856865" algn="l"/>
              </a:tabLst>
            </a:pPr>
            <a:r>
              <a:rPr sz="2600" spc="-15" dirty="0">
                <a:latin typeface="Calibri"/>
                <a:cs typeface="Calibri"/>
              </a:rPr>
              <a:t>integer </a:t>
            </a:r>
            <a:r>
              <a:rPr sz="2600" spc="-5" dirty="0">
                <a:latin typeface="Calibri"/>
                <a:cs typeface="Calibri"/>
              </a:rPr>
              <a:t>I 2 ( I 1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	or	</a:t>
            </a:r>
            <a:r>
              <a:rPr sz="2600" spc="-15" dirty="0">
                <a:latin typeface="Calibri"/>
                <a:cs typeface="Calibri"/>
              </a:rPr>
              <a:t>integer </a:t>
            </a:r>
            <a:r>
              <a:rPr sz="2600" spc="-5" dirty="0">
                <a:latin typeface="Calibri"/>
                <a:cs typeface="Calibri"/>
              </a:rPr>
              <a:t>I 2 = I 1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process of </a:t>
            </a:r>
            <a:r>
              <a:rPr sz="2600" dirty="0">
                <a:latin typeface="Calibri"/>
                <a:cs typeface="Calibri"/>
              </a:rPr>
              <a:t>initializing </a:t>
            </a:r>
            <a:r>
              <a:rPr sz="2600" spc="-15" dirty="0">
                <a:latin typeface="Calibri"/>
                <a:cs typeface="Calibri"/>
              </a:rPr>
              <a:t>through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 </a:t>
            </a:r>
            <a:r>
              <a:rPr sz="2600" spc="-10" dirty="0">
                <a:latin typeface="Calibri"/>
                <a:cs typeface="Calibri"/>
              </a:rPr>
              <a:t>constructor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known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i="1" spc="-20" dirty="0">
                <a:latin typeface="Calibri"/>
                <a:cs typeface="Calibri"/>
              </a:rPr>
              <a:t>copy</a:t>
            </a:r>
            <a:r>
              <a:rPr sz="2600" b="1" i="1" spc="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initialization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06971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Copy</a:t>
            </a:r>
            <a:r>
              <a:rPr spc="-100" dirty="0"/>
              <a:t> </a:t>
            </a:r>
            <a:r>
              <a:rPr spc="-5" dirty="0"/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9942" y="1760904"/>
            <a:ext cx="8330565" cy="280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72225">
              <a:lnSpc>
                <a:spcPct val="120100"/>
              </a:lnSpc>
              <a:spcBef>
                <a:spcPts val="9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statement  </a:t>
            </a:r>
            <a:r>
              <a:rPr sz="2600" spc="-5" dirty="0">
                <a:latin typeface="Calibri"/>
                <a:cs typeface="Calibri"/>
              </a:rPr>
              <a:t>I 2 = I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will not </a:t>
            </a:r>
            <a:r>
              <a:rPr sz="2600" spc="-30" dirty="0">
                <a:latin typeface="Calibri"/>
                <a:cs typeface="Calibri"/>
              </a:rPr>
              <a:t>invoke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If I 1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I 2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objects, this </a:t>
            </a:r>
            <a:r>
              <a:rPr sz="2600" spc="-20" dirty="0">
                <a:latin typeface="Calibri"/>
                <a:cs typeface="Calibri"/>
              </a:rPr>
              <a:t>statement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legal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assigns the  </a:t>
            </a:r>
            <a:r>
              <a:rPr sz="2600" spc="-10" dirty="0">
                <a:latin typeface="Calibri"/>
                <a:cs typeface="Calibri"/>
              </a:rPr>
              <a:t>values of </a:t>
            </a:r>
            <a:r>
              <a:rPr sz="2600" spc="-5" dirty="0">
                <a:latin typeface="Calibri"/>
                <a:cs typeface="Calibri"/>
              </a:rPr>
              <a:t>I 1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I 2,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member-by-member.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92481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>
                <a:solidFill>
                  <a:srgbClr val="04607A"/>
                </a:solidFill>
              </a:rPr>
              <a:t>I</a:t>
            </a:r>
            <a:r>
              <a:rPr spc="-45" dirty="0">
                <a:solidFill>
                  <a:srgbClr val="04607A"/>
                </a:solidFill>
              </a:rPr>
              <a:t>n</a:t>
            </a:r>
            <a:r>
              <a:rPr dirty="0">
                <a:solidFill>
                  <a:srgbClr val="04607A"/>
                </a:solidFill>
              </a:rPr>
              <a:t>t</a:t>
            </a:r>
            <a:r>
              <a:rPr spc="-60" dirty="0">
                <a:solidFill>
                  <a:srgbClr val="04607A"/>
                </a:solidFill>
              </a:rPr>
              <a:t>r</a:t>
            </a:r>
            <a:r>
              <a:rPr dirty="0">
                <a:solidFill>
                  <a:srgbClr val="04607A"/>
                </a:solidFill>
              </a:rPr>
              <a:t>odu</a:t>
            </a:r>
            <a:r>
              <a:rPr spc="15" dirty="0">
                <a:solidFill>
                  <a:srgbClr val="04607A"/>
                </a:solidFill>
              </a:rPr>
              <a:t>c</a:t>
            </a:r>
            <a:r>
              <a:rPr spc="5" dirty="0">
                <a:solidFill>
                  <a:srgbClr val="04607A"/>
                </a:solidFill>
              </a:rPr>
              <a:t>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102090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45097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It is </a:t>
            </a:r>
            <a:r>
              <a:rPr sz="2600" dirty="0">
                <a:latin typeface="Calibri"/>
                <a:cs typeface="Calibri"/>
              </a:rPr>
              <a:t>very </a:t>
            </a:r>
            <a:r>
              <a:rPr sz="2600" spc="-15" dirty="0">
                <a:latin typeface="Calibri"/>
                <a:cs typeface="Calibri"/>
              </a:rPr>
              <a:t>common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some </a:t>
            </a:r>
            <a:r>
              <a:rPr sz="2600" spc="-5" dirty="0">
                <a:latin typeface="Calibri"/>
                <a:cs typeface="Calibri"/>
              </a:rPr>
              <a:t>part of an object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require  initialization </a:t>
            </a:r>
            <a:r>
              <a:rPr sz="2600" spc="-20" dirty="0">
                <a:latin typeface="Calibri"/>
                <a:cs typeface="Calibri"/>
              </a:rPr>
              <a:t>before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10" dirty="0">
                <a:latin typeface="Calibri"/>
                <a:cs typeface="Calibri"/>
              </a:rPr>
              <a:t>be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used.</a:t>
            </a:r>
            <a:endParaRPr sz="2600" dirty="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573530" algn="l"/>
                <a:tab pos="2213610" algn="l"/>
                <a:tab pos="2792730" algn="l"/>
                <a:tab pos="4015740" algn="l"/>
                <a:tab pos="4509770" algn="l"/>
                <a:tab pos="5360035" algn="l"/>
                <a:tab pos="5781040" algn="l"/>
                <a:tab pos="6893559" algn="l"/>
                <a:tab pos="7546340" algn="l"/>
                <a:tab pos="8140700" algn="l"/>
              </a:tabLst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pos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orki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100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's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cts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an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spc="-5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lt 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of a particular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member is needed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zero</a:t>
            </a:r>
            <a:r>
              <a:rPr sz="2600" spc="-2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Initialising all objects manually will be very tedious</a:t>
            </a:r>
            <a:r>
              <a:rPr sz="26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job.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alibri"/>
                <a:cs typeface="Calibri"/>
              </a:rPr>
              <a:t>Instead, </a:t>
            </a:r>
            <a:r>
              <a:rPr sz="2600" spc="-15" dirty="0">
                <a:solidFill>
                  <a:srgbClr val="00B0F0"/>
                </a:solidFill>
                <a:latin typeface="Calibri"/>
                <a:cs typeface="Calibri"/>
              </a:rPr>
              <a:t>you </a:t>
            </a:r>
            <a:r>
              <a:rPr sz="2600" spc="-10" dirty="0">
                <a:solidFill>
                  <a:srgbClr val="00B0F0"/>
                </a:solidFill>
                <a:latin typeface="Calibri"/>
                <a:cs typeface="Calibri"/>
              </a:rPr>
              <a:t>can define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B0F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function which initialises </a:t>
            </a:r>
            <a:r>
              <a:rPr sz="2600" spc="57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F0"/>
                </a:solidFill>
                <a:latin typeface="Calibri"/>
                <a:cs typeface="Calibri"/>
              </a:rPr>
              <a:t>that </a:t>
            </a:r>
            <a:r>
              <a:rPr sz="2600" spc="-20" dirty="0">
                <a:solidFill>
                  <a:srgbClr val="00B0F0"/>
                </a:solidFill>
                <a:latin typeface="Calibri"/>
                <a:cs typeface="Calibri"/>
              </a:rPr>
              <a:t>data </a:t>
            </a:r>
            <a:r>
              <a:rPr sz="2600" spc="-10" dirty="0">
                <a:solidFill>
                  <a:srgbClr val="00B0F0"/>
                </a:solidFill>
                <a:latin typeface="Calibri"/>
                <a:cs typeface="Calibri"/>
              </a:rPr>
              <a:t>member </a:t>
            </a:r>
            <a:r>
              <a:rPr sz="2600" spc="-20" dirty="0">
                <a:solidFill>
                  <a:srgbClr val="00B0F0"/>
                </a:solidFill>
                <a:latin typeface="Calibri"/>
                <a:cs typeface="Calibri"/>
              </a:rPr>
              <a:t>to zero.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Then all </a:t>
            </a:r>
            <a:r>
              <a:rPr sz="2600" spc="-15" dirty="0">
                <a:solidFill>
                  <a:srgbClr val="00B0F0"/>
                </a:solidFill>
                <a:latin typeface="Calibri"/>
                <a:cs typeface="Calibri"/>
              </a:rPr>
              <a:t>you have </a:t>
            </a:r>
            <a:r>
              <a:rPr sz="2600" spc="-20" dirty="0">
                <a:solidFill>
                  <a:srgbClr val="00B0F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declare  object and </a:t>
            </a:r>
            <a:r>
              <a:rPr sz="2600" spc="-15" dirty="0">
                <a:solidFill>
                  <a:srgbClr val="00B0F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00B0F0"/>
                </a:solidFill>
                <a:latin typeface="Calibri"/>
                <a:cs typeface="Calibri"/>
              </a:rPr>
              <a:t>will initialise object</a:t>
            </a:r>
            <a:r>
              <a:rPr sz="2600" spc="9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B0F0"/>
                </a:solidFill>
                <a:latin typeface="Calibri"/>
                <a:cs typeface="Calibri"/>
              </a:rPr>
              <a:t>automatically</a:t>
            </a:r>
            <a:r>
              <a:rPr sz="2600" spc="-2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06971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Copy</a:t>
            </a:r>
            <a:r>
              <a:rPr spc="-100" dirty="0"/>
              <a:t> </a:t>
            </a:r>
            <a:r>
              <a:rPr spc="-5" dirty="0"/>
              <a:t>Constructor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848725" cy="1768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reference </a:t>
            </a:r>
            <a:r>
              <a:rPr sz="2600" spc="-10" dirty="0">
                <a:latin typeface="Calibri"/>
                <a:cs typeface="Calibri"/>
              </a:rPr>
              <a:t>variable </a:t>
            </a:r>
            <a:r>
              <a:rPr sz="2600" spc="-5" dirty="0">
                <a:latin typeface="Calibri"/>
                <a:cs typeface="Calibri"/>
              </a:rPr>
              <a:t>has been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5" dirty="0">
                <a:latin typeface="Calibri"/>
                <a:cs typeface="Calibri"/>
              </a:rPr>
              <a:t>as an </a:t>
            </a:r>
            <a:r>
              <a:rPr sz="2600" spc="-10" dirty="0">
                <a:latin typeface="Calibri"/>
                <a:cs typeface="Calibri"/>
              </a:rPr>
              <a:t>argument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copy  </a:t>
            </a:r>
            <a:r>
              <a:rPr sz="2600" spc="-35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cannot </a:t>
            </a:r>
            <a:r>
              <a:rPr sz="2600" spc="-5" dirty="0">
                <a:latin typeface="Calibri"/>
                <a:cs typeface="Calibri"/>
              </a:rPr>
              <a:t>pass the </a:t>
            </a:r>
            <a:r>
              <a:rPr sz="2600" spc="-10" dirty="0">
                <a:latin typeface="Calibri"/>
                <a:cs typeface="Calibri"/>
              </a:rPr>
              <a:t>argument </a:t>
            </a:r>
            <a:r>
              <a:rPr sz="2600" spc="-15" dirty="0">
                <a:latin typeface="Calibri"/>
                <a:cs typeface="Calibri"/>
              </a:rPr>
              <a:t>by value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51327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Dynamic</a:t>
            </a:r>
            <a:r>
              <a:rPr spc="-13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735695" cy="2561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297815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constructors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also be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allocate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5" dirty="0">
                <a:latin typeface="Calibri"/>
                <a:cs typeface="Calibri"/>
              </a:rPr>
              <a:t>while  </a:t>
            </a:r>
            <a:r>
              <a:rPr sz="2600" spc="-10" dirty="0">
                <a:latin typeface="Calibri"/>
                <a:cs typeface="Calibri"/>
              </a:rPr>
              <a:t>creating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marR="5080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This will </a:t>
            </a:r>
            <a:r>
              <a:rPr sz="2600" dirty="0">
                <a:latin typeface="Calibri"/>
                <a:cs typeface="Calibri"/>
              </a:rPr>
              <a:t>enable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system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allocate </a:t>
            </a:r>
            <a:r>
              <a:rPr sz="2600" spc="-5" dirty="0">
                <a:latin typeface="Calibri"/>
                <a:cs typeface="Calibri"/>
              </a:rPr>
              <a:t>the right </a:t>
            </a:r>
            <a:r>
              <a:rPr sz="2600" spc="-10" dirty="0">
                <a:latin typeface="Calibri"/>
                <a:cs typeface="Calibri"/>
              </a:rPr>
              <a:t>amount of 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object when the objects </a:t>
            </a:r>
            <a:r>
              <a:rPr sz="2600" spc="-10" dirty="0">
                <a:latin typeface="Calibri"/>
                <a:cs typeface="Calibri"/>
              </a:rPr>
              <a:t>are not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the same  </a:t>
            </a:r>
            <a:r>
              <a:rPr sz="2600" spc="-15" dirty="0">
                <a:latin typeface="Calibri"/>
                <a:cs typeface="Calibri"/>
              </a:rPr>
              <a:t>size.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51327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Dynamic</a:t>
            </a:r>
            <a:r>
              <a:rPr spc="-13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181975" cy="1768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10" dirty="0">
                <a:latin typeface="Calibri"/>
                <a:cs typeface="Calibri"/>
              </a:rPr>
              <a:t>Allocation of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objects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spc="-5" dirty="0">
                <a:latin typeface="Calibri"/>
                <a:cs typeface="Calibri"/>
              </a:rPr>
              <a:t>the time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their  </a:t>
            </a:r>
            <a:r>
              <a:rPr sz="2600" spc="-10" dirty="0">
                <a:latin typeface="Calibri"/>
                <a:cs typeface="Calibri"/>
              </a:rPr>
              <a:t>construction </a:t>
            </a:r>
            <a:r>
              <a:rPr sz="2600" spc="-5" dirty="0">
                <a:latin typeface="Calibri"/>
                <a:cs typeface="Calibri"/>
              </a:rPr>
              <a:t>is known as dynamic </a:t>
            </a:r>
            <a:r>
              <a:rPr sz="2600" spc="-10" dirty="0">
                <a:latin typeface="Calibri"/>
                <a:cs typeface="Calibri"/>
              </a:rPr>
              <a:t>construction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created </a:t>
            </a:r>
            <a:r>
              <a:rPr sz="2600" spc="-5" dirty="0">
                <a:latin typeface="Calibri"/>
                <a:cs typeface="Calibri"/>
              </a:rPr>
              <a:t>with the help </a:t>
            </a:r>
            <a:r>
              <a:rPr sz="2600" spc="-10" dirty="0">
                <a:latin typeface="Calibri"/>
                <a:cs typeface="Calibri"/>
              </a:rPr>
              <a:t>of the new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operator.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7197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Destructors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740775" cy="264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566420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destructor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20" dirty="0">
                <a:latin typeface="Calibri"/>
                <a:cs typeface="Calibri"/>
              </a:rPr>
              <a:t>to destroy </a:t>
            </a:r>
            <a:r>
              <a:rPr sz="2600" spc="-5" dirty="0">
                <a:latin typeface="Calibri"/>
                <a:cs typeface="Calibri"/>
              </a:rPr>
              <a:t>the objects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been  </a:t>
            </a:r>
            <a:r>
              <a:rPr sz="2600" spc="-15" dirty="0">
                <a:latin typeface="Calibri"/>
                <a:cs typeface="Calibri"/>
              </a:rPr>
              <a:t>created by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constructor.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marR="5080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35" dirty="0">
                <a:latin typeface="Calibri"/>
                <a:cs typeface="Calibri"/>
              </a:rPr>
              <a:t>Like </a:t>
            </a:r>
            <a:r>
              <a:rPr sz="2600" spc="-30" dirty="0">
                <a:latin typeface="Calibri"/>
                <a:cs typeface="Calibri"/>
              </a:rPr>
              <a:t>constructor,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destructor </a:t>
            </a:r>
            <a:r>
              <a:rPr sz="2600" spc="-5" dirty="0">
                <a:latin typeface="Calibri"/>
                <a:cs typeface="Calibri"/>
              </a:rPr>
              <a:t>is a member function </a:t>
            </a:r>
            <a:r>
              <a:rPr sz="2600" spc="-10" dirty="0">
                <a:latin typeface="Calibri"/>
                <a:cs typeface="Calibri"/>
              </a:rPr>
              <a:t>whose  </a:t>
            </a:r>
            <a:r>
              <a:rPr sz="2600" spc="-5" dirty="0">
                <a:latin typeface="Calibri"/>
                <a:cs typeface="Calibri"/>
              </a:rPr>
              <a:t>name is the </a:t>
            </a:r>
            <a:r>
              <a:rPr sz="2600" spc="-10" dirty="0">
                <a:latin typeface="Calibri"/>
                <a:cs typeface="Calibri"/>
              </a:rPr>
              <a:t>same </a:t>
            </a:r>
            <a:r>
              <a:rPr sz="2600" spc="-5" dirty="0">
                <a:latin typeface="Calibri"/>
                <a:cs typeface="Calibri"/>
              </a:rPr>
              <a:t>as the class name but is preceded </a:t>
            </a: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tilde.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788670" algn="l"/>
              </a:tabLst>
            </a:pPr>
            <a:r>
              <a:rPr sz="2600" dirty="0">
                <a:latin typeface="Calibri"/>
                <a:cs typeface="Calibri"/>
              </a:rPr>
              <a:t>eg:	</a:t>
            </a:r>
            <a:r>
              <a:rPr sz="2600" spc="-5" dirty="0">
                <a:latin typeface="Calibri"/>
                <a:cs typeface="Calibri"/>
              </a:rPr>
              <a:t>~ </a:t>
            </a:r>
            <a:r>
              <a:rPr sz="2600" spc="-15" dirty="0">
                <a:latin typeface="Calibri"/>
                <a:cs typeface="Calibri"/>
              </a:rPr>
              <a:t>integer </a:t>
            </a:r>
            <a:r>
              <a:rPr sz="2600" spc="-5" dirty="0">
                <a:latin typeface="Calibri"/>
                <a:cs typeface="Calibri"/>
              </a:rPr>
              <a:t>( ) {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7197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Destructors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Technologies,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733155" cy="2561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115570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destructor never </a:t>
            </a:r>
            <a:r>
              <a:rPr sz="2600" spc="-30" dirty="0">
                <a:latin typeface="Calibri"/>
                <a:cs typeface="Calibri"/>
              </a:rPr>
              <a:t>takes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spc="-10" dirty="0">
                <a:latin typeface="Calibri"/>
                <a:cs typeface="Calibri"/>
              </a:rPr>
              <a:t>argument </a:t>
            </a:r>
            <a:r>
              <a:rPr sz="2600" spc="-5" dirty="0">
                <a:latin typeface="Calibri"/>
                <a:cs typeface="Calibri"/>
              </a:rPr>
              <a:t>nor does it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20" dirty="0">
                <a:latin typeface="Calibri"/>
                <a:cs typeface="Calibri"/>
              </a:rPr>
              <a:t>any  </a:t>
            </a:r>
            <a:r>
              <a:rPr sz="2600" spc="-10" dirty="0">
                <a:latin typeface="Calibri"/>
                <a:cs typeface="Calibri"/>
              </a:rPr>
              <a:t>value.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marR="5080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It will be </a:t>
            </a:r>
            <a:r>
              <a:rPr sz="2600" spc="-30" dirty="0">
                <a:latin typeface="Calibri"/>
                <a:cs typeface="Calibri"/>
              </a:rPr>
              <a:t>invoked </a:t>
            </a:r>
            <a:r>
              <a:rPr sz="2600" spc="-5" dirty="0">
                <a:latin typeface="Calibri"/>
                <a:cs typeface="Calibri"/>
              </a:rPr>
              <a:t>implicitly </a:t>
            </a: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the compiler upon </a:t>
            </a:r>
            <a:r>
              <a:rPr sz="2600" spc="-15" dirty="0">
                <a:latin typeface="Calibri"/>
                <a:cs typeface="Calibri"/>
              </a:rPr>
              <a:t>exit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the  </a:t>
            </a:r>
            <a:r>
              <a:rPr sz="2600" spc="-20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– or block or function as the </a:t>
            </a:r>
            <a:r>
              <a:rPr sz="2600" spc="-10" dirty="0">
                <a:latin typeface="Calibri"/>
                <a:cs typeface="Calibri"/>
              </a:rPr>
              <a:t>case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–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clean  up </a:t>
            </a:r>
            <a:r>
              <a:rPr sz="2600" spc="-25" dirty="0">
                <a:latin typeface="Calibri"/>
                <a:cs typeface="Calibri"/>
              </a:rPr>
              <a:t>storage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" dirty="0">
                <a:latin typeface="Calibri"/>
                <a:cs typeface="Calibri"/>
              </a:rPr>
              <a:t>is no </a:t>
            </a:r>
            <a:r>
              <a:rPr sz="2600" spc="-10" dirty="0">
                <a:latin typeface="Calibri"/>
                <a:cs typeface="Calibri"/>
              </a:rPr>
              <a:t>longer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accessible.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71970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Destructors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344" y="6603212"/>
            <a:ext cx="7006590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Rising </a:t>
            </a:r>
            <a:r>
              <a:rPr sz="1600" spc="-15" dirty="0" err="1" smtClean="0">
                <a:solidFill>
                  <a:srgbClr val="FFFFFF"/>
                </a:solidFill>
                <a:latin typeface="Calibri"/>
                <a:cs typeface="Calibri"/>
              </a:rPr>
              <a:t>echnologies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Jalna (MH).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+ 91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9423156065,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http://www.RisingTechnologies.in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1841373"/>
            <a:ext cx="8841105" cy="2165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It is a </a:t>
            </a:r>
            <a:r>
              <a:rPr sz="2600" spc="-15" dirty="0">
                <a:latin typeface="Calibri"/>
                <a:cs typeface="Calibri"/>
              </a:rPr>
              <a:t>good </a:t>
            </a:r>
            <a:r>
              <a:rPr sz="2600" spc="-10" dirty="0">
                <a:latin typeface="Calibri"/>
                <a:cs typeface="Calibri"/>
              </a:rPr>
              <a:t>practice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declare </a:t>
            </a:r>
            <a:r>
              <a:rPr sz="2600" spc="-15" dirty="0">
                <a:latin typeface="Calibri"/>
                <a:cs typeface="Calibri"/>
              </a:rPr>
              <a:t>destructors </a:t>
            </a:r>
            <a:r>
              <a:rPr sz="2600" spc="-5" dirty="0">
                <a:latin typeface="Calibri"/>
                <a:cs typeface="Calibri"/>
              </a:rPr>
              <a:t>in a </a:t>
            </a:r>
            <a:r>
              <a:rPr sz="2600" spc="-20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since it  releases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5" dirty="0">
                <a:latin typeface="Calibri"/>
                <a:cs typeface="Calibri"/>
              </a:rPr>
              <a:t>space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further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417830" marR="168275" indent="-405765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417830" algn="l"/>
                <a:tab pos="418465" algn="l"/>
              </a:tabLst>
            </a:pPr>
            <a:r>
              <a:rPr sz="2600" spc="-10" dirty="0">
                <a:latin typeface="Calibri"/>
                <a:cs typeface="Calibri"/>
              </a:rPr>
              <a:t>Whenever </a:t>
            </a:r>
            <a:r>
              <a:rPr sz="2600" b="1" i="1" spc="-15" dirty="0">
                <a:latin typeface="Calibri"/>
                <a:cs typeface="Calibri"/>
              </a:rPr>
              <a:t>new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allocate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5" dirty="0">
                <a:latin typeface="Calibri"/>
                <a:cs typeface="Calibri"/>
              </a:rPr>
              <a:t>in the </a:t>
            </a:r>
            <a:r>
              <a:rPr sz="2600" spc="-30" dirty="0">
                <a:latin typeface="Calibri"/>
                <a:cs typeface="Calibri"/>
              </a:rPr>
              <a:t>constructor, 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should use </a:t>
            </a:r>
            <a:r>
              <a:rPr sz="2600" b="1" i="1" spc="-15" dirty="0">
                <a:latin typeface="Calibri"/>
                <a:cs typeface="Calibri"/>
              </a:rPr>
              <a:t>delete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free that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memory.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486473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>
                <a:solidFill>
                  <a:srgbClr val="04607A"/>
                </a:solidFill>
              </a:rPr>
              <a:t>Constructor</a:t>
            </a:r>
            <a:r>
              <a:rPr spc="-175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Example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1364" y="1688668"/>
            <a:ext cx="18992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450975" algn="l"/>
              </a:tabLst>
            </a:pPr>
            <a:r>
              <a:rPr sz="2600" spc="-5" dirty="0">
                <a:latin typeface="Calibri"/>
                <a:cs typeface="Calibri"/>
              </a:rPr>
              <a:t>When	a 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21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,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28815" y="1688668"/>
            <a:ext cx="86550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tabLst>
                <a:tab pos="646430" algn="l"/>
              </a:tabLst>
            </a:pPr>
            <a:r>
              <a:rPr sz="2600" spc="-5" dirty="0">
                <a:latin typeface="Calibri"/>
                <a:cs typeface="Calibri"/>
              </a:rPr>
              <a:t>class  it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2717" y="1688668"/>
            <a:ext cx="16732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95"/>
              </a:spcBef>
              <a:tabLst>
                <a:tab pos="1499870" algn="l"/>
              </a:tabLst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1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a  g</a:t>
            </a:r>
            <a:r>
              <a:rPr sz="2600" spc="2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5684" y="2481833"/>
            <a:ext cx="43478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2630" algn="l"/>
                <a:tab pos="1219835" algn="l"/>
                <a:tab pos="2223135" algn="l"/>
                <a:tab pos="3402965" algn="l"/>
                <a:tab pos="3887470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a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j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ct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0398" y="2878023"/>
            <a:ext cx="218440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4555" algn="l"/>
              </a:tabLst>
            </a:pPr>
            <a:r>
              <a:rPr sz="2600" spc="-5" dirty="0">
                <a:latin typeface="Calibri"/>
                <a:cs typeface="Calibri"/>
              </a:rPr>
              <a:t>be	</a:t>
            </a:r>
            <a:r>
              <a:rPr sz="2600" spc="2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tial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z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364" y="2878023"/>
            <a:ext cx="2176145" cy="127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>
              <a:lnSpc>
                <a:spcPct val="100000"/>
              </a:lnSpc>
              <a:spcBef>
                <a:spcPts val="95"/>
              </a:spcBef>
              <a:tabLst>
                <a:tab pos="1454150" algn="l"/>
              </a:tabLst>
            </a:pPr>
            <a:r>
              <a:rPr sz="2600" spc="-5" dirty="0">
                <a:latin typeface="Calibri"/>
                <a:cs typeface="Calibri"/>
              </a:rPr>
              <a:t>class	will  a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om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spc="-15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0E6EC5"/>
                </a:solidFill>
                <a:latin typeface="Courier New"/>
                <a:cs typeface="Courier New"/>
              </a:rPr>
              <a:t>add a</a:t>
            </a:r>
            <a:r>
              <a:rPr sz="2600" spc="-40" dirty="0">
                <a:solidFill>
                  <a:srgbClr val="0E6EC5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0E6EC5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1364" y="4226178"/>
            <a:ext cx="3335654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  <a:tab pos="1445260" algn="l"/>
                <a:tab pos="2115820" algn="l"/>
                <a:tab pos="3164840" algn="l"/>
              </a:tabLst>
            </a:pPr>
            <a:r>
              <a:rPr sz="2600" spc="-15" dirty="0">
                <a:latin typeface="Calibri"/>
                <a:cs typeface="Calibri"/>
              </a:rPr>
              <a:t>Above	</a:t>
            </a:r>
            <a:r>
              <a:rPr sz="2600" spc="-10" dirty="0">
                <a:latin typeface="Calibri"/>
                <a:cs typeface="Calibri"/>
              </a:rPr>
              <a:t>declaration 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1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4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10" dirty="0">
                <a:latin typeface="Calibri"/>
                <a:cs typeface="Calibri"/>
              </a:rPr>
              <a:t>j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ct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7517" y="4226178"/>
            <a:ext cx="1366520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955" marR="5080" indent="-262890">
              <a:lnSpc>
                <a:spcPct val="100000"/>
              </a:lnSpc>
              <a:spcBef>
                <a:spcPts val="90"/>
              </a:spcBef>
              <a:tabLst>
                <a:tab pos="756285" algn="l"/>
                <a:tab pos="781050" algn="l"/>
              </a:tabLst>
            </a:pP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ly  of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5684" y="5006416"/>
            <a:ext cx="434530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add,</a:t>
            </a:r>
            <a:r>
              <a:rPr sz="2600" spc="-9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but also initializes its </a:t>
            </a:r>
            <a:r>
              <a:rPr sz="2600" spc="-15" dirty="0">
                <a:latin typeface="Calibri"/>
                <a:cs typeface="Calibri"/>
              </a:rPr>
              <a:t>data  members 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600" spc="-9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600" spc="-9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zero.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544" y="1764030"/>
            <a:ext cx="2921000" cy="192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050"/>
              </a:lnSpc>
              <a:spcBef>
                <a:spcPts val="90"/>
              </a:spcBef>
            </a:pPr>
            <a:r>
              <a:rPr sz="2600" spc="-5" dirty="0">
                <a:latin typeface="Courier New"/>
                <a:cs typeface="Courier New"/>
              </a:rPr>
              <a:t>class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add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2700" marR="5080" indent="914400">
              <a:lnSpc>
                <a:spcPts val="2980"/>
              </a:lnSpc>
              <a:spcBef>
                <a:spcPts val="130"/>
              </a:spcBef>
            </a:pPr>
            <a:r>
              <a:rPr sz="2600" spc="-5" dirty="0">
                <a:latin typeface="Courier New"/>
                <a:cs typeface="Courier New"/>
              </a:rPr>
              <a:t>int m, n</a:t>
            </a:r>
            <a:r>
              <a:rPr sz="2600" spc="-9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;  public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927100">
              <a:lnSpc>
                <a:spcPts val="2875"/>
              </a:lnSpc>
            </a:pPr>
            <a:r>
              <a:rPr sz="2600" spc="-5" dirty="0">
                <a:latin typeface="Courier New"/>
                <a:cs typeface="Courier New"/>
              </a:rPr>
              <a:t>add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();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31494" y="3716161"/>
          <a:ext cx="2638425" cy="2632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556260"/>
                <a:gridCol w="1356995"/>
              </a:tblGrid>
              <a:tr h="563306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40625">
                <a:tc>
                  <a:txBody>
                    <a:bodyPr/>
                    <a:lstStyle/>
                    <a:p>
                      <a:pPr marL="31750">
                        <a:lnSpc>
                          <a:spcPts val="3035"/>
                        </a:lnSpc>
                        <a:spcBef>
                          <a:spcPts val="1055"/>
                        </a:spcBef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303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{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::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2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()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33985" marB="0"/>
                </a:tc>
              </a:tr>
              <a:tr h="753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61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m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220979">
                        <a:lnSpc>
                          <a:spcPts val="303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61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303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5382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}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99529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solidFill>
                  <a:srgbClr val="04607A"/>
                </a:solidFill>
              </a:rPr>
              <a:t>Constructors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102725" cy="3434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0160" indent="-27432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latin typeface="Calibri"/>
                <a:cs typeface="Calibri"/>
              </a:rPr>
              <a:t>There </a:t>
            </a:r>
            <a:r>
              <a:rPr sz="2600" spc="-5" dirty="0">
                <a:latin typeface="Calibri"/>
                <a:cs typeface="Calibri"/>
              </a:rPr>
              <a:t>is no need </a:t>
            </a:r>
            <a:r>
              <a:rPr sz="2600" spc="-2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write </a:t>
            </a:r>
            <a:r>
              <a:rPr sz="2600" spc="-20" dirty="0">
                <a:latin typeface="Calibri"/>
                <a:cs typeface="Calibri"/>
              </a:rPr>
              <a:t>any statement to </a:t>
            </a:r>
            <a:r>
              <a:rPr sz="2600" spc="-30" dirty="0">
                <a:latin typeface="Calibri"/>
                <a:cs typeface="Calibri"/>
              </a:rPr>
              <a:t>invoke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constructor 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 dirty="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‘normal’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member function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defined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initialization, 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we 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invoke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every objects 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separately.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that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accepts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parameters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called the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 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constructor.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class A will be A : : A (</a:t>
            </a:r>
            <a:r>
              <a:rPr sz="26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896734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solidFill>
                  <a:srgbClr val="04607A"/>
                </a:solidFill>
              </a:rPr>
              <a:t>Characteristics </a:t>
            </a:r>
            <a:r>
              <a:rPr dirty="0">
                <a:solidFill>
                  <a:srgbClr val="04607A"/>
                </a:solidFill>
              </a:rPr>
              <a:t>of</a:t>
            </a:r>
            <a:r>
              <a:rPr spc="-180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9074785" cy="406907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must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declared in the public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scope.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are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invoked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automatically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when the objects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6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created.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52641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do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types, not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even void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cannot  return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values.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cannot be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inherited, though a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derived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call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base 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constructor.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140589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Like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other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C++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functions,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Constructors can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 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arguments.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Constructors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can not be</a:t>
            </a:r>
            <a:r>
              <a:rPr sz="26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virtual.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6896734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solidFill>
                  <a:srgbClr val="04607A"/>
                </a:solidFill>
              </a:rPr>
              <a:t>Characteristics </a:t>
            </a:r>
            <a:r>
              <a:rPr dirty="0">
                <a:solidFill>
                  <a:srgbClr val="04607A"/>
                </a:solidFill>
              </a:rPr>
              <a:t>of</a:t>
            </a:r>
            <a:r>
              <a:rPr spc="-180" dirty="0">
                <a:solidFill>
                  <a:srgbClr val="04607A"/>
                </a:solidFill>
              </a:rPr>
              <a:t> </a:t>
            </a: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8930640" cy="22453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6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refer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6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addresses.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object with a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(or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destructor)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be used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as a 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member of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union.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86385" marR="7810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‘implicit calls’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20" dirty="0">
                <a:solidFill>
                  <a:srgbClr val="00B0F0"/>
                </a:solidFill>
                <a:latin typeface="Calibri"/>
                <a:cs typeface="Calibri"/>
              </a:rPr>
              <a:t>operators </a:t>
            </a:r>
            <a:r>
              <a:rPr sz="2600" b="1" i="1" spc="-15" dirty="0">
                <a:solidFill>
                  <a:srgbClr val="00B0F0"/>
                </a:solidFill>
                <a:latin typeface="Calibri"/>
                <a:cs typeface="Calibri"/>
              </a:rPr>
              <a:t>new </a:t>
            </a:r>
            <a:r>
              <a:rPr sz="2600" dirty="0">
                <a:solidFill>
                  <a:srgbClr val="00B0F0"/>
                </a:solidFill>
                <a:latin typeface="Calibri"/>
                <a:cs typeface="Calibri"/>
              </a:rPr>
              <a:t>and </a:t>
            </a:r>
            <a:r>
              <a:rPr sz="2600" b="1" i="1" spc="-15" dirty="0">
                <a:solidFill>
                  <a:srgbClr val="00B0F0"/>
                </a:solidFill>
                <a:latin typeface="Calibri"/>
                <a:cs typeface="Calibri"/>
              </a:rPr>
              <a:t>delete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when  memory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allocation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required.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78003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9103995" cy="26422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function is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responsible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creation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But in </a:t>
            </a:r>
            <a:r>
              <a:rPr sz="2600" spc="-10" dirty="0">
                <a:latin typeface="Calibri"/>
                <a:cs typeface="Calibri"/>
              </a:rPr>
              <a:t>previous </a:t>
            </a:r>
            <a:r>
              <a:rPr sz="2600" spc="-15" dirty="0">
                <a:latin typeface="Calibri"/>
                <a:cs typeface="Calibri"/>
              </a:rPr>
              <a:t>examples, </a:t>
            </a:r>
            <a:r>
              <a:rPr sz="2600" spc="-20" dirty="0">
                <a:latin typeface="Calibri"/>
                <a:cs typeface="Calibri"/>
              </a:rPr>
              <a:t>we have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spc="-10" dirty="0">
                <a:latin typeface="Calibri"/>
                <a:cs typeface="Calibri"/>
              </a:rPr>
              <a:t>constructor </a:t>
            </a:r>
            <a:r>
              <a:rPr sz="2600" dirty="0">
                <a:latin typeface="Calibri"/>
                <a:cs typeface="Calibri"/>
              </a:rPr>
              <a:t>in  </a:t>
            </a:r>
            <a:r>
              <a:rPr sz="2600" spc="-5" dirty="0">
                <a:latin typeface="Calibri"/>
                <a:cs typeface="Calibri"/>
              </a:rPr>
              <a:t>class, </a:t>
            </a:r>
            <a:r>
              <a:rPr sz="2600" spc="-10" dirty="0">
                <a:latin typeface="Calibri"/>
                <a:cs typeface="Calibri"/>
              </a:rPr>
              <a:t>so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5" dirty="0">
                <a:latin typeface="Calibri"/>
                <a:cs typeface="Calibri"/>
              </a:rPr>
              <a:t>come </a:t>
            </a:r>
            <a:r>
              <a:rPr sz="2600" spc="-5" dirty="0">
                <a:latin typeface="Calibri"/>
                <a:cs typeface="Calibri"/>
              </a:rPr>
              <a:t>the objects </a:t>
            </a:r>
            <a:r>
              <a:rPr sz="2600" spc="-15" dirty="0">
                <a:latin typeface="Calibri"/>
                <a:cs typeface="Calibri"/>
              </a:rPr>
              <a:t>were created </a:t>
            </a:r>
            <a:r>
              <a:rPr sz="2600" spc="-5" dirty="0">
                <a:latin typeface="Calibri"/>
                <a:cs typeface="Calibri"/>
              </a:rPr>
              <a:t>of those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classes?</a:t>
            </a:r>
            <a:endParaRPr sz="2600" dirty="0">
              <a:latin typeface="Calibri"/>
              <a:cs typeface="Calibri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answer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is,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defined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 the class in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such  situation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compiler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implicitly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constructor,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which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called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constructor.</a:t>
            </a:r>
            <a:endParaRPr sz="2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6077"/>
            <a:ext cx="10287000" cy="292100"/>
          </a:xfrm>
          <a:custGeom>
            <a:avLst/>
            <a:gdLst/>
            <a:ahLst/>
            <a:cxnLst/>
            <a:rect l="l" t="t" r="r" b="b"/>
            <a:pathLst>
              <a:path w="10287000" h="292100">
                <a:moveTo>
                  <a:pt x="10287000" y="291920"/>
                </a:moveTo>
                <a:lnTo>
                  <a:pt x="10287000" y="0"/>
                </a:lnTo>
                <a:lnTo>
                  <a:pt x="0" y="0"/>
                </a:lnTo>
                <a:lnTo>
                  <a:pt x="0" y="291920"/>
                </a:lnTo>
                <a:lnTo>
                  <a:pt x="10287000" y="29192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713054"/>
            <a:ext cx="278003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>
                <a:solidFill>
                  <a:srgbClr val="04607A"/>
                </a:solidFill>
              </a:rPr>
              <a:t>Constructor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0544" y="1703273"/>
            <a:ext cx="3989070" cy="293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5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 </a:t>
            </a:r>
            <a:r>
              <a:rPr sz="2000" spc="-5" dirty="0">
                <a:latin typeface="Courier New"/>
                <a:cs typeface="Courier New"/>
              </a:rPr>
              <a:t>sample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int</a:t>
            </a:r>
            <a:r>
              <a:rPr sz="2000" b="1" spc="-45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someDataMember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</a:t>
            </a:r>
            <a:r>
              <a:rPr sz="2000" b="1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someFunction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..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..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4617" y="1701164"/>
            <a:ext cx="3989070" cy="374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class </a:t>
            </a:r>
            <a:r>
              <a:rPr sz="2000" spc="-5" dirty="0">
                <a:latin typeface="Courier New"/>
                <a:cs typeface="Courier New"/>
              </a:rPr>
              <a:t>sample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int</a:t>
            </a:r>
            <a:r>
              <a:rPr sz="2000" b="1" spc="-30" dirty="0">
                <a:solidFill>
                  <a:srgbClr val="0A5294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someDataMember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public </a:t>
            </a:r>
            <a:r>
              <a:rPr sz="2000" b="1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sample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039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039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b="1" spc="-5" dirty="0">
                <a:solidFill>
                  <a:srgbClr val="0A5294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someFunction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2135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..</a:t>
            </a:r>
            <a:endParaRPr sz="2000">
              <a:latin typeface="Courier New"/>
              <a:cs typeface="Courier New"/>
            </a:endParaRPr>
          </a:p>
          <a:p>
            <a:pPr marL="1842135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..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40"/>
              </a:lnSpc>
            </a:pP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100" y="2723260"/>
            <a:ext cx="1752600" cy="1828800"/>
          </a:xfrm>
          <a:custGeom>
            <a:avLst/>
            <a:gdLst/>
            <a:ahLst/>
            <a:cxnLst/>
            <a:rect l="l" t="t" r="r" b="b"/>
            <a:pathLst>
              <a:path w="1752600" h="1828800">
                <a:moveTo>
                  <a:pt x="876300" y="0"/>
                </a:moveTo>
                <a:lnTo>
                  <a:pt x="876300" y="457200"/>
                </a:lnTo>
                <a:lnTo>
                  <a:pt x="0" y="457200"/>
                </a:lnTo>
                <a:lnTo>
                  <a:pt x="0" y="1371600"/>
                </a:lnTo>
                <a:lnTo>
                  <a:pt x="876300" y="1371600"/>
                </a:lnTo>
                <a:lnTo>
                  <a:pt x="876300" y="1828800"/>
                </a:lnTo>
                <a:lnTo>
                  <a:pt x="1752600" y="914400"/>
                </a:lnTo>
                <a:lnTo>
                  <a:pt x="876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0100" y="2723260"/>
            <a:ext cx="1752600" cy="1828800"/>
          </a:xfrm>
          <a:custGeom>
            <a:avLst/>
            <a:gdLst/>
            <a:ahLst/>
            <a:cxnLst/>
            <a:rect l="l" t="t" r="r" b="b"/>
            <a:pathLst>
              <a:path w="1752600" h="1828800">
                <a:moveTo>
                  <a:pt x="0" y="457200"/>
                </a:moveTo>
                <a:lnTo>
                  <a:pt x="876300" y="457200"/>
                </a:lnTo>
                <a:lnTo>
                  <a:pt x="876300" y="0"/>
                </a:lnTo>
                <a:lnTo>
                  <a:pt x="1752600" y="914400"/>
                </a:lnTo>
                <a:lnTo>
                  <a:pt x="876300" y="1828800"/>
                </a:lnTo>
                <a:lnTo>
                  <a:pt x="876300" y="1371600"/>
                </a:lnTo>
                <a:lnTo>
                  <a:pt x="0" y="13716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79390" y="3404107"/>
            <a:ext cx="975994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86385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Constantia"/>
                <a:cs typeface="Constantia"/>
              </a:rPr>
              <a:t>After  </a:t>
            </a:r>
            <a:r>
              <a:rPr sz="1400" spc="-30" dirty="0">
                <a:latin typeface="Constantia"/>
                <a:cs typeface="Constantia"/>
              </a:rPr>
              <a:t>C</a:t>
            </a:r>
            <a:r>
              <a:rPr sz="1400" spc="-20" dirty="0">
                <a:latin typeface="Constantia"/>
                <a:cs typeface="Constantia"/>
              </a:rPr>
              <a:t>omp</a:t>
            </a:r>
            <a:r>
              <a:rPr sz="1400" spc="-15" dirty="0">
                <a:latin typeface="Constantia"/>
                <a:cs typeface="Constantia"/>
              </a:rPr>
              <a:t>il</a:t>
            </a:r>
            <a:r>
              <a:rPr sz="1400" spc="-5" dirty="0">
                <a:latin typeface="Constantia"/>
                <a:cs typeface="Constantia"/>
              </a:rPr>
              <a:t>a</a:t>
            </a:r>
            <a:r>
              <a:rPr sz="1400" spc="-15" dirty="0">
                <a:latin typeface="Constantia"/>
                <a:cs typeface="Constantia"/>
              </a:rPr>
              <a:t>t</a:t>
            </a:r>
            <a:r>
              <a:rPr sz="1400" spc="5" dirty="0">
                <a:latin typeface="Constantia"/>
                <a:cs typeface="Constantia"/>
              </a:rPr>
              <a:t>i</a:t>
            </a:r>
            <a:r>
              <a:rPr sz="1400" spc="-15" dirty="0">
                <a:latin typeface="Constantia"/>
                <a:cs typeface="Constantia"/>
              </a:rPr>
              <a:t>o</a:t>
            </a:r>
            <a:r>
              <a:rPr sz="1400" spc="-5" dirty="0">
                <a:latin typeface="Constantia"/>
                <a:cs typeface="Constantia"/>
              </a:rPr>
              <a:t>n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1871" y="3197351"/>
            <a:ext cx="1847087" cy="2459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3213" y="3332860"/>
            <a:ext cx="1610995" cy="2225675"/>
          </a:xfrm>
          <a:custGeom>
            <a:avLst/>
            <a:gdLst/>
            <a:ahLst/>
            <a:cxnLst/>
            <a:rect l="l" t="t" r="r" b="b"/>
            <a:pathLst>
              <a:path w="1610995" h="2225675">
                <a:moveTo>
                  <a:pt x="1581049" y="40847"/>
                </a:moveTo>
                <a:lnTo>
                  <a:pt x="1557940" y="51109"/>
                </a:lnTo>
                <a:lnTo>
                  <a:pt x="0" y="2210562"/>
                </a:lnTo>
                <a:lnTo>
                  <a:pt x="20574" y="2225421"/>
                </a:lnTo>
                <a:lnTo>
                  <a:pt x="1578587" y="65867"/>
                </a:lnTo>
                <a:lnTo>
                  <a:pt x="1581049" y="40847"/>
                </a:lnTo>
                <a:close/>
              </a:path>
              <a:path w="1610995" h="2225675">
                <a:moveTo>
                  <a:pt x="1609224" y="12953"/>
                </a:moveTo>
                <a:lnTo>
                  <a:pt x="1585467" y="12953"/>
                </a:lnTo>
                <a:lnTo>
                  <a:pt x="1606041" y="27812"/>
                </a:lnTo>
                <a:lnTo>
                  <a:pt x="1578587" y="65867"/>
                </a:lnTo>
                <a:lnTo>
                  <a:pt x="1574545" y="106934"/>
                </a:lnTo>
                <a:lnTo>
                  <a:pt x="1573911" y="113918"/>
                </a:lnTo>
                <a:lnTo>
                  <a:pt x="1578990" y="120141"/>
                </a:lnTo>
                <a:lnTo>
                  <a:pt x="1585976" y="120903"/>
                </a:lnTo>
                <a:lnTo>
                  <a:pt x="1592961" y="121538"/>
                </a:lnTo>
                <a:lnTo>
                  <a:pt x="1599184" y="116459"/>
                </a:lnTo>
                <a:lnTo>
                  <a:pt x="1599818" y="109474"/>
                </a:lnTo>
                <a:lnTo>
                  <a:pt x="1609224" y="12953"/>
                </a:lnTo>
                <a:close/>
              </a:path>
              <a:path w="1610995" h="2225675">
                <a:moveTo>
                  <a:pt x="1610487" y="0"/>
                </a:moveTo>
                <a:lnTo>
                  <a:pt x="1510030" y="44576"/>
                </a:lnTo>
                <a:lnTo>
                  <a:pt x="1503553" y="47371"/>
                </a:lnTo>
                <a:lnTo>
                  <a:pt x="1500632" y="54990"/>
                </a:lnTo>
                <a:lnTo>
                  <a:pt x="1503553" y="61340"/>
                </a:lnTo>
                <a:lnTo>
                  <a:pt x="1506346" y="67690"/>
                </a:lnTo>
                <a:lnTo>
                  <a:pt x="1513839" y="70612"/>
                </a:lnTo>
                <a:lnTo>
                  <a:pt x="1520316" y="67817"/>
                </a:lnTo>
                <a:lnTo>
                  <a:pt x="1557940" y="51109"/>
                </a:lnTo>
                <a:lnTo>
                  <a:pt x="1585467" y="12953"/>
                </a:lnTo>
                <a:lnTo>
                  <a:pt x="1609224" y="12953"/>
                </a:lnTo>
                <a:lnTo>
                  <a:pt x="1610487" y="0"/>
                </a:lnTo>
                <a:close/>
              </a:path>
              <a:path w="1610995" h="2225675">
                <a:moveTo>
                  <a:pt x="1594084" y="19176"/>
                </a:moveTo>
                <a:lnTo>
                  <a:pt x="1583182" y="19176"/>
                </a:lnTo>
                <a:lnTo>
                  <a:pt x="1600962" y="32003"/>
                </a:lnTo>
                <a:lnTo>
                  <a:pt x="1581049" y="40847"/>
                </a:lnTo>
                <a:lnTo>
                  <a:pt x="1578587" y="65867"/>
                </a:lnTo>
                <a:lnTo>
                  <a:pt x="1606041" y="27812"/>
                </a:lnTo>
                <a:lnTo>
                  <a:pt x="1594084" y="19176"/>
                </a:lnTo>
                <a:close/>
              </a:path>
              <a:path w="1610995" h="2225675">
                <a:moveTo>
                  <a:pt x="1585467" y="12953"/>
                </a:moveTo>
                <a:lnTo>
                  <a:pt x="1557940" y="51109"/>
                </a:lnTo>
                <a:lnTo>
                  <a:pt x="1581049" y="40847"/>
                </a:lnTo>
                <a:lnTo>
                  <a:pt x="1583182" y="19176"/>
                </a:lnTo>
                <a:lnTo>
                  <a:pt x="1594084" y="19176"/>
                </a:lnTo>
                <a:lnTo>
                  <a:pt x="1585467" y="12953"/>
                </a:lnTo>
                <a:close/>
              </a:path>
              <a:path w="1610995" h="2225675">
                <a:moveTo>
                  <a:pt x="1583182" y="19176"/>
                </a:moveTo>
                <a:lnTo>
                  <a:pt x="1581049" y="40847"/>
                </a:lnTo>
                <a:lnTo>
                  <a:pt x="1600962" y="32003"/>
                </a:lnTo>
                <a:lnTo>
                  <a:pt x="1583182" y="19176"/>
                </a:lnTo>
                <a:close/>
              </a:path>
            </a:pathLst>
          </a:custGeom>
          <a:solidFill>
            <a:srgbClr val="0A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100" y="5550915"/>
            <a:ext cx="7924800" cy="926465"/>
          </a:xfrm>
          <a:custGeom>
            <a:avLst/>
            <a:gdLst/>
            <a:ahLst/>
            <a:cxnLst/>
            <a:rect l="l" t="t" r="r" b="b"/>
            <a:pathLst>
              <a:path w="7924800" h="926464">
                <a:moveTo>
                  <a:pt x="7770495" y="0"/>
                </a:moveTo>
                <a:lnTo>
                  <a:pt x="0" y="0"/>
                </a:lnTo>
                <a:lnTo>
                  <a:pt x="0" y="926084"/>
                </a:lnTo>
                <a:lnTo>
                  <a:pt x="7924800" y="926084"/>
                </a:lnTo>
                <a:lnTo>
                  <a:pt x="7924800" y="154317"/>
                </a:lnTo>
                <a:lnTo>
                  <a:pt x="7770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1100" y="5550915"/>
            <a:ext cx="7924800" cy="926465"/>
          </a:xfrm>
          <a:custGeom>
            <a:avLst/>
            <a:gdLst/>
            <a:ahLst/>
            <a:cxnLst/>
            <a:rect l="l" t="t" r="r" b="b"/>
            <a:pathLst>
              <a:path w="7924800" h="926464">
                <a:moveTo>
                  <a:pt x="0" y="0"/>
                </a:moveTo>
                <a:lnTo>
                  <a:pt x="7770495" y="0"/>
                </a:lnTo>
                <a:lnTo>
                  <a:pt x="7924800" y="154317"/>
                </a:lnTo>
                <a:lnTo>
                  <a:pt x="7924800" y="926084"/>
                </a:lnTo>
                <a:lnTo>
                  <a:pt x="0" y="926084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8763" y="5648350"/>
            <a:ext cx="76549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nstantia"/>
                <a:cs typeface="Constantia"/>
              </a:rPr>
              <a:t>Compiler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has</a:t>
            </a:r>
            <a:r>
              <a:rPr sz="2000" spc="-10" dirty="0">
                <a:latin typeface="Constantia"/>
                <a:cs typeface="Constantia"/>
              </a:rPr>
              <a:t> implicitly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added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constructor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class,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which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has</a:t>
            </a:r>
            <a:endParaRPr sz="20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empty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body,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because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compiler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not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supposed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put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any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logic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that.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1687</Words>
  <Application>Microsoft Office PowerPoint</Application>
  <PresentationFormat>35mm Slides</PresentationFormat>
  <Paragraphs>308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Constantia</vt:lpstr>
      <vt:lpstr>Courier New</vt:lpstr>
      <vt:lpstr>Times New Roman</vt:lpstr>
      <vt:lpstr>Wingdings</vt:lpstr>
      <vt:lpstr>Wingdings 2</vt:lpstr>
      <vt:lpstr>Office Theme</vt:lpstr>
      <vt:lpstr>PowerPoint Presentation</vt:lpstr>
      <vt:lpstr>Introduction</vt:lpstr>
      <vt:lpstr>Introduction</vt:lpstr>
      <vt:lpstr>Constructor Example</vt:lpstr>
      <vt:lpstr>Constructors</vt:lpstr>
      <vt:lpstr>Characteristics of Constructor</vt:lpstr>
      <vt:lpstr>Characteristics of Constructor</vt:lpstr>
      <vt:lpstr>Constructor</vt:lpstr>
      <vt:lpstr>Constructor</vt:lpstr>
      <vt:lpstr>Types of Constructor</vt:lpstr>
      <vt:lpstr>Default Constructor</vt:lpstr>
      <vt:lpstr>Non-Arg Constructor Example</vt:lpstr>
      <vt:lpstr>Default Constructor Example</vt:lpstr>
      <vt:lpstr>Parameterised Constructors</vt:lpstr>
      <vt:lpstr>Parameterised Constructors</vt:lpstr>
      <vt:lpstr>Parameterised Constructors</vt:lpstr>
      <vt:lpstr>Two Ways of calling a Constructor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Constructors with Default Arguments</vt:lpstr>
      <vt:lpstr>Constructors with Default Arguments</vt:lpstr>
      <vt:lpstr>Dynamic Initialization of Objects</vt:lpstr>
      <vt:lpstr>PowerPoint Presentation</vt:lpstr>
      <vt:lpstr>Copy Constructor</vt:lpstr>
      <vt:lpstr>Copy Constructor</vt:lpstr>
      <vt:lpstr>Copy Constructor</vt:lpstr>
      <vt:lpstr>Dynamic Constructors</vt:lpstr>
      <vt:lpstr>Dynamic Constructors</vt:lpstr>
      <vt:lpstr>Destructors</vt:lpstr>
      <vt:lpstr>Destructors</vt:lpstr>
      <vt:lpstr>Destructors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Destructors</dc:title>
  <dc:creator>.</dc:creator>
  <cp:lastModifiedBy>Admin</cp:lastModifiedBy>
  <cp:revision>10</cp:revision>
  <dcterms:created xsi:type="dcterms:W3CDTF">2020-02-03T15:26:19Z</dcterms:created>
  <dcterms:modified xsi:type="dcterms:W3CDTF">2020-02-04T05:45:12Z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2020-02-03T00:00:00Z</vt:filetime>
  </property>
</Properties>
</file>