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sldIdLst>
    <p:sldId id="256" r:id="rId2"/>
    <p:sldId id="293" r:id="rId3"/>
    <p:sldId id="294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84" r:id="rId12"/>
    <p:sldId id="285" r:id="rId13"/>
    <p:sldId id="295" r:id="rId14"/>
    <p:sldId id="296" r:id="rId15"/>
    <p:sldId id="297" r:id="rId16"/>
    <p:sldId id="257" r:id="rId17"/>
    <p:sldId id="259" r:id="rId18"/>
    <p:sldId id="260" r:id="rId19"/>
    <p:sldId id="298" r:id="rId20"/>
    <p:sldId id="270" r:id="rId21"/>
    <p:sldId id="272" r:id="rId22"/>
    <p:sldId id="273" r:id="rId23"/>
    <p:sldId id="278" r:id="rId24"/>
    <p:sldId id="280" r:id="rId25"/>
    <p:sldId id="281" r:id="rId26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000" kern="1200">
        <a:solidFill>
          <a:schemeClr val="bg1"/>
        </a:solidFill>
        <a:latin typeface="Comic Sans MS" pitchFamily="64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000" kern="1200">
        <a:solidFill>
          <a:schemeClr val="bg1"/>
        </a:solidFill>
        <a:latin typeface="Comic Sans MS" pitchFamily="64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000" kern="1200">
        <a:solidFill>
          <a:schemeClr val="bg1"/>
        </a:solidFill>
        <a:latin typeface="Comic Sans MS" pitchFamily="64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000" kern="1200">
        <a:solidFill>
          <a:schemeClr val="bg1"/>
        </a:solidFill>
        <a:latin typeface="Comic Sans MS" pitchFamily="64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000" kern="1200">
        <a:solidFill>
          <a:schemeClr val="bg1"/>
        </a:solidFill>
        <a:latin typeface="Comic Sans MS" pitchFamily="6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Comic Sans MS" pitchFamily="6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Comic Sans MS" pitchFamily="6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Comic Sans MS" pitchFamily="6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Comic Sans MS" pitchFamily="6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206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2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BCA3E88-77BB-4132-819C-9FDD6A68A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5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56908B5-01CB-4A7B-A0E5-B9B6FCD8070D}" type="slidenum">
              <a:rPr lang="en-US"/>
              <a:pPr/>
              <a:t>1</a:t>
            </a:fld>
            <a:endParaRPr lang="en-US"/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6385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1B350FD-BCF0-431E-BB4E-03FD67D1FB65}" type="slidenum">
              <a:rPr lang="en-US"/>
              <a:pPr/>
              <a:t>19</a:t>
            </a:fld>
            <a:endParaRPr lang="en-US"/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4371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F9B8A7B-EA31-4C92-9E3F-B3C913D85620}" type="slidenum">
              <a:rPr lang="en-US"/>
              <a:pPr/>
              <a:t>20</a:t>
            </a:fld>
            <a:endParaRPr lang="en-US"/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000" tIns="49680" rIns="99000" bIns="4968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770FB3E-113E-4065-A0EA-BB3471C32D1D}" type="slidenum">
              <a:rPr lang="en-US" sz="1300">
                <a:solidFill>
                  <a:srgbClr val="000000"/>
                </a:solidFill>
                <a:latin typeface="Arial" charset="0"/>
                <a:ea typeface="宋体" charset="-122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</a:t>
            </a:fld>
            <a:endParaRPr lang="en-US" sz="13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460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460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640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E9B7DAA-8679-4366-9789-50376599305C}" type="slidenum">
              <a:rPr lang="en-US"/>
              <a:pPr/>
              <a:t>21</a:t>
            </a:fld>
            <a:endParaRPr lang="en-US"/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000" tIns="49680" rIns="99000" bIns="4968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F7F9D8A-3A80-4F00-8A11-2B7689336EA4}" type="slidenum">
              <a:rPr lang="en-US" sz="1300">
                <a:solidFill>
                  <a:srgbClr val="000000"/>
                </a:solidFill>
                <a:latin typeface="Arial" charset="0"/>
                <a:ea typeface="宋体" charset="-122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US" sz="13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4813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4813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474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0499426-DC4A-484E-83E4-A26CDAA4AE4C}" type="slidenum">
              <a:rPr lang="en-US"/>
              <a:pPr/>
              <a:t>22</a:t>
            </a:fld>
            <a:endParaRPr lang="en-US"/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000" tIns="49680" rIns="99000" bIns="4968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D3A006A-9F56-4FBF-A5F9-5A947D8AA0C4}" type="slidenum">
              <a:rPr lang="en-US" sz="1300">
                <a:solidFill>
                  <a:srgbClr val="000000"/>
                </a:solidFill>
                <a:latin typeface="Arial" charset="0"/>
                <a:ea typeface="宋体" charset="-122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US" sz="13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491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491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003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0639AF-BFEA-4DB4-A4E2-3599774ABD4F}" type="slidenum">
              <a:rPr lang="en-US"/>
              <a:pPr/>
              <a:t>23</a:t>
            </a:fld>
            <a:endParaRPr lang="en-US"/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542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9375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28DA6F-2B4D-480F-BAE2-DA9AAD4CA571}" type="slidenum">
              <a:rPr lang="en-US"/>
              <a:pPr/>
              <a:t>24</a:t>
            </a:fld>
            <a:endParaRPr lang="en-US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000" tIns="49680" rIns="99000" bIns="4968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3D6208A-2A83-40F5-BAD1-6DF0004D9323}" type="slidenum">
              <a:rPr lang="en-US" sz="1300">
                <a:solidFill>
                  <a:srgbClr val="000000"/>
                </a:solidFill>
                <a:latin typeface="Arial" charset="0"/>
                <a:ea typeface="宋体" charset="-122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endParaRPr lang="en-US" sz="13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63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563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525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A3E7112-A877-4A48-806E-903691ECC1E1}" type="slidenum">
              <a:rPr lang="en-US"/>
              <a:pPr/>
              <a:t>25</a:t>
            </a:fld>
            <a:endParaRPr lang="en-US"/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7066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E677119-4D51-4BA0-A85B-A358B32346B2}" type="slidenum">
              <a:rPr lang="en-US"/>
              <a:pPr/>
              <a:t>2</a:t>
            </a:fld>
            <a:endParaRPr lang="en-US"/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000" tIns="49680" rIns="99000" bIns="4968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0BBA602-B31B-468F-B31F-4D2C01B785F5}" type="slidenum">
              <a:rPr lang="en-US" sz="1300">
                <a:solidFill>
                  <a:srgbClr val="000000"/>
                </a:solidFill>
                <a:latin typeface="Arial" charset="0"/>
                <a:ea typeface="宋体" charset="-122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3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68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68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516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2295CE9-818C-42F2-B9DF-1ABDA030E53B}" type="slidenum">
              <a:rPr lang="en-US"/>
              <a:pPr/>
              <a:t>3</a:t>
            </a:fld>
            <a:endParaRPr lang="en-US"/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000" tIns="49680" rIns="99000" bIns="4968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3C34657-3656-4A75-9FD9-B3D3F2FC588C}" type="slidenum">
              <a:rPr lang="en-US" sz="1300">
                <a:solidFill>
                  <a:srgbClr val="000000"/>
                </a:solidFill>
                <a:latin typeface="Arial" charset="0"/>
                <a:ea typeface="宋体" charset="-122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3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78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78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577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CFF2F8-32CE-4DD3-B3A1-4C923539165B}" type="slidenum">
              <a:rPr lang="en-US"/>
              <a:pPr/>
              <a:t>13</a:t>
            </a:fld>
            <a:endParaRPr lang="en-US"/>
          </a:p>
        </p:txBody>
      </p:sp>
      <p:sp>
        <p:nvSpPr>
          <p:cNvPr id="43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430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6907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47585B1-7C96-4C73-92A3-31FB8475473B}" type="slidenum">
              <a:rPr lang="en-US"/>
              <a:pPr/>
              <a:t>14</a:t>
            </a:fld>
            <a:endParaRPr lang="en-US"/>
          </a:p>
        </p:txBody>
      </p:sp>
      <p:sp>
        <p:nvSpPr>
          <p:cNvPr id="440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440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8712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EFEFF04-251D-4328-86E9-7D0B23FB1826}" type="slidenum">
              <a:rPr lang="en-US"/>
              <a:pPr/>
              <a:t>15</a:t>
            </a:fld>
            <a:endParaRPr lang="en-US"/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450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4668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BDC60E-066D-4549-AAAC-083AE35D8A88}" type="slidenum">
              <a:rPr lang="en-US"/>
              <a:pPr/>
              <a:t>16</a:t>
            </a:fld>
            <a:endParaRPr lang="en-US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851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AA3D24-A2D5-4FFE-A289-C84397C5B944}" type="slidenum">
              <a:rPr lang="en-US"/>
              <a:pPr/>
              <a:t>17</a:t>
            </a:fld>
            <a:endParaRPr lang="en-US"/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9974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253F650-D80B-4885-A983-6ED90A3D2596}" type="slidenum">
              <a:rPr lang="en-US"/>
              <a:pPr/>
              <a:t>18</a:t>
            </a:fld>
            <a:endParaRPr lang="en-US"/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974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02/18/16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E3E50-47E8-45CA-9AB7-4A19FE309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02/18/16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64648-EABE-4914-99DD-7C9DE7065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02/18/16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21E95-E264-4F76-9915-4AF178BB2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02/18/16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D4ED8-1832-497B-A2EF-4C43DBBB1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02/18/16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F05D-2B10-4E22-ADC3-40860AC86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02/18/16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5E8FF-632C-4F62-8357-7D7558A0E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02/18/16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B40D5-B725-4FC7-A85D-1E6914BAE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02/18/16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5C983-342C-48E6-A60A-81EFDEAF4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02/18/16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D8C19-A0D1-4719-B3C1-5E62DC25BA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02/18/16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F5418-F4CB-4805-9A3A-05586D233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02/18/16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9F8A-B43D-42F7-AC3C-BD0E2385F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/>
              <a:t>02/18/16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  <a:ea typeface="宋体" charset="-122"/>
              </a:defRPr>
            </a:lvl1pPr>
          </a:lstStyle>
          <a:p>
            <a:pPr>
              <a:defRPr/>
            </a:pPr>
            <a:fld id="{EEDD9847-DEEB-40FA-8DC8-2F650086D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1">
                <a:solidFill>
                  <a:srgbClr val="000000"/>
                </a:solidFill>
                <a:latin typeface="Arial" charset="0"/>
              </a:rPr>
              <a:t>Pure Virtual Function</a:t>
            </a: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0A0C863-0506-4A8B-AC1E-693CE73DEF63}" type="slidenum">
              <a:rPr lang="en-US" sz="1400">
                <a:solidFill>
                  <a:srgbClr val="000000"/>
                </a:solidFill>
                <a:latin typeface="Arial" charset="0"/>
                <a:ea typeface="宋体" charset="-122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sz="14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02/18/16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5715000" cy="2306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02/18/16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9588"/>
            <a:ext cx="91916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Employee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8013" cy="4829175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Different types of employees based on the way in which salary is calculated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All employees has salary but that cannot be determined in base class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Force any derived class to implement it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Make it as </a:t>
            </a:r>
            <a:r>
              <a:rPr lang="en-GB" dirty="0" smtClean="0">
                <a:solidFill>
                  <a:srgbClr val="FF0000"/>
                </a:solidFill>
              </a:rPr>
              <a:t>pure virtual functions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02/18/16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400">
                <a:solidFill>
                  <a:srgbClr val="000000"/>
                </a:solidFill>
                <a:latin typeface="Arial" charset="0"/>
              </a:rPr>
              <a:t>Pure Virtual Function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>
                <a:solidFill>
                  <a:srgbClr val="000000"/>
                </a:solidFill>
                <a:latin typeface="Arial" charset="0"/>
              </a:rPr>
              <a:t>A </a:t>
            </a:r>
            <a:r>
              <a:rPr lang="en-IN" sz="2400" b="1">
                <a:solidFill>
                  <a:srgbClr val="000000"/>
                </a:solidFill>
                <a:latin typeface="Arial" charset="0"/>
              </a:rPr>
              <a:t>pure virtual function</a:t>
            </a:r>
            <a:r>
              <a:rPr lang="en-IN" sz="2400">
                <a:solidFill>
                  <a:srgbClr val="000000"/>
                </a:solidFill>
                <a:latin typeface="Arial" charset="0"/>
              </a:rPr>
              <a:t> is a function that has </a:t>
            </a:r>
            <a:r>
              <a:rPr lang="en-IN" sz="2400" b="1" i="1">
                <a:solidFill>
                  <a:srgbClr val="000000"/>
                </a:solidFill>
                <a:latin typeface="Arial" charset="0"/>
              </a:rPr>
              <a:t>the notation "= 0"</a:t>
            </a:r>
            <a:r>
              <a:rPr lang="en-IN" sz="2400">
                <a:solidFill>
                  <a:srgbClr val="000000"/>
                </a:solidFill>
                <a:latin typeface="Arial" charset="0"/>
              </a:rPr>
              <a:t> in the declaration of that function. Why we would want a pure virtual function and what a pure virtual function looks like is explored in more detail below.</a:t>
            </a: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b="1">
                <a:solidFill>
                  <a:srgbClr val="000000"/>
                </a:solidFill>
                <a:latin typeface="Arial" charset="0"/>
              </a:rPr>
              <a:t>Simple Example of a pure virtual function in C++</a:t>
            </a: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>
                <a:solidFill>
                  <a:srgbClr val="000000"/>
                </a:solidFill>
                <a:latin typeface="Arial" charset="0"/>
              </a:rPr>
              <a:t>class SomeClass</a:t>
            </a:r>
          </a:p>
          <a:p>
            <a:pPr marL="341313" indent="-341313"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>
                <a:solidFill>
                  <a:srgbClr val="000000"/>
                </a:solidFill>
                <a:latin typeface="Arial" charset="0"/>
              </a:rPr>
              <a:t>	 { public: virtual void pure_virtual() = 0; // a pure 	virtual function // note that there is no function body </a:t>
            </a:r>
          </a:p>
          <a:p>
            <a:pPr marL="341313" indent="-341313"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>
                <a:solidFill>
                  <a:srgbClr val="000000"/>
                </a:solidFill>
                <a:latin typeface="Arial" charset="0"/>
              </a:rPr>
              <a:t>	}; 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BEA9AF1-D29E-4646-B827-1104FEB6DD2A}" type="slidenum">
              <a:rPr lang="en-US" sz="1400">
                <a:solidFill>
                  <a:srgbClr val="000000"/>
                </a:solidFill>
                <a:latin typeface="Arial" charset="0"/>
                <a:ea typeface="宋体" charset="-122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US" sz="14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400" b="1">
                <a:solidFill>
                  <a:srgbClr val="000000"/>
                </a:solidFill>
                <a:latin typeface="Arial" charset="0"/>
              </a:rPr>
              <a:t>The pure specifier</a:t>
            </a:r>
            <a:br>
              <a:rPr lang="en-IN" sz="4400" b="1">
                <a:solidFill>
                  <a:srgbClr val="000000"/>
                </a:solidFill>
                <a:latin typeface="Arial" charset="0"/>
              </a:rPr>
            </a:br>
            <a:endParaRPr lang="en-IN" sz="4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>
                <a:solidFill>
                  <a:srgbClr val="000000"/>
                </a:solidFill>
                <a:latin typeface="Arial" charset="0"/>
              </a:rPr>
              <a:t>The "= 0" portion of a pure virtual function is also known as the pure specifier, because it’s what makes a pure virtual function “pure”. </a:t>
            </a: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>
                <a:solidFill>
                  <a:srgbClr val="000000"/>
                </a:solidFill>
                <a:latin typeface="Arial" charset="0"/>
              </a:rPr>
              <a:t>Pure specifier appended to the end of the virtual function definition may look like the function is being assigned a value of 0, that is not true. </a:t>
            </a: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>
                <a:solidFill>
                  <a:srgbClr val="000000"/>
                </a:solidFill>
                <a:latin typeface="Arial" charset="0"/>
              </a:rPr>
              <a:t>The notation "= 0" is just there to indicate that the virtual function is a pure virtual function, and that the function has no body or definition. 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E08F987-B1B3-49A9-A9D1-988FC494FE39}" type="slidenum">
              <a:rPr lang="en-US" sz="1400">
                <a:solidFill>
                  <a:srgbClr val="000000"/>
                </a:solidFill>
                <a:latin typeface="Arial" charset="0"/>
                <a:ea typeface="宋体" charset="-122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US" sz="14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000000"/>
                </a:solidFill>
                <a:latin typeface="Verdana" pitchFamily="32" charset="0"/>
                <a:ea typeface="宋体" charset="-122"/>
              </a:rPr>
              <a:t>Abstract Classes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0911A2C-0FC6-4892-8B12-C4ED1CCF7FBB}" type="slidenum">
              <a:rPr lang="en-US" sz="1400">
                <a:solidFill>
                  <a:srgbClr val="000000"/>
                </a:solidFill>
                <a:latin typeface="Arial" charset="0"/>
                <a:ea typeface="宋体" charset="-122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US" sz="14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algn="just">
              <a:spcBef>
                <a:spcPts val="1500"/>
              </a:spcBef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宋体" charset="-122"/>
              </a:rPr>
              <a:t>A class with one or more pure virtual  functions is an </a:t>
            </a:r>
            <a:r>
              <a:rPr lang="en-US" sz="2400" dirty="0">
                <a:solidFill>
                  <a:srgbClr val="0000FF"/>
                </a:solidFill>
                <a:latin typeface="Verdana" pitchFamily="32" charset="0"/>
                <a:ea typeface="宋体" charset="-122"/>
              </a:rPr>
              <a:t>Abstract Class</a:t>
            </a:r>
          </a:p>
          <a:p>
            <a:pPr marL="341313" indent="-341313" algn="just">
              <a:spcBef>
                <a:spcPts val="1500"/>
              </a:spcBef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宋体" charset="-122"/>
              </a:rPr>
              <a:t> Objects of abstract class can’t be created</a:t>
            </a:r>
          </a:p>
          <a:p>
            <a:pPr marL="341313" indent="-341313" algn="just">
              <a:spcBef>
                <a:spcPts val="1500"/>
              </a:spcBef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solidFill>
                  <a:srgbClr val="000000"/>
                </a:solidFill>
                <a:latin typeface="Verdana" pitchFamily="32" charset="0"/>
                <a:ea typeface="宋体" charset="-122"/>
              </a:rPr>
              <a:t>Abstract Class is a class which contains </a:t>
            </a:r>
            <a:r>
              <a:rPr lang="en-IN" sz="2400" dirty="0" err="1">
                <a:solidFill>
                  <a:srgbClr val="000000"/>
                </a:solidFill>
                <a:latin typeface="Verdana" pitchFamily="32" charset="0"/>
                <a:ea typeface="宋体" charset="-122"/>
              </a:rPr>
              <a:t>atl</a:t>
            </a:r>
            <a:r>
              <a:rPr lang="en-IN" sz="2400" dirty="0">
                <a:solidFill>
                  <a:srgbClr val="000000"/>
                </a:solidFill>
                <a:latin typeface="Verdana" pitchFamily="32" charset="0"/>
                <a:ea typeface="宋体" charset="-122"/>
              </a:rPr>
              <a:t> east one Pure Virtual function in it. </a:t>
            </a:r>
          </a:p>
          <a:p>
            <a:pPr marL="341313" indent="-341313" algn="just">
              <a:spcBef>
                <a:spcPts val="1500"/>
              </a:spcBef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solidFill>
                  <a:srgbClr val="000000"/>
                </a:solidFill>
                <a:latin typeface="Verdana" pitchFamily="32" charset="0"/>
                <a:ea typeface="宋体" charset="-122"/>
              </a:rPr>
              <a:t>Abstract classes are used to provide an Interface for its sub classes. </a:t>
            </a:r>
          </a:p>
          <a:p>
            <a:pPr marL="341313" indent="-341313" algn="just">
              <a:spcBef>
                <a:spcPts val="1500"/>
              </a:spcBef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solidFill>
                  <a:srgbClr val="000000"/>
                </a:solidFill>
                <a:latin typeface="Verdana" pitchFamily="32" charset="0"/>
                <a:ea typeface="宋体" charset="-122"/>
              </a:rPr>
              <a:t>Classes inheriting an Abstract Class must provide definition to the pure virtual function, otherwise they will also become abstract class</a:t>
            </a:r>
            <a:r>
              <a:rPr lang="en-IN" sz="2400" dirty="0" smtClean="0">
                <a:solidFill>
                  <a:srgbClr val="000000"/>
                </a:solidFill>
                <a:latin typeface="Verdana" pitchFamily="32" charset="0"/>
                <a:ea typeface="宋体" charset="-122"/>
              </a:rPr>
              <a:t>.</a:t>
            </a:r>
          </a:p>
          <a:p>
            <a:pPr marL="341313" indent="-341313" algn="just">
              <a:spcBef>
                <a:spcPts val="1500"/>
              </a:spcBef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 smtClean="0">
                <a:solidFill>
                  <a:srgbClr val="000000"/>
                </a:solidFill>
                <a:latin typeface="Verdana" pitchFamily="32" charset="0"/>
                <a:ea typeface="宋体" charset="-122"/>
              </a:rPr>
              <a:t>But </a:t>
            </a:r>
            <a:r>
              <a:rPr lang="en-IN" sz="2400" dirty="0" smtClean="0">
                <a:solidFill>
                  <a:srgbClr val="FF0000"/>
                </a:solidFill>
                <a:latin typeface="Verdana" pitchFamily="32" charset="0"/>
                <a:ea typeface="宋体" charset="-122"/>
              </a:rPr>
              <a:t>pointer of abstract class can hold address of derived class</a:t>
            </a:r>
            <a:endParaRPr lang="en-IN" sz="2400" dirty="0">
              <a:solidFill>
                <a:srgbClr val="FF0000"/>
              </a:solidFill>
              <a:latin typeface="Verdana" pitchFamily="32" charset="0"/>
              <a:ea typeface="宋体" charset="-122"/>
            </a:endParaRPr>
          </a:p>
          <a:p>
            <a:pPr marL="341313" indent="-341313">
              <a:spcBef>
                <a:spcPts val="600"/>
              </a:spcBef>
              <a:buFont typeface="Verdana" pitchFamily="32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>
              <a:solidFill>
                <a:srgbClr val="000000"/>
              </a:solidFill>
              <a:latin typeface="Verdana" pitchFamily="32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85775" y="417512"/>
            <a:ext cx="8229600" cy="725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b="1" dirty="0" smtClean="0">
                <a:solidFill>
                  <a:srgbClr val="000000"/>
                </a:solidFill>
                <a:latin typeface="Arial" charset="0"/>
              </a:rPr>
              <a:t>Simple Example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b="1" dirty="0" smtClean="0">
                <a:solidFill>
                  <a:srgbClr val="000000"/>
                </a:solidFill>
                <a:latin typeface="Arial" charset="0"/>
              </a:rPr>
              <a:t>Math </a:t>
            </a:r>
            <a:r>
              <a:rPr lang="en-GB" sz="4000" b="1" dirty="0">
                <a:solidFill>
                  <a:srgbClr val="000000"/>
                </a:solidFill>
                <a:latin typeface="Arial" charset="0"/>
              </a:rPr>
              <a:t>Symbol Problem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42875" y="1371600"/>
            <a:ext cx="8858250" cy="527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algn="just">
              <a:lnSpc>
                <a:spcPct val="15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  <a:latin typeface="Arial" charset="0"/>
              </a:rPr>
              <a:t> Create a</a:t>
            </a:r>
            <a:r>
              <a:rPr lang="en-IN" sz="2800" dirty="0">
                <a:solidFill>
                  <a:srgbClr val="000000"/>
                </a:solidFill>
                <a:latin typeface="Arial" charset="0"/>
              </a:rPr>
              <a:t>n abstract class </a:t>
            </a:r>
            <a:r>
              <a:rPr lang="en-IN" sz="2800" dirty="0" err="1">
                <a:solidFill>
                  <a:srgbClr val="000000"/>
                </a:solidFill>
                <a:latin typeface="Arial" charset="0"/>
              </a:rPr>
              <a:t>MathSymbol</a:t>
            </a:r>
            <a:r>
              <a:rPr lang="en-IN" sz="2800" dirty="0">
                <a:solidFill>
                  <a:srgbClr val="000000"/>
                </a:solidFill>
                <a:latin typeface="Arial" charset="0"/>
              </a:rPr>
              <a:t> may provide a pure virtual function </a:t>
            </a:r>
            <a:r>
              <a:rPr lang="en-IN" sz="2800" dirty="0" err="1">
                <a:solidFill>
                  <a:srgbClr val="000000"/>
                </a:solidFill>
                <a:latin typeface="Arial" charset="0"/>
              </a:rPr>
              <a:t>doOperation</a:t>
            </a:r>
            <a:r>
              <a:rPr lang="en-IN" sz="2800" dirty="0">
                <a:solidFill>
                  <a:srgbClr val="000000"/>
                </a:solidFill>
                <a:latin typeface="Arial" charset="0"/>
              </a:rPr>
              <a:t>(), and create two more classes Plus and Minus implement </a:t>
            </a:r>
            <a:r>
              <a:rPr lang="en-IN" sz="2800" dirty="0" err="1">
                <a:solidFill>
                  <a:srgbClr val="000000"/>
                </a:solidFill>
                <a:latin typeface="Arial" charset="0"/>
              </a:rPr>
              <a:t>doOperation</a:t>
            </a:r>
            <a:r>
              <a:rPr lang="en-IN" sz="2800" dirty="0">
                <a:solidFill>
                  <a:srgbClr val="000000"/>
                </a:solidFill>
                <a:latin typeface="Arial" charset="0"/>
              </a:rPr>
              <a:t>() to provide concrete implementations of addition in Plus class and subtraction in Minus class. 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6ACACBC-FD07-4E92-B59B-D86DB73DFC32}" type="slidenum">
              <a:rPr lang="en-US" sz="1400">
                <a:solidFill>
                  <a:srgbClr val="000000"/>
                </a:solidFill>
                <a:latin typeface="Arial" charset="0"/>
                <a:ea typeface="宋体" charset="-122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endParaRPr lang="en-US" sz="14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85775" y="0"/>
            <a:ext cx="8229600" cy="725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>
                <a:solidFill>
                  <a:srgbClr val="000000"/>
                </a:solidFill>
                <a:latin typeface="Arial" charset="0"/>
              </a:rPr>
              <a:t>Algorithm for Math Symbol Problem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285750" y="785813"/>
            <a:ext cx="8643938" cy="592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algn="just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000000"/>
                </a:solidFill>
                <a:latin typeface="Arial" charset="0"/>
              </a:rPr>
              <a:t>Create Mathsymbol abstract class with doOperation() pure virtual function.</a:t>
            </a:r>
          </a:p>
          <a:p>
            <a:pPr marL="341313" indent="-341313" algn="just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000000"/>
                </a:solidFill>
                <a:latin typeface="Arial" charset="0"/>
              </a:rPr>
              <a:t>Create plus class derived from Mathsymbol.</a:t>
            </a:r>
          </a:p>
          <a:p>
            <a:pPr marL="341313" indent="-341313" algn="just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000000"/>
                </a:solidFill>
                <a:latin typeface="Arial" charset="0"/>
              </a:rPr>
              <a:t>Create minus class dervied from Mathsymbol.</a:t>
            </a:r>
          </a:p>
          <a:p>
            <a:pPr marL="341313" indent="-341313" algn="just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000000"/>
                </a:solidFill>
                <a:latin typeface="Arial" charset="0"/>
              </a:rPr>
              <a:t>Perform addition in plus class using doOperation() pure virtual function.</a:t>
            </a:r>
          </a:p>
          <a:p>
            <a:pPr marL="341313" indent="-341313" algn="just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000000"/>
                </a:solidFill>
                <a:latin typeface="Arial" charset="0"/>
              </a:rPr>
              <a:t>Perform subtraction in minus class using doOperation() pure virtual function.</a:t>
            </a:r>
          </a:p>
          <a:p>
            <a:pPr marL="341313" indent="-341313" algn="just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000000"/>
                </a:solidFill>
                <a:latin typeface="Arial" charset="0"/>
              </a:rPr>
              <a:t>Print  each values in respective classes.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6B773AA-293A-477F-A512-81F3DE5C3C04}" type="slidenum">
              <a:rPr lang="en-US" sz="1400">
                <a:solidFill>
                  <a:srgbClr val="000000"/>
                </a:solidFill>
                <a:latin typeface="Arial" charset="0"/>
                <a:ea typeface="宋体" charset="-122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endParaRPr lang="en-US" sz="14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85775" y="0"/>
            <a:ext cx="8229600" cy="725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b="1">
                <a:solidFill>
                  <a:srgbClr val="000000"/>
                </a:solidFill>
                <a:latin typeface="Arial" charset="0"/>
              </a:rPr>
              <a:t>Implementation in C++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285750" y="928688"/>
            <a:ext cx="8643938" cy="5143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000000"/>
                </a:solidFill>
                <a:latin typeface="Arial" charset="0"/>
              </a:rPr>
              <a:t>Already learnt creating classes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000000"/>
                </a:solidFill>
                <a:latin typeface="Arial" charset="0"/>
              </a:rPr>
              <a:t>Learnt about Inheritance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000000"/>
                </a:solidFill>
                <a:latin typeface="Arial" charset="0"/>
              </a:rPr>
              <a:t>Define Pure virtual function in Abstract(base) class.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000000"/>
                </a:solidFill>
                <a:latin typeface="Arial" charset="0"/>
              </a:rPr>
              <a:t>Inherit virtual function for distinct operations.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000000"/>
                </a:solidFill>
                <a:latin typeface="Arial" charset="0"/>
              </a:rPr>
              <a:t>Already learnt about how to display the output.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4842417-27A4-41B3-B75B-641C59FCC01B}" type="slidenum">
              <a:rPr lang="en-US" sz="1400">
                <a:solidFill>
                  <a:srgbClr val="000000"/>
                </a:solidFill>
                <a:latin typeface="Arial" charset="0"/>
                <a:ea typeface="宋体" charset="-122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endParaRPr lang="en-US" sz="14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400">
                <a:solidFill>
                  <a:srgbClr val="000000"/>
                </a:solidFill>
                <a:latin typeface="Arial" charset="0"/>
              </a:rPr>
              <a:t>Class Diagram using Dia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416254E-EBB7-41F1-9E39-BC02B082043C}" type="slidenum">
              <a:rPr lang="en-US" sz="1400">
                <a:solidFill>
                  <a:srgbClr val="000000"/>
                </a:solidFill>
                <a:latin typeface="Arial" charset="0"/>
                <a:ea typeface="宋体" charset="-122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19</a:t>
            </a:fld>
            <a:endParaRPr lang="en-US" sz="14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3963" y="1728788"/>
            <a:ext cx="6480175" cy="3816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457200" y="304800"/>
            <a:ext cx="8118475" cy="1216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Runtime Polymorphism</a:t>
            </a:r>
            <a:endParaRPr lang="en-US" sz="4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6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  <a:latin typeface="Arial" charset="0"/>
                <a:ea typeface="宋体" charset="-122"/>
              </a:rPr>
              <a:t>Definition</a:t>
            </a:r>
          </a:p>
          <a:p>
            <a:pPr marL="741363" lvl="1" indent="-284163">
              <a:spcBef>
                <a:spcPts val="700"/>
              </a:spcBef>
              <a:buClr>
                <a:srgbClr val="FF0000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i="1">
                <a:solidFill>
                  <a:srgbClr val="FF0000"/>
                </a:solidFill>
                <a:latin typeface="Arial" charset="0"/>
                <a:ea typeface="宋体" charset="-122"/>
              </a:rPr>
              <a:t>Ability to take more than one form</a:t>
            </a:r>
          </a:p>
          <a:p>
            <a:pPr marL="341313" indent="-341313">
              <a:spcBef>
                <a:spcPts val="6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  <a:latin typeface="Arial" charset="0"/>
                <a:ea typeface="宋体" charset="-122"/>
              </a:rPr>
              <a:t>An essential feature of an OO Language</a:t>
            </a:r>
          </a:p>
          <a:p>
            <a:pPr marL="341313" indent="-341313">
              <a:spcBef>
                <a:spcPts val="6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  <a:latin typeface="Arial" charset="0"/>
                <a:ea typeface="宋体" charset="-122"/>
              </a:rPr>
              <a:t>It builds upon Inheritance</a:t>
            </a:r>
          </a:p>
          <a:p>
            <a:pPr marL="341313" indent="-341313">
              <a:spcBef>
                <a:spcPts val="6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  <a:latin typeface="Arial" charset="0"/>
                <a:ea typeface="宋体" charset="-122"/>
              </a:rPr>
              <a:t>Allows </a:t>
            </a:r>
            <a:r>
              <a:rPr lang="en-US" sz="2600" u="sng">
                <a:solidFill>
                  <a:srgbClr val="FF0000"/>
                </a:solidFill>
                <a:latin typeface="Arial" charset="0"/>
                <a:ea typeface="宋体" charset="-122"/>
              </a:rPr>
              <a:t>run-time</a:t>
            </a:r>
            <a:r>
              <a:rPr lang="en-US" sz="2600">
                <a:solidFill>
                  <a:srgbClr val="000000"/>
                </a:solidFill>
                <a:latin typeface="Arial" charset="0"/>
                <a:ea typeface="宋体" charset="-122"/>
              </a:rPr>
              <a:t> interpretation of object type for a given class hierarchy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Arial" charset="0"/>
                <a:ea typeface="宋体" charset="-122"/>
              </a:rPr>
              <a:t>Also Known as “</a:t>
            </a:r>
            <a:r>
              <a:rPr lang="en-US" sz="2800">
                <a:solidFill>
                  <a:srgbClr val="FF0000"/>
                </a:solidFill>
                <a:latin typeface="Arial" charset="0"/>
                <a:ea typeface="宋体" charset="-122"/>
              </a:rPr>
              <a:t>Late Binding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宋体" charset="-122"/>
              </a:rPr>
              <a:t>”</a:t>
            </a:r>
          </a:p>
          <a:p>
            <a:pPr marL="341313" indent="-341313">
              <a:spcBef>
                <a:spcPts val="6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  <a:latin typeface="Arial" charset="0"/>
                <a:ea typeface="宋体" charset="-122"/>
              </a:rPr>
              <a:t>Implemented in C++ using </a:t>
            </a:r>
            <a:r>
              <a:rPr lang="en-US" sz="2600" u="sng">
                <a:solidFill>
                  <a:srgbClr val="000000"/>
                </a:solidFill>
                <a:latin typeface="Arial" charset="0"/>
                <a:ea typeface="宋体" charset="-122"/>
              </a:rPr>
              <a:t>virtual functions</a:t>
            </a:r>
          </a:p>
          <a:p>
            <a:pPr marL="341313" indent="-341313">
              <a:spcBef>
                <a:spcPts val="6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u="sng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2D26B93-2D91-4266-A368-A0E25CB2F284}" type="slidenum">
              <a:rPr lang="en-US" sz="1400">
                <a:solidFill>
                  <a:srgbClr val="000000"/>
                </a:solidFill>
                <a:latin typeface="Arial" charset="0"/>
                <a:ea typeface="宋体" charset="-122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4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000">
                <a:solidFill>
                  <a:srgbClr val="000000"/>
                </a:solidFill>
                <a:latin typeface="Verdana" pitchFamily="32" charset="0"/>
                <a:ea typeface="宋体" charset="-122"/>
              </a:rPr>
              <a:t>Example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838200" y="3868738"/>
            <a:ext cx="7543800" cy="1739900"/>
          </a:xfrm>
          <a:prstGeom prst="rect">
            <a:avLst/>
          </a:prstGeom>
          <a:solidFill>
            <a:srgbClr val="FFFFC5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FF"/>
                </a:solidFill>
                <a:ea typeface="宋体" charset="-122"/>
              </a:rPr>
              <a:t>class</a:t>
            </a:r>
            <a:r>
              <a:rPr lang="en-US">
                <a:solidFill>
                  <a:srgbClr val="000000"/>
                </a:solidFill>
                <a:ea typeface="宋体" charset="-122"/>
              </a:rPr>
              <a:t> Mathsymbol </a:t>
            </a:r>
            <a:r>
              <a:rPr lang="en-US">
                <a:solidFill>
                  <a:srgbClr val="339933"/>
                </a:solidFill>
                <a:ea typeface="宋体" charset="-122"/>
              </a:rPr>
              <a:t>//Abstract</a:t>
            </a:r>
            <a:r>
              <a:rPr lang="en-US">
                <a:solidFill>
                  <a:srgbClr val="000000"/>
                </a:solidFill>
                <a:ea typeface="宋体" charset="-122"/>
              </a:rPr>
              <a:t> </a:t>
            </a:r>
          </a:p>
          <a:p>
            <a:pPr>
              <a:lnSpc>
                <a:spcPct val="9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宋体" charset="-122"/>
              </a:rPr>
              <a:t>{</a:t>
            </a:r>
            <a:br>
              <a:rPr lang="en-US">
                <a:solidFill>
                  <a:srgbClr val="000000"/>
                </a:solidFill>
                <a:ea typeface="宋体" charset="-122"/>
              </a:rPr>
            </a:br>
            <a:r>
              <a:rPr lang="en-US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>
                <a:solidFill>
                  <a:srgbClr val="0000FF"/>
                </a:solidFill>
                <a:ea typeface="宋体" charset="-122"/>
              </a:rPr>
              <a:t>public</a:t>
            </a:r>
            <a:r>
              <a:rPr lang="en-US">
                <a:solidFill>
                  <a:srgbClr val="000000"/>
                </a:solidFill>
                <a:ea typeface="宋体" charset="-122"/>
              </a:rPr>
              <a:t> :</a:t>
            </a:r>
            <a:br>
              <a:rPr lang="en-US">
                <a:solidFill>
                  <a:srgbClr val="000000"/>
                </a:solidFill>
                <a:ea typeface="宋体" charset="-122"/>
              </a:rPr>
            </a:br>
            <a:r>
              <a:rPr lang="en-US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>
                <a:solidFill>
                  <a:srgbClr val="339933"/>
                </a:solidFill>
                <a:ea typeface="宋体" charset="-122"/>
              </a:rPr>
              <a:t>//Pure virtual Function</a:t>
            </a:r>
            <a:br>
              <a:rPr lang="en-US">
                <a:solidFill>
                  <a:srgbClr val="339933"/>
                </a:solidFill>
                <a:ea typeface="宋体" charset="-122"/>
              </a:rPr>
            </a:br>
            <a:r>
              <a:rPr lang="en-US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>
                <a:solidFill>
                  <a:srgbClr val="0000FF"/>
                </a:solidFill>
                <a:ea typeface="宋体" charset="-122"/>
              </a:rPr>
              <a:t>virtual void</a:t>
            </a:r>
            <a:r>
              <a:rPr lang="en-US">
                <a:solidFill>
                  <a:srgbClr val="000000"/>
                </a:solidFill>
                <a:ea typeface="宋体" charset="-122"/>
              </a:rPr>
              <a:t> doOperation() </a:t>
            </a:r>
            <a:r>
              <a:rPr lang="en-US" u="sng">
                <a:solidFill>
                  <a:srgbClr val="000000"/>
                </a:solidFill>
                <a:ea typeface="宋体" charset="-122"/>
              </a:rPr>
              <a:t>= 0;</a:t>
            </a:r>
          </a:p>
          <a:p>
            <a:pPr>
              <a:lnSpc>
                <a:spcPct val="9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宋体" charset="-122"/>
              </a:rPr>
              <a:t>}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584325" y="5888038"/>
            <a:ext cx="6918325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Verdana" pitchFamily="32" charset="0"/>
                <a:ea typeface="宋体" charset="-122"/>
              </a:rPr>
              <a:t>Mathsymbol M; </a:t>
            </a:r>
            <a:r>
              <a:rPr lang="en-US">
                <a:solidFill>
                  <a:srgbClr val="FF0000"/>
                </a:solidFill>
                <a:latin typeface="Verdana" pitchFamily="32" charset="0"/>
                <a:ea typeface="宋体" charset="-122"/>
              </a:rPr>
              <a:t>// error : variable of an abstract class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8610600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6800" rIns="0" bIns="46800"/>
          <a:lstStyle/>
          <a:p>
            <a:pPr marL="341313" indent="-341313">
              <a:spcBef>
                <a:spcPts val="550"/>
              </a:spcBef>
              <a:buClr>
                <a:srgbClr val="CC6600"/>
              </a:buClr>
              <a:buFont typeface="Verdana" pitchFamily="32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200">
                <a:solidFill>
                  <a:srgbClr val="CC6600"/>
                </a:solidFill>
                <a:latin typeface="Verdana" pitchFamily="32" charset="0"/>
                <a:ea typeface="宋体" charset="-122"/>
              </a:rPr>
              <a:t>Some classes exist logically but not physically</a:t>
            </a:r>
            <a:r>
              <a:rPr lang="en-US" sz="2200">
                <a:solidFill>
                  <a:srgbClr val="000000"/>
                </a:solidFill>
                <a:latin typeface="Verdana" pitchFamily="32" charset="0"/>
                <a:ea typeface="宋体" charset="-122"/>
              </a:rPr>
              <a:t>.</a:t>
            </a:r>
          </a:p>
          <a:p>
            <a:pPr marL="341313" indent="-341313">
              <a:spcBef>
                <a:spcPts val="550"/>
              </a:spcBef>
              <a:buFont typeface="Verdana" pitchFamily="32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200">
                <a:solidFill>
                  <a:srgbClr val="000000"/>
                </a:solidFill>
                <a:latin typeface="Verdana" pitchFamily="32" charset="0"/>
                <a:ea typeface="宋体" charset="-122"/>
              </a:rPr>
              <a:t>Example : Mathsymbol</a:t>
            </a:r>
          </a:p>
          <a:p>
            <a:pPr marL="741363" lvl="1" indent="-284163">
              <a:spcBef>
                <a:spcPts val="550"/>
              </a:spcBef>
              <a:buFont typeface="Verdana" pitchFamily="32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200">
                <a:solidFill>
                  <a:srgbClr val="000000"/>
                </a:solidFill>
                <a:latin typeface="Verdana" pitchFamily="32" charset="0"/>
                <a:ea typeface="宋体" charset="-122"/>
              </a:rPr>
              <a:t>Mathsymbol M; </a:t>
            </a:r>
          </a:p>
          <a:p>
            <a:pPr marL="741363" lvl="1" indent="-284163">
              <a:spcBef>
                <a:spcPts val="550"/>
              </a:spcBef>
              <a:buFont typeface="Verdana" pitchFamily="32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200">
                <a:solidFill>
                  <a:srgbClr val="000000"/>
                </a:solidFill>
                <a:latin typeface="Verdana" pitchFamily="32" charset="0"/>
                <a:ea typeface="宋体" charset="-122"/>
              </a:rPr>
              <a:t>Mathssymbol makes sense only as a base of some classes derived from it. Serves as a “category”</a:t>
            </a:r>
          </a:p>
          <a:p>
            <a:pPr marL="741363" lvl="1" indent="-284163">
              <a:spcBef>
                <a:spcPts val="550"/>
              </a:spcBef>
              <a:buFont typeface="Verdana" pitchFamily="32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200">
                <a:solidFill>
                  <a:srgbClr val="000000"/>
                </a:solidFill>
                <a:latin typeface="Verdana" pitchFamily="32" charset="0"/>
                <a:ea typeface="宋体" charset="-122"/>
              </a:rPr>
              <a:t>Hence instantiation of such a class must be prevented 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7C3B580-7AA6-4C9F-85C9-2DD67F1E5DE8}" type="slidenum">
              <a:rPr lang="en-US" sz="1400">
                <a:solidFill>
                  <a:srgbClr val="000000"/>
                </a:solidFill>
                <a:latin typeface="Arial" charset="0"/>
                <a:ea typeface="宋体" charset="-122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</a:t>
            </a:fld>
            <a:endParaRPr lang="en-US" sz="14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6172200" y="5943600"/>
            <a:ext cx="19050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EBCDAF5-F021-4B64-977D-EEF75682427D}" type="slidenum">
              <a:rPr lang="en-US" sz="1400">
                <a:solidFill>
                  <a:srgbClr val="000000"/>
                </a:solidFill>
                <a:latin typeface="Arial" charset="0"/>
                <a:ea typeface="新細明體" pitchFamily="16" charset="-120"/>
              </a:rPr>
              <a:pPr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US" sz="1400">
              <a:solidFill>
                <a:srgbClr val="000000"/>
              </a:solidFill>
              <a:latin typeface="Arial" charset="0"/>
              <a:ea typeface="新細明體" pitchFamily="16" charset="-12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296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spcBef>
                <a:spcPts val="650"/>
              </a:spcBef>
              <a:buFont typeface="Verdana" pitchFamily="32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600">
                <a:solidFill>
                  <a:srgbClr val="000000"/>
                </a:solidFill>
                <a:latin typeface="Verdana" pitchFamily="32" charset="0"/>
                <a:ea typeface="Verdana" pitchFamily="32" charset="0"/>
                <a:cs typeface="Verdana" pitchFamily="32" charset="0"/>
              </a:rPr>
              <a:t>A pure virtual function </a:t>
            </a:r>
            <a:r>
              <a:rPr lang="en-US" sz="2600" u="sng">
                <a:solidFill>
                  <a:srgbClr val="000000"/>
                </a:solidFill>
                <a:latin typeface="Verdana" pitchFamily="32" charset="0"/>
                <a:ea typeface="Verdana" pitchFamily="32" charset="0"/>
                <a:cs typeface="Verdana" pitchFamily="32" charset="0"/>
              </a:rPr>
              <a:t>not defined</a:t>
            </a:r>
            <a:r>
              <a:rPr lang="en-US" sz="2600">
                <a:solidFill>
                  <a:srgbClr val="000000"/>
                </a:solidFill>
                <a:latin typeface="Verdana" pitchFamily="32" charset="0"/>
                <a:ea typeface="Verdana" pitchFamily="32" charset="0"/>
                <a:cs typeface="Verdana" pitchFamily="32" charset="0"/>
              </a:rPr>
              <a:t> in the derived class remains a pure virtual function.</a:t>
            </a:r>
          </a:p>
          <a:p>
            <a:pPr marL="341313" indent="-341313">
              <a:lnSpc>
                <a:spcPct val="90000"/>
              </a:lnSpc>
              <a:spcBef>
                <a:spcPts val="650"/>
              </a:spcBef>
              <a:buFont typeface="Verdana" pitchFamily="32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600">
                <a:solidFill>
                  <a:srgbClr val="000000"/>
                </a:solidFill>
                <a:latin typeface="Verdana" pitchFamily="32" charset="0"/>
                <a:ea typeface="Verdana" pitchFamily="32" charset="0"/>
                <a:cs typeface="Verdana" pitchFamily="32" charset="0"/>
              </a:rPr>
              <a:t>Hence derived class also becomes abstract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533400" y="1828800"/>
            <a:ext cx="8229600" cy="3124200"/>
          </a:xfrm>
          <a:prstGeom prst="rect">
            <a:avLst/>
          </a:pr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>
              <a:lnSpc>
                <a:spcPct val="90000"/>
              </a:lnSpc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>
                <a:solidFill>
                  <a:srgbClr val="000000"/>
                </a:solidFill>
                <a:ea typeface="宋体" charset="-122"/>
              </a:rPr>
              <a:t>class </a:t>
            </a:r>
            <a:r>
              <a:rPr lang="en-US">
                <a:solidFill>
                  <a:srgbClr val="FF0000"/>
                </a:solidFill>
                <a:ea typeface="宋体" charset="-122"/>
              </a:rPr>
              <a:t>Plus</a:t>
            </a:r>
            <a:r>
              <a:rPr lang="en-US">
                <a:solidFill>
                  <a:srgbClr val="000000"/>
                </a:solidFill>
                <a:ea typeface="宋体" charset="-122"/>
              </a:rPr>
              <a:t> : public Mathsymbol{	     </a:t>
            </a:r>
            <a:r>
              <a:rPr lang="en-US">
                <a:solidFill>
                  <a:srgbClr val="0000FF"/>
                </a:solidFill>
                <a:ea typeface="宋体" charset="-122"/>
              </a:rPr>
              <a:t>//No doOperation() - Abstract</a:t>
            </a:r>
            <a:r>
              <a:rPr lang="en-US">
                <a:solidFill>
                  <a:srgbClr val="339933"/>
                </a:solidFill>
                <a:ea typeface="宋体" charset="-122"/>
              </a:rPr>
              <a:t/>
            </a:r>
            <a:br>
              <a:rPr lang="en-US">
                <a:solidFill>
                  <a:srgbClr val="339933"/>
                </a:solidFill>
                <a:ea typeface="宋体" charset="-122"/>
              </a:rPr>
            </a:br>
            <a:r>
              <a:rPr lang="en-US">
                <a:solidFill>
                  <a:srgbClr val="0000FF"/>
                </a:solidFill>
                <a:ea typeface="宋体" charset="-122"/>
              </a:rPr>
              <a:t>public</a:t>
            </a:r>
            <a:r>
              <a:rPr lang="en-US">
                <a:solidFill>
                  <a:srgbClr val="000000"/>
                </a:solidFill>
                <a:ea typeface="宋体" charset="-122"/>
              </a:rPr>
              <a:t> :</a:t>
            </a:r>
            <a:br>
              <a:rPr lang="en-US">
                <a:solidFill>
                  <a:srgbClr val="000000"/>
                </a:solidFill>
                <a:ea typeface="宋体" charset="-122"/>
              </a:rPr>
            </a:br>
            <a:r>
              <a:rPr lang="en-US">
                <a:solidFill>
                  <a:srgbClr val="0000FF"/>
                </a:solidFill>
                <a:ea typeface="宋体" charset="-122"/>
              </a:rPr>
              <a:t>void</a:t>
            </a:r>
            <a:r>
              <a:rPr lang="en-US">
                <a:solidFill>
                  <a:srgbClr val="000000"/>
                </a:solidFill>
                <a:ea typeface="宋体" charset="-122"/>
              </a:rPr>
              <a:t> print(){</a:t>
            </a:r>
            <a:br>
              <a:rPr lang="en-US">
                <a:solidFill>
                  <a:srgbClr val="000000"/>
                </a:solidFill>
                <a:ea typeface="宋体" charset="-122"/>
              </a:rPr>
            </a:br>
            <a:r>
              <a:rPr lang="en-US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>
                <a:solidFill>
                  <a:srgbClr val="0000FF"/>
                </a:solidFill>
                <a:ea typeface="宋体" charset="-122"/>
              </a:rPr>
              <a:t>cout</a:t>
            </a:r>
            <a:r>
              <a:rPr lang="en-US">
                <a:solidFill>
                  <a:srgbClr val="000000"/>
                </a:solidFill>
                <a:ea typeface="宋体" charset="-122"/>
              </a:rPr>
              <a:t> &lt;&lt; “Doing Addition” &lt;&lt; endl;</a:t>
            </a:r>
            <a:br>
              <a:rPr lang="en-US">
                <a:solidFill>
                  <a:srgbClr val="000000"/>
                </a:solidFill>
                <a:ea typeface="宋体" charset="-122"/>
              </a:rPr>
            </a:br>
            <a:r>
              <a:rPr lang="en-US">
                <a:solidFill>
                  <a:srgbClr val="000000"/>
                </a:solidFill>
                <a:ea typeface="宋体" charset="-122"/>
              </a:rPr>
              <a:t>}</a:t>
            </a:r>
          </a:p>
          <a:p>
            <a:pPr marL="342900" indent="-341313">
              <a:lnSpc>
                <a:spcPct val="90000"/>
              </a:lnSpc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>
                <a:solidFill>
                  <a:srgbClr val="000000"/>
                </a:solidFill>
                <a:ea typeface="宋体" charset="-122"/>
              </a:rPr>
              <a:t>class </a:t>
            </a:r>
            <a:r>
              <a:rPr lang="en-US">
                <a:solidFill>
                  <a:srgbClr val="FF0000"/>
                </a:solidFill>
                <a:ea typeface="宋体" charset="-122"/>
              </a:rPr>
              <a:t>Minus</a:t>
            </a:r>
            <a:r>
              <a:rPr lang="en-US">
                <a:solidFill>
                  <a:srgbClr val="000000"/>
                </a:solidFill>
                <a:ea typeface="宋体" charset="-122"/>
              </a:rPr>
              <a:t> : public Mathsymbol {</a:t>
            </a:r>
            <a:br>
              <a:rPr lang="en-US">
                <a:solidFill>
                  <a:srgbClr val="000000"/>
                </a:solidFill>
                <a:ea typeface="宋体" charset="-122"/>
              </a:rPr>
            </a:br>
            <a:r>
              <a:rPr lang="en-US">
                <a:solidFill>
                  <a:srgbClr val="0000FF"/>
                </a:solidFill>
                <a:ea typeface="宋体" charset="-122"/>
              </a:rPr>
              <a:t>public</a:t>
            </a:r>
            <a:r>
              <a:rPr lang="en-US">
                <a:solidFill>
                  <a:srgbClr val="000000"/>
                </a:solidFill>
                <a:ea typeface="宋体" charset="-122"/>
              </a:rPr>
              <a:t> :</a:t>
            </a:r>
            <a:br>
              <a:rPr lang="en-US">
                <a:solidFill>
                  <a:srgbClr val="000000"/>
                </a:solidFill>
                <a:ea typeface="宋体" charset="-122"/>
              </a:rPr>
            </a:br>
            <a:r>
              <a:rPr lang="en-US">
                <a:solidFill>
                  <a:srgbClr val="0000FF"/>
                </a:solidFill>
                <a:ea typeface="宋体" charset="-122"/>
              </a:rPr>
              <a:t>void</a:t>
            </a:r>
            <a:r>
              <a:rPr lang="en-US">
                <a:solidFill>
                  <a:srgbClr val="000000"/>
                </a:solidFill>
                <a:ea typeface="宋体" charset="-122"/>
              </a:rPr>
              <a:t> doOperation(){    </a:t>
            </a:r>
            <a:r>
              <a:rPr lang="en-US">
                <a:solidFill>
                  <a:srgbClr val="0000FF"/>
                </a:solidFill>
                <a:ea typeface="宋体" charset="-122"/>
              </a:rPr>
              <a:t>// Override Mathsymbol:: doOperation() </a:t>
            </a:r>
            <a:br>
              <a:rPr lang="en-US">
                <a:solidFill>
                  <a:srgbClr val="0000FF"/>
                </a:solidFill>
                <a:ea typeface="宋体" charset="-122"/>
              </a:rPr>
            </a:br>
            <a:r>
              <a:rPr lang="en-US">
                <a:solidFill>
                  <a:srgbClr val="000000"/>
                </a:solidFill>
                <a:ea typeface="宋体" charset="-122"/>
              </a:rPr>
              <a:t>    	int a=10,b=5;	</a:t>
            </a:r>
          </a:p>
          <a:p>
            <a:pPr marL="342900" indent="-341313">
              <a:lnSpc>
                <a:spcPct val="90000"/>
              </a:lnSpc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>
                <a:solidFill>
                  <a:srgbClr val="0000FF"/>
                </a:solidFill>
                <a:ea typeface="宋体" charset="-122"/>
              </a:rPr>
              <a:t>		cout</a:t>
            </a:r>
            <a:r>
              <a:rPr lang="en-US">
                <a:solidFill>
                  <a:srgbClr val="000000"/>
                </a:solidFill>
                <a:ea typeface="宋体" charset="-122"/>
              </a:rPr>
              <a:t> &lt;&lt; “Subtration is = ” &lt;&lt;a-b&lt;&lt; endl;</a:t>
            </a:r>
            <a:br>
              <a:rPr lang="en-US">
                <a:solidFill>
                  <a:srgbClr val="000000"/>
                </a:solidFill>
                <a:ea typeface="宋体" charset="-122"/>
              </a:rPr>
            </a:br>
            <a:r>
              <a:rPr lang="en-US">
                <a:solidFill>
                  <a:srgbClr val="000000"/>
                </a:solidFill>
                <a:ea typeface="宋体" charset="-122"/>
              </a:rPr>
              <a:t>}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5105400"/>
            <a:ext cx="7772400" cy="762000"/>
          </a:xfrm>
          <a:prstGeom prst="rect">
            <a:avLst/>
          </a:prstGeom>
          <a:solidFill>
            <a:srgbClr val="FFE4C9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>
              <a:lnSpc>
                <a:spcPct val="90000"/>
              </a:lnSpc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>
                <a:solidFill>
                  <a:srgbClr val="000000"/>
                </a:solidFill>
                <a:ea typeface="宋体" charset="-122"/>
              </a:rPr>
              <a:t>Minus m; 		</a:t>
            </a:r>
            <a:r>
              <a:rPr lang="en-US">
                <a:solidFill>
                  <a:srgbClr val="0000FF"/>
                </a:solidFill>
                <a:ea typeface="宋体" charset="-122"/>
              </a:rPr>
              <a:t>// Valid</a:t>
            </a:r>
          </a:p>
          <a:p>
            <a:pPr marL="342900" indent="-341313">
              <a:lnSpc>
                <a:spcPct val="90000"/>
              </a:lnSpc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>
                <a:solidFill>
                  <a:srgbClr val="000000"/>
                </a:solidFill>
                <a:ea typeface="宋体" charset="-122"/>
              </a:rPr>
              <a:t>Plus p; 			</a:t>
            </a:r>
            <a:r>
              <a:rPr lang="en-US">
                <a:solidFill>
                  <a:srgbClr val="FF0000"/>
                </a:solidFill>
                <a:ea typeface="宋体" charset="-122"/>
              </a:rPr>
              <a:t>// error : variable of an abstract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457200" y="533400"/>
            <a:ext cx="8305800" cy="320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Arial" charset="0"/>
                <a:ea typeface="宋体" charset="-122"/>
              </a:rPr>
              <a:t>It is still possible to provide definition of a pure virtual function in the base class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Arial" charset="0"/>
                <a:ea typeface="宋体" charset="-122"/>
              </a:rPr>
              <a:t>The class still remains abstract and functions must be redefined in the derived classes, but a common piece of code can be kept there to facilitate reuse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Arial" charset="0"/>
                <a:ea typeface="宋体" charset="-122"/>
              </a:rPr>
              <a:t>In this case, they can not be declared </a:t>
            </a:r>
            <a:r>
              <a:rPr lang="en-US" sz="2800">
                <a:solidFill>
                  <a:srgbClr val="0000FF"/>
                </a:solidFill>
                <a:latin typeface="Arial" charset="0"/>
                <a:ea typeface="宋体" charset="-122"/>
              </a:rPr>
              <a:t>inline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39765F3-E9D5-4919-BF21-A5A9F6B85005}" type="slidenum">
              <a:rPr lang="en-US" sz="1400">
                <a:solidFill>
                  <a:srgbClr val="000000"/>
                </a:solidFill>
                <a:latin typeface="Arial" charset="0"/>
                <a:ea typeface="宋体" charset="-122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US" sz="14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228600" y="3810000"/>
            <a:ext cx="4114800" cy="3752850"/>
          </a:xfrm>
          <a:prstGeom prst="rect">
            <a:avLst/>
          </a:pr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  <a:ea typeface="宋体" charset="-122"/>
              </a:rPr>
              <a:t>class</a:t>
            </a:r>
            <a:r>
              <a:rPr lang="en-US">
                <a:solidFill>
                  <a:srgbClr val="000000"/>
                </a:solidFill>
                <a:ea typeface="宋体" charset="-122"/>
              </a:rPr>
              <a:t> Mathsymbol { </a:t>
            </a:r>
            <a:r>
              <a:rPr lang="en-US">
                <a:solidFill>
                  <a:srgbClr val="0000FF"/>
                </a:solidFill>
                <a:ea typeface="宋体" charset="-122"/>
              </a:rPr>
              <a:t>//Abstract </a:t>
            </a:r>
            <a:br>
              <a:rPr lang="en-US">
                <a:solidFill>
                  <a:srgbClr val="0000FF"/>
                </a:solidFill>
                <a:ea typeface="宋体" charset="-122"/>
              </a:rPr>
            </a:br>
            <a:r>
              <a:rPr lang="en-US">
                <a:solidFill>
                  <a:srgbClr val="FF0000"/>
                </a:solidFill>
                <a:ea typeface="宋体" charset="-122"/>
              </a:rPr>
              <a:t>public</a:t>
            </a:r>
            <a:r>
              <a:rPr lang="en-US">
                <a:solidFill>
                  <a:srgbClr val="000000"/>
                </a:solidFill>
                <a:ea typeface="宋体" charset="-122"/>
              </a:rPr>
              <a:t> :</a:t>
            </a:r>
            <a:br>
              <a:rPr lang="en-US">
                <a:solidFill>
                  <a:srgbClr val="000000"/>
                </a:solidFill>
                <a:ea typeface="宋体" charset="-122"/>
              </a:rPr>
            </a:br>
            <a:r>
              <a:rPr lang="en-US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>
                <a:solidFill>
                  <a:srgbClr val="FF0000"/>
                </a:solidFill>
                <a:ea typeface="宋体" charset="-122"/>
              </a:rPr>
              <a:t>virtual void </a:t>
            </a:r>
            <a:r>
              <a:rPr lang="en-US">
                <a:solidFill>
                  <a:srgbClr val="000000"/>
                </a:solidFill>
                <a:ea typeface="宋体" charset="-122"/>
              </a:rPr>
              <a:t>doOperation() </a:t>
            </a:r>
            <a:r>
              <a:rPr lang="en-US" u="sng">
                <a:solidFill>
                  <a:srgbClr val="000000"/>
                </a:solidFill>
                <a:ea typeface="宋体" charset="-122"/>
              </a:rPr>
              <a:t>= 0;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宋体" charset="-122"/>
              </a:rPr>
              <a:t>};</a:t>
            </a:r>
            <a:br>
              <a:rPr lang="en-US">
                <a:solidFill>
                  <a:srgbClr val="000000"/>
                </a:solidFill>
                <a:ea typeface="宋体" charset="-122"/>
              </a:rPr>
            </a:br>
            <a:r>
              <a:rPr lang="en-US">
                <a:solidFill>
                  <a:srgbClr val="000000"/>
                </a:solidFill>
                <a:ea typeface="宋体" charset="-122"/>
              </a:rPr>
              <a:t/>
            </a:r>
            <a:br>
              <a:rPr lang="en-US">
                <a:solidFill>
                  <a:srgbClr val="000000"/>
                </a:solidFill>
                <a:ea typeface="宋体" charset="-122"/>
              </a:rPr>
            </a:br>
            <a:r>
              <a:rPr lang="en-US">
                <a:solidFill>
                  <a:srgbClr val="0000FF"/>
                </a:solidFill>
                <a:ea typeface="宋体" charset="-122"/>
              </a:rPr>
              <a:t>// OK, not defined inline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  <a:ea typeface="宋体" charset="-122"/>
              </a:rPr>
              <a:t>void</a:t>
            </a:r>
            <a:r>
              <a:rPr lang="en-US">
                <a:solidFill>
                  <a:srgbClr val="000000"/>
                </a:solidFill>
                <a:ea typeface="宋体" charset="-122"/>
              </a:rPr>
              <a:t> Mathsymbol::doOperation(){</a:t>
            </a:r>
            <a:br>
              <a:rPr lang="en-US">
                <a:solidFill>
                  <a:srgbClr val="000000"/>
                </a:solidFill>
                <a:ea typeface="宋体" charset="-122"/>
              </a:rPr>
            </a:br>
            <a:r>
              <a:rPr lang="en-US">
                <a:solidFill>
                  <a:srgbClr val="000000"/>
                </a:solidFill>
                <a:ea typeface="宋体" charset="-122"/>
              </a:rPr>
              <a:t> cout &lt;&lt; “Arithmetic" &lt;&lt; endl;</a:t>
            </a:r>
            <a:br>
              <a:rPr lang="en-US">
                <a:solidFill>
                  <a:srgbClr val="000000"/>
                </a:solidFill>
                <a:ea typeface="宋体" charset="-122"/>
              </a:rPr>
            </a:br>
            <a:r>
              <a:rPr lang="en-US">
                <a:solidFill>
                  <a:srgbClr val="000000"/>
                </a:solidFill>
                <a:ea typeface="宋体" charset="-122"/>
              </a:rPr>
              <a:t>}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4495800" y="4038600"/>
            <a:ext cx="4648200" cy="2692400"/>
          </a:xfrm>
          <a:prstGeom prst="rect">
            <a:avLst/>
          </a:prstGeom>
          <a:solidFill>
            <a:srgbClr val="FFE4C9"/>
          </a:solidFill>
          <a:ln w="9525">
            <a:noFill/>
            <a:round/>
            <a:headEnd/>
            <a:tailEnd/>
          </a:ln>
        </p:spPr>
        <p:txBody>
          <a:bodyPr lIns="0" tIns="46800" rIns="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宋体" charset="-122"/>
              </a:rPr>
              <a:t>class Minus : public Mathsymbol</a:t>
            </a:r>
          </a:p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宋体" charset="-122"/>
              </a:rPr>
              <a:t>{</a:t>
            </a:r>
            <a:br>
              <a:rPr lang="en-US">
                <a:solidFill>
                  <a:srgbClr val="000000"/>
                </a:solidFill>
                <a:ea typeface="宋体" charset="-122"/>
              </a:rPr>
            </a:br>
            <a:r>
              <a:rPr lang="en-US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>
                <a:solidFill>
                  <a:srgbClr val="FF0000"/>
                </a:solidFill>
                <a:ea typeface="宋体" charset="-122"/>
              </a:rPr>
              <a:t>public</a:t>
            </a:r>
            <a:r>
              <a:rPr lang="en-US">
                <a:solidFill>
                  <a:srgbClr val="000000"/>
                </a:solidFill>
                <a:ea typeface="宋体" charset="-122"/>
              </a:rPr>
              <a:t> :</a:t>
            </a:r>
            <a:br>
              <a:rPr lang="en-US">
                <a:solidFill>
                  <a:srgbClr val="000000"/>
                </a:solidFill>
                <a:ea typeface="宋体" charset="-122"/>
              </a:rPr>
            </a:br>
            <a:r>
              <a:rPr lang="en-US">
                <a:solidFill>
                  <a:srgbClr val="000000"/>
                </a:solidFill>
                <a:ea typeface="宋体" charset="-122"/>
              </a:rPr>
              <a:t>   </a:t>
            </a:r>
            <a:r>
              <a:rPr lang="en-US">
                <a:solidFill>
                  <a:srgbClr val="FF0000"/>
                </a:solidFill>
                <a:ea typeface="宋体" charset="-122"/>
              </a:rPr>
              <a:t>void</a:t>
            </a:r>
            <a:r>
              <a:rPr lang="en-US">
                <a:solidFill>
                  <a:srgbClr val="000000"/>
                </a:solidFill>
                <a:ea typeface="宋体" charset="-122"/>
              </a:rPr>
              <a:t> doOperation(){</a:t>
            </a:r>
            <a:br>
              <a:rPr lang="en-US">
                <a:solidFill>
                  <a:srgbClr val="000000"/>
                </a:solidFill>
                <a:ea typeface="宋体" charset="-122"/>
              </a:rPr>
            </a:br>
            <a:r>
              <a:rPr lang="en-US">
                <a:solidFill>
                  <a:srgbClr val="000000"/>
                </a:solidFill>
                <a:ea typeface="宋体" charset="-122"/>
              </a:rPr>
              <a:t>   </a:t>
            </a:r>
            <a:r>
              <a:rPr lang="en-US">
                <a:solidFill>
                  <a:srgbClr val="FF0000"/>
                </a:solidFill>
                <a:ea typeface="宋体" charset="-122"/>
              </a:rPr>
              <a:t>Mathsymbol::doOperation(); </a:t>
            </a:r>
            <a:r>
              <a:rPr lang="en-US">
                <a:solidFill>
                  <a:srgbClr val="0000FF"/>
                </a:solidFill>
                <a:ea typeface="宋体" charset="-122"/>
              </a:rPr>
              <a:t>//Reuse</a:t>
            </a:r>
            <a:br>
              <a:rPr lang="en-US">
                <a:solidFill>
                  <a:srgbClr val="0000FF"/>
                </a:solidFill>
                <a:ea typeface="宋体" charset="-122"/>
              </a:rPr>
            </a:br>
            <a:r>
              <a:rPr lang="en-US">
                <a:solidFill>
                  <a:srgbClr val="000000"/>
                </a:solidFill>
                <a:ea typeface="宋体" charset="-122"/>
              </a:rPr>
              <a:t>     </a:t>
            </a:r>
            <a:r>
              <a:rPr lang="en-US">
                <a:solidFill>
                  <a:srgbClr val="FF0000"/>
                </a:solidFill>
                <a:ea typeface="宋体" charset="-122"/>
              </a:rPr>
              <a:t>cout</a:t>
            </a:r>
            <a:r>
              <a:rPr lang="en-US">
                <a:solidFill>
                  <a:srgbClr val="000000"/>
                </a:solidFill>
                <a:ea typeface="宋体" charset="-122"/>
              </a:rPr>
              <a:t> &lt;&lt;“Subtraction”&lt;&lt; endl;</a:t>
            </a:r>
            <a:br>
              <a:rPr lang="en-US">
                <a:solidFill>
                  <a:srgbClr val="000000"/>
                </a:solidFill>
                <a:ea typeface="宋体" charset="-122"/>
              </a:rPr>
            </a:br>
            <a:r>
              <a:rPr lang="en-US">
                <a:solidFill>
                  <a:srgbClr val="000000"/>
                </a:solidFill>
                <a:ea typeface="宋体" charset="-122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542E739-A6B8-41DE-BD95-FDE9D4718724}" type="slidenum">
              <a:rPr lang="en-US" sz="1400">
                <a:solidFill>
                  <a:srgbClr val="000000"/>
                </a:solidFill>
                <a:latin typeface="Arial" charset="0"/>
                <a:ea typeface="宋体" charset="-122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23</a:t>
            </a:fld>
            <a:endParaRPr lang="en-US" sz="14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228600" y="190500"/>
            <a:ext cx="86868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CC0000"/>
                </a:solidFill>
                <a:latin typeface="Arial" charset="0"/>
                <a:ea typeface="ＭＳ Ｐゴシック" pitchFamily="32" charset="-128"/>
              </a:rPr>
              <a:t>Example: Pure Virtual Functions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52400" y="800100"/>
            <a:ext cx="4267200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class A {</a:t>
            </a:r>
          </a:p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public:</a:t>
            </a:r>
          </a:p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1600" b="1" dirty="0">
                <a:solidFill>
                  <a:srgbClr val="333399"/>
                </a:solidFill>
                <a:latin typeface="Courier New" pitchFamily="49" charset="0"/>
                <a:ea typeface="ＭＳ Ｐゴシック" pitchFamily="32" charset="-128"/>
              </a:rPr>
              <a:t>  virtual void x() = 0;</a:t>
            </a:r>
          </a:p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1600" b="1" dirty="0">
                <a:solidFill>
                  <a:srgbClr val="333399"/>
                </a:solidFill>
                <a:latin typeface="Courier New" pitchFamily="49" charset="0"/>
                <a:ea typeface="ＭＳ Ｐゴシック" pitchFamily="32" charset="-128"/>
              </a:rPr>
              <a:t>  virtual void y() = 0;</a:t>
            </a:r>
          </a:p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};</a:t>
            </a:r>
          </a:p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ea typeface="ＭＳ Ｐゴシック" pitchFamily="32" charset="-128"/>
            </a:endParaRPr>
          </a:p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class B : public A {</a:t>
            </a:r>
          </a:p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public:</a:t>
            </a:r>
          </a:p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  virtual void x();</a:t>
            </a:r>
          </a:p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};</a:t>
            </a:r>
          </a:p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ea typeface="ＭＳ Ｐゴシック" pitchFamily="32" charset="-128"/>
            </a:endParaRPr>
          </a:p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class C : public B {</a:t>
            </a:r>
          </a:p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public:</a:t>
            </a:r>
          </a:p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  virtual void y();</a:t>
            </a:r>
          </a:p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};</a:t>
            </a:r>
          </a:p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ea typeface="ＭＳ Ｐゴシック" pitchFamily="32" charset="-128"/>
            </a:endParaRPr>
          </a:p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 main () {</a:t>
            </a:r>
          </a:p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  A *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ap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 = new C;</a:t>
            </a:r>
          </a:p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ap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-&gt;x ();</a:t>
            </a:r>
          </a:p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ap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-&gt;y ();</a:t>
            </a:r>
          </a:p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  delete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ap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;</a:t>
            </a:r>
          </a:p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  return 0;</a:t>
            </a:r>
          </a:p>
          <a:p>
            <a:pPr marL="342900"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};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124200" y="800100"/>
            <a:ext cx="58674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A is an abstract (base) class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Similar to an interface in Java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Declares pure virtual functions (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=0</a:t>
            </a:r>
            <a:r>
              <a:rPr lang="en-US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)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May also have non-virtual methods, as well as virtual methods that are not pure virtual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US">
              <a:solidFill>
                <a:srgbClr val="000000"/>
              </a:solidFill>
              <a:latin typeface="Arial" charset="0"/>
              <a:ea typeface="ＭＳ Ｐゴシック" pitchFamily="32" charset="-128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Derived classes override pure virtual methods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B overrides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x()</a:t>
            </a:r>
            <a:r>
              <a:rPr lang="en-US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, C overrides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2" charset="-128"/>
              </a:rPr>
              <a:t>y()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500"/>
              </a:spcBef>
              <a:buFont typeface="Courier New" pitchFamily="49" charset="0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US" b="1">
              <a:solidFill>
                <a:srgbClr val="000000"/>
              </a:solidFill>
              <a:latin typeface="Courier New" pitchFamily="49" charset="0"/>
              <a:ea typeface="ＭＳ Ｐゴシック" pitchFamily="32" charset="-128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Can’t instantiate an abstract class 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class that declares pure virtual functions 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or inherits ones that are not overridden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A and B are abstract, can create a C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US">
              <a:solidFill>
                <a:srgbClr val="000000"/>
              </a:solidFill>
              <a:latin typeface="Arial" charset="0"/>
              <a:ea typeface="ＭＳ Ｐゴシック" pitchFamily="32" charset="-128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Can still have a pointer or reference to an abstract class type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pitchFamily="32" charset="-128"/>
              </a:rPr>
              <a:t>Useful for polymorphism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000000"/>
                </a:solidFill>
                <a:latin typeface="Arial" charset="0"/>
                <a:ea typeface="宋体" charset="-122"/>
              </a:rPr>
              <a:t>Pure Virtual Functions: Summary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3058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Arial" charset="0"/>
                <a:ea typeface="宋体" charset="-122"/>
              </a:rPr>
              <a:t>Pure virtual functions are useful because they make explicit the abstractness of a class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Arial" charset="0"/>
                <a:ea typeface="宋体" charset="-122"/>
              </a:rPr>
              <a:t>Tell both the user and the compiler how it was intended to be used  </a:t>
            </a:r>
          </a:p>
          <a:p>
            <a:pPr marL="341313" indent="-341313">
              <a:spcBef>
                <a:spcPts val="700"/>
              </a:spcBef>
              <a:buClr>
                <a:srgbClr val="0000FF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FF"/>
                </a:solidFill>
                <a:latin typeface="Arial" charset="0"/>
                <a:ea typeface="宋体" charset="-122"/>
              </a:rPr>
              <a:t>Note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宋体" charset="-122"/>
              </a:rPr>
              <a:t> : It is a good idea to keep the common code as close as possible to the root of you hierarchy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F65664F-A067-4CAB-9AF2-B1B084D31073}" type="slidenum">
              <a:rPr lang="en-US" sz="1400">
                <a:solidFill>
                  <a:srgbClr val="000000"/>
                </a:solidFill>
                <a:latin typeface="Arial" charset="0"/>
                <a:ea typeface="宋体" charset="-122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endParaRPr lang="en-US" sz="14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400">
                <a:solidFill>
                  <a:srgbClr val="FF0000"/>
                </a:solidFill>
                <a:latin typeface="Arial" charset="0"/>
              </a:rPr>
              <a:t>Difference b/w Virtual and Pure Virtual Function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algn="just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3200">
                <a:solidFill>
                  <a:srgbClr val="000000"/>
                </a:solidFill>
                <a:latin typeface="Arial" charset="0"/>
              </a:rPr>
              <a:t>A </a:t>
            </a:r>
            <a:r>
              <a:rPr lang="en-IN" sz="3200" b="1">
                <a:solidFill>
                  <a:srgbClr val="000000"/>
                </a:solidFill>
                <a:latin typeface="Arial" charset="0"/>
              </a:rPr>
              <a:t>pure virtual function</a:t>
            </a:r>
            <a:r>
              <a:rPr lang="en-IN" sz="3200">
                <a:solidFill>
                  <a:srgbClr val="000000"/>
                </a:solidFill>
                <a:latin typeface="Arial" charset="0"/>
              </a:rPr>
              <a:t> makes the class it is defined for abstract. Abstract classes cannot be instantiated. Derived classes need to override/implement all inherited </a:t>
            </a:r>
            <a:r>
              <a:rPr lang="en-IN" sz="3200" b="1">
                <a:solidFill>
                  <a:srgbClr val="000000"/>
                </a:solidFill>
                <a:latin typeface="Arial" charset="0"/>
              </a:rPr>
              <a:t>pure virtual functions</a:t>
            </a:r>
            <a:r>
              <a:rPr lang="en-IN" sz="3200">
                <a:solidFill>
                  <a:srgbClr val="000000"/>
                </a:solidFill>
                <a:latin typeface="Arial" charset="0"/>
              </a:rPr>
              <a:t>. If they do not, they too will become abstract. In C++, a class can define a </a:t>
            </a:r>
            <a:r>
              <a:rPr lang="en-IN" sz="3200" b="1">
                <a:solidFill>
                  <a:srgbClr val="000000"/>
                </a:solidFill>
                <a:latin typeface="Arial" charset="0"/>
              </a:rPr>
              <a:t>pure virtual function</a:t>
            </a:r>
            <a:r>
              <a:rPr lang="en-IN" sz="3200">
                <a:solidFill>
                  <a:srgbClr val="000000"/>
                </a:solidFill>
                <a:latin typeface="Arial" charset="0"/>
              </a:rPr>
              <a:t> that has an implementation.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C22BEBD-A777-433A-AED0-45F676CD5205}" type="slidenum">
              <a:rPr lang="en-US" sz="1400">
                <a:solidFill>
                  <a:srgbClr val="000000"/>
                </a:solidFill>
                <a:latin typeface="Arial" charset="0"/>
                <a:ea typeface="宋体" charset="-122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25</a:t>
            </a:fld>
            <a:endParaRPr lang="en-US" sz="14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  <a:latin typeface="Arial" charset="0"/>
                <a:ea typeface="宋体" charset="-122"/>
              </a:rPr>
              <a:t>Dynamic Binding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3058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6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  <a:latin typeface="Arial" charset="0"/>
                <a:ea typeface="宋体" charset="-122"/>
              </a:rPr>
              <a:t>Is the </a:t>
            </a:r>
            <a:r>
              <a:rPr lang="en-US" sz="2600">
                <a:solidFill>
                  <a:srgbClr val="FF0000"/>
                </a:solidFill>
                <a:latin typeface="Arial" charset="0"/>
                <a:ea typeface="宋体" charset="-122"/>
              </a:rPr>
              <a:t>run-time determination </a:t>
            </a:r>
            <a:r>
              <a:rPr lang="en-US" sz="2600">
                <a:solidFill>
                  <a:srgbClr val="000000"/>
                </a:solidFill>
                <a:latin typeface="Arial" charset="0"/>
                <a:ea typeface="宋体" charset="-122"/>
              </a:rPr>
              <a:t>of which function to call for a particular object of a derived class based on the type of the argument </a:t>
            </a:r>
          </a:p>
          <a:p>
            <a:pPr marL="341313" indent="-341313">
              <a:spcBef>
                <a:spcPts val="6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  <a:latin typeface="Arial" charset="0"/>
                <a:ea typeface="宋体" charset="-122"/>
              </a:rPr>
              <a:t>Declaring a member function to be </a:t>
            </a:r>
            <a:r>
              <a:rPr lang="en-US" sz="2600">
                <a:solidFill>
                  <a:srgbClr val="FF0000"/>
                </a:solidFill>
                <a:latin typeface="Arial" charset="0"/>
                <a:ea typeface="宋体" charset="-122"/>
              </a:rPr>
              <a:t>virtual</a:t>
            </a:r>
            <a:r>
              <a:rPr lang="en-US" sz="2600">
                <a:solidFill>
                  <a:srgbClr val="000000"/>
                </a:solidFill>
                <a:latin typeface="Arial" charset="0"/>
                <a:ea typeface="宋体" charset="-122"/>
              </a:rPr>
              <a:t> instructs the compiler to generate code that guarantees dynamic binding</a:t>
            </a:r>
          </a:p>
          <a:p>
            <a:pPr marL="341313" indent="-341313">
              <a:spcBef>
                <a:spcPts val="6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  <a:latin typeface="Arial" charset="0"/>
                <a:ea typeface="宋体" charset="-122"/>
              </a:rPr>
              <a:t>Dynamic binding requires </a:t>
            </a:r>
            <a:r>
              <a:rPr lang="en-US" sz="2600">
                <a:solidFill>
                  <a:srgbClr val="FF0000"/>
                </a:solidFill>
                <a:latin typeface="Arial" charset="0"/>
                <a:ea typeface="宋体" charset="-122"/>
              </a:rPr>
              <a:t>pass-by-reference</a:t>
            </a:r>
          </a:p>
          <a:p>
            <a:pPr marL="341313" indent="-341313">
              <a:spcBef>
                <a:spcPts val="2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00">
              <a:solidFill>
                <a:srgbClr val="000000"/>
              </a:solidFill>
              <a:latin typeface="Times New Roman" pitchFamily="16" charset="0"/>
              <a:ea typeface="宋体" charset="-122"/>
            </a:endParaRPr>
          </a:p>
          <a:p>
            <a:pPr marL="341313" indent="-341313">
              <a:spcBef>
                <a:spcPts val="2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00">
              <a:solidFill>
                <a:srgbClr val="000000"/>
              </a:solidFill>
              <a:latin typeface="Times New Roman" pitchFamily="16" charset="0"/>
              <a:ea typeface="宋体" charset="-122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45EF275-3AD5-49EC-88C1-49F5A008FA3F}" type="slidenum">
              <a:rPr lang="en-US" sz="1400">
                <a:solidFill>
                  <a:srgbClr val="000000"/>
                </a:solidFill>
                <a:latin typeface="Arial" charset="0"/>
                <a:ea typeface="宋体" charset="-122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4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"/>
            <a:ext cx="8228013" cy="1416050"/>
          </a:xfrm>
        </p:spPr>
        <p:txBody>
          <a:bodyPr/>
          <a:lstStyle/>
          <a:p>
            <a:r>
              <a:rPr lang="en-GB" dirty="0" smtClean="0"/>
              <a:t>Whether constructors and destructors can be virtual??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2800" dirty="0" smtClean="0"/>
              <a:t>Virtual constructors not allowed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2800" dirty="0" smtClean="0"/>
              <a:t>But virtual destructors are allowed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2800" dirty="0" smtClean="0"/>
              <a:t>Because when a pointer is deleted only the of the class type is called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2800" dirty="0" smtClean="0"/>
              <a:t>Static binding is done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2800" dirty="0" smtClean="0"/>
              <a:t>To do dynamic binding make destructors as virtual</a:t>
            </a:r>
            <a:endParaRPr lang="en-GB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02/18/16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30663"/>
            <a:ext cx="4876800" cy="629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02/18/16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590800"/>
            <a:ext cx="8762999" cy="95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02/18/16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"/>
            <a:ext cx="5915025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02/18/16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95400"/>
            <a:ext cx="44481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02/18/16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376238"/>
            <a:ext cx="5857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1062</Words>
  <Application>Microsoft Office PowerPoint</Application>
  <PresentationFormat>On-screen Show (4:3)</PresentationFormat>
  <Paragraphs>174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MS PGothic</vt:lpstr>
      <vt:lpstr>SimSun</vt:lpstr>
      <vt:lpstr>Arial</vt:lpstr>
      <vt:lpstr>Comic Sans MS</vt:lpstr>
      <vt:lpstr>Courier New</vt:lpstr>
      <vt:lpstr>新細明體</vt:lpstr>
      <vt:lpstr>Times New Roman</vt:lpstr>
      <vt:lpstr>Verdana</vt:lpstr>
      <vt:lpstr>WenQuanYi Micro Hei</vt:lpstr>
      <vt:lpstr>Office Theme</vt:lpstr>
      <vt:lpstr>PowerPoint Presentation</vt:lpstr>
      <vt:lpstr>PowerPoint Presentation</vt:lpstr>
      <vt:lpstr>PowerPoint Presentation</vt:lpstr>
      <vt:lpstr>Whether constructors and destructors can be virtual??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Employee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253</cp:revision>
  <cp:lastPrinted>1601-01-01T00:00:00Z</cp:lastPrinted>
  <dcterms:created xsi:type="dcterms:W3CDTF">1601-01-01T00:00:00Z</dcterms:created>
  <dcterms:modified xsi:type="dcterms:W3CDTF">2020-03-11T07:07:26Z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