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14" r:id="rId2"/>
    <p:sldId id="315" r:id="rId3"/>
    <p:sldId id="316" r:id="rId4"/>
    <p:sldId id="256" r:id="rId5"/>
    <p:sldId id="257" r:id="rId6"/>
    <p:sldId id="260" r:id="rId7"/>
    <p:sldId id="279" r:id="rId8"/>
    <p:sldId id="280" r:id="rId9"/>
    <p:sldId id="281" r:id="rId10"/>
    <p:sldId id="282" r:id="rId11"/>
    <p:sldId id="283" r:id="rId12"/>
    <p:sldId id="285" r:id="rId13"/>
    <p:sldId id="286" r:id="rId14"/>
    <p:sldId id="289" r:id="rId15"/>
    <p:sldId id="287" r:id="rId16"/>
    <p:sldId id="284" r:id="rId17"/>
    <p:sldId id="302" r:id="rId18"/>
    <p:sldId id="291" r:id="rId19"/>
    <p:sldId id="292" r:id="rId20"/>
    <p:sldId id="293" r:id="rId21"/>
    <p:sldId id="294" r:id="rId22"/>
    <p:sldId id="295" r:id="rId23"/>
    <p:sldId id="296" r:id="rId24"/>
    <p:sldId id="297" r:id="rId25"/>
    <p:sldId id="298" r:id="rId26"/>
    <p:sldId id="299" r:id="rId27"/>
    <p:sldId id="300" r:id="rId28"/>
    <p:sldId id="303" r:id="rId29"/>
    <p:sldId id="304" r:id="rId30"/>
    <p:sldId id="305" r:id="rId31"/>
    <p:sldId id="306" r:id="rId32"/>
    <p:sldId id="307" r:id="rId33"/>
    <p:sldId id="308" r:id="rId34"/>
    <p:sldId id="309" r:id="rId35"/>
    <p:sldId id="310" r:id="rId36"/>
    <p:sldId id="311" r:id="rId37"/>
    <p:sldId id="312" r:id="rId38"/>
    <p:sldId id="313" r:id="rId39"/>
    <p:sldId id="258" r:id="rId40"/>
    <p:sldId id="259" r:id="rId41"/>
    <p:sldId id="261" r:id="rId42"/>
    <p:sldId id="262" r:id="rId43"/>
    <p:sldId id="263" r:id="rId44"/>
    <p:sldId id="264" r:id="rId45"/>
    <p:sldId id="265" r:id="rId46"/>
    <p:sldId id="266" r:id="rId47"/>
    <p:sldId id="267" r:id="rId48"/>
    <p:sldId id="268" r:id="rId49"/>
    <p:sldId id="269" r:id="rId50"/>
    <p:sldId id="270" r:id="rId51"/>
    <p:sldId id="271" r:id="rId52"/>
    <p:sldId id="272" r:id="rId53"/>
    <p:sldId id="273" r:id="rId54"/>
    <p:sldId id="274" r:id="rId55"/>
    <p:sldId id="275" r:id="rId56"/>
    <p:sldId id="276" r:id="rId57"/>
    <p:sldId id="277" r:id="rId58"/>
    <p:sldId id="278"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7" d="100"/>
          <a:sy n="77" d="100"/>
        </p:scale>
        <p:origin x="-181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99A0C8-DFCC-472B-A685-D39AE1A8B600}" type="datetimeFigureOut">
              <a:rPr lang="en-US" smtClean="0"/>
              <a:t>12/10/2019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909E26-112C-4F15-97CF-6D3F42B2E826}" type="slidenum">
              <a:rPr lang="en-IN" smtClean="0"/>
              <a:t>‹#›</a:t>
            </a:fld>
            <a:endParaRPr lang="en-IN"/>
          </a:p>
        </p:txBody>
      </p:sp>
    </p:spTree>
    <p:extLst>
      <p:ext uri="{BB962C8B-B14F-4D97-AF65-F5344CB8AC3E}">
        <p14:creationId xmlns:p14="http://schemas.microsoft.com/office/powerpoint/2010/main" val="4014545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D6D0748-6918-4EAF-A570-9161BC2270A7}" type="datetimeFigureOut">
              <a:rPr lang="en-US" smtClean="0"/>
              <a:t>12/10/2019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A591DE-859B-4ED5-893E-EF1FDFDD9E0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6D0748-6918-4EAF-A570-9161BC2270A7}" type="datetimeFigureOut">
              <a:rPr lang="en-US" smtClean="0"/>
              <a:t>12/10/2019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A591DE-859B-4ED5-893E-EF1FDFDD9E0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6D0748-6918-4EAF-A570-9161BC2270A7}" type="datetimeFigureOut">
              <a:rPr lang="en-US" smtClean="0"/>
              <a:t>12/10/2019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A591DE-859B-4ED5-893E-EF1FDFDD9E0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6D0748-6918-4EAF-A570-9161BC2270A7}" type="datetimeFigureOut">
              <a:rPr lang="en-US" smtClean="0"/>
              <a:t>12/10/2019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A591DE-859B-4ED5-893E-EF1FDFDD9E01}"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6D0748-6918-4EAF-A570-9161BC2270A7}" type="datetimeFigureOut">
              <a:rPr lang="en-US" smtClean="0"/>
              <a:t>12/10/2019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A591DE-859B-4ED5-893E-EF1FDFDD9E0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D6D0748-6918-4EAF-A570-9161BC2270A7}" type="datetimeFigureOut">
              <a:rPr lang="en-US" smtClean="0"/>
              <a:t>12/10/2019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A591DE-859B-4ED5-893E-EF1FDFDD9E0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D6D0748-6918-4EAF-A570-9161BC2270A7}" type="datetimeFigureOut">
              <a:rPr lang="en-US" smtClean="0"/>
              <a:t>12/10/2019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A591DE-859B-4ED5-893E-EF1FDFDD9E0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D6D0748-6918-4EAF-A570-9161BC2270A7}" type="datetimeFigureOut">
              <a:rPr lang="en-US" smtClean="0"/>
              <a:t>12/10/2019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A591DE-859B-4ED5-893E-EF1FDFDD9E0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6D0748-6918-4EAF-A570-9161BC2270A7}" type="datetimeFigureOut">
              <a:rPr lang="en-US" smtClean="0"/>
              <a:t>12/10/2019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A591DE-859B-4ED5-893E-EF1FDFDD9E0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6D0748-6918-4EAF-A570-9161BC2270A7}" type="datetimeFigureOut">
              <a:rPr lang="en-US" smtClean="0"/>
              <a:t>12/10/2019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A591DE-859B-4ED5-893E-EF1FDFDD9E0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6D0748-6918-4EAF-A570-9161BC2270A7}" type="datetimeFigureOut">
              <a:rPr lang="en-US" smtClean="0"/>
              <a:t>12/10/2019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A591DE-859B-4ED5-893E-EF1FDFDD9E0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562074"/>
          </a:xfrm>
          <a:prstGeom prst="rect">
            <a:avLst/>
          </a:prstGeom>
        </p:spPr>
        <p:txBody>
          <a:bodyPr vert="horz" lIns="91440" tIns="45720" rIns="91440" bIns="45720" rtlCol="0" anchor="ctr">
            <a:no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57200" y="1052736"/>
            <a:ext cx="8229600" cy="507342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D0748-6918-4EAF-A570-9161BC2270A7}" type="datetimeFigureOut">
              <a:rPr lang="en-US" smtClean="0"/>
              <a:t>12/10/2019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A591DE-859B-4ED5-893E-EF1FDFDD9E0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0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form of a C program</a:t>
            </a:r>
          </a:p>
        </p:txBody>
      </p:sp>
      <p:sp>
        <p:nvSpPr>
          <p:cNvPr id="3" name="Content Placeholder 2"/>
          <p:cNvSpPr>
            <a:spLocks noGrp="1"/>
          </p:cNvSpPr>
          <p:nvPr>
            <p:ph idx="1"/>
          </p:nvPr>
        </p:nvSpPr>
        <p:spPr>
          <a:xfrm>
            <a:off x="457200" y="1052737"/>
            <a:ext cx="4042792" cy="3600400"/>
          </a:xfrm>
        </p:spPr>
        <p:txBody>
          <a:bodyPr/>
          <a:lstStyle/>
          <a:p>
            <a:pPr marL="0" indent="0">
              <a:buNone/>
            </a:pPr>
            <a:r>
              <a:rPr lang="en-US" dirty="0" smtClean="0"/>
              <a:t>Preprocessor </a:t>
            </a:r>
            <a:r>
              <a:rPr lang="en-US" dirty="0"/>
              <a:t>directives</a:t>
            </a:r>
          </a:p>
          <a:p>
            <a:pPr marL="0" indent="0">
              <a:buNone/>
            </a:pPr>
            <a:r>
              <a:rPr lang="en-US" dirty="0" err="1" smtClean="0"/>
              <a:t>int</a:t>
            </a:r>
            <a:r>
              <a:rPr lang="en-US" dirty="0" smtClean="0"/>
              <a:t> </a:t>
            </a:r>
            <a:r>
              <a:rPr lang="en-US" dirty="0"/>
              <a:t>main(void)</a:t>
            </a:r>
          </a:p>
          <a:p>
            <a:pPr marL="0" indent="0">
              <a:buNone/>
            </a:pPr>
            <a:r>
              <a:rPr lang="en-US" dirty="0"/>
              <a:t>{</a:t>
            </a:r>
          </a:p>
          <a:p>
            <a:pPr marL="0" indent="0">
              <a:buNone/>
            </a:pPr>
            <a:r>
              <a:rPr lang="en-US" dirty="0"/>
              <a:t>    </a:t>
            </a:r>
            <a:r>
              <a:rPr lang="en-US" dirty="0" smtClean="0"/>
              <a:t>declarations;</a:t>
            </a:r>
            <a:endParaRPr lang="en-US" dirty="0"/>
          </a:p>
          <a:p>
            <a:pPr marL="0" indent="0">
              <a:buNone/>
            </a:pPr>
            <a:r>
              <a:rPr lang="en-US" dirty="0"/>
              <a:t>    </a:t>
            </a:r>
            <a:r>
              <a:rPr lang="en-US" dirty="0" smtClean="0"/>
              <a:t>statements;</a:t>
            </a:r>
            <a:endParaRPr lang="en-US" dirty="0"/>
          </a:p>
          <a:p>
            <a:pPr marL="0" indent="0">
              <a:buNone/>
            </a:pPr>
            <a:r>
              <a:rPr lang="en-US" dirty="0"/>
              <a:t>}</a:t>
            </a:r>
          </a:p>
        </p:txBody>
      </p:sp>
    </p:spTree>
    <p:extLst>
      <p:ext uri="{BB962C8B-B14F-4D97-AF65-F5344CB8AC3E}">
        <p14:creationId xmlns:p14="http://schemas.microsoft.com/office/powerpoint/2010/main" val="2814625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Pointer Variables</a:t>
            </a:r>
            <a:endParaRPr lang="en-IN" dirty="0"/>
          </a:p>
        </p:txBody>
      </p:sp>
      <p:pic>
        <p:nvPicPr>
          <p:cNvPr id="4098" name="Picture 2"/>
          <p:cNvPicPr>
            <a:picLocks noGrp="1" noChangeAspect="1" noChangeArrowheads="1"/>
          </p:cNvPicPr>
          <p:nvPr>
            <p:ph idx="1"/>
          </p:nvPr>
        </p:nvPicPr>
        <p:blipFill>
          <a:blip r:embed="rId2"/>
          <a:srcRect/>
          <a:stretch>
            <a:fillRect/>
          </a:stretch>
        </p:blipFill>
        <p:spPr bwMode="auto">
          <a:xfrm>
            <a:off x="428596" y="1500174"/>
            <a:ext cx="8286808" cy="50006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smtClean="0">
                <a:ea typeface="新細明體" pitchFamily="18" charset="-120"/>
              </a:rPr>
              <a:t>Dereferencing Operator </a:t>
            </a:r>
            <a:r>
              <a:rPr lang="en-US" altLang="zh-TW" dirty="0" smtClean="0">
                <a:latin typeface="Courier New" pitchFamily="49" charset="0"/>
                <a:ea typeface="新細明體" pitchFamily="18" charset="-120"/>
              </a:rPr>
              <a:t>*</a:t>
            </a:r>
            <a:endParaRPr lang="en-IN" dirty="0"/>
          </a:p>
        </p:txBody>
      </p:sp>
      <p:pic>
        <p:nvPicPr>
          <p:cNvPr id="5122" name="Picture 2"/>
          <p:cNvPicPr>
            <a:picLocks noGrp="1" noChangeAspect="1" noChangeArrowheads="1"/>
          </p:cNvPicPr>
          <p:nvPr>
            <p:ph idx="1"/>
          </p:nvPr>
        </p:nvPicPr>
        <p:blipFill>
          <a:blip r:embed="rId2"/>
          <a:srcRect/>
          <a:stretch>
            <a:fillRect/>
          </a:stretch>
        </p:blipFill>
        <p:spPr bwMode="auto">
          <a:xfrm>
            <a:off x="642910" y="1500174"/>
            <a:ext cx="7858179" cy="46434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Common mistakes when working with pointers</a:t>
            </a:r>
            <a:br>
              <a:rPr lang="en-IN" b="1" dirty="0" smtClean="0"/>
            </a:br>
            <a:endParaRPr lang="en-IN" dirty="0"/>
          </a:p>
        </p:txBody>
      </p:sp>
      <p:pic>
        <p:nvPicPr>
          <p:cNvPr id="7170" name="Picture 2"/>
          <p:cNvPicPr>
            <a:picLocks noGrp="1" noChangeAspect="1" noChangeArrowheads="1"/>
          </p:cNvPicPr>
          <p:nvPr>
            <p:ph idx="1"/>
          </p:nvPr>
        </p:nvPicPr>
        <p:blipFill>
          <a:blip r:embed="rId2"/>
          <a:srcRect/>
          <a:stretch>
            <a:fillRect/>
          </a:stretch>
        </p:blipFill>
        <p:spPr bwMode="auto">
          <a:xfrm>
            <a:off x="500034" y="1214422"/>
            <a:ext cx="8286808"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418058"/>
          </a:xfrm>
        </p:spPr>
        <p:txBody>
          <a:bodyPr>
            <a:noAutofit/>
          </a:bodyPr>
          <a:lstStyle/>
          <a:p>
            <a:r>
              <a:rPr lang="en-IN" sz="2800" dirty="0" smtClean="0"/>
              <a:t>Example – change data with variable and pointer </a:t>
            </a:r>
            <a:endParaRPr lang="en-IN" sz="2800" dirty="0"/>
          </a:p>
        </p:txBody>
      </p:sp>
      <p:sp>
        <p:nvSpPr>
          <p:cNvPr id="3" name="Content Placeholder 2"/>
          <p:cNvSpPr>
            <a:spLocks noGrp="1"/>
          </p:cNvSpPr>
          <p:nvPr>
            <p:ph idx="1"/>
          </p:nvPr>
        </p:nvSpPr>
        <p:spPr>
          <a:xfrm>
            <a:off x="395536" y="548680"/>
            <a:ext cx="8748464" cy="4525963"/>
          </a:xfrm>
        </p:spPr>
        <p:txBody>
          <a:bodyPr>
            <a:noAutofit/>
          </a:bodyPr>
          <a:lstStyle/>
          <a:p>
            <a:pPr>
              <a:buNone/>
            </a:pPr>
            <a:r>
              <a:rPr lang="en-IN" sz="1600" dirty="0" smtClean="0"/>
              <a:t> #include &lt;</a:t>
            </a:r>
            <a:r>
              <a:rPr lang="en-IN" sz="1600" dirty="0" err="1" smtClean="0"/>
              <a:t>stdio.h</a:t>
            </a:r>
            <a:r>
              <a:rPr lang="en-IN" sz="1600" dirty="0" smtClean="0"/>
              <a:t>&gt;</a:t>
            </a:r>
          </a:p>
          <a:p>
            <a:pPr>
              <a:buNone/>
            </a:pPr>
            <a:r>
              <a:rPr lang="en-IN" sz="1600" dirty="0" smtClean="0"/>
              <a:t>    </a:t>
            </a:r>
            <a:r>
              <a:rPr lang="en-IN" sz="1600" dirty="0" err="1" smtClean="0"/>
              <a:t>int</a:t>
            </a:r>
            <a:r>
              <a:rPr lang="en-IN" sz="1600" dirty="0" smtClean="0"/>
              <a:t> main()</a:t>
            </a:r>
          </a:p>
          <a:p>
            <a:pPr>
              <a:buNone/>
            </a:pPr>
            <a:r>
              <a:rPr lang="en-IN" sz="1600" dirty="0" smtClean="0"/>
              <a:t>    {</a:t>
            </a:r>
          </a:p>
          <a:p>
            <a:pPr>
              <a:buNone/>
            </a:pPr>
            <a:r>
              <a:rPr lang="en-IN" sz="1600" dirty="0" smtClean="0"/>
              <a:t>       </a:t>
            </a:r>
            <a:r>
              <a:rPr lang="en-IN" sz="1600" dirty="0" err="1" smtClean="0"/>
              <a:t>int</a:t>
            </a:r>
            <a:r>
              <a:rPr lang="en-IN" sz="1600" dirty="0" smtClean="0"/>
              <a:t>* pc, c;</a:t>
            </a:r>
          </a:p>
          <a:p>
            <a:pPr>
              <a:buNone/>
            </a:pPr>
            <a:r>
              <a:rPr lang="en-IN" sz="1600" dirty="0" smtClean="0"/>
              <a:t>	c = 22;</a:t>
            </a:r>
          </a:p>
          <a:p>
            <a:pPr>
              <a:buNone/>
            </a:pPr>
            <a:r>
              <a:rPr lang="en-IN" sz="1600" dirty="0" smtClean="0"/>
              <a:t>       </a:t>
            </a:r>
            <a:r>
              <a:rPr lang="en-IN" sz="1600" dirty="0" err="1" smtClean="0"/>
              <a:t>printf</a:t>
            </a:r>
            <a:r>
              <a:rPr lang="en-IN" sz="1600" dirty="0" smtClean="0"/>
              <a:t>("Address of c: %u\n", &amp;c);</a:t>
            </a:r>
          </a:p>
          <a:p>
            <a:pPr>
              <a:buNone/>
            </a:pPr>
            <a:r>
              <a:rPr lang="en-IN" sz="1600" dirty="0" smtClean="0"/>
              <a:t>       </a:t>
            </a:r>
            <a:r>
              <a:rPr lang="en-IN" sz="1600" dirty="0" err="1" smtClean="0"/>
              <a:t>printf</a:t>
            </a:r>
            <a:r>
              <a:rPr lang="en-IN" sz="1600" dirty="0" smtClean="0"/>
              <a:t>("Value of c: %d\n\n", c);  // 22</a:t>
            </a:r>
          </a:p>
          <a:p>
            <a:pPr>
              <a:buNone/>
            </a:pPr>
            <a:r>
              <a:rPr lang="en-IN" sz="1600" dirty="0" smtClean="0"/>
              <a:t>       </a:t>
            </a:r>
          </a:p>
          <a:p>
            <a:pPr>
              <a:buNone/>
            </a:pPr>
            <a:r>
              <a:rPr lang="en-IN" sz="1600" dirty="0" smtClean="0"/>
              <a:t>       pc = &amp;c;</a:t>
            </a:r>
          </a:p>
          <a:p>
            <a:pPr>
              <a:buNone/>
            </a:pPr>
            <a:r>
              <a:rPr lang="en-IN" sz="1600" dirty="0" smtClean="0"/>
              <a:t>       </a:t>
            </a:r>
            <a:r>
              <a:rPr lang="en-IN" sz="1600" dirty="0" err="1" smtClean="0"/>
              <a:t>printf</a:t>
            </a:r>
            <a:r>
              <a:rPr lang="en-IN" sz="1600" dirty="0" smtClean="0"/>
              <a:t>("Address of pointer pc: %u\n", pc);</a:t>
            </a:r>
          </a:p>
          <a:p>
            <a:pPr>
              <a:buNone/>
            </a:pPr>
            <a:r>
              <a:rPr lang="en-IN" sz="1600" dirty="0" smtClean="0"/>
              <a:t>       </a:t>
            </a:r>
            <a:r>
              <a:rPr lang="en-IN" sz="1600" dirty="0" err="1" smtClean="0"/>
              <a:t>printf</a:t>
            </a:r>
            <a:r>
              <a:rPr lang="en-IN" sz="1600" dirty="0" smtClean="0"/>
              <a:t>("Content of pointer pc: %d\n\n", *pc); // 22</a:t>
            </a:r>
          </a:p>
          <a:p>
            <a:pPr>
              <a:buNone/>
            </a:pPr>
            <a:r>
              <a:rPr lang="en-IN" sz="1600" dirty="0" smtClean="0"/>
              <a:t>       </a:t>
            </a:r>
          </a:p>
          <a:p>
            <a:pPr>
              <a:buNone/>
            </a:pPr>
            <a:r>
              <a:rPr lang="en-IN" sz="1600" dirty="0" smtClean="0"/>
              <a:t>       c = 11;</a:t>
            </a:r>
          </a:p>
          <a:p>
            <a:pPr>
              <a:buNone/>
            </a:pPr>
            <a:r>
              <a:rPr lang="en-IN" sz="1600" dirty="0" smtClean="0"/>
              <a:t>       </a:t>
            </a:r>
            <a:r>
              <a:rPr lang="en-IN" sz="1600" dirty="0" err="1" smtClean="0"/>
              <a:t>printf</a:t>
            </a:r>
            <a:r>
              <a:rPr lang="en-IN" sz="1600" dirty="0" smtClean="0"/>
              <a:t>("Address of pointer pc: %u\n", pc);</a:t>
            </a:r>
          </a:p>
          <a:p>
            <a:pPr>
              <a:buNone/>
            </a:pPr>
            <a:r>
              <a:rPr lang="en-IN" sz="1600" dirty="0" smtClean="0"/>
              <a:t>       </a:t>
            </a:r>
            <a:r>
              <a:rPr lang="en-IN" sz="1600" dirty="0" err="1" smtClean="0"/>
              <a:t>printf</a:t>
            </a:r>
            <a:r>
              <a:rPr lang="en-IN" sz="1600" dirty="0" smtClean="0"/>
              <a:t>("Content of pointer pc: %d\n\n", *pc); // 11</a:t>
            </a:r>
          </a:p>
          <a:p>
            <a:pPr>
              <a:buNone/>
            </a:pPr>
            <a:r>
              <a:rPr lang="en-IN" sz="1600" dirty="0" smtClean="0"/>
              <a:t>       </a:t>
            </a:r>
          </a:p>
          <a:p>
            <a:pPr>
              <a:buNone/>
            </a:pPr>
            <a:r>
              <a:rPr lang="en-IN" sz="1600" dirty="0" smtClean="0"/>
              <a:t>       *pc = 2;</a:t>
            </a:r>
          </a:p>
          <a:p>
            <a:pPr>
              <a:buNone/>
            </a:pPr>
            <a:r>
              <a:rPr lang="en-IN" sz="1600" dirty="0" smtClean="0"/>
              <a:t>       </a:t>
            </a:r>
            <a:r>
              <a:rPr lang="en-IN" sz="1600" dirty="0" err="1" smtClean="0"/>
              <a:t>printf</a:t>
            </a:r>
            <a:r>
              <a:rPr lang="en-IN" sz="1600" dirty="0" smtClean="0"/>
              <a:t>("Address of c: %u\n", &amp;c);</a:t>
            </a:r>
          </a:p>
          <a:p>
            <a:pPr>
              <a:buNone/>
            </a:pPr>
            <a:r>
              <a:rPr lang="en-IN" sz="1600" dirty="0" smtClean="0"/>
              <a:t>       </a:t>
            </a:r>
            <a:r>
              <a:rPr lang="en-IN" sz="1600" dirty="0" err="1" smtClean="0"/>
              <a:t>printf</a:t>
            </a:r>
            <a:r>
              <a:rPr lang="en-IN" sz="1600" dirty="0" smtClean="0"/>
              <a:t>("Value of c: %d\n\n", c); // 2</a:t>
            </a:r>
          </a:p>
          <a:p>
            <a:pPr>
              <a:buNone/>
            </a:pPr>
            <a:r>
              <a:rPr lang="en-IN" sz="1600" dirty="0" smtClean="0"/>
              <a:t>       return 0;</a:t>
            </a:r>
          </a:p>
          <a:p>
            <a:pPr>
              <a:buNone/>
            </a:pPr>
            <a:r>
              <a:rPr lang="en-IN" sz="1600" dirty="0" smtClean="0"/>
              <a:t>    }</a:t>
            </a:r>
            <a:endParaRPr lang="en-IN"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smtClean="0"/>
              <a:t>Another example</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dirty="0" err="1" smtClean="0"/>
              <a:t>int</a:t>
            </a:r>
            <a:r>
              <a:rPr lang="en-IN" dirty="0" smtClean="0"/>
              <a:t> main(){</a:t>
            </a:r>
          </a:p>
          <a:p>
            <a:pPr>
              <a:buNone/>
            </a:pPr>
            <a:r>
              <a:rPr lang="en-IN" dirty="0" smtClean="0"/>
              <a:t> </a:t>
            </a:r>
            <a:r>
              <a:rPr lang="en-IN" dirty="0" err="1" smtClean="0"/>
              <a:t>int</a:t>
            </a:r>
            <a:r>
              <a:rPr lang="en-IN" dirty="0" smtClean="0"/>
              <a:t> value1 = 5, value2 = 15; 	</a:t>
            </a:r>
          </a:p>
          <a:p>
            <a:pPr>
              <a:buNone/>
            </a:pPr>
            <a:r>
              <a:rPr lang="en-IN" dirty="0" err="1" smtClean="0"/>
              <a:t>int</a:t>
            </a:r>
            <a:r>
              <a:rPr lang="en-IN" dirty="0" smtClean="0"/>
              <a:t> *p1, *p2; 	</a:t>
            </a:r>
          </a:p>
          <a:p>
            <a:pPr>
              <a:buNone/>
            </a:pPr>
            <a:r>
              <a:rPr lang="en-IN" dirty="0" smtClean="0"/>
              <a:t>p1 = &amp;value1; // p1 = address of value1	</a:t>
            </a:r>
          </a:p>
          <a:p>
            <a:pPr>
              <a:buNone/>
            </a:pPr>
            <a:r>
              <a:rPr lang="en-IN" dirty="0" smtClean="0"/>
              <a:t>p2 = &amp;value2; // p2 = address of value2 	</a:t>
            </a:r>
          </a:p>
          <a:p>
            <a:pPr>
              <a:buNone/>
            </a:pPr>
            <a:r>
              <a:rPr lang="en-IN" dirty="0" smtClean="0"/>
              <a:t>*p1 = 10;     // value pointed to by p1=10 	</a:t>
            </a:r>
          </a:p>
          <a:p>
            <a:pPr>
              <a:buNone/>
            </a:pPr>
            <a:r>
              <a:rPr lang="en-IN" dirty="0" smtClean="0"/>
              <a:t>*p2 = *p1;    // value pointed to by p2= value    </a:t>
            </a:r>
          </a:p>
          <a:p>
            <a:pPr>
              <a:buNone/>
            </a:pPr>
            <a:r>
              <a:rPr lang="en-IN" dirty="0" smtClean="0"/>
              <a:t>// pointed to by p1 	</a:t>
            </a:r>
          </a:p>
          <a:p>
            <a:pPr>
              <a:buNone/>
            </a:pPr>
            <a:r>
              <a:rPr lang="en-IN" dirty="0" smtClean="0"/>
              <a:t>p1 = p2; 	    // p1 = p2 (pointer value copied) 	</a:t>
            </a:r>
          </a:p>
          <a:p>
            <a:pPr>
              <a:buNone/>
            </a:pPr>
            <a:r>
              <a:rPr lang="en-IN" dirty="0" smtClean="0"/>
              <a:t>*p1 = 20;     // value pointed to by p1 = 20 </a:t>
            </a:r>
          </a:p>
          <a:p>
            <a:pPr>
              <a:buNone/>
            </a:pPr>
            <a:r>
              <a:rPr lang="en-IN" dirty="0" err="1" smtClean="0"/>
              <a:t>printf</a:t>
            </a:r>
            <a:r>
              <a:rPr lang="en-IN" dirty="0" smtClean="0"/>
              <a:t>("value1=%d \n vale2=%d", value1,value2);  </a:t>
            </a:r>
          </a:p>
          <a:p>
            <a:pPr>
              <a:buNone/>
            </a:pPr>
            <a:r>
              <a:rPr lang="en-IN" dirty="0" smtClean="0"/>
              <a:t> return 0;</a:t>
            </a:r>
          </a:p>
          <a:p>
            <a:pPr>
              <a:buNone/>
            </a:pPr>
            <a:r>
              <a:rPr lang="en-IN" dirty="0" smtClean="0"/>
              <a:t>}</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smtClean="0"/>
              <a:t>Pointer example with function</a:t>
            </a:r>
            <a:endParaRPr lang="en-IN" dirty="0"/>
          </a:p>
        </p:txBody>
      </p:sp>
      <p:pic>
        <p:nvPicPr>
          <p:cNvPr id="8194" name="Picture 2"/>
          <p:cNvPicPr>
            <a:picLocks noGrp="1" noChangeAspect="1" noChangeArrowheads="1"/>
          </p:cNvPicPr>
          <p:nvPr>
            <p:ph idx="1"/>
          </p:nvPr>
        </p:nvPicPr>
        <p:blipFill>
          <a:blip r:embed="rId2"/>
          <a:srcRect/>
          <a:stretch>
            <a:fillRect/>
          </a:stretch>
        </p:blipFill>
        <p:spPr bwMode="auto">
          <a:xfrm>
            <a:off x="107504" y="1052736"/>
            <a:ext cx="8786874" cy="51435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 Variable</a:t>
            </a:r>
            <a:endParaRPr lang="en-IN" dirty="0"/>
          </a:p>
        </p:txBody>
      </p:sp>
      <p:pic>
        <p:nvPicPr>
          <p:cNvPr id="6146" name="Picture 2"/>
          <p:cNvPicPr>
            <a:picLocks noGrp="1" noChangeAspect="1" noChangeArrowheads="1"/>
          </p:cNvPicPr>
          <p:nvPr>
            <p:ph idx="1"/>
          </p:nvPr>
        </p:nvPicPr>
        <p:blipFill>
          <a:blip r:embed="rId2"/>
          <a:srcRect/>
          <a:stretch>
            <a:fillRect/>
          </a:stretch>
        </p:blipFill>
        <p:spPr bwMode="auto">
          <a:xfrm>
            <a:off x="500034" y="1500174"/>
            <a:ext cx="7643865" cy="47149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Traditional Pointer usage</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dirty="0" smtClean="0"/>
              <a:t>#include &lt;</a:t>
            </a:r>
            <a:r>
              <a:rPr lang="en-IN" dirty="0" err="1" smtClean="0"/>
              <a:t>stdio.h</a:t>
            </a:r>
            <a:r>
              <a:rPr lang="en-IN" dirty="0" smtClean="0"/>
              <a:t>&gt;</a:t>
            </a:r>
          </a:p>
          <a:p>
            <a:pPr>
              <a:buNone/>
            </a:pPr>
            <a:r>
              <a:rPr lang="en-IN" dirty="0" smtClean="0"/>
              <a:t>void </a:t>
            </a:r>
            <a:r>
              <a:rPr lang="en-IN" dirty="0" err="1" smtClean="0"/>
              <a:t>IndirectSwap</a:t>
            </a:r>
            <a:r>
              <a:rPr lang="en-IN" dirty="0" smtClean="0"/>
              <a:t>(char *Ptr1, char *Ptr2)</a:t>
            </a:r>
          </a:p>
          <a:p>
            <a:pPr>
              <a:buNone/>
            </a:pPr>
            <a:r>
              <a:rPr lang="en-IN" dirty="0" smtClean="0"/>
              <a:t>{</a:t>
            </a:r>
          </a:p>
          <a:p>
            <a:pPr>
              <a:buNone/>
            </a:pPr>
            <a:r>
              <a:rPr lang="en-IN" dirty="0" smtClean="0"/>
              <a:t>char temp = *Ptr1;</a:t>
            </a:r>
          </a:p>
          <a:p>
            <a:pPr>
              <a:buNone/>
            </a:pPr>
            <a:r>
              <a:rPr lang="en-IN" dirty="0" smtClean="0"/>
              <a:t>*Ptr1 = *Ptr2;</a:t>
            </a:r>
          </a:p>
          <a:p>
            <a:pPr>
              <a:buNone/>
            </a:pPr>
            <a:r>
              <a:rPr lang="en-IN" dirty="0" smtClean="0"/>
              <a:t>*Ptr2 = temp;</a:t>
            </a:r>
          </a:p>
          <a:p>
            <a:pPr>
              <a:buNone/>
            </a:pPr>
            <a:r>
              <a:rPr lang="en-IN" dirty="0" smtClean="0"/>
              <a:t>}</a:t>
            </a:r>
          </a:p>
          <a:p>
            <a:pPr>
              <a:buNone/>
            </a:pPr>
            <a:r>
              <a:rPr lang="en-IN" dirty="0" err="1" smtClean="0"/>
              <a:t>int</a:t>
            </a:r>
            <a:r>
              <a:rPr lang="en-IN" dirty="0" smtClean="0"/>
              <a:t> main(){ </a:t>
            </a:r>
          </a:p>
          <a:p>
            <a:pPr>
              <a:buNone/>
            </a:pPr>
            <a:r>
              <a:rPr lang="en-IN" dirty="0" smtClean="0"/>
              <a:t>char a = 'y'; char b = 'n';</a:t>
            </a:r>
          </a:p>
          <a:p>
            <a:pPr>
              <a:buNone/>
            </a:pPr>
            <a:r>
              <a:rPr lang="en-IN" dirty="0" err="1" smtClean="0"/>
              <a:t>IndirectSwap</a:t>
            </a:r>
            <a:r>
              <a:rPr lang="en-IN" dirty="0" smtClean="0"/>
              <a:t>(&amp;a, &amp;b);</a:t>
            </a:r>
          </a:p>
          <a:p>
            <a:pPr>
              <a:buNone/>
            </a:pPr>
            <a:r>
              <a:rPr lang="en-IN" dirty="0" err="1" smtClean="0"/>
              <a:t>printf</a:t>
            </a:r>
            <a:r>
              <a:rPr lang="en-IN" dirty="0" smtClean="0"/>
              <a:t>("a=%c\</a:t>
            </a:r>
            <a:r>
              <a:rPr lang="en-IN" dirty="0" err="1" smtClean="0"/>
              <a:t>tb</a:t>
            </a:r>
            <a:r>
              <a:rPr lang="en-IN" dirty="0" smtClean="0"/>
              <a:t>=%</a:t>
            </a:r>
            <a:r>
              <a:rPr lang="en-IN" dirty="0" err="1" smtClean="0"/>
              <a:t>c",a,b</a:t>
            </a:r>
            <a:r>
              <a:rPr lang="en-IN" dirty="0" smtClean="0"/>
              <a:t>);  </a:t>
            </a:r>
          </a:p>
          <a:p>
            <a:pPr>
              <a:buNone/>
            </a:pPr>
            <a:r>
              <a:rPr lang="en-IN" dirty="0" smtClean="0"/>
              <a:t>return 0;</a:t>
            </a:r>
          </a:p>
          <a:p>
            <a:pPr>
              <a:buNone/>
            </a:pPr>
            <a:r>
              <a:rPr lang="en-IN" dirty="0" smtClean="0"/>
              <a:t>}</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Pass by reference</a:t>
            </a:r>
            <a:endParaRPr lang="en-IN" dirty="0"/>
          </a:p>
        </p:txBody>
      </p:sp>
      <p:pic>
        <p:nvPicPr>
          <p:cNvPr id="9218" name="Picture 2"/>
          <p:cNvPicPr>
            <a:picLocks noGrp="1" noChangeAspect="1" noChangeArrowheads="1"/>
          </p:cNvPicPr>
          <p:nvPr>
            <p:ph idx="1"/>
          </p:nvPr>
        </p:nvPicPr>
        <p:blipFill>
          <a:blip r:embed="rId2"/>
          <a:srcRect/>
          <a:stretch>
            <a:fillRect/>
          </a:stretch>
        </p:blipFill>
        <p:spPr bwMode="auto">
          <a:xfrm>
            <a:off x="714349" y="1285860"/>
            <a:ext cx="7143800"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 Pointer to array elements</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IN" dirty="0" smtClean="0"/>
              <a:t>#include &lt;</a:t>
            </a:r>
            <a:r>
              <a:rPr lang="en-IN" dirty="0" err="1" smtClean="0"/>
              <a:t>stdio.h</a:t>
            </a:r>
            <a:r>
              <a:rPr lang="en-IN" dirty="0" smtClean="0"/>
              <a:t>&gt; </a:t>
            </a:r>
          </a:p>
          <a:p>
            <a:pPr>
              <a:buNone/>
            </a:pPr>
            <a:r>
              <a:rPr lang="en-IN" dirty="0" smtClean="0"/>
              <a:t>const </a:t>
            </a:r>
            <a:r>
              <a:rPr lang="en-IN" dirty="0" err="1" smtClean="0"/>
              <a:t>int</a:t>
            </a:r>
            <a:r>
              <a:rPr lang="en-IN" dirty="0" smtClean="0"/>
              <a:t> MAX = 3; </a:t>
            </a:r>
          </a:p>
          <a:p>
            <a:pPr>
              <a:buNone/>
            </a:pPr>
            <a:r>
              <a:rPr lang="en-IN" dirty="0" err="1" smtClean="0"/>
              <a:t>int</a:t>
            </a:r>
            <a:r>
              <a:rPr lang="en-IN" dirty="0" smtClean="0"/>
              <a:t> main () { </a:t>
            </a:r>
          </a:p>
          <a:p>
            <a:pPr>
              <a:buNone/>
            </a:pPr>
            <a:r>
              <a:rPr lang="en-IN" dirty="0" err="1" smtClean="0"/>
              <a:t>int</a:t>
            </a:r>
            <a:r>
              <a:rPr lang="en-IN" dirty="0" smtClean="0"/>
              <a:t> </a:t>
            </a:r>
            <a:r>
              <a:rPr lang="en-IN" dirty="0" err="1" smtClean="0"/>
              <a:t>var</a:t>
            </a:r>
            <a:r>
              <a:rPr lang="en-IN" dirty="0" smtClean="0"/>
              <a:t>[] = {10, 100, 200}; </a:t>
            </a:r>
          </a:p>
          <a:p>
            <a:pPr>
              <a:buNone/>
            </a:pPr>
            <a:r>
              <a:rPr lang="en-IN" dirty="0" err="1" smtClean="0"/>
              <a:t>int</a:t>
            </a:r>
            <a:r>
              <a:rPr lang="en-IN" dirty="0" smtClean="0"/>
              <a:t> </a:t>
            </a:r>
            <a:r>
              <a:rPr lang="en-IN" dirty="0" err="1" smtClean="0"/>
              <a:t>i</a:t>
            </a:r>
            <a:r>
              <a:rPr lang="en-IN" dirty="0" smtClean="0"/>
              <a:t>, *</a:t>
            </a:r>
            <a:r>
              <a:rPr lang="en-IN" dirty="0" err="1" smtClean="0"/>
              <a:t>ptr</a:t>
            </a:r>
            <a:r>
              <a:rPr lang="en-IN" dirty="0" smtClean="0"/>
              <a:t>; </a:t>
            </a:r>
          </a:p>
          <a:p>
            <a:pPr>
              <a:buNone/>
            </a:pPr>
            <a:r>
              <a:rPr lang="en-IN" dirty="0" smtClean="0"/>
              <a:t>/* let us have array address in pointer */ </a:t>
            </a:r>
          </a:p>
          <a:p>
            <a:pPr>
              <a:buNone/>
            </a:pPr>
            <a:r>
              <a:rPr lang="en-IN" dirty="0" err="1" smtClean="0"/>
              <a:t>ptr</a:t>
            </a:r>
            <a:r>
              <a:rPr lang="en-IN" dirty="0" smtClean="0"/>
              <a:t> = </a:t>
            </a:r>
            <a:r>
              <a:rPr lang="en-IN" dirty="0" err="1" smtClean="0"/>
              <a:t>var</a:t>
            </a:r>
            <a:r>
              <a:rPr lang="en-IN" dirty="0" smtClean="0"/>
              <a:t>; </a:t>
            </a:r>
          </a:p>
          <a:p>
            <a:pPr>
              <a:buNone/>
            </a:pPr>
            <a:r>
              <a:rPr lang="en-IN" dirty="0" smtClean="0"/>
              <a:t>for ( </a:t>
            </a:r>
            <a:r>
              <a:rPr lang="en-IN" dirty="0" err="1" smtClean="0"/>
              <a:t>i</a:t>
            </a:r>
            <a:r>
              <a:rPr lang="en-IN" dirty="0" smtClean="0"/>
              <a:t> = 0; </a:t>
            </a:r>
            <a:r>
              <a:rPr lang="en-IN" dirty="0" err="1" smtClean="0"/>
              <a:t>i</a:t>
            </a:r>
            <a:r>
              <a:rPr lang="en-IN" dirty="0" smtClean="0"/>
              <a:t> &lt; MAX; </a:t>
            </a:r>
            <a:r>
              <a:rPr lang="en-IN" dirty="0" err="1" smtClean="0"/>
              <a:t>i</a:t>
            </a:r>
            <a:r>
              <a:rPr lang="en-IN" dirty="0" smtClean="0"/>
              <a:t>++) </a:t>
            </a:r>
          </a:p>
          <a:p>
            <a:pPr>
              <a:buNone/>
            </a:pPr>
            <a:r>
              <a:rPr lang="en-IN" dirty="0" smtClean="0"/>
              <a:t>{</a:t>
            </a:r>
          </a:p>
          <a:p>
            <a:pPr>
              <a:buNone/>
            </a:pPr>
            <a:r>
              <a:rPr lang="en-IN" dirty="0" smtClean="0"/>
              <a:t> </a:t>
            </a:r>
            <a:r>
              <a:rPr lang="en-IN" dirty="0" err="1" smtClean="0"/>
              <a:t>printf</a:t>
            </a:r>
            <a:r>
              <a:rPr lang="en-IN" dirty="0" smtClean="0"/>
              <a:t>("Address of </a:t>
            </a:r>
            <a:r>
              <a:rPr lang="en-IN" dirty="0" err="1" smtClean="0"/>
              <a:t>var</a:t>
            </a:r>
            <a:r>
              <a:rPr lang="en-IN" dirty="0" smtClean="0"/>
              <a:t>[%d] = %x\n", </a:t>
            </a:r>
            <a:r>
              <a:rPr lang="en-IN" dirty="0" err="1" smtClean="0"/>
              <a:t>i</a:t>
            </a:r>
            <a:r>
              <a:rPr lang="en-IN" dirty="0" smtClean="0"/>
              <a:t>, </a:t>
            </a:r>
            <a:r>
              <a:rPr lang="en-IN" dirty="0" err="1" smtClean="0"/>
              <a:t>ptr</a:t>
            </a:r>
            <a:r>
              <a:rPr lang="en-IN" dirty="0" smtClean="0"/>
              <a:t> ); </a:t>
            </a:r>
          </a:p>
          <a:p>
            <a:pPr>
              <a:buNone/>
            </a:pPr>
            <a:r>
              <a:rPr lang="en-IN" dirty="0" err="1" smtClean="0"/>
              <a:t>printf</a:t>
            </a:r>
            <a:r>
              <a:rPr lang="en-IN" dirty="0" smtClean="0"/>
              <a:t>("Value of </a:t>
            </a:r>
            <a:r>
              <a:rPr lang="en-IN" dirty="0" err="1" smtClean="0"/>
              <a:t>var</a:t>
            </a:r>
            <a:r>
              <a:rPr lang="en-IN" dirty="0" smtClean="0"/>
              <a:t>[%d] = %d\n", </a:t>
            </a:r>
            <a:r>
              <a:rPr lang="en-IN" dirty="0" err="1" smtClean="0"/>
              <a:t>i</a:t>
            </a:r>
            <a:r>
              <a:rPr lang="en-IN" dirty="0" smtClean="0"/>
              <a:t>, *</a:t>
            </a:r>
            <a:r>
              <a:rPr lang="en-IN" dirty="0" err="1" smtClean="0"/>
              <a:t>ptr</a:t>
            </a:r>
            <a:r>
              <a:rPr lang="en-IN" dirty="0" smtClean="0"/>
              <a:t> ); </a:t>
            </a:r>
          </a:p>
          <a:p>
            <a:pPr>
              <a:buNone/>
            </a:pPr>
            <a:r>
              <a:rPr lang="en-IN" dirty="0" smtClean="0"/>
              <a:t>/* move to the next location */ </a:t>
            </a:r>
          </a:p>
          <a:p>
            <a:pPr>
              <a:buNone/>
            </a:pPr>
            <a:r>
              <a:rPr lang="en-IN" dirty="0" err="1" smtClean="0"/>
              <a:t>ptr</a:t>
            </a:r>
            <a:r>
              <a:rPr lang="en-IN" dirty="0" smtClean="0"/>
              <a:t>++; } </a:t>
            </a:r>
          </a:p>
          <a:p>
            <a:pPr>
              <a:buNone/>
            </a:pPr>
            <a:r>
              <a:rPr lang="en-IN" dirty="0" smtClean="0"/>
              <a:t>return 0;</a:t>
            </a:r>
          </a:p>
          <a:p>
            <a:pPr>
              <a:buNone/>
            </a:pPr>
            <a:r>
              <a:rPr lang="en-IN" dirty="0" smtClean="0"/>
              <a:t> }</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C-code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124744"/>
            <a:ext cx="7920880" cy="5219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075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Another example</a:t>
            </a: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IN" dirty="0" smtClean="0"/>
              <a:t>main()</a:t>
            </a:r>
            <a:br>
              <a:rPr lang="en-IN" dirty="0" smtClean="0"/>
            </a:br>
            <a:r>
              <a:rPr lang="en-IN" dirty="0" smtClean="0"/>
              <a:t>{</a:t>
            </a:r>
            <a:br>
              <a:rPr lang="en-IN" dirty="0" smtClean="0"/>
            </a:br>
            <a:r>
              <a:rPr lang="en-IN" dirty="0" err="1" smtClean="0"/>
              <a:t>int</a:t>
            </a:r>
            <a:r>
              <a:rPr lang="en-IN" dirty="0" smtClean="0"/>
              <a:t> x[] = {1,2,3,4,5};</a:t>
            </a:r>
            <a:br>
              <a:rPr lang="en-IN" dirty="0" smtClean="0"/>
            </a:br>
            <a:r>
              <a:rPr lang="en-IN" dirty="0" err="1" smtClean="0"/>
              <a:t>int</a:t>
            </a:r>
            <a:r>
              <a:rPr lang="en-IN" dirty="0" smtClean="0"/>
              <a:t> *</a:t>
            </a:r>
            <a:r>
              <a:rPr lang="en-IN" dirty="0" err="1" smtClean="0"/>
              <a:t>ptr,i</a:t>
            </a:r>
            <a:r>
              <a:rPr lang="en-IN" dirty="0" smtClean="0"/>
              <a:t> ;</a:t>
            </a:r>
            <a:br>
              <a:rPr lang="en-IN" dirty="0" smtClean="0"/>
            </a:br>
            <a:r>
              <a:rPr lang="en-IN" dirty="0" err="1" smtClean="0"/>
              <a:t>ptr</a:t>
            </a:r>
            <a:r>
              <a:rPr lang="en-IN" dirty="0" smtClean="0"/>
              <a:t> = x;</a:t>
            </a:r>
            <a:br>
              <a:rPr lang="en-IN" dirty="0" smtClean="0"/>
            </a:br>
            <a:r>
              <a:rPr lang="en-IN" dirty="0" smtClean="0"/>
              <a:t>for(</a:t>
            </a:r>
            <a:r>
              <a:rPr lang="en-IN" dirty="0" err="1" smtClean="0"/>
              <a:t>i</a:t>
            </a:r>
            <a:r>
              <a:rPr lang="en-IN" dirty="0" smtClean="0"/>
              <a:t>=0;i&lt;5;i++)</a:t>
            </a:r>
            <a:br>
              <a:rPr lang="en-IN" dirty="0" smtClean="0"/>
            </a:br>
            <a:r>
              <a:rPr lang="en-IN" dirty="0" smtClean="0"/>
              <a:t>{</a:t>
            </a:r>
            <a:br>
              <a:rPr lang="en-IN" dirty="0" smtClean="0"/>
            </a:br>
            <a:r>
              <a:rPr lang="en-IN" dirty="0" err="1" smtClean="0"/>
              <a:t>printf</a:t>
            </a:r>
            <a:r>
              <a:rPr lang="en-IN" dirty="0" smtClean="0"/>
              <a:t>("</a:t>
            </a:r>
            <a:r>
              <a:rPr lang="en-IN" dirty="0" err="1" smtClean="0"/>
              <a:t>nAddress</a:t>
            </a:r>
            <a:r>
              <a:rPr lang="en-IN" dirty="0" smtClean="0"/>
              <a:t> : %</a:t>
            </a:r>
            <a:r>
              <a:rPr lang="en-IN" dirty="0" err="1" smtClean="0"/>
              <a:t>u",&amp;x</a:t>
            </a:r>
            <a:r>
              <a:rPr lang="en-IN" dirty="0" smtClean="0"/>
              <a:t>[</a:t>
            </a:r>
            <a:r>
              <a:rPr lang="en-IN" dirty="0" err="1" smtClean="0"/>
              <a:t>i</a:t>
            </a:r>
            <a:r>
              <a:rPr lang="en-IN" dirty="0" smtClean="0"/>
              <a:t>]);</a:t>
            </a:r>
            <a:br>
              <a:rPr lang="en-IN" dirty="0" smtClean="0"/>
            </a:br>
            <a:r>
              <a:rPr lang="en-IN" dirty="0" err="1" smtClean="0"/>
              <a:t>printf</a:t>
            </a:r>
            <a:r>
              <a:rPr lang="en-IN" dirty="0" smtClean="0"/>
              <a:t>("</a:t>
            </a:r>
            <a:r>
              <a:rPr lang="en-IN" dirty="0" err="1" smtClean="0"/>
              <a:t>nElement</a:t>
            </a:r>
            <a:r>
              <a:rPr lang="en-IN" dirty="0" smtClean="0"/>
              <a:t> : %</a:t>
            </a:r>
            <a:r>
              <a:rPr lang="en-IN" dirty="0" err="1" smtClean="0"/>
              <a:t>d",x</a:t>
            </a:r>
            <a:r>
              <a:rPr lang="en-IN" dirty="0" smtClean="0"/>
              <a:t>[</a:t>
            </a:r>
            <a:r>
              <a:rPr lang="en-IN" dirty="0" err="1" smtClean="0"/>
              <a:t>i</a:t>
            </a:r>
            <a:r>
              <a:rPr lang="en-IN" dirty="0" smtClean="0"/>
              <a:t>]);</a:t>
            </a:r>
            <a:br>
              <a:rPr lang="en-IN" dirty="0" smtClean="0"/>
            </a:br>
            <a:r>
              <a:rPr lang="en-IN" dirty="0" err="1" smtClean="0"/>
              <a:t>printf</a:t>
            </a:r>
            <a:r>
              <a:rPr lang="en-IN" dirty="0" smtClean="0"/>
              <a:t>("</a:t>
            </a:r>
            <a:r>
              <a:rPr lang="en-IN" dirty="0" err="1" smtClean="0"/>
              <a:t>nElement</a:t>
            </a:r>
            <a:r>
              <a:rPr lang="en-IN" dirty="0" smtClean="0"/>
              <a:t> : %u",*(</a:t>
            </a:r>
            <a:r>
              <a:rPr lang="en-IN" dirty="0" err="1" smtClean="0"/>
              <a:t>x+i</a:t>
            </a:r>
            <a:r>
              <a:rPr lang="en-IN" dirty="0" smtClean="0"/>
              <a:t>));</a:t>
            </a:r>
            <a:br>
              <a:rPr lang="en-IN" dirty="0" smtClean="0"/>
            </a:br>
            <a:r>
              <a:rPr lang="en-IN" dirty="0" err="1" smtClean="0"/>
              <a:t>printf</a:t>
            </a:r>
            <a:r>
              <a:rPr lang="en-IN" dirty="0" smtClean="0"/>
              <a:t>("</a:t>
            </a:r>
            <a:r>
              <a:rPr lang="en-IN" dirty="0" err="1" smtClean="0"/>
              <a:t>nElement</a:t>
            </a:r>
            <a:r>
              <a:rPr lang="en-IN" dirty="0" smtClean="0"/>
              <a:t> : %</a:t>
            </a:r>
            <a:r>
              <a:rPr lang="en-IN" dirty="0" err="1" smtClean="0"/>
              <a:t>d",i</a:t>
            </a:r>
            <a:r>
              <a:rPr lang="en-IN" dirty="0" smtClean="0"/>
              <a:t>[x]);</a:t>
            </a:r>
            <a:br>
              <a:rPr lang="en-IN" dirty="0" smtClean="0"/>
            </a:br>
            <a:r>
              <a:rPr lang="en-IN" dirty="0" err="1" smtClean="0"/>
              <a:t>printf</a:t>
            </a:r>
            <a:r>
              <a:rPr lang="en-IN" dirty="0" smtClean="0"/>
              <a:t>("</a:t>
            </a:r>
            <a:r>
              <a:rPr lang="en-IN" dirty="0" err="1" smtClean="0"/>
              <a:t>nElement</a:t>
            </a:r>
            <a:r>
              <a:rPr lang="en-IN" dirty="0" smtClean="0"/>
              <a:t> : %d",*</a:t>
            </a:r>
            <a:r>
              <a:rPr lang="en-IN" dirty="0" err="1" smtClean="0"/>
              <a:t>ptr</a:t>
            </a:r>
            <a:r>
              <a:rPr lang="en-IN" dirty="0" smtClean="0"/>
              <a:t>);</a:t>
            </a:r>
            <a:br>
              <a:rPr lang="en-IN" dirty="0" smtClean="0"/>
            </a:br>
            <a:r>
              <a:rPr lang="en-IN" dirty="0" smtClean="0"/>
              <a:t>} </a:t>
            </a:r>
            <a:br>
              <a:rPr lang="en-IN" dirty="0" smtClean="0"/>
            </a:br>
            <a:r>
              <a:rPr lang="en-IN" dirty="0" smtClean="0"/>
              <a:t>} </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Note pointer array</a:t>
            </a:r>
            <a:endParaRPr lang="en-IN" dirty="0"/>
          </a:p>
        </p:txBody>
      </p:sp>
      <p:pic>
        <p:nvPicPr>
          <p:cNvPr id="10242" name="Picture 2"/>
          <p:cNvPicPr>
            <a:picLocks noGrp="1" noChangeAspect="1" noChangeArrowheads="1"/>
          </p:cNvPicPr>
          <p:nvPr>
            <p:ph idx="1"/>
          </p:nvPr>
        </p:nvPicPr>
        <p:blipFill>
          <a:blip r:embed="rId2"/>
          <a:srcRect/>
          <a:stretch>
            <a:fillRect/>
          </a:stretch>
        </p:blipFill>
        <p:spPr bwMode="auto">
          <a:xfrm>
            <a:off x="1714480" y="2357430"/>
            <a:ext cx="4152900" cy="31432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Passing array to function using call by value method</a:t>
            </a:r>
            <a:br>
              <a:rPr lang="en-IN" b="1" dirty="0" smtClean="0"/>
            </a:b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IN" dirty="0" smtClean="0"/>
              <a:t>#include &lt;</a:t>
            </a:r>
            <a:r>
              <a:rPr lang="en-IN" dirty="0" err="1" smtClean="0"/>
              <a:t>stdio.h</a:t>
            </a:r>
            <a:r>
              <a:rPr lang="en-IN" dirty="0" smtClean="0"/>
              <a:t>&gt; </a:t>
            </a:r>
          </a:p>
          <a:p>
            <a:pPr>
              <a:buNone/>
            </a:pPr>
            <a:r>
              <a:rPr lang="en-IN" dirty="0" smtClean="0"/>
              <a:t>void </a:t>
            </a:r>
            <a:r>
              <a:rPr lang="en-IN" dirty="0" err="1" smtClean="0"/>
              <a:t>disp</a:t>
            </a:r>
            <a:r>
              <a:rPr lang="en-IN" dirty="0" smtClean="0"/>
              <a:t>( char </a:t>
            </a:r>
            <a:r>
              <a:rPr lang="en-IN" dirty="0" err="1" smtClean="0"/>
              <a:t>ch</a:t>
            </a:r>
            <a:r>
              <a:rPr lang="en-IN" dirty="0" smtClean="0"/>
              <a:t>)</a:t>
            </a:r>
          </a:p>
          <a:p>
            <a:pPr>
              <a:buNone/>
            </a:pPr>
            <a:r>
              <a:rPr lang="en-IN" dirty="0" smtClean="0"/>
              <a:t> { </a:t>
            </a:r>
          </a:p>
          <a:p>
            <a:pPr>
              <a:buNone/>
            </a:pPr>
            <a:r>
              <a:rPr lang="en-IN" dirty="0" err="1" smtClean="0"/>
              <a:t>printf</a:t>
            </a:r>
            <a:r>
              <a:rPr lang="en-IN" dirty="0" smtClean="0"/>
              <a:t>("%c ", </a:t>
            </a:r>
            <a:r>
              <a:rPr lang="en-IN" dirty="0" err="1" smtClean="0"/>
              <a:t>ch</a:t>
            </a:r>
            <a:r>
              <a:rPr lang="en-IN" dirty="0" smtClean="0"/>
              <a:t>); </a:t>
            </a:r>
          </a:p>
          <a:p>
            <a:pPr>
              <a:buNone/>
            </a:pPr>
            <a:r>
              <a:rPr lang="en-IN" dirty="0" smtClean="0"/>
              <a:t>}</a:t>
            </a:r>
          </a:p>
          <a:p>
            <a:pPr>
              <a:buNone/>
            </a:pPr>
            <a:r>
              <a:rPr lang="en-IN" dirty="0" smtClean="0"/>
              <a:t> </a:t>
            </a:r>
            <a:r>
              <a:rPr lang="en-IN" dirty="0" err="1" smtClean="0"/>
              <a:t>int</a:t>
            </a:r>
            <a:r>
              <a:rPr lang="en-IN" dirty="0" smtClean="0"/>
              <a:t> main() </a:t>
            </a:r>
          </a:p>
          <a:p>
            <a:pPr>
              <a:buNone/>
            </a:pPr>
            <a:r>
              <a:rPr lang="en-IN" dirty="0" smtClean="0"/>
              <a:t>{</a:t>
            </a:r>
          </a:p>
          <a:p>
            <a:pPr>
              <a:buNone/>
            </a:pPr>
            <a:r>
              <a:rPr lang="en-IN" dirty="0" smtClean="0"/>
              <a:t> char </a:t>
            </a:r>
            <a:r>
              <a:rPr lang="en-IN" dirty="0" err="1" smtClean="0"/>
              <a:t>arr</a:t>
            </a:r>
            <a:r>
              <a:rPr lang="en-IN" dirty="0" smtClean="0"/>
              <a:t>[] = {'a', 'b', 'c', 'd', 'e', 'f', 'g', 'h', '</a:t>
            </a:r>
            <a:r>
              <a:rPr lang="en-IN" dirty="0" err="1" smtClean="0"/>
              <a:t>i</a:t>
            </a:r>
            <a:r>
              <a:rPr lang="en-IN" dirty="0" smtClean="0"/>
              <a:t>', 'j'}; </a:t>
            </a:r>
          </a:p>
          <a:p>
            <a:pPr>
              <a:buNone/>
            </a:pPr>
            <a:r>
              <a:rPr lang="en-IN" dirty="0" smtClean="0"/>
              <a:t>for (</a:t>
            </a:r>
            <a:r>
              <a:rPr lang="en-IN" dirty="0" err="1" smtClean="0"/>
              <a:t>int</a:t>
            </a:r>
            <a:r>
              <a:rPr lang="en-IN" dirty="0" smtClean="0"/>
              <a:t> x=0; x&lt;10; x++)</a:t>
            </a:r>
          </a:p>
          <a:p>
            <a:pPr>
              <a:buNone/>
            </a:pPr>
            <a:r>
              <a:rPr lang="en-IN" dirty="0" smtClean="0"/>
              <a:t> {</a:t>
            </a:r>
          </a:p>
          <a:p>
            <a:pPr>
              <a:buNone/>
            </a:pPr>
            <a:r>
              <a:rPr lang="en-IN" dirty="0" smtClean="0"/>
              <a:t> /* I’m passing each element one by one using subscript*/ </a:t>
            </a:r>
          </a:p>
          <a:p>
            <a:pPr>
              <a:buNone/>
            </a:pPr>
            <a:r>
              <a:rPr lang="en-IN" dirty="0" err="1" smtClean="0"/>
              <a:t>disp</a:t>
            </a:r>
            <a:r>
              <a:rPr lang="en-IN" dirty="0" smtClean="0"/>
              <a:t> (</a:t>
            </a:r>
            <a:r>
              <a:rPr lang="en-IN" dirty="0" err="1" smtClean="0"/>
              <a:t>arr</a:t>
            </a:r>
            <a:r>
              <a:rPr lang="en-IN" dirty="0" smtClean="0"/>
              <a:t>[x]); </a:t>
            </a:r>
          </a:p>
          <a:p>
            <a:pPr>
              <a:buNone/>
            </a:pPr>
            <a:r>
              <a:rPr lang="en-IN" dirty="0" smtClean="0"/>
              <a:t>} </a:t>
            </a:r>
          </a:p>
          <a:p>
            <a:pPr>
              <a:buNone/>
            </a:pPr>
            <a:r>
              <a:rPr lang="en-IN" dirty="0" smtClean="0"/>
              <a:t>return 0; </a:t>
            </a:r>
          </a:p>
          <a:p>
            <a:pPr>
              <a:buNone/>
            </a:pPr>
            <a:r>
              <a:rPr lang="en-IN" dirty="0" smtClean="0"/>
              <a:t>}</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Passing array to function using call by reference</a:t>
            </a:r>
            <a:br>
              <a:rPr lang="en-IN" b="1" dirty="0" smtClean="0"/>
            </a:b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IN" dirty="0" smtClean="0"/>
              <a:t>#include &lt;</a:t>
            </a:r>
            <a:r>
              <a:rPr lang="en-IN" dirty="0" err="1" smtClean="0"/>
              <a:t>stdio.h</a:t>
            </a:r>
            <a:r>
              <a:rPr lang="en-IN" dirty="0" smtClean="0"/>
              <a:t>&gt;</a:t>
            </a:r>
          </a:p>
          <a:p>
            <a:pPr>
              <a:buNone/>
            </a:pPr>
            <a:r>
              <a:rPr lang="en-IN" dirty="0" smtClean="0"/>
              <a:t>void </a:t>
            </a:r>
            <a:r>
              <a:rPr lang="en-IN" dirty="0" err="1" smtClean="0"/>
              <a:t>disp</a:t>
            </a:r>
            <a:r>
              <a:rPr lang="en-IN" dirty="0" smtClean="0"/>
              <a:t>( </a:t>
            </a:r>
            <a:r>
              <a:rPr lang="en-IN" dirty="0" err="1" smtClean="0"/>
              <a:t>int</a:t>
            </a:r>
            <a:r>
              <a:rPr lang="en-IN" dirty="0" smtClean="0"/>
              <a:t> *num)</a:t>
            </a:r>
          </a:p>
          <a:p>
            <a:pPr>
              <a:buNone/>
            </a:pPr>
            <a:r>
              <a:rPr lang="en-IN" dirty="0" smtClean="0"/>
              <a:t>{</a:t>
            </a:r>
          </a:p>
          <a:p>
            <a:pPr>
              <a:buNone/>
            </a:pPr>
            <a:r>
              <a:rPr lang="en-IN" dirty="0" smtClean="0"/>
              <a:t>    </a:t>
            </a:r>
            <a:r>
              <a:rPr lang="en-IN" dirty="0" err="1" smtClean="0"/>
              <a:t>printf</a:t>
            </a:r>
            <a:r>
              <a:rPr lang="en-IN" dirty="0" smtClean="0"/>
              <a:t>("%d ", *num);</a:t>
            </a:r>
          </a:p>
          <a:p>
            <a:pPr>
              <a:buNone/>
            </a:pPr>
            <a:r>
              <a:rPr lang="en-IN" dirty="0" smtClean="0"/>
              <a:t>}</a:t>
            </a:r>
          </a:p>
          <a:p>
            <a:pPr>
              <a:buNone/>
            </a:pPr>
            <a:endParaRPr lang="en-IN" dirty="0" smtClean="0"/>
          </a:p>
          <a:p>
            <a:pPr>
              <a:buNone/>
            </a:pPr>
            <a:r>
              <a:rPr lang="en-IN" dirty="0" err="1" smtClean="0"/>
              <a:t>int</a:t>
            </a:r>
            <a:r>
              <a:rPr lang="en-IN" dirty="0" smtClean="0"/>
              <a:t> main()</a:t>
            </a:r>
          </a:p>
          <a:p>
            <a:pPr>
              <a:buNone/>
            </a:pPr>
            <a:r>
              <a:rPr lang="en-IN" dirty="0" smtClean="0"/>
              <a:t>{</a:t>
            </a:r>
          </a:p>
          <a:p>
            <a:pPr>
              <a:buNone/>
            </a:pPr>
            <a:r>
              <a:rPr lang="en-IN" dirty="0" smtClean="0"/>
              <a:t>     </a:t>
            </a:r>
            <a:r>
              <a:rPr lang="en-IN" dirty="0" err="1" smtClean="0"/>
              <a:t>int</a:t>
            </a:r>
            <a:r>
              <a:rPr lang="en-IN" dirty="0" smtClean="0"/>
              <a:t> </a:t>
            </a:r>
            <a:r>
              <a:rPr lang="en-IN" dirty="0" err="1" smtClean="0"/>
              <a:t>arr</a:t>
            </a:r>
            <a:r>
              <a:rPr lang="en-IN" dirty="0" smtClean="0"/>
              <a:t>[] = {1, 2, 3, 4, 5, 6, 7, 8, 9, 0};</a:t>
            </a:r>
          </a:p>
          <a:p>
            <a:pPr>
              <a:buNone/>
            </a:pPr>
            <a:r>
              <a:rPr lang="en-IN" dirty="0" smtClean="0"/>
              <a:t>     for (</a:t>
            </a:r>
            <a:r>
              <a:rPr lang="en-IN" dirty="0" err="1" smtClean="0"/>
              <a:t>int</a:t>
            </a:r>
            <a:r>
              <a:rPr lang="en-IN" dirty="0" smtClean="0"/>
              <a:t> </a:t>
            </a:r>
            <a:r>
              <a:rPr lang="en-IN" dirty="0" err="1" smtClean="0"/>
              <a:t>i</a:t>
            </a:r>
            <a:r>
              <a:rPr lang="en-IN" dirty="0" smtClean="0"/>
              <a:t>=0; </a:t>
            </a:r>
            <a:r>
              <a:rPr lang="en-IN" dirty="0" err="1" smtClean="0"/>
              <a:t>i</a:t>
            </a:r>
            <a:r>
              <a:rPr lang="en-IN" dirty="0" smtClean="0"/>
              <a:t>&lt;10; </a:t>
            </a:r>
            <a:r>
              <a:rPr lang="en-IN" dirty="0" err="1" smtClean="0"/>
              <a:t>i</a:t>
            </a:r>
            <a:r>
              <a:rPr lang="en-IN" dirty="0" smtClean="0"/>
              <a:t>++)</a:t>
            </a:r>
          </a:p>
          <a:p>
            <a:pPr>
              <a:buNone/>
            </a:pPr>
            <a:r>
              <a:rPr lang="en-IN" dirty="0" smtClean="0"/>
              <a:t>     {</a:t>
            </a:r>
          </a:p>
          <a:p>
            <a:pPr>
              <a:buNone/>
            </a:pPr>
            <a:r>
              <a:rPr lang="en-IN" dirty="0" smtClean="0"/>
              <a:t>         /* Passing addresses of array elements*/</a:t>
            </a:r>
          </a:p>
          <a:p>
            <a:pPr>
              <a:buNone/>
            </a:pPr>
            <a:r>
              <a:rPr lang="en-IN" dirty="0" smtClean="0"/>
              <a:t>         </a:t>
            </a:r>
            <a:r>
              <a:rPr lang="en-IN" dirty="0" err="1" smtClean="0"/>
              <a:t>disp</a:t>
            </a:r>
            <a:r>
              <a:rPr lang="en-IN" dirty="0" smtClean="0"/>
              <a:t> (&amp;</a:t>
            </a:r>
            <a:r>
              <a:rPr lang="en-IN" dirty="0" err="1" smtClean="0"/>
              <a:t>arr</a:t>
            </a:r>
            <a:r>
              <a:rPr lang="en-IN" dirty="0" smtClean="0"/>
              <a:t>[</a:t>
            </a:r>
            <a:r>
              <a:rPr lang="en-IN" dirty="0" err="1" smtClean="0"/>
              <a:t>i</a:t>
            </a:r>
            <a:r>
              <a:rPr lang="en-IN" dirty="0" smtClean="0"/>
              <a:t>]);</a:t>
            </a:r>
          </a:p>
          <a:p>
            <a:pPr>
              <a:buNone/>
            </a:pPr>
            <a:r>
              <a:rPr lang="en-IN" dirty="0" smtClean="0"/>
              <a:t>     }</a:t>
            </a:r>
          </a:p>
          <a:p>
            <a:pPr>
              <a:buNone/>
            </a:pPr>
            <a:endParaRPr lang="en-IN" dirty="0" smtClean="0"/>
          </a:p>
          <a:p>
            <a:pPr>
              <a:buNone/>
            </a:pPr>
            <a:r>
              <a:rPr lang="en-IN" dirty="0" smtClean="0"/>
              <a:t>     return 0;</a:t>
            </a:r>
          </a:p>
          <a:p>
            <a:pPr>
              <a:buNone/>
            </a:pPr>
            <a:r>
              <a:rPr lang="en-IN" dirty="0" smtClean="0"/>
              <a:t>}</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How to pass an entire array to a function as an argument?</a:t>
            </a:r>
            <a:br>
              <a:rPr lang="en-IN" b="1" dirty="0" smtClean="0"/>
            </a:br>
            <a:endParaRPr lang="en-IN" dirty="0"/>
          </a:p>
        </p:txBody>
      </p:sp>
      <p:sp>
        <p:nvSpPr>
          <p:cNvPr id="3" name="Content Placeholder 2"/>
          <p:cNvSpPr>
            <a:spLocks noGrp="1"/>
          </p:cNvSpPr>
          <p:nvPr>
            <p:ph idx="1"/>
          </p:nvPr>
        </p:nvSpPr>
        <p:spPr>
          <a:xfrm>
            <a:off x="457200" y="1214422"/>
            <a:ext cx="8229600" cy="4911741"/>
          </a:xfrm>
        </p:spPr>
        <p:txBody>
          <a:bodyPr>
            <a:noAutofit/>
          </a:bodyPr>
          <a:lstStyle/>
          <a:p>
            <a:pPr>
              <a:buNone/>
            </a:pPr>
            <a:r>
              <a:rPr lang="en-IN" sz="1400" dirty="0" smtClean="0"/>
              <a:t>#include &lt;</a:t>
            </a:r>
            <a:r>
              <a:rPr lang="en-IN" sz="1400" dirty="0" err="1" smtClean="0"/>
              <a:t>stdio.h</a:t>
            </a:r>
            <a:r>
              <a:rPr lang="en-IN" sz="1400" dirty="0" smtClean="0"/>
              <a:t>&gt;</a:t>
            </a:r>
          </a:p>
          <a:p>
            <a:pPr>
              <a:buNone/>
            </a:pPr>
            <a:r>
              <a:rPr lang="en-IN" sz="1400" dirty="0" smtClean="0"/>
              <a:t>void </a:t>
            </a:r>
            <a:r>
              <a:rPr lang="en-IN" sz="1400" dirty="0" err="1" smtClean="0"/>
              <a:t>myfuncn</a:t>
            </a:r>
            <a:r>
              <a:rPr lang="en-IN" sz="1400" dirty="0" smtClean="0"/>
              <a:t>( </a:t>
            </a:r>
            <a:r>
              <a:rPr lang="en-IN" sz="1400" dirty="0" err="1" smtClean="0"/>
              <a:t>int</a:t>
            </a:r>
            <a:r>
              <a:rPr lang="en-IN" sz="1400" dirty="0" smtClean="0"/>
              <a:t> *var1, </a:t>
            </a:r>
            <a:r>
              <a:rPr lang="en-IN" sz="1400" dirty="0" err="1" smtClean="0"/>
              <a:t>int</a:t>
            </a:r>
            <a:r>
              <a:rPr lang="en-IN" sz="1400" dirty="0" smtClean="0"/>
              <a:t> var2)</a:t>
            </a:r>
          </a:p>
          <a:p>
            <a:pPr>
              <a:buNone/>
            </a:pPr>
            <a:r>
              <a:rPr lang="en-IN" sz="1400" dirty="0" smtClean="0"/>
              <a:t>{</a:t>
            </a:r>
          </a:p>
          <a:p>
            <a:pPr>
              <a:buNone/>
            </a:pPr>
            <a:r>
              <a:rPr lang="en-IN" sz="1400" dirty="0" smtClean="0"/>
              <a:t>	/* The pointer var1 is pointing to the first element of</a:t>
            </a:r>
          </a:p>
          <a:p>
            <a:pPr>
              <a:buNone/>
            </a:pPr>
            <a:r>
              <a:rPr lang="en-IN" sz="1400" dirty="0" smtClean="0"/>
              <a:t>	 * the array and the var2 is the size of the array. In the</a:t>
            </a:r>
          </a:p>
          <a:p>
            <a:pPr>
              <a:buNone/>
            </a:pPr>
            <a:r>
              <a:rPr lang="en-IN" sz="1400" dirty="0" smtClean="0"/>
              <a:t>	 * loop we are incrementing pointer so that it points to</a:t>
            </a:r>
          </a:p>
          <a:p>
            <a:pPr>
              <a:buNone/>
            </a:pPr>
            <a:r>
              <a:rPr lang="en-IN" sz="1400" dirty="0" smtClean="0"/>
              <a:t>	 * the next element of the array on each increment. 	 	 */</a:t>
            </a:r>
          </a:p>
          <a:p>
            <a:pPr>
              <a:buNone/>
            </a:pPr>
            <a:r>
              <a:rPr lang="en-IN" sz="1400" dirty="0" smtClean="0"/>
              <a:t>    for(</a:t>
            </a:r>
            <a:r>
              <a:rPr lang="en-IN" sz="1400" dirty="0" err="1" smtClean="0"/>
              <a:t>int</a:t>
            </a:r>
            <a:r>
              <a:rPr lang="en-IN" sz="1400" dirty="0" smtClean="0"/>
              <a:t> x=0; x&lt;var2; x++)</a:t>
            </a:r>
          </a:p>
          <a:p>
            <a:pPr>
              <a:buNone/>
            </a:pPr>
            <a:r>
              <a:rPr lang="en-IN" sz="1400" dirty="0" smtClean="0"/>
              <a:t>    {</a:t>
            </a:r>
          </a:p>
          <a:p>
            <a:pPr>
              <a:buNone/>
            </a:pPr>
            <a:r>
              <a:rPr lang="en-IN" sz="1400" dirty="0" smtClean="0"/>
              <a:t>        </a:t>
            </a:r>
            <a:r>
              <a:rPr lang="en-IN" sz="1400" dirty="0" err="1" smtClean="0"/>
              <a:t>printf</a:t>
            </a:r>
            <a:r>
              <a:rPr lang="en-IN" sz="1400" dirty="0" smtClean="0"/>
              <a:t>("Value of </a:t>
            </a:r>
            <a:r>
              <a:rPr lang="en-IN" sz="1400" dirty="0" err="1" smtClean="0"/>
              <a:t>var_arr</a:t>
            </a:r>
            <a:r>
              <a:rPr lang="en-IN" sz="1400" dirty="0" smtClean="0"/>
              <a:t>[%d] is: %d \n", x, *var1);</a:t>
            </a:r>
          </a:p>
          <a:p>
            <a:pPr>
              <a:buNone/>
            </a:pPr>
            <a:r>
              <a:rPr lang="en-IN" sz="1400" dirty="0" smtClean="0"/>
              <a:t>        /*increment pointer for next element fetch*/</a:t>
            </a:r>
          </a:p>
          <a:p>
            <a:pPr>
              <a:buNone/>
            </a:pPr>
            <a:r>
              <a:rPr lang="en-IN" sz="1400" dirty="0" smtClean="0"/>
              <a:t>        var1++;</a:t>
            </a:r>
          </a:p>
          <a:p>
            <a:pPr>
              <a:buNone/>
            </a:pPr>
            <a:r>
              <a:rPr lang="en-IN" sz="1400" dirty="0" smtClean="0"/>
              <a:t>    }</a:t>
            </a:r>
          </a:p>
          <a:p>
            <a:pPr>
              <a:buNone/>
            </a:pPr>
            <a:r>
              <a:rPr lang="en-IN" sz="1400" dirty="0" smtClean="0"/>
              <a:t>}</a:t>
            </a:r>
          </a:p>
          <a:p>
            <a:pPr>
              <a:buNone/>
            </a:pPr>
            <a:r>
              <a:rPr lang="en-IN" sz="1400" dirty="0" err="1" smtClean="0"/>
              <a:t>int</a:t>
            </a:r>
            <a:r>
              <a:rPr lang="en-IN" sz="1400" dirty="0" smtClean="0"/>
              <a:t> main()</a:t>
            </a:r>
          </a:p>
          <a:p>
            <a:pPr>
              <a:buNone/>
            </a:pPr>
            <a:r>
              <a:rPr lang="en-IN" sz="1400" dirty="0" smtClean="0"/>
              <a:t>{</a:t>
            </a:r>
          </a:p>
          <a:p>
            <a:pPr>
              <a:buNone/>
            </a:pPr>
            <a:r>
              <a:rPr lang="en-IN" sz="1400" dirty="0" smtClean="0"/>
              <a:t>     </a:t>
            </a:r>
            <a:r>
              <a:rPr lang="en-IN" sz="1400" dirty="0" err="1" smtClean="0"/>
              <a:t>int</a:t>
            </a:r>
            <a:r>
              <a:rPr lang="en-IN" sz="1400" dirty="0" smtClean="0"/>
              <a:t> </a:t>
            </a:r>
            <a:r>
              <a:rPr lang="en-IN" sz="1400" dirty="0" err="1" smtClean="0"/>
              <a:t>var_arr</a:t>
            </a:r>
            <a:r>
              <a:rPr lang="en-IN" sz="1400" dirty="0" smtClean="0"/>
              <a:t>[] = {11, 22, 33, 44, 55, 66, 77};</a:t>
            </a:r>
          </a:p>
          <a:p>
            <a:pPr>
              <a:buNone/>
            </a:pPr>
            <a:r>
              <a:rPr lang="en-IN" sz="1400" dirty="0" smtClean="0"/>
              <a:t>     </a:t>
            </a:r>
            <a:r>
              <a:rPr lang="en-IN" sz="1400" dirty="0" err="1" smtClean="0"/>
              <a:t>myfuncn</a:t>
            </a:r>
            <a:r>
              <a:rPr lang="en-IN" sz="1400" dirty="0" smtClean="0"/>
              <a:t>(</a:t>
            </a:r>
            <a:r>
              <a:rPr lang="en-IN" sz="1400" dirty="0" err="1" smtClean="0"/>
              <a:t>var_arr</a:t>
            </a:r>
            <a:r>
              <a:rPr lang="en-IN" sz="1400" dirty="0" smtClean="0"/>
              <a:t>, 7);</a:t>
            </a:r>
          </a:p>
          <a:p>
            <a:pPr>
              <a:buNone/>
            </a:pPr>
            <a:r>
              <a:rPr lang="en-IN" sz="1400" dirty="0" smtClean="0"/>
              <a:t>     return 0;</a:t>
            </a:r>
          </a:p>
          <a:p>
            <a:pPr>
              <a:buNone/>
            </a:pPr>
            <a:r>
              <a:rPr lang="en-IN" sz="1400" dirty="0" smtClean="0"/>
              <a:t>}</a:t>
            </a:r>
            <a:endParaRPr lang="en-IN" sz="1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dimensional array</a:t>
            </a: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IN" dirty="0" smtClean="0"/>
              <a:t>#include &lt;</a:t>
            </a:r>
            <a:r>
              <a:rPr lang="en-IN" dirty="0" err="1" smtClean="0"/>
              <a:t>stdio.h</a:t>
            </a:r>
            <a:r>
              <a:rPr lang="en-IN" dirty="0" smtClean="0"/>
              <a:t>&gt;</a:t>
            </a:r>
          </a:p>
          <a:p>
            <a:pPr>
              <a:buNone/>
            </a:pPr>
            <a:r>
              <a:rPr lang="en-IN" dirty="0" smtClean="0"/>
              <a:t>const </a:t>
            </a:r>
            <a:r>
              <a:rPr lang="en-IN" dirty="0" err="1" smtClean="0"/>
              <a:t>int</a:t>
            </a:r>
            <a:r>
              <a:rPr lang="en-IN" dirty="0" smtClean="0"/>
              <a:t> n = 3;</a:t>
            </a:r>
          </a:p>
          <a:p>
            <a:pPr>
              <a:buNone/>
            </a:pPr>
            <a:r>
              <a:rPr lang="en-IN" dirty="0" smtClean="0"/>
              <a:t> </a:t>
            </a:r>
          </a:p>
          <a:p>
            <a:pPr>
              <a:buNone/>
            </a:pPr>
            <a:r>
              <a:rPr lang="en-IN" dirty="0" smtClean="0"/>
              <a:t>void print(</a:t>
            </a:r>
            <a:r>
              <a:rPr lang="en-IN" dirty="0" err="1" smtClean="0"/>
              <a:t>int</a:t>
            </a:r>
            <a:r>
              <a:rPr lang="en-IN" dirty="0" smtClean="0"/>
              <a:t> </a:t>
            </a:r>
            <a:r>
              <a:rPr lang="en-IN" dirty="0" err="1" smtClean="0"/>
              <a:t>arr</a:t>
            </a:r>
            <a:r>
              <a:rPr lang="en-IN" dirty="0" smtClean="0"/>
              <a:t>[][n], </a:t>
            </a:r>
            <a:r>
              <a:rPr lang="en-IN" dirty="0" err="1" smtClean="0"/>
              <a:t>int</a:t>
            </a:r>
            <a:r>
              <a:rPr lang="en-IN" dirty="0" smtClean="0"/>
              <a:t> m)</a:t>
            </a:r>
          </a:p>
          <a:p>
            <a:pPr>
              <a:buNone/>
            </a:pPr>
            <a:r>
              <a:rPr lang="en-IN" dirty="0" smtClean="0"/>
              <a:t>{</a:t>
            </a:r>
          </a:p>
          <a:p>
            <a:pPr>
              <a:buNone/>
            </a:pPr>
            <a:r>
              <a:rPr lang="en-IN" dirty="0" smtClean="0"/>
              <a:t>    </a:t>
            </a:r>
            <a:r>
              <a:rPr lang="en-IN" dirty="0" err="1" smtClean="0"/>
              <a:t>int</a:t>
            </a:r>
            <a:r>
              <a:rPr lang="en-IN" dirty="0" smtClean="0"/>
              <a:t> </a:t>
            </a:r>
            <a:r>
              <a:rPr lang="en-IN" dirty="0" err="1" smtClean="0"/>
              <a:t>i</a:t>
            </a:r>
            <a:r>
              <a:rPr lang="en-IN" dirty="0" smtClean="0"/>
              <a:t>, j;</a:t>
            </a:r>
          </a:p>
          <a:p>
            <a:pPr>
              <a:buNone/>
            </a:pPr>
            <a:r>
              <a:rPr lang="en-IN" dirty="0" smtClean="0"/>
              <a:t>    for (</a:t>
            </a:r>
            <a:r>
              <a:rPr lang="en-IN" dirty="0" err="1" smtClean="0"/>
              <a:t>i</a:t>
            </a:r>
            <a:r>
              <a:rPr lang="en-IN" dirty="0" smtClean="0"/>
              <a:t> = 0; </a:t>
            </a:r>
            <a:r>
              <a:rPr lang="en-IN" dirty="0" err="1" smtClean="0"/>
              <a:t>i</a:t>
            </a:r>
            <a:r>
              <a:rPr lang="en-IN" dirty="0" smtClean="0"/>
              <a:t> &lt; m; </a:t>
            </a:r>
            <a:r>
              <a:rPr lang="en-IN" dirty="0" err="1" smtClean="0"/>
              <a:t>i</a:t>
            </a:r>
            <a:r>
              <a:rPr lang="en-IN" dirty="0" smtClean="0"/>
              <a:t>++)</a:t>
            </a:r>
          </a:p>
          <a:p>
            <a:pPr>
              <a:buNone/>
            </a:pPr>
            <a:r>
              <a:rPr lang="en-IN" dirty="0" smtClean="0"/>
              <a:t>      for (j = 0; j &lt; n; j++)</a:t>
            </a:r>
          </a:p>
          <a:p>
            <a:pPr>
              <a:buNone/>
            </a:pPr>
            <a:r>
              <a:rPr lang="en-IN" dirty="0" smtClean="0"/>
              <a:t>        </a:t>
            </a:r>
            <a:r>
              <a:rPr lang="en-IN" dirty="0" err="1" smtClean="0"/>
              <a:t>printf</a:t>
            </a:r>
            <a:r>
              <a:rPr lang="en-IN" dirty="0" smtClean="0"/>
              <a:t>("%d ", </a:t>
            </a:r>
            <a:r>
              <a:rPr lang="en-IN" dirty="0" err="1" smtClean="0"/>
              <a:t>arr</a:t>
            </a:r>
            <a:r>
              <a:rPr lang="en-IN" dirty="0" smtClean="0"/>
              <a:t>[</a:t>
            </a:r>
            <a:r>
              <a:rPr lang="en-IN" dirty="0" err="1" smtClean="0"/>
              <a:t>i</a:t>
            </a:r>
            <a:r>
              <a:rPr lang="en-IN" dirty="0" smtClean="0"/>
              <a:t>][j]);</a:t>
            </a:r>
          </a:p>
          <a:p>
            <a:pPr>
              <a:buNone/>
            </a:pPr>
            <a:r>
              <a:rPr lang="en-IN" dirty="0" smtClean="0"/>
              <a:t>}</a:t>
            </a:r>
          </a:p>
          <a:p>
            <a:pPr>
              <a:buNone/>
            </a:pPr>
            <a:r>
              <a:rPr lang="en-IN" dirty="0" smtClean="0"/>
              <a:t> </a:t>
            </a:r>
          </a:p>
          <a:p>
            <a:pPr>
              <a:buNone/>
            </a:pPr>
            <a:r>
              <a:rPr lang="en-IN" dirty="0" err="1" smtClean="0"/>
              <a:t>int</a:t>
            </a:r>
            <a:r>
              <a:rPr lang="en-IN" dirty="0" smtClean="0"/>
              <a:t> main()</a:t>
            </a:r>
          </a:p>
          <a:p>
            <a:pPr>
              <a:buNone/>
            </a:pPr>
            <a:r>
              <a:rPr lang="en-IN" dirty="0" smtClean="0"/>
              <a:t>{</a:t>
            </a:r>
          </a:p>
          <a:p>
            <a:pPr>
              <a:buNone/>
            </a:pPr>
            <a:r>
              <a:rPr lang="en-IN" dirty="0" smtClean="0"/>
              <a:t>    </a:t>
            </a:r>
            <a:r>
              <a:rPr lang="en-IN" dirty="0" err="1" smtClean="0"/>
              <a:t>int</a:t>
            </a:r>
            <a:r>
              <a:rPr lang="en-IN" dirty="0" smtClean="0"/>
              <a:t> </a:t>
            </a:r>
            <a:r>
              <a:rPr lang="en-IN" dirty="0" err="1" smtClean="0"/>
              <a:t>arr</a:t>
            </a:r>
            <a:r>
              <a:rPr lang="en-IN" dirty="0" smtClean="0"/>
              <a:t>[][3] = {{1, 2, 3}, {4, 5, 6}, {7, 8, 9}};</a:t>
            </a:r>
          </a:p>
          <a:p>
            <a:pPr>
              <a:buNone/>
            </a:pPr>
            <a:r>
              <a:rPr lang="en-IN" dirty="0" smtClean="0"/>
              <a:t>    print(</a:t>
            </a:r>
            <a:r>
              <a:rPr lang="en-IN" dirty="0" err="1" smtClean="0"/>
              <a:t>arr</a:t>
            </a:r>
            <a:r>
              <a:rPr lang="en-IN" dirty="0" smtClean="0"/>
              <a:t>, 3);</a:t>
            </a:r>
          </a:p>
          <a:p>
            <a:pPr>
              <a:buNone/>
            </a:pPr>
            <a:r>
              <a:rPr lang="en-IN" dirty="0" smtClean="0"/>
              <a:t>    return 0;</a:t>
            </a:r>
          </a:p>
          <a:p>
            <a:pPr>
              <a:buNone/>
            </a:pPr>
            <a:r>
              <a:rPr lang="en-IN" dirty="0" smtClean="0"/>
              <a:t>}</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single pointer</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#include &lt;</a:t>
            </a:r>
            <a:r>
              <a:rPr lang="en-IN" dirty="0" err="1" smtClean="0"/>
              <a:t>stdio.h</a:t>
            </a:r>
            <a:r>
              <a:rPr lang="en-IN" dirty="0" smtClean="0"/>
              <a:t>&gt;</a:t>
            </a:r>
          </a:p>
          <a:p>
            <a:r>
              <a:rPr lang="en-IN" dirty="0" smtClean="0"/>
              <a:t>void print(</a:t>
            </a:r>
            <a:r>
              <a:rPr lang="en-IN" dirty="0" err="1" smtClean="0"/>
              <a:t>int</a:t>
            </a:r>
            <a:r>
              <a:rPr lang="en-IN" dirty="0" smtClean="0"/>
              <a:t> *</a:t>
            </a:r>
            <a:r>
              <a:rPr lang="en-IN" dirty="0" err="1" smtClean="0"/>
              <a:t>arr</a:t>
            </a:r>
            <a:r>
              <a:rPr lang="en-IN" dirty="0" smtClean="0"/>
              <a:t>, </a:t>
            </a:r>
            <a:r>
              <a:rPr lang="en-IN" dirty="0" err="1" smtClean="0"/>
              <a:t>int</a:t>
            </a:r>
            <a:r>
              <a:rPr lang="en-IN" dirty="0" smtClean="0"/>
              <a:t> m, </a:t>
            </a:r>
            <a:r>
              <a:rPr lang="en-IN" dirty="0" err="1" smtClean="0"/>
              <a:t>int</a:t>
            </a:r>
            <a:r>
              <a:rPr lang="en-IN" dirty="0" smtClean="0"/>
              <a:t> n)</a:t>
            </a:r>
          </a:p>
          <a:p>
            <a:r>
              <a:rPr lang="en-IN" dirty="0" smtClean="0"/>
              <a:t>{</a:t>
            </a:r>
          </a:p>
          <a:p>
            <a:r>
              <a:rPr lang="en-IN" dirty="0" smtClean="0"/>
              <a:t>    </a:t>
            </a:r>
            <a:r>
              <a:rPr lang="en-IN" dirty="0" err="1" smtClean="0"/>
              <a:t>int</a:t>
            </a:r>
            <a:r>
              <a:rPr lang="en-IN" dirty="0" smtClean="0"/>
              <a:t> </a:t>
            </a:r>
            <a:r>
              <a:rPr lang="en-IN" dirty="0" err="1" smtClean="0"/>
              <a:t>i</a:t>
            </a:r>
            <a:r>
              <a:rPr lang="en-IN" dirty="0" smtClean="0"/>
              <a:t>, j;</a:t>
            </a:r>
          </a:p>
          <a:p>
            <a:r>
              <a:rPr lang="en-IN" dirty="0" smtClean="0"/>
              <a:t>    for (</a:t>
            </a:r>
            <a:r>
              <a:rPr lang="en-IN" dirty="0" err="1" smtClean="0"/>
              <a:t>i</a:t>
            </a:r>
            <a:r>
              <a:rPr lang="en-IN" dirty="0" smtClean="0"/>
              <a:t> = 0; </a:t>
            </a:r>
            <a:r>
              <a:rPr lang="en-IN" dirty="0" err="1" smtClean="0"/>
              <a:t>i</a:t>
            </a:r>
            <a:r>
              <a:rPr lang="en-IN" dirty="0" smtClean="0"/>
              <a:t> &lt; m; </a:t>
            </a:r>
            <a:r>
              <a:rPr lang="en-IN" dirty="0" err="1" smtClean="0"/>
              <a:t>i</a:t>
            </a:r>
            <a:r>
              <a:rPr lang="en-IN" dirty="0" smtClean="0"/>
              <a:t>++)</a:t>
            </a:r>
          </a:p>
          <a:p>
            <a:r>
              <a:rPr lang="en-IN" dirty="0" smtClean="0"/>
              <a:t>      for (j = 0; j &lt; n; j++)</a:t>
            </a:r>
          </a:p>
          <a:p>
            <a:r>
              <a:rPr lang="en-IN" dirty="0" smtClean="0"/>
              <a:t>        </a:t>
            </a:r>
            <a:r>
              <a:rPr lang="en-IN" dirty="0" err="1" smtClean="0"/>
              <a:t>printf</a:t>
            </a:r>
            <a:r>
              <a:rPr lang="en-IN" dirty="0" smtClean="0"/>
              <a:t>("%d ", *((</a:t>
            </a:r>
            <a:r>
              <a:rPr lang="en-IN" dirty="0" err="1" smtClean="0"/>
              <a:t>arr+i</a:t>
            </a:r>
            <a:r>
              <a:rPr lang="en-IN" dirty="0" smtClean="0"/>
              <a:t>*n) + j));</a:t>
            </a:r>
          </a:p>
          <a:p>
            <a:r>
              <a:rPr lang="en-IN" dirty="0" smtClean="0"/>
              <a:t>}</a:t>
            </a:r>
          </a:p>
          <a:p>
            <a:r>
              <a:rPr lang="en-IN" dirty="0" err="1" smtClean="0"/>
              <a:t>int</a:t>
            </a:r>
            <a:r>
              <a:rPr lang="en-IN" dirty="0" smtClean="0"/>
              <a:t> main()</a:t>
            </a:r>
          </a:p>
          <a:p>
            <a:r>
              <a:rPr lang="en-IN" dirty="0" smtClean="0"/>
              <a:t>{</a:t>
            </a:r>
          </a:p>
          <a:p>
            <a:r>
              <a:rPr lang="en-IN" dirty="0" smtClean="0"/>
              <a:t>    </a:t>
            </a:r>
            <a:r>
              <a:rPr lang="en-IN" dirty="0" err="1" smtClean="0"/>
              <a:t>int</a:t>
            </a:r>
            <a:r>
              <a:rPr lang="en-IN" dirty="0" smtClean="0"/>
              <a:t> </a:t>
            </a:r>
            <a:r>
              <a:rPr lang="en-IN" dirty="0" err="1" smtClean="0"/>
              <a:t>arr</a:t>
            </a:r>
            <a:r>
              <a:rPr lang="en-IN" dirty="0" smtClean="0"/>
              <a:t>[][3] = {{1, 2, 3}, {4, 5, 6}, {7, 8, 9}};</a:t>
            </a:r>
          </a:p>
          <a:p>
            <a:r>
              <a:rPr lang="en-IN" dirty="0" smtClean="0"/>
              <a:t>    </a:t>
            </a:r>
            <a:r>
              <a:rPr lang="en-IN" dirty="0" err="1" smtClean="0"/>
              <a:t>int</a:t>
            </a:r>
            <a:r>
              <a:rPr lang="en-IN" dirty="0" smtClean="0"/>
              <a:t> m = 3, n = 3;</a:t>
            </a:r>
          </a:p>
          <a:p>
            <a:r>
              <a:rPr lang="en-IN" dirty="0" smtClean="0"/>
              <a:t>    print((</a:t>
            </a:r>
            <a:r>
              <a:rPr lang="en-IN" dirty="0" err="1" smtClean="0"/>
              <a:t>int</a:t>
            </a:r>
            <a:r>
              <a:rPr lang="en-IN" dirty="0" smtClean="0"/>
              <a:t> *)</a:t>
            </a:r>
            <a:r>
              <a:rPr lang="en-IN" dirty="0" err="1" smtClean="0"/>
              <a:t>arr</a:t>
            </a:r>
            <a:r>
              <a:rPr lang="en-IN" dirty="0" smtClean="0"/>
              <a:t>, m, n);</a:t>
            </a:r>
          </a:p>
          <a:p>
            <a:r>
              <a:rPr lang="en-IN" dirty="0" smtClean="0"/>
              <a:t>    return 0;</a:t>
            </a:r>
          </a:p>
          <a:p>
            <a:r>
              <a:rPr lang="en-IN" dirty="0" smtClean="0"/>
              <a:t>}</a:t>
            </a:r>
          </a:p>
          <a:p>
            <a:pPr>
              <a:buNone/>
            </a:pP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Double pointer</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#include &lt;</a:t>
            </a:r>
            <a:r>
              <a:rPr lang="en-IN" dirty="0" err="1" smtClean="0"/>
              <a:t>stdio.h</a:t>
            </a:r>
            <a:r>
              <a:rPr lang="en-IN" dirty="0" smtClean="0"/>
              <a:t>&gt;</a:t>
            </a:r>
          </a:p>
          <a:p>
            <a:r>
              <a:rPr lang="en-IN" dirty="0" smtClean="0"/>
              <a:t> </a:t>
            </a:r>
          </a:p>
          <a:p>
            <a:r>
              <a:rPr lang="en-IN" dirty="0" smtClean="0"/>
              <a:t>// Same as "void print(</a:t>
            </a:r>
            <a:r>
              <a:rPr lang="en-IN" dirty="0" err="1" smtClean="0"/>
              <a:t>int</a:t>
            </a:r>
            <a:r>
              <a:rPr lang="en-IN" dirty="0" smtClean="0"/>
              <a:t> **</a:t>
            </a:r>
            <a:r>
              <a:rPr lang="en-IN" dirty="0" err="1" smtClean="0"/>
              <a:t>arr</a:t>
            </a:r>
            <a:r>
              <a:rPr lang="en-IN" dirty="0" smtClean="0"/>
              <a:t>, </a:t>
            </a:r>
            <a:r>
              <a:rPr lang="en-IN" dirty="0" err="1" smtClean="0"/>
              <a:t>int</a:t>
            </a:r>
            <a:r>
              <a:rPr lang="en-IN" dirty="0" smtClean="0"/>
              <a:t> m, </a:t>
            </a:r>
            <a:r>
              <a:rPr lang="en-IN" dirty="0" err="1" smtClean="0"/>
              <a:t>int</a:t>
            </a:r>
            <a:r>
              <a:rPr lang="en-IN" dirty="0" smtClean="0"/>
              <a:t> n)"</a:t>
            </a:r>
          </a:p>
          <a:p>
            <a:r>
              <a:rPr lang="en-IN" dirty="0" smtClean="0"/>
              <a:t>void print(</a:t>
            </a:r>
            <a:r>
              <a:rPr lang="en-IN" dirty="0" err="1" smtClean="0"/>
              <a:t>int</a:t>
            </a:r>
            <a:r>
              <a:rPr lang="en-IN" dirty="0" smtClean="0"/>
              <a:t> *</a:t>
            </a:r>
            <a:r>
              <a:rPr lang="en-IN" dirty="0" err="1" smtClean="0"/>
              <a:t>arr</a:t>
            </a:r>
            <a:r>
              <a:rPr lang="en-IN" dirty="0" smtClean="0"/>
              <a:t>[], </a:t>
            </a:r>
            <a:r>
              <a:rPr lang="en-IN" dirty="0" err="1" smtClean="0"/>
              <a:t>int</a:t>
            </a:r>
            <a:r>
              <a:rPr lang="en-IN" dirty="0" smtClean="0"/>
              <a:t> m, </a:t>
            </a:r>
            <a:r>
              <a:rPr lang="en-IN" dirty="0" err="1" smtClean="0"/>
              <a:t>int</a:t>
            </a:r>
            <a:r>
              <a:rPr lang="en-IN" dirty="0" smtClean="0"/>
              <a:t> n)</a:t>
            </a:r>
          </a:p>
          <a:p>
            <a:r>
              <a:rPr lang="en-IN" dirty="0" smtClean="0"/>
              <a:t>{</a:t>
            </a:r>
          </a:p>
          <a:p>
            <a:r>
              <a:rPr lang="en-IN" dirty="0" smtClean="0"/>
              <a:t>    </a:t>
            </a:r>
            <a:r>
              <a:rPr lang="en-IN" dirty="0" err="1" smtClean="0"/>
              <a:t>int</a:t>
            </a:r>
            <a:r>
              <a:rPr lang="en-IN" dirty="0" smtClean="0"/>
              <a:t> </a:t>
            </a:r>
            <a:r>
              <a:rPr lang="en-IN" dirty="0" err="1" smtClean="0"/>
              <a:t>i</a:t>
            </a:r>
            <a:r>
              <a:rPr lang="en-IN" dirty="0" smtClean="0"/>
              <a:t>, j;</a:t>
            </a:r>
          </a:p>
          <a:p>
            <a:r>
              <a:rPr lang="en-IN" dirty="0" smtClean="0"/>
              <a:t>    for (</a:t>
            </a:r>
            <a:r>
              <a:rPr lang="en-IN" dirty="0" err="1" smtClean="0"/>
              <a:t>i</a:t>
            </a:r>
            <a:r>
              <a:rPr lang="en-IN" dirty="0" smtClean="0"/>
              <a:t> = 0; </a:t>
            </a:r>
            <a:r>
              <a:rPr lang="en-IN" dirty="0" err="1" smtClean="0"/>
              <a:t>i</a:t>
            </a:r>
            <a:r>
              <a:rPr lang="en-IN" dirty="0" smtClean="0"/>
              <a:t> &lt; m; </a:t>
            </a:r>
            <a:r>
              <a:rPr lang="en-IN" dirty="0" err="1" smtClean="0"/>
              <a:t>i</a:t>
            </a:r>
            <a:r>
              <a:rPr lang="en-IN" dirty="0" smtClean="0"/>
              <a:t>++)</a:t>
            </a:r>
          </a:p>
          <a:p>
            <a:r>
              <a:rPr lang="en-IN" dirty="0" smtClean="0"/>
              <a:t>      for (j = 0; j &lt; n; j++)</a:t>
            </a:r>
          </a:p>
          <a:p>
            <a:r>
              <a:rPr lang="en-IN" dirty="0" smtClean="0"/>
              <a:t>        </a:t>
            </a:r>
            <a:r>
              <a:rPr lang="en-IN" dirty="0" err="1" smtClean="0"/>
              <a:t>printf</a:t>
            </a:r>
            <a:r>
              <a:rPr lang="en-IN" dirty="0" smtClean="0"/>
              <a:t>("%d ", *((</a:t>
            </a:r>
            <a:r>
              <a:rPr lang="en-IN" dirty="0" err="1" smtClean="0"/>
              <a:t>arr+i</a:t>
            </a:r>
            <a:r>
              <a:rPr lang="en-IN" dirty="0" smtClean="0"/>
              <a:t>*n) + j));</a:t>
            </a:r>
          </a:p>
          <a:p>
            <a:r>
              <a:rPr lang="en-IN" dirty="0" smtClean="0"/>
              <a:t>}</a:t>
            </a:r>
          </a:p>
          <a:p>
            <a:r>
              <a:rPr lang="en-IN" dirty="0" err="1" smtClean="0"/>
              <a:t>int</a:t>
            </a:r>
            <a:r>
              <a:rPr lang="en-IN" dirty="0" smtClean="0"/>
              <a:t> main()</a:t>
            </a:r>
          </a:p>
          <a:p>
            <a:r>
              <a:rPr lang="en-IN" dirty="0" smtClean="0"/>
              <a:t>{</a:t>
            </a:r>
          </a:p>
          <a:p>
            <a:r>
              <a:rPr lang="en-IN" dirty="0" smtClean="0"/>
              <a:t>    </a:t>
            </a:r>
            <a:r>
              <a:rPr lang="en-IN" dirty="0" err="1" smtClean="0"/>
              <a:t>int</a:t>
            </a:r>
            <a:r>
              <a:rPr lang="en-IN" dirty="0" smtClean="0"/>
              <a:t> </a:t>
            </a:r>
            <a:r>
              <a:rPr lang="en-IN" dirty="0" err="1" smtClean="0"/>
              <a:t>arr</a:t>
            </a:r>
            <a:r>
              <a:rPr lang="en-IN" dirty="0" smtClean="0"/>
              <a:t>[][3] = {{1, 2, 3}, {4, 5, 6}, {7, 8, 9}};</a:t>
            </a:r>
          </a:p>
          <a:p>
            <a:r>
              <a:rPr lang="en-IN" dirty="0" smtClean="0"/>
              <a:t>    </a:t>
            </a:r>
            <a:r>
              <a:rPr lang="en-IN" dirty="0" err="1" smtClean="0"/>
              <a:t>int</a:t>
            </a:r>
            <a:r>
              <a:rPr lang="en-IN" dirty="0" smtClean="0"/>
              <a:t> m = 3;</a:t>
            </a:r>
          </a:p>
          <a:p>
            <a:r>
              <a:rPr lang="en-IN" dirty="0" smtClean="0"/>
              <a:t>    </a:t>
            </a:r>
            <a:r>
              <a:rPr lang="en-IN" dirty="0" err="1" smtClean="0"/>
              <a:t>int</a:t>
            </a:r>
            <a:r>
              <a:rPr lang="en-IN" dirty="0" smtClean="0"/>
              <a:t> n = 3;</a:t>
            </a:r>
          </a:p>
          <a:p>
            <a:r>
              <a:rPr lang="en-IN" dirty="0" smtClean="0"/>
              <a:t>    print((</a:t>
            </a:r>
            <a:r>
              <a:rPr lang="en-IN" dirty="0" err="1" smtClean="0"/>
              <a:t>int</a:t>
            </a:r>
            <a:r>
              <a:rPr lang="en-IN" dirty="0" smtClean="0"/>
              <a:t> **)</a:t>
            </a:r>
            <a:r>
              <a:rPr lang="en-IN" dirty="0" err="1" smtClean="0"/>
              <a:t>arr</a:t>
            </a:r>
            <a:r>
              <a:rPr lang="en-IN" dirty="0" smtClean="0"/>
              <a:t>, m, n);</a:t>
            </a:r>
          </a:p>
          <a:p>
            <a:r>
              <a:rPr lang="en-IN" dirty="0" smtClean="0"/>
              <a:t>    return 0;</a:t>
            </a:r>
          </a:p>
          <a:p>
            <a:r>
              <a:rPr lang="en-IN" dirty="0" smtClean="0"/>
              <a:t>}</a:t>
            </a:r>
          </a:p>
          <a:p>
            <a:pPr>
              <a:buNone/>
            </a:pP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Dynamic memory allocation</a:t>
            </a:r>
            <a:endParaRPr lang="en-IN" dirty="0"/>
          </a:p>
        </p:txBody>
      </p:sp>
      <p:sp>
        <p:nvSpPr>
          <p:cNvPr id="3" name="Content Placeholder 2"/>
          <p:cNvSpPr>
            <a:spLocks noGrp="1"/>
          </p:cNvSpPr>
          <p:nvPr>
            <p:ph idx="1"/>
          </p:nvPr>
        </p:nvSpPr>
        <p:spPr/>
        <p:txBody>
          <a:bodyPr/>
          <a:lstStyle/>
          <a:p>
            <a:r>
              <a:rPr lang="en-IN" dirty="0" err="1" smtClean="0"/>
              <a:t>malloc</a:t>
            </a:r>
            <a:r>
              <a:rPr lang="en-IN" dirty="0" smtClean="0"/>
              <a:t>()</a:t>
            </a:r>
          </a:p>
          <a:p>
            <a:r>
              <a:rPr lang="en-IN" dirty="0" err="1" smtClean="0"/>
              <a:t>calloc</a:t>
            </a:r>
            <a:r>
              <a:rPr lang="en-IN" dirty="0" smtClean="0"/>
              <a:t>()</a:t>
            </a:r>
          </a:p>
          <a:p>
            <a:r>
              <a:rPr lang="en-IN" dirty="0" smtClean="0"/>
              <a:t>free()</a:t>
            </a:r>
          </a:p>
          <a:p>
            <a:r>
              <a:rPr lang="en-IN" dirty="0" err="1" smtClean="0"/>
              <a:t>realloc</a:t>
            </a:r>
            <a:r>
              <a:rPr lang="en-IN" dirty="0" smtClean="0"/>
              <a:t>()</a:t>
            </a:r>
          </a:p>
          <a:p>
            <a:pPr>
              <a:buNone/>
            </a:pPr>
            <a:r>
              <a:rPr lang="en-IN" dirty="0" smtClean="0"/>
              <a:t>Note : </a:t>
            </a:r>
            <a:r>
              <a:rPr lang="en-IN" dirty="0" err="1" smtClean="0"/>
              <a:t>stdlib.h</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 </a:t>
            </a:r>
            <a:r>
              <a:rPr lang="en-IN" b="1" dirty="0" err="1" smtClean="0"/>
              <a:t>malloc</a:t>
            </a:r>
            <a:r>
              <a:rPr lang="en-IN" b="1" dirty="0" smtClean="0"/>
              <a:t>() method</a:t>
            </a:r>
            <a:br>
              <a:rPr lang="en-IN" b="1"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IN" b="1" dirty="0" smtClean="0"/>
              <a:t>“</a:t>
            </a:r>
            <a:r>
              <a:rPr lang="en-IN" b="1" dirty="0" err="1" smtClean="0"/>
              <a:t>malloc</a:t>
            </a:r>
            <a:r>
              <a:rPr lang="en-IN" b="1" dirty="0" smtClean="0"/>
              <a:t>”</a:t>
            </a:r>
            <a:r>
              <a:rPr lang="en-IN" dirty="0" smtClean="0"/>
              <a:t> or </a:t>
            </a:r>
            <a:r>
              <a:rPr lang="en-IN" b="1" dirty="0" smtClean="0"/>
              <a:t>“memory allocation”</a:t>
            </a:r>
            <a:r>
              <a:rPr lang="en-IN" dirty="0" smtClean="0"/>
              <a:t> method in C is used to dynamically allocate a </a:t>
            </a:r>
            <a:r>
              <a:rPr lang="en-IN" dirty="0" smtClean="0">
                <a:solidFill>
                  <a:srgbClr val="FF0000"/>
                </a:solidFill>
              </a:rPr>
              <a:t>single large block of memory </a:t>
            </a:r>
            <a:r>
              <a:rPr lang="en-IN" dirty="0" smtClean="0"/>
              <a:t>with the specified size. It returns a pointer of type void which can be cast into a pointer of any form.</a:t>
            </a:r>
          </a:p>
          <a:p>
            <a:r>
              <a:rPr lang="en-IN" b="1" dirty="0" smtClean="0"/>
              <a:t>Syntax:</a:t>
            </a:r>
            <a:endParaRPr lang="en-IN" dirty="0" smtClean="0"/>
          </a:p>
          <a:p>
            <a:pPr>
              <a:buNone/>
            </a:pPr>
            <a:r>
              <a:rPr lang="en-IN" dirty="0" smtClean="0"/>
              <a:t>          </a:t>
            </a:r>
            <a:r>
              <a:rPr lang="en-IN" dirty="0" err="1" smtClean="0"/>
              <a:t>ptr</a:t>
            </a:r>
            <a:r>
              <a:rPr lang="en-IN" dirty="0" smtClean="0"/>
              <a:t> = (cast-type*) </a:t>
            </a:r>
            <a:r>
              <a:rPr lang="en-IN" dirty="0" err="1" smtClean="0"/>
              <a:t>malloc</a:t>
            </a:r>
            <a:r>
              <a:rPr lang="en-IN" dirty="0" smtClean="0"/>
              <a:t>(byte-size) </a:t>
            </a:r>
          </a:p>
          <a:p>
            <a:pPr>
              <a:buNone/>
            </a:pPr>
            <a:r>
              <a:rPr lang="en-IN" b="1" dirty="0"/>
              <a:t> </a:t>
            </a:r>
            <a:r>
              <a:rPr lang="en-IN" b="1" dirty="0" smtClean="0"/>
              <a:t>    For Example:</a:t>
            </a:r>
            <a:endParaRPr lang="en-IN" dirty="0" smtClean="0"/>
          </a:p>
          <a:p>
            <a:pPr>
              <a:buNone/>
            </a:pPr>
            <a:r>
              <a:rPr lang="en-IN" b="1" dirty="0" smtClean="0"/>
              <a:t>         </a:t>
            </a:r>
            <a:r>
              <a:rPr lang="en-IN" b="1" dirty="0" err="1" smtClean="0"/>
              <a:t>ptr</a:t>
            </a:r>
            <a:r>
              <a:rPr lang="en-IN" b="1" dirty="0" smtClean="0"/>
              <a:t> = (</a:t>
            </a:r>
            <a:r>
              <a:rPr lang="en-IN" b="1" dirty="0" err="1" smtClean="0"/>
              <a:t>int</a:t>
            </a:r>
            <a:r>
              <a:rPr lang="en-IN" b="1" dirty="0" smtClean="0"/>
              <a:t>*) </a:t>
            </a:r>
            <a:r>
              <a:rPr lang="en-IN" b="1" dirty="0" err="1" smtClean="0"/>
              <a:t>malloc</a:t>
            </a:r>
            <a:r>
              <a:rPr lang="en-IN" b="1" dirty="0" smtClean="0"/>
              <a:t>(100 * </a:t>
            </a:r>
            <a:r>
              <a:rPr lang="en-IN" b="1" dirty="0" err="1" smtClean="0"/>
              <a:t>sizeof</a:t>
            </a:r>
            <a:r>
              <a:rPr lang="en-IN" b="1" dirty="0" smtClean="0"/>
              <a:t>(</a:t>
            </a:r>
            <a:r>
              <a:rPr lang="en-IN" b="1" dirty="0" err="1" smtClean="0"/>
              <a:t>int</a:t>
            </a:r>
            <a:r>
              <a:rPr lang="en-IN" b="1" dirty="0" smtClean="0"/>
              <a:t>));</a:t>
            </a:r>
            <a:endParaRPr lang="en-IN" dirty="0" smtClean="0"/>
          </a:p>
          <a:p>
            <a:r>
              <a:rPr lang="en-IN" dirty="0" smtClean="0"/>
              <a:t>Since the size of </a:t>
            </a:r>
            <a:r>
              <a:rPr lang="en-IN" dirty="0" err="1" smtClean="0"/>
              <a:t>int</a:t>
            </a:r>
            <a:r>
              <a:rPr lang="en-IN" dirty="0" smtClean="0"/>
              <a:t> is 4 bytes, this statement will allocate 400 bytes of memory. And, the pointer </a:t>
            </a:r>
            <a:r>
              <a:rPr lang="en-IN" dirty="0" err="1" smtClean="0"/>
              <a:t>ptr</a:t>
            </a:r>
            <a:r>
              <a:rPr lang="en-IN" dirty="0" smtClean="0"/>
              <a:t> holds the address of the first byte in the allocated memory.</a:t>
            </a:r>
          </a:p>
          <a:p>
            <a:r>
              <a:rPr lang="en-IN" dirty="0" smtClean="0"/>
              <a:t>If space is insufficient, allocation fails and returns a NULL pointer.</a:t>
            </a:r>
          </a:p>
          <a:p>
            <a:pPr>
              <a:buNone/>
            </a:pP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736"/>
            <a:ext cx="5220072" cy="5688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664" y="1085760"/>
            <a:ext cx="3842832" cy="1695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3002" y="3140968"/>
            <a:ext cx="3991748"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5004048" y="1052736"/>
            <a:ext cx="72008" cy="42484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7972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243" y="-482606"/>
            <a:ext cx="8213061" cy="547749"/>
          </a:xfrm>
        </p:spPr>
        <p:txBody>
          <a:bodyPr>
            <a:normAutofit fontScale="90000"/>
          </a:bodyPr>
          <a:lstStyle/>
          <a:p>
            <a:r>
              <a:rPr lang="en-IN" dirty="0" smtClean="0"/>
              <a:t>Example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1448881"/>
              </p:ext>
            </p:extLst>
          </p:nvPr>
        </p:nvGraphicFramePr>
        <p:xfrm>
          <a:off x="0" y="-85680"/>
          <a:ext cx="9125504" cy="7223760"/>
        </p:xfrm>
        <a:graphic>
          <a:graphicData uri="http://schemas.openxmlformats.org/drawingml/2006/table">
            <a:tbl>
              <a:tblPr firstRow="1" bandRow="1">
                <a:tableStyleId>{5C22544A-7EE6-4342-B048-85BDC9FD1C3A}</a:tableStyleId>
              </a:tblPr>
              <a:tblGrid>
                <a:gridCol w="4562752"/>
                <a:gridCol w="4562752"/>
              </a:tblGrid>
              <a:tr h="6791712">
                <a:tc>
                  <a:txBody>
                    <a:bodyPr/>
                    <a:lstStyle/>
                    <a:p>
                      <a:r>
                        <a:rPr lang="en-IN" dirty="0" smtClean="0"/>
                        <a:t>#include &lt;</a:t>
                      </a:r>
                      <a:r>
                        <a:rPr lang="en-IN" dirty="0" err="1" smtClean="0"/>
                        <a:t>stdio.h</a:t>
                      </a:r>
                      <a:r>
                        <a:rPr lang="en-IN" dirty="0" smtClean="0"/>
                        <a:t>&gt; </a:t>
                      </a:r>
                    </a:p>
                    <a:p>
                      <a:r>
                        <a:rPr lang="en-IN" dirty="0" smtClean="0"/>
                        <a:t>#include &lt;</a:t>
                      </a:r>
                      <a:r>
                        <a:rPr lang="en-IN" dirty="0" err="1" smtClean="0"/>
                        <a:t>stdlib.h</a:t>
                      </a:r>
                      <a:r>
                        <a:rPr lang="en-IN" dirty="0" smtClean="0"/>
                        <a:t>&gt; </a:t>
                      </a:r>
                    </a:p>
                    <a:p>
                      <a:r>
                        <a:rPr lang="en-IN" dirty="0" smtClean="0"/>
                        <a:t>  </a:t>
                      </a:r>
                    </a:p>
                    <a:p>
                      <a:r>
                        <a:rPr lang="en-IN" dirty="0" err="1" smtClean="0"/>
                        <a:t>int</a:t>
                      </a:r>
                      <a:r>
                        <a:rPr lang="en-IN" dirty="0" smtClean="0"/>
                        <a:t> main() </a:t>
                      </a:r>
                    </a:p>
                    <a:p>
                      <a:r>
                        <a:rPr lang="en-IN" dirty="0" smtClean="0"/>
                        <a:t>{ </a:t>
                      </a:r>
                    </a:p>
                    <a:p>
                      <a:r>
                        <a:rPr lang="en-IN" dirty="0" smtClean="0"/>
                        <a:t>  </a:t>
                      </a:r>
                    </a:p>
                    <a:p>
                      <a:r>
                        <a:rPr lang="en-IN" dirty="0" smtClean="0"/>
                        <a:t>    // This pointer will hold the </a:t>
                      </a:r>
                    </a:p>
                    <a:p>
                      <a:r>
                        <a:rPr lang="en-IN" dirty="0" smtClean="0"/>
                        <a:t>    // base address of the block created </a:t>
                      </a:r>
                    </a:p>
                    <a:p>
                      <a:r>
                        <a:rPr lang="en-IN" dirty="0" smtClean="0"/>
                        <a:t>    </a:t>
                      </a:r>
                      <a:r>
                        <a:rPr lang="en-IN" dirty="0" err="1" smtClean="0"/>
                        <a:t>int</a:t>
                      </a:r>
                      <a:r>
                        <a:rPr lang="en-IN" dirty="0" smtClean="0"/>
                        <a:t>* </a:t>
                      </a:r>
                      <a:r>
                        <a:rPr lang="en-IN" dirty="0" err="1" smtClean="0"/>
                        <a:t>ptr</a:t>
                      </a:r>
                      <a:r>
                        <a:rPr lang="en-IN" dirty="0" smtClean="0"/>
                        <a:t>; </a:t>
                      </a:r>
                    </a:p>
                    <a:p>
                      <a:r>
                        <a:rPr lang="en-IN" dirty="0" smtClean="0"/>
                        <a:t>    </a:t>
                      </a:r>
                      <a:r>
                        <a:rPr lang="en-IN" dirty="0" err="1" smtClean="0"/>
                        <a:t>int</a:t>
                      </a:r>
                      <a:r>
                        <a:rPr lang="en-IN" dirty="0" smtClean="0"/>
                        <a:t> n, </a:t>
                      </a:r>
                      <a:r>
                        <a:rPr lang="en-IN" dirty="0" err="1" smtClean="0"/>
                        <a:t>i</a:t>
                      </a:r>
                      <a:r>
                        <a:rPr lang="en-IN" dirty="0" smtClean="0"/>
                        <a:t>, sum = 0; </a:t>
                      </a:r>
                    </a:p>
                    <a:p>
                      <a:r>
                        <a:rPr lang="en-IN" dirty="0" smtClean="0"/>
                        <a:t>  </a:t>
                      </a:r>
                    </a:p>
                    <a:p>
                      <a:r>
                        <a:rPr lang="en-IN" dirty="0" smtClean="0"/>
                        <a:t>    // Get the number of elements for the array </a:t>
                      </a:r>
                    </a:p>
                    <a:p>
                      <a:r>
                        <a:rPr lang="en-IN" dirty="0" smtClean="0"/>
                        <a:t>    n = 5; </a:t>
                      </a:r>
                    </a:p>
                    <a:p>
                      <a:r>
                        <a:rPr lang="en-IN" dirty="0" smtClean="0"/>
                        <a:t>    </a:t>
                      </a:r>
                      <a:r>
                        <a:rPr lang="en-IN" dirty="0" err="1" smtClean="0"/>
                        <a:t>printf</a:t>
                      </a:r>
                      <a:r>
                        <a:rPr lang="en-IN" dirty="0" smtClean="0"/>
                        <a:t>("Enter number of elements: %d\n", n); </a:t>
                      </a:r>
                    </a:p>
                    <a:p>
                      <a:r>
                        <a:rPr lang="en-IN" dirty="0" smtClean="0"/>
                        <a:t>  </a:t>
                      </a:r>
                    </a:p>
                    <a:p>
                      <a:r>
                        <a:rPr lang="en-IN" dirty="0" smtClean="0"/>
                        <a:t>    // Dynamically allocate memory using </a:t>
                      </a:r>
                      <a:r>
                        <a:rPr lang="en-IN" dirty="0" err="1" smtClean="0"/>
                        <a:t>malloc</a:t>
                      </a:r>
                      <a:r>
                        <a:rPr lang="en-IN" dirty="0" smtClean="0"/>
                        <a:t>() </a:t>
                      </a:r>
                    </a:p>
                    <a:p>
                      <a:r>
                        <a:rPr lang="en-IN" dirty="0" smtClean="0"/>
                        <a:t>    </a:t>
                      </a:r>
                      <a:r>
                        <a:rPr lang="en-IN" dirty="0" err="1" smtClean="0"/>
                        <a:t>ptr</a:t>
                      </a:r>
                      <a:r>
                        <a:rPr lang="en-IN" dirty="0" smtClean="0"/>
                        <a:t> = (</a:t>
                      </a:r>
                      <a:r>
                        <a:rPr lang="en-IN" dirty="0" err="1" smtClean="0"/>
                        <a:t>int</a:t>
                      </a:r>
                      <a:r>
                        <a:rPr lang="en-IN" dirty="0" smtClean="0"/>
                        <a:t>*)</a:t>
                      </a:r>
                      <a:r>
                        <a:rPr lang="en-IN" dirty="0" err="1" smtClean="0"/>
                        <a:t>malloc</a:t>
                      </a:r>
                      <a:r>
                        <a:rPr lang="en-IN" dirty="0" smtClean="0"/>
                        <a:t>(n * </a:t>
                      </a:r>
                      <a:r>
                        <a:rPr lang="en-IN" dirty="0" err="1" smtClean="0"/>
                        <a:t>sizeof</a:t>
                      </a:r>
                      <a:r>
                        <a:rPr lang="en-IN" dirty="0" smtClean="0"/>
                        <a:t>(</a:t>
                      </a:r>
                      <a:r>
                        <a:rPr lang="en-IN" dirty="0" err="1" smtClean="0"/>
                        <a:t>int</a:t>
                      </a:r>
                      <a:r>
                        <a:rPr lang="en-IN" dirty="0" smtClean="0"/>
                        <a:t>)); </a:t>
                      </a:r>
                    </a:p>
                    <a:p>
                      <a:r>
                        <a:rPr lang="en-IN" dirty="0" smtClean="0"/>
                        <a:t>  </a:t>
                      </a:r>
                    </a:p>
                    <a:p>
                      <a:pPr algn="l"/>
                      <a:r>
                        <a:rPr lang="en-IN" dirty="0" smtClean="0"/>
                        <a:t>    // Check if the memory has been successfully </a:t>
                      </a:r>
                    </a:p>
                    <a:p>
                      <a:pPr algn="l"/>
                      <a:r>
                        <a:rPr lang="en-IN" dirty="0" smtClean="0"/>
                        <a:t>    // allocated by </a:t>
                      </a:r>
                      <a:r>
                        <a:rPr lang="en-IN" dirty="0" err="1" smtClean="0"/>
                        <a:t>malloc</a:t>
                      </a:r>
                      <a:r>
                        <a:rPr lang="en-IN" dirty="0" smtClean="0"/>
                        <a:t> or not </a:t>
                      </a:r>
                    </a:p>
                    <a:p>
                      <a:pPr algn="l"/>
                      <a:r>
                        <a:rPr lang="en-IN" dirty="0" smtClean="0"/>
                        <a:t>       </a:t>
                      </a:r>
                      <a:endParaRPr lang="en-IN" dirty="0"/>
                    </a:p>
                  </a:txBody>
                  <a:tcPr/>
                </a:tc>
                <a:tc>
                  <a:txBody>
                    <a:bodyPr/>
                    <a:lstStyle/>
                    <a:p>
                      <a:pPr algn="l"/>
                      <a:r>
                        <a:rPr lang="en-IN" dirty="0" smtClean="0"/>
                        <a:t> if (</a:t>
                      </a:r>
                      <a:r>
                        <a:rPr lang="en-IN" dirty="0" err="1" smtClean="0"/>
                        <a:t>ptr</a:t>
                      </a:r>
                      <a:r>
                        <a:rPr lang="en-IN" dirty="0" smtClean="0"/>
                        <a:t> == NULL) { </a:t>
                      </a:r>
                    </a:p>
                    <a:p>
                      <a:pPr algn="l"/>
                      <a:r>
                        <a:rPr lang="en-IN" dirty="0" smtClean="0"/>
                        <a:t>        </a:t>
                      </a:r>
                      <a:r>
                        <a:rPr lang="en-IN" dirty="0" err="1" smtClean="0"/>
                        <a:t>printf</a:t>
                      </a:r>
                      <a:r>
                        <a:rPr lang="en-IN" dirty="0" smtClean="0"/>
                        <a:t>("Memory not allocated.\n"); </a:t>
                      </a:r>
                    </a:p>
                    <a:p>
                      <a:pPr algn="l"/>
                      <a:r>
                        <a:rPr lang="en-IN" dirty="0" smtClean="0"/>
                        <a:t>        exit(0); </a:t>
                      </a:r>
                    </a:p>
                    <a:p>
                      <a:pPr algn="l"/>
                      <a:r>
                        <a:rPr lang="en-IN" dirty="0" smtClean="0"/>
                        <a:t>    } </a:t>
                      </a:r>
                    </a:p>
                    <a:p>
                      <a:r>
                        <a:rPr lang="en-IN" dirty="0" smtClean="0"/>
                        <a:t>else { </a:t>
                      </a:r>
                    </a:p>
                    <a:p>
                      <a:r>
                        <a:rPr lang="en-IN" dirty="0" smtClean="0"/>
                        <a:t>  </a:t>
                      </a:r>
                    </a:p>
                    <a:p>
                      <a:r>
                        <a:rPr lang="en-IN" dirty="0" smtClean="0"/>
                        <a:t>        // Memory has been successfully allocated </a:t>
                      </a:r>
                    </a:p>
                    <a:p>
                      <a:r>
                        <a:rPr lang="en-IN" dirty="0" smtClean="0"/>
                        <a:t>        </a:t>
                      </a:r>
                      <a:r>
                        <a:rPr lang="en-IN" dirty="0" err="1" smtClean="0"/>
                        <a:t>printf</a:t>
                      </a:r>
                      <a:r>
                        <a:rPr lang="en-IN" dirty="0" smtClean="0"/>
                        <a:t>("Memory successfully allocated using </a:t>
                      </a:r>
                      <a:r>
                        <a:rPr lang="en-IN" dirty="0" err="1" smtClean="0"/>
                        <a:t>malloc</a:t>
                      </a:r>
                      <a:r>
                        <a:rPr lang="en-IN" dirty="0" smtClean="0"/>
                        <a:t>.\n"); </a:t>
                      </a:r>
                    </a:p>
                    <a:p>
                      <a:r>
                        <a:rPr lang="en-IN" dirty="0" smtClean="0"/>
                        <a:t>  </a:t>
                      </a:r>
                    </a:p>
                    <a:p>
                      <a:r>
                        <a:rPr lang="en-IN" dirty="0" smtClean="0"/>
                        <a:t>        // Get the elements of the array </a:t>
                      </a:r>
                    </a:p>
                    <a:p>
                      <a:r>
                        <a:rPr lang="en-IN" dirty="0" smtClean="0"/>
                        <a:t>        for (</a:t>
                      </a:r>
                      <a:r>
                        <a:rPr lang="en-IN" dirty="0" err="1" smtClean="0"/>
                        <a:t>i</a:t>
                      </a:r>
                      <a:r>
                        <a:rPr lang="en-IN" dirty="0" smtClean="0"/>
                        <a:t> = 0; </a:t>
                      </a:r>
                      <a:r>
                        <a:rPr lang="en-IN" dirty="0" err="1" smtClean="0"/>
                        <a:t>i</a:t>
                      </a:r>
                      <a:r>
                        <a:rPr lang="en-IN" dirty="0" smtClean="0"/>
                        <a:t> &lt; n; ++</a:t>
                      </a:r>
                      <a:r>
                        <a:rPr lang="en-IN" dirty="0" err="1" smtClean="0"/>
                        <a:t>i</a:t>
                      </a:r>
                      <a:r>
                        <a:rPr lang="en-IN" dirty="0" smtClean="0"/>
                        <a:t>) { </a:t>
                      </a:r>
                    </a:p>
                    <a:p>
                      <a:r>
                        <a:rPr lang="en-IN" dirty="0" smtClean="0"/>
                        <a:t>            </a:t>
                      </a:r>
                      <a:r>
                        <a:rPr lang="en-IN" dirty="0" err="1" smtClean="0"/>
                        <a:t>ptr</a:t>
                      </a:r>
                      <a:r>
                        <a:rPr lang="en-IN" dirty="0" smtClean="0"/>
                        <a:t>[</a:t>
                      </a:r>
                      <a:r>
                        <a:rPr lang="en-IN" dirty="0" err="1" smtClean="0"/>
                        <a:t>i</a:t>
                      </a:r>
                      <a:r>
                        <a:rPr lang="en-IN" dirty="0" smtClean="0"/>
                        <a:t>] = </a:t>
                      </a:r>
                      <a:r>
                        <a:rPr lang="en-IN" dirty="0" err="1" smtClean="0"/>
                        <a:t>i</a:t>
                      </a:r>
                      <a:r>
                        <a:rPr lang="en-IN" dirty="0" smtClean="0"/>
                        <a:t> + 1; </a:t>
                      </a:r>
                    </a:p>
                    <a:p>
                      <a:r>
                        <a:rPr lang="en-IN" dirty="0" smtClean="0"/>
                        <a:t>        } </a:t>
                      </a:r>
                    </a:p>
                    <a:p>
                      <a:r>
                        <a:rPr lang="en-IN" dirty="0" smtClean="0"/>
                        <a:t>  </a:t>
                      </a:r>
                    </a:p>
                    <a:p>
                      <a:r>
                        <a:rPr lang="en-IN" dirty="0" smtClean="0"/>
                        <a:t>        // Print the elements of the array </a:t>
                      </a:r>
                    </a:p>
                    <a:p>
                      <a:r>
                        <a:rPr lang="en-IN" dirty="0" smtClean="0"/>
                        <a:t>        </a:t>
                      </a:r>
                      <a:r>
                        <a:rPr lang="en-IN" dirty="0" err="1" smtClean="0"/>
                        <a:t>printf</a:t>
                      </a:r>
                      <a:r>
                        <a:rPr lang="en-IN" dirty="0" smtClean="0"/>
                        <a:t>("The elements of the array are: "); </a:t>
                      </a:r>
                    </a:p>
                    <a:p>
                      <a:r>
                        <a:rPr lang="en-IN" dirty="0" smtClean="0"/>
                        <a:t>        for (</a:t>
                      </a:r>
                      <a:r>
                        <a:rPr lang="en-IN" dirty="0" err="1" smtClean="0"/>
                        <a:t>i</a:t>
                      </a:r>
                      <a:r>
                        <a:rPr lang="en-IN" dirty="0" smtClean="0"/>
                        <a:t> = 0; </a:t>
                      </a:r>
                      <a:r>
                        <a:rPr lang="en-IN" dirty="0" err="1" smtClean="0"/>
                        <a:t>i</a:t>
                      </a:r>
                      <a:r>
                        <a:rPr lang="en-IN" dirty="0" smtClean="0"/>
                        <a:t> &lt; n; ++</a:t>
                      </a:r>
                      <a:r>
                        <a:rPr lang="en-IN" dirty="0" err="1" smtClean="0"/>
                        <a:t>i</a:t>
                      </a:r>
                      <a:r>
                        <a:rPr lang="en-IN" dirty="0" smtClean="0"/>
                        <a:t>) { </a:t>
                      </a:r>
                    </a:p>
                    <a:p>
                      <a:r>
                        <a:rPr lang="en-IN" dirty="0" smtClean="0"/>
                        <a:t>            </a:t>
                      </a:r>
                      <a:r>
                        <a:rPr lang="en-IN" dirty="0" err="1" smtClean="0"/>
                        <a:t>printf</a:t>
                      </a:r>
                      <a:r>
                        <a:rPr lang="en-IN" dirty="0" smtClean="0"/>
                        <a:t>("%d, ", </a:t>
                      </a:r>
                      <a:r>
                        <a:rPr lang="en-IN" dirty="0" err="1" smtClean="0"/>
                        <a:t>ptr</a:t>
                      </a:r>
                      <a:r>
                        <a:rPr lang="en-IN" dirty="0" smtClean="0"/>
                        <a:t>[</a:t>
                      </a:r>
                      <a:r>
                        <a:rPr lang="en-IN" dirty="0" err="1" smtClean="0"/>
                        <a:t>i</a:t>
                      </a:r>
                      <a:r>
                        <a:rPr lang="en-IN" dirty="0" smtClean="0"/>
                        <a:t>]); </a:t>
                      </a:r>
                    </a:p>
                    <a:p>
                      <a:r>
                        <a:rPr lang="en-IN" dirty="0" smtClean="0"/>
                        <a:t>        } </a:t>
                      </a:r>
                    </a:p>
                    <a:p>
                      <a:r>
                        <a:rPr lang="en-IN" dirty="0" smtClean="0"/>
                        <a:t>    } </a:t>
                      </a:r>
                    </a:p>
                    <a:p>
                      <a:r>
                        <a:rPr lang="en-IN" dirty="0" smtClean="0"/>
                        <a:t>  </a:t>
                      </a:r>
                    </a:p>
                    <a:p>
                      <a:r>
                        <a:rPr lang="en-IN" dirty="0" smtClean="0"/>
                        <a:t>    return 0; </a:t>
                      </a:r>
                    </a:p>
                    <a:p>
                      <a:r>
                        <a:rPr lang="en-IN" dirty="0" smtClean="0"/>
                        <a:t>} </a:t>
                      </a:r>
                    </a:p>
                    <a:p>
                      <a:endParaRPr lang="en-IN" dirty="0"/>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 </a:t>
            </a:r>
            <a:r>
              <a:rPr lang="en-IN" b="1" dirty="0" err="1" smtClean="0"/>
              <a:t>calloc</a:t>
            </a:r>
            <a:r>
              <a:rPr lang="en-IN" b="1" dirty="0" smtClean="0"/>
              <a:t>() method</a:t>
            </a:r>
            <a:br>
              <a:rPr lang="en-IN" b="1"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a:t>
            </a:r>
            <a:r>
              <a:rPr lang="en-IN" b="1" dirty="0" err="1" smtClean="0"/>
              <a:t>calloc</a:t>
            </a:r>
            <a:r>
              <a:rPr lang="en-IN" b="1" dirty="0" smtClean="0"/>
              <a:t>”</a:t>
            </a:r>
            <a:r>
              <a:rPr lang="en-IN" dirty="0" smtClean="0"/>
              <a:t> or </a:t>
            </a:r>
            <a:r>
              <a:rPr lang="en-IN" b="1" dirty="0" smtClean="0"/>
              <a:t>“contiguous allocation”</a:t>
            </a:r>
            <a:r>
              <a:rPr lang="en-IN" dirty="0" smtClean="0"/>
              <a:t> method in C is used to dynamically allocate the specified number of blocks of memory of the specified type. It initializes each block with a default value ‘0’.</a:t>
            </a:r>
          </a:p>
          <a:p>
            <a:r>
              <a:rPr lang="en-IN" b="1" dirty="0" smtClean="0"/>
              <a:t>Syntax:</a:t>
            </a:r>
            <a:endParaRPr lang="en-IN" dirty="0" smtClean="0"/>
          </a:p>
          <a:p>
            <a:pPr>
              <a:buNone/>
            </a:pPr>
            <a:r>
              <a:rPr lang="en-IN" dirty="0" smtClean="0"/>
              <a:t>            </a:t>
            </a:r>
            <a:r>
              <a:rPr lang="en-IN" dirty="0" err="1" smtClean="0"/>
              <a:t>ptr</a:t>
            </a:r>
            <a:r>
              <a:rPr lang="en-IN" dirty="0" smtClean="0"/>
              <a:t> = (cast-type*)</a:t>
            </a:r>
            <a:r>
              <a:rPr lang="en-IN" dirty="0" err="1" smtClean="0"/>
              <a:t>calloc</a:t>
            </a:r>
            <a:r>
              <a:rPr lang="en-IN" dirty="0" smtClean="0"/>
              <a:t>(n, element-size); </a:t>
            </a:r>
          </a:p>
          <a:p>
            <a:r>
              <a:rPr lang="en-IN" b="1" dirty="0" smtClean="0"/>
              <a:t>For Example:</a:t>
            </a:r>
            <a:endParaRPr lang="en-IN" dirty="0" smtClean="0"/>
          </a:p>
          <a:p>
            <a:pPr>
              <a:buNone/>
            </a:pPr>
            <a:r>
              <a:rPr lang="en-IN" b="1" dirty="0" smtClean="0"/>
              <a:t>            </a:t>
            </a:r>
            <a:r>
              <a:rPr lang="en-IN" b="1" dirty="0" err="1" smtClean="0"/>
              <a:t>ptr</a:t>
            </a:r>
            <a:r>
              <a:rPr lang="en-IN" b="1" dirty="0" smtClean="0"/>
              <a:t> = (float*) </a:t>
            </a:r>
            <a:r>
              <a:rPr lang="en-IN" b="1" dirty="0" err="1" smtClean="0"/>
              <a:t>calloc</a:t>
            </a:r>
            <a:r>
              <a:rPr lang="en-IN" b="1" dirty="0" smtClean="0"/>
              <a:t>(25, </a:t>
            </a:r>
            <a:r>
              <a:rPr lang="en-IN" b="1" dirty="0" err="1" smtClean="0"/>
              <a:t>sizeof</a:t>
            </a:r>
            <a:r>
              <a:rPr lang="en-IN" b="1" dirty="0" smtClean="0"/>
              <a:t>(float));</a:t>
            </a:r>
            <a:endParaRPr lang="en-IN" dirty="0" smtClean="0"/>
          </a:p>
          <a:p>
            <a:r>
              <a:rPr lang="en-IN" dirty="0" smtClean="0"/>
              <a:t>This statement allocates contiguous space in memory for 25 elements each with the size of the float.</a:t>
            </a:r>
          </a:p>
          <a:p>
            <a:pPr>
              <a:buNone/>
            </a:pP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7173109"/>
              </p:ext>
            </p:extLst>
          </p:nvPr>
        </p:nvGraphicFramePr>
        <p:xfrm>
          <a:off x="0" y="44625"/>
          <a:ext cx="9144000" cy="8492480"/>
        </p:xfrm>
        <a:graphic>
          <a:graphicData uri="http://schemas.openxmlformats.org/drawingml/2006/table">
            <a:tbl>
              <a:tblPr firstRow="1" bandRow="1">
                <a:tableStyleId>{5C22544A-7EE6-4342-B048-85BDC9FD1C3A}</a:tableStyleId>
              </a:tblPr>
              <a:tblGrid>
                <a:gridCol w="4572000"/>
                <a:gridCol w="4572000"/>
              </a:tblGrid>
              <a:tr h="8492480">
                <a:tc>
                  <a:txBody>
                    <a:bodyPr/>
                    <a:lstStyle/>
                    <a:p>
                      <a:r>
                        <a:rPr lang="en-IN" dirty="0" smtClean="0"/>
                        <a:t>#include &lt;</a:t>
                      </a:r>
                      <a:r>
                        <a:rPr lang="en-IN" dirty="0" err="1" smtClean="0"/>
                        <a:t>stdio.h</a:t>
                      </a:r>
                      <a:r>
                        <a:rPr lang="en-IN" dirty="0" smtClean="0"/>
                        <a:t>&gt; </a:t>
                      </a:r>
                    </a:p>
                    <a:p>
                      <a:r>
                        <a:rPr lang="en-IN" dirty="0" smtClean="0"/>
                        <a:t>#include &lt;</a:t>
                      </a:r>
                      <a:r>
                        <a:rPr lang="en-IN" dirty="0" err="1" smtClean="0"/>
                        <a:t>stdlib.h</a:t>
                      </a:r>
                      <a:r>
                        <a:rPr lang="en-IN" dirty="0" smtClean="0"/>
                        <a:t>&gt; </a:t>
                      </a:r>
                    </a:p>
                    <a:p>
                      <a:r>
                        <a:rPr lang="en-IN" dirty="0" smtClean="0"/>
                        <a:t>  </a:t>
                      </a:r>
                    </a:p>
                    <a:p>
                      <a:r>
                        <a:rPr lang="en-IN" dirty="0" err="1" smtClean="0"/>
                        <a:t>int</a:t>
                      </a:r>
                      <a:r>
                        <a:rPr lang="en-IN" dirty="0" smtClean="0"/>
                        <a:t> main() </a:t>
                      </a:r>
                    </a:p>
                    <a:p>
                      <a:r>
                        <a:rPr lang="en-IN" dirty="0" smtClean="0"/>
                        <a:t>{ </a:t>
                      </a:r>
                    </a:p>
                    <a:p>
                      <a:r>
                        <a:rPr lang="en-IN" dirty="0" smtClean="0"/>
                        <a:t>    </a:t>
                      </a:r>
                      <a:r>
                        <a:rPr lang="en-IN" dirty="0" err="1" smtClean="0"/>
                        <a:t>int</a:t>
                      </a:r>
                      <a:r>
                        <a:rPr lang="en-IN" dirty="0" smtClean="0"/>
                        <a:t>* </a:t>
                      </a:r>
                      <a:r>
                        <a:rPr lang="en-IN" dirty="0" err="1" smtClean="0"/>
                        <a:t>ptr</a:t>
                      </a:r>
                      <a:r>
                        <a:rPr lang="en-IN" dirty="0" smtClean="0"/>
                        <a:t>; </a:t>
                      </a:r>
                    </a:p>
                    <a:p>
                      <a:r>
                        <a:rPr lang="en-IN" dirty="0" smtClean="0"/>
                        <a:t>    </a:t>
                      </a:r>
                      <a:r>
                        <a:rPr lang="en-IN" dirty="0" err="1" smtClean="0"/>
                        <a:t>int</a:t>
                      </a:r>
                      <a:r>
                        <a:rPr lang="en-IN" dirty="0" smtClean="0"/>
                        <a:t> n, </a:t>
                      </a:r>
                      <a:r>
                        <a:rPr lang="en-IN" dirty="0" err="1" smtClean="0"/>
                        <a:t>i</a:t>
                      </a:r>
                      <a:r>
                        <a:rPr lang="en-IN" dirty="0" smtClean="0"/>
                        <a:t>, sum = 0; </a:t>
                      </a:r>
                    </a:p>
                    <a:p>
                      <a:r>
                        <a:rPr lang="en-IN" dirty="0" smtClean="0"/>
                        <a:t>      n = 5; </a:t>
                      </a:r>
                    </a:p>
                    <a:p>
                      <a:r>
                        <a:rPr lang="en-IN" dirty="0" smtClean="0"/>
                        <a:t>    </a:t>
                      </a:r>
                      <a:r>
                        <a:rPr lang="en-IN" dirty="0" err="1" smtClean="0"/>
                        <a:t>printf</a:t>
                      </a:r>
                      <a:r>
                        <a:rPr lang="en-IN" dirty="0" smtClean="0"/>
                        <a:t>(“Number </a:t>
                      </a:r>
                      <a:r>
                        <a:rPr lang="en-IN" dirty="0" smtClean="0"/>
                        <a:t>of elements: %d\n", n); </a:t>
                      </a:r>
                    </a:p>
                    <a:p>
                      <a:r>
                        <a:rPr lang="en-IN" dirty="0" smtClean="0"/>
                        <a:t>  </a:t>
                      </a:r>
                    </a:p>
                    <a:p>
                      <a:r>
                        <a:rPr lang="en-IN" dirty="0" smtClean="0"/>
                        <a:t>        </a:t>
                      </a:r>
                      <a:r>
                        <a:rPr lang="en-IN" dirty="0" err="1" smtClean="0"/>
                        <a:t>ptr</a:t>
                      </a:r>
                      <a:r>
                        <a:rPr lang="en-IN" dirty="0" smtClean="0"/>
                        <a:t> = (</a:t>
                      </a:r>
                      <a:r>
                        <a:rPr lang="en-IN" dirty="0" err="1" smtClean="0"/>
                        <a:t>int</a:t>
                      </a:r>
                      <a:r>
                        <a:rPr lang="en-IN" dirty="0" smtClean="0"/>
                        <a:t>*)</a:t>
                      </a:r>
                      <a:r>
                        <a:rPr lang="en-IN" dirty="0" err="1" smtClean="0"/>
                        <a:t>calloc</a:t>
                      </a:r>
                      <a:r>
                        <a:rPr lang="en-IN" dirty="0" smtClean="0"/>
                        <a:t>(n, </a:t>
                      </a:r>
                      <a:r>
                        <a:rPr lang="en-IN" dirty="0" err="1" smtClean="0"/>
                        <a:t>sizeof</a:t>
                      </a:r>
                      <a:r>
                        <a:rPr lang="en-IN" dirty="0" smtClean="0"/>
                        <a:t>(</a:t>
                      </a:r>
                      <a:r>
                        <a:rPr lang="en-IN" dirty="0" err="1" smtClean="0"/>
                        <a:t>int</a:t>
                      </a:r>
                      <a:r>
                        <a:rPr lang="en-IN" dirty="0" smtClean="0"/>
                        <a:t>)); </a:t>
                      </a:r>
                    </a:p>
                    <a:p>
                      <a:r>
                        <a:rPr lang="en-IN" dirty="0" smtClean="0"/>
                        <a:t>  </a:t>
                      </a:r>
                    </a:p>
                    <a:p>
                      <a:r>
                        <a:rPr lang="en-IN" dirty="0" smtClean="0"/>
                        <a:t>    if (</a:t>
                      </a:r>
                      <a:r>
                        <a:rPr lang="en-IN" dirty="0" err="1" smtClean="0"/>
                        <a:t>ptr</a:t>
                      </a:r>
                      <a:r>
                        <a:rPr lang="en-IN" dirty="0" smtClean="0"/>
                        <a:t> == NULL) { </a:t>
                      </a:r>
                    </a:p>
                    <a:p>
                      <a:r>
                        <a:rPr lang="en-IN" dirty="0" smtClean="0"/>
                        <a:t>        </a:t>
                      </a:r>
                      <a:r>
                        <a:rPr lang="en-IN" dirty="0" err="1" smtClean="0"/>
                        <a:t>printf</a:t>
                      </a:r>
                      <a:r>
                        <a:rPr lang="en-IN" dirty="0" smtClean="0"/>
                        <a:t>("Memory not allocated.\n"); </a:t>
                      </a:r>
                    </a:p>
                    <a:p>
                      <a:r>
                        <a:rPr lang="en-IN" dirty="0" smtClean="0"/>
                        <a:t>        exit(0); </a:t>
                      </a:r>
                    </a:p>
                    <a:p>
                      <a:r>
                        <a:rPr lang="en-IN" dirty="0" smtClean="0"/>
                        <a:t>    } </a:t>
                      </a:r>
                    </a:p>
                    <a:p>
                      <a:endParaRPr lang="en-IN" dirty="0"/>
                    </a:p>
                  </a:txBody>
                  <a:tcPr/>
                </a:tc>
                <a:tc>
                  <a:txBody>
                    <a:bodyPr/>
                    <a:lstStyle/>
                    <a:p>
                      <a:r>
                        <a:rPr lang="en-IN" dirty="0" smtClean="0"/>
                        <a:t>else { </a:t>
                      </a:r>
                    </a:p>
                    <a:p>
                      <a:r>
                        <a:rPr lang="en-IN" dirty="0" smtClean="0"/>
                        <a:t>         </a:t>
                      </a:r>
                      <a:r>
                        <a:rPr lang="en-IN" dirty="0" err="1" smtClean="0"/>
                        <a:t>printf</a:t>
                      </a:r>
                      <a:r>
                        <a:rPr lang="en-IN" dirty="0" smtClean="0"/>
                        <a:t>("Memory successfully allocated using </a:t>
                      </a:r>
                      <a:r>
                        <a:rPr lang="en-IN" dirty="0" err="1" smtClean="0"/>
                        <a:t>calloc</a:t>
                      </a:r>
                      <a:r>
                        <a:rPr lang="en-IN" dirty="0" smtClean="0"/>
                        <a:t>.\n"); </a:t>
                      </a:r>
                    </a:p>
                    <a:p>
                      <a:r>
                        <a:rPr lang="en-IN" dirty="0" smtClean="0"/>
                        <a:t>  </a:t>
                      </a:r>
                    </a:p>
                    <a:p>
                      <a:r>
                        <a:rPr lang="en-IN" dirty="0" smtClean="0"/>
                        <a:t>           for (</a:t>
                      </a:r>
                      <a:r>
                        <a:rPr lang="en-IN" dirty="0" err="1" smtClean="0"/>
                        <a:t>i</a:t>
                      </a:r>
                      <a:r>
                        <a:rPr lang="en-IN" dirty="0" smtClean="0"/>
                        <a:t> = 0; </a:t>
                      </a:r>
                      <a:r>
                        <a:rPr lang="en-IN" dirty="0" err="1" smtClean="0"/>
                        <a:t>i</a:t>
                      </a:r>
                      <a:r>
                        <a:rPr lang="en-IN" dirty="0" smtClean="0"/>
                        <a:t> &lt; n; ++</a:t>
                      </a:r>
                      <a:r>
                        <a:rPr lang="en-IN" dirty="0" err="1" smtClean="0"/>
                        <a:t>i</a:t>
                      </a:r>
                      <a:r>
                        <a:rPr lang="en-IN" dirty="0" smtClean="0"/>
                        <a:t>) { </a:t>
                      </a:r>
                    </a:p>
                    <a:p>
                      <a:r>
                        <a:rPr lang="en-IN" dirty="0" smtClean="0"/>
                        <a:t>            </a:t>
                      </a:r>
                      <a:r>
                        <a:rPr lang="en-IN" dirty="0" err="1" smtClean="0"/>
                        <a:t>ptr</a:t>
                      </a:r>
                      <a:r>
                        <a:rPr lang="en-IN" dirty="0" smtClean="0"/>
                        <a:t>[</a:t>
                      </a:r>
                      <a:r>
                        <a:rPr lang="en-IN" dirty="0" err="1" smtClean="0"/>
                        <a:t>i</a:t>
                      </a:r>
                      <a:r>
                        <a:rPr lang="en-IN" dirty="0" smtClean="0"/>
                        <a:t>] = </a:t>
                      </a:r>
                      <a:r>
                        <a:rPr lang="en-IN" dirty="0" err="1" smtClean="0"/>
                        <a:t>i</a:t>
                      </a:r>
                      <a:r>
                        <a:rPr lang="en-IN" dirty="0" smtClean="0"/>
                        <a:t> + 1; </a:t>
                      </a:r>
                    </a:p>
                    <a:p>
                      <a:r>
                        <a:rPr lang="en-IN" dirty="0" smtClean="0"/>
                        <a:t>        } </a:t>
                      </a:r>
                    </a:p>
                    <a:p>
                      <a:r>
                        <a:rPr lang="en-IN" dirty="0" smtClean="0"/>
                        <a:t>  </a:t>
                      </a:r>
                    </a:p>
                    <a:p>
                      <a:r>
                        <a:rPr lang="en-IN" dirty="0" smtClean="0"/>
                        <a:t>        </a:t>
                      </a:r>
                      <a:r>
                        <a:rPr lang="en-IN" dirty="0" err="1" smtClean="0"/>
                        <a:t>printf</a:t>
                      </a:r>
                      <a:r>
                        <a:rPr lang="en-IN" dirty="0" smtClean="0"/>
                        <a:t>("The elements of the array are: "); </a:t>
                      </a:r>
                    </a:p>
                    <a:p>
                      <a:r>
                        <a:rPr lang="en-IN" dirty="0" smtClean="0"/>
                        <a:t>        for (</a:t>
                      </a:r>
                      <a:r>
                        <a:rPr lang="en-IN" dirty="0" err="1" smtClean="0"/>
                        <a:t>i</a:t>
                      </a:r>
                      <a:r>
                        <a:rPr lang="en-IN" dirty="0" smtClean="0"/>
                        <a:t> = 0; </a:t>
                      </a:r>
                      <a:r>
                        <a:rPr lang="en-IN" dirty="0" err="1" smtClean="0"/>
                        <a:t>i</a:t>
                      </a:r>
                      <a:r>
                        <a:rPr lang="en-IN" dirty="0" smtClean="0"/>
                        <a:t> &lt; n; ++</a:t>
                      </a:r>
                      <a:r>
                        <a:rPr lang="en-IN" dirty="0" err="1" smtClean="0"/>
                        <a:t>i</a:t>
                      </a:r>
                      <a:r>
                        <a:rPr lang="en-IN" dirty="0" smtClean="0"/>
                        <a:t>) { </a:t>
                      </a:r>
                    </a:p>
                    <a:p>
                      <a:r>
                        <a:rPr lang="en-IN" dirty="0" smtClean="0"/>
                        <a:t>            </a:t>
                      </a:r>
                      <a:r>
                        <a:rPr lang="en-IN" dirty="0" err="1" smtClean="0"/>
                        <a:t>printf</a:t>
                      </a:r>
                      <a:r>
                        <a:rPr lang="en-IN" dirty="0" smtClean="0"/>
                        <a:t>("%d, ", </a:t>
                      </a:r>
                      <a:r>
                        <a:rPr lang="en-IN" dirty="0" err="1" smtClean="0"/>
                        <a:t>ptr</a:t>
                      </a:r>
                      <a:r>
                        <a:rPr lang="en-IN" dirty="0" smtClean="0"/>
                        <a:t>[</a:t>
                      </a:r>
                      <a:r>
                        <a:rPr lang="en-IN" dirty="0" err="1" smtClean="0"/>
                        <a:t>i</a:t>
                      </a:r>
                      <a:r>
                        <a:rPr lang="en-IN" dirty="0" smtClean="0"/>
                        <a:t>]); </a:t>
                      </a:r>
                    </a:p>
                    <a:p>
                      <a:r>
                        <a:rPr lang="en-IN" dirty="0" smtClean="0"/>
                        <a:t>        } </a:t>
                      </a:r>
                    </a:p>
                    <a:p>
                      <a:r>
                        <a:rPr lang="en-IN" dirty="0" smtClean="0"/>
                        <a:t>    } </a:t>
                      </a:r>
                    </a:p>
                    <a:p>
                      <a:r>
                        <a:rPr lang="en-IN" dirty="0" smtClean="0"/>
                        <a:t>  </a:t>
                      </a:r>
                    </a:p>
                    <a:p>
                      <a:r>
                        <a:rPr lang="en-IN" dirty="0" smtClean="0"/>
                        <a:t>    return 0; </a:t>
                      </a:r>
                    </a:p>
                    <a:p>
                      <a:r>
                        <a:rPr lang="en-IN" dirty="0" smtClean="0"/>
                        <a:t>} </a:t>
                      </a:r>
                    </a:p>
                    <a:p>
                      <a:endParaRPr lang="en-IN"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t>
            </a:r>
            <a:r>
              <a:rPr lang="en-IN" dirty="0" smtClean="0"/>
              <a:t>ree()</a:t>
            </a:r>
            <a:endParaRPr lang="en-IN" dirty="0"/>
          </a:p>
        </p:txBody>
      </p:sp>
      <p:sp>
        <p:nvSpPr>
          <p:cNvPr id="3" name="Content Placeholder 2"/>
          <p:cNvSpPr>
            <a:spLocks noGrp="1"/>
          </p:cNvSpPr>
          <p:nvPr>
            <p:ph idx="1"/>
          </p:nvPr>
        </p:nvSpPr>
        <p:spPr/>
        <p:txBody>
          <a:bodyPr>
            <a:normAutofit/>
          </a:bodyPr>
          <a:lstStyle/>
          <a:p>
            <a:r>
              <a:rPr lang="en-IN" b="1" dirty="0" smtClean="0"/>
              <a:t>“free”</a:t>
            </a:r>
            <a:r>
              <a:rPr lang="en-IN" dirty="0" smtClean="0"/>
              <a:t> method in C is used to dynamically </a:t>
            </a:r>
            <a:r>
              <a:rPr lang="en-IN" b="1" dirty="0" smtClean="0"/>
              <a:t>de-allocate</a:t>
            </a:r>
            <a:r>
              <a:rPr lang="en-IN" dirty="0" smtClean="0"/>
              <a:t> the memory. The memory allocated using functions </a:t>
            </a:r>
            <a:r>
              <a:rPr lang="en-IN" dirty="0" err="1" smtClean="0"/>
              <a:t>malloc</a:t>
            </a:r>
            <a:r>
              <a:rPr lang="en-IN" dirty="0" smtClean="0"/>
              <a:t>() and </a:t>
            </a:r>
            <a:r>
              <a:rPr lang="en-IN" dirty="0" err="1" smtClean="0"/>
              <a:t>calloc</a:t>
            </a:r>
            <a:r>
              <a:rPr lang="en-IN" dirty="0" smtClean="0"/>
              <a:t>() is not de-allocated on their own. Hence the free() method is used, whenever the dynamic memory allocation takes place. It helps to reduce wastage of memory by freeing it.</a:t>
            </a:r>
          </a:p>
          <a:p>
            <a:r>
              <a:rPr lang="en-IN" b="1" dirty="0" smtClean="0"/>
              <a:t>Syntax:</a:t>
            </a:r>
            <a:endParaRPr lang="en-IN" dirty="0" smtClean="0"/>
          </a:p>
          <a:p>
            <a:pPr>
              <a:buNone/>
            </a:pPr>
            <a:r>
              <a:rPr lang="en-IN" dirty="0" smtClean="0"/>
              <a:t>          free(</a:t>
            </a:r>
            <a:r>
              <a:rPr lang="en-IN" dirty="0" err="1" smtClean="0"/>
              <a:t>ptr</a:t>
            </a:r>
            <a:r>
              <a:rPr lang="en-IN" dirty="0" smtClean="0"/>
              <a:t>);</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0033382"/>
              </p:ext>
            </p:extLst>
          </p:nvPr>
        </p:nvGraphicFramePr>
        <p:xfrm>
          <a:off x="0" y="44624"/>
          <a:ext cx="9144000" cy="6949440"/>
        </p:xfrm>
        <a:graphic>
          <a:graphicData uri="http://schemas.openxmlformats.org/drawingml/2006/table">
            <a:tbl>
              <a:tblPr firstRow="1" bandRow="1">
                <a:tableStyleId>{5C22544A-7EE6-4342-B048-85BDC9FD1C3A}</a:tableStyleId>
              </a:tblPr>
              <a:tblGrid>
                <a:gridCol w="4572000"/>
                <a:gridCol w="4572000"/>
              </a:tblGrid>
              <a:tr h="370840">
                <a:tc>
                  <a:txBody>
                    <a:bodyPr/>
                    <a:lstStyle/>
                    <a:p>
                      <a:r>
                        <a:rPr lang="en-IN" dirty="0" smtClean="0"/>
                        <a:t>#include &lt;</a:t>
                      </a:r>
                      <a:r>
                        <a:rPr lang="en-IN" dirty="0" err="1" smtClean="0"/>
                        <a:t>stdio.h</a:t>
                      </a:r>
                      <a:r>
                        <a:rPr lang="en-IN" dirty="0" smtClean="0"/>
                        <a:t>&gt; </a:t>
                      </a:r>
                    </a:p>
                    <a:p>
                      <a:r>
                        <a:rPr lang="en-IN" dirty="0" smtClean="0"/>
                        <a:t>#include &lt;</a:t>
                      </a:r>
                      <a:r>
                        <a:rPr lang="en-IN" dirty="0" err="1" smtClean="0"/>
                        <a:t>stdlib.h</a:t>
                      </a:r>
                      <a:r>
                        <a:rPr lang="en-IN" dirty="0" smtClean="0"/>
                        <a:t>&gt; </a:t>
                      </a:r>
                    </a:p>
                    <a:p>
                      <a:r>
                        <a:rPr lang="en-IN" dirty="0" smtClean="0"/>
                        <a:t>  </a:t>
                      </a:r>
                    </a:p>
                    <a:p>
                      <a:r>
                        <a:rPr lang="en-IN" dirty="0" err="1" smtClean="0"/>
                        <a:t>int</a:t>
                      </a:r>
                      <a:r>
                        <a:rPr lang="en-IN" dirty="0" smtClean="0"/>
                        <a:t> main() </a:t>
                      </a:r>
                    </a:p>
                    <a:p>
                      <a:r>
                        <a:rPr lang="en-IN" dirty="0" smtClean="0"/>
                        <a:t>{ </a:t>
                      </a:r>
                    </a:p>
                    <a:p>
                      <a:r>
                        <a:rPr lang="en-IN" dirty="0" smtClean="0"/>
                        <a:t>  </a:t>
                      </a:r>
                    </a:p>
                    <a:p>
                      <a:r>
                        <a:rPr lang="en-IN" dirty="0" smtClean="0"/>
                        <a:t>    // This pointer will hold the </a:t>
                      </a:r>
                    </a:p>
                    <a:p>
                      <a:r>
                        <a:rPr lang="en-IN" dirty="0" smtClean="0"/>
                        <a:t>    // base address of the block created </a:t>
                      </a:r>
                    </a:p>
                    <a:p>
                      <a:r>
                        <a:rPr lang="en-IN" dirty="0" smtClean="0"/>
                        <a:t>    </a:t>
                      </a:r>
                      <a:r>
                        <a:rPr lang="en-IN" dirty="0" err="1" smtClean="0"/>
                        <a:t>int</a:t>
                      </a:r>
                      <a:r>
                        <a:rPr lang="en-IN" dirty="0" smtClean="0"/>
                        <a:t> *</a:t>
                      </a:r>
                      <a:r>
                        <a:rPr lang="en-IN" dirty="0" err="1" smtClean="0"/>
                        <a:t>ptr</a:t>
                      </a:r>
                      <a:r>
                        <a:rPr lang="en-IN" dirty="0" smtClean="0"/>
                        <a:t>, *ptr1; </a:t>
                      </a:r>
                    </a:p>
                    <a:p>
                      <a:r>
                        <a:rPr lang="en-IN" dirty="0" smtClean="0"/>
                        <a:t>    </a:t>
                      </a:r>
                      <a:r>
                        <a:rPr lang="en-IN" dirty="0" err="1" smtClean="0"/>
                        <a:t>int</a:t>
                      </a:r>
                      <a:r>
                        <a:rPr lang="en-IN" dirty="0" smtClean="0"/>
                        <a:t> n, </a:t>
                      </a:r>
                      <a:r>
                        <a:rPr lang="en-IN" dirty="0" err="1" smtClean="0"/>
                        <a:t>i</a:t>
                      </a:r>
                      <a:r>
                        <a:rPr lang="en-IN" dirty="0" smtClean="0"/>
                        <a:t>, sum = 0; </a:t>
                      </a:r>
                    </a:p>
                    <a:p>
                      <a:r>
                        <a:rPr lang="en-IN" dirty="0" smtClean="0"/>
                        <a:t>  </a:t>
                      </a:r>
                    </a:p>
                    <a:p>
                      <a:r>
                        <a:rPr lang="en-IN" dirty="0" smtClean="0"/>
                        <a:t>    // Get the number of elements for the array </a:t>
                      </a:r>
                    </a:p>
                    <a:p>
                      <a:r>
                        <a:rPr lang="en-IN" dirty="0" smtClean="0"/>
                        <a:t>    n = 5; </a:t>
                      </a:r>
                    </a:p>
                    <a:p>
                      <a:r>
                        <a:rPr lang="en-IN" dirty="0" smtClean="0"/>
                        <a:t>    </a:t>
                      </a:r>
                      <a:r>
                        <a:rPr lang="en-IN" dirty="0" err="1" smtClean="0"/>
                        <a:t>printf</a:t>
                      </a:r>
                      <a:r>
                        <a:rPr lang="en-IN" dirty="0" smtClean="0"/>
                        <a:t>("Enter number of elements: %d\n", n); </a:t>
                      </a:r>
                    </a:p>
                    <a:p>
                      <a:r>
                        <a:rPr lang="en-IN" dirty="0" smtClean="0"/>
                        <a:t>  </a:t>
                      </a:r>
                    </a:p>
                    <a:p>
                      <a:r>
                        <a:rPr lang="en-IN" dirty="0" smtClean="0"/>
                        <a:t>    // Dynamically allocate memory using </a:t>
                      </a:r>
                      <a:r>
                        <a:rPr lang="en-IN" dirty="0" err="1" smtClean="0"/>
                        <a:t>malloc</a:t>
                      </a:r>
                      <a:r>
                        <a:rPr lang="en-IN" dirty="0" smtClean="0"/>
                        <a:t>() </a:t>
                      </a:r>
                    </a:p>
                    <a:p>
                      <a:r>
                        <a:rPr lang="en-IN" dirty="0" smtClean="0"/>
                        <a:t>    </a:t>
                      </a:r>
                      <a:r>
                        <a:rPr lang="en-IN" dirty="0" err="1" smtClean="0"/>
                        <a:t>ptr</a:t>
                      </a:r>
                      <a:r>
                        <a:rPr lang="en-IN" dirty="0" smtClean="0"/>
                        <a:t> = (</a:t>
                      </a:r>
                      <a:r>
                        <a:rPr lang="en-IN" dirty="0" err="1" smtClean="0"/>
                        <a:t>int</a:t>
                      </a:r>
                      <a:r>
                        <a:rPr lang="en-IN" dirty="0" smtClean="0"/>
                        <a:t>*)</a:t>
                      </a:r>
                      <a:r>
                        <a:rPr lang="en-IN" dirty="0" err="1" smtClean="0"/>
                        <a:t>malloc</a:t>
                      </a:r>
                      <a:r>
                        <a:rPr lang="en-IN" dirty="0" smtClean="0"/>
                        <a:t>(n * </a:t>
                      </a:r>
                      <a:r>
                        <a:rPr lang="en-IN" dirty="0" err="1" smtClean="0"/>
                        <a:t>sizeof</a:t>
                      </a:r>
                      <a:r>
                        <a:rPr lang="en-IN" dirty="0" smtClean="0"/>
                        <a:t>(</a:t>
                      </a:r>
                      <a:r>
                        <a:rPr lang="en-IN" dirty="0" err="1" smtClean="0"/>
                        <a:t>int</a:t>
                      </a:r>
                      <a:r>
                        <a:rPr lang="en-IN" dirty="0" smtClean="0"/>
                        <a:t>)); </a:t>
                      </a:r>
                    </a:p>
                    <a:p>
                      <a:r>
                        <a:rPr lang="en-IN" dirty="0" smtClean="0"/>
                        <a:t>  </a:t>
                      </a:r>
                    </a:p>
                    <a:p>
                      <a:r>
                        <a:rPr lang="en-IN" dirty="0" smtClean="0"/>
                        <a:t>    // Dynamically allocate memory using </a:t>
                      </a:r>
                      <a:r>
                        <a:rPr lang="en-IN" dirty="0" err="1" smtClean="0"/>
                        <a:t>calloc</a:t>
                      </a:r>
                      <a:r>
                        <a:rPr lang="en-IN" dirty="0" smtClean="0"/>
                        <a:t>() </a:t>
                      </a:r>
                    </a:p>
                    <a:p>
                      <a:r>
                        <a:rPr lang="en-IN" dirty="0" smtClean="0"/>
                        <a:t>    ptr1 = (</a:t>
                      </a:r>
                      <a:r>
                        <a:rPr lang="en-IN" dirty="0" err="1" smtClean="0"/>
                        <a:t>int</a:t>
                      </a:r>
                      <a:r>
                        <a:rPr lang="en-IN" dirty="0" smtClean="0"/>
                        <a:t>*)</a:t>
                      </a:r>
                      <a:r>
                        <a:rPr lang="en-IN" dirty="0" err="1" smtClean="0"/>
                        <a:t>calloc</a:t>
                      </a:r>
                      <a:r>
                        <a:rPr lang="en-IN" dirty="0" smtClean="0"/>
                        <a:t>(n, </a:t>
                      </a:r>
                      <a:r>
                        <a:rPr lang="en-IN" dirty="0" err="1" smtClean="0"/>
                        <a:t>sizeof</a:t>
                      </a:r>
                      <a:r>
                        <a:rPr lang="en-IN" dirty="0" smtClean="0"/>
                        <a:t>(</a:t>
                      </a:r>
                      <a:r>
                        <a:rPr lang="en-IN" dirty="0" err="1" smtClean="0"/>
                        <a:t>int</a:t>
                      </a:r>
                      <a:r>
                        <a:rPr lang="en-IN" dirty="0" smtClean="0"/>
                        <a:t>)); </a:t>
                      </a:r>
                    </a:p>
                    <a:p>
                      <a:r>
                        <a:rPr lang="en-IN" dirty="0" smtClean="0"/>
                        <a:t>  </a:t>
                      </a:r>
                    </a:p>
                    <a:p>
                      <a:endParaRPr lang="en-IN" dirty="0"/>
                    </a:p>
                  </a:txBody>
                  <a:tcPr/>
                </a:tc>
                <a:tc>
                  <a:txBody>
                    <a:bodyPr/>
                    <a:lstStyle/>
                    <a:p>
                      <a:r>
                        <a:rPr lang="en-IN" dirty="0" err="1" smtClean="0"/>
                        <a:t>printf</a:t>
                      </a:r>
                      <a:r>
                        <a:rPr lang="en-IN" dirty="0" smtClean="0"/>
                        <a:t>("Memory successfully allocated using </a:t>
                      </a:r>
                      <a:r>
                        <a:rPr lang="en-IN" dirty="0" err="1" smtClean="0"/>
                        <a:t>malloc</a:t>
                      </a:r>
                      <a:r>
                        <a:rPr lang="en-IN" dirty="0" smtClean="0"/>
                        <a:t>.\n"); </a:t>
                      </a:r>
                    </a:p>
                    <a:p>
                      <a:r>
                        <a:rPr lang="en-IN" dirty="0" smtClean="0"/>
                        <a:t>  </a:t>
                      </a:r>
                    </a:p>
                    <a:p>
                      <a:r>
                        <a:rPr lang="en-IN" dirty="0" smtClean="0"/>
                        <a:t>        // Free the memory </a:t>
                      </a:r>
                    </a:p>
                    <a:p>
                      <a:r>
                        <a:rPr lang="en-IN" dirty="0" smtClean="0"/>
                        <a:t>        free(</a:t>
                      </a:r>
                      <a:r>
                        <a:rPr lang="en-IN" dirty="0" err="1" smtClean="0"/>
                        <a:t>ptr</a:t>
                      </a:r>
                      <a:r>
                        <a:rPr lang="en-IN" dirty="0" smtClean="0"/>
                        <a:t>); </a:t>
                      </a:r>
                    </a:p>
                    <a:p>
                      <a:r>
                        <a:rPr lang="en-IN" dirty="0" smtClean="0"/>
                        <a:t>        </a:t>
                      </a:r>
                      <a:r>
                        <a:rPr lang="en-IN" dirty="0" err="1" smtClean="0"/>
                        <a:t>printf</a:t>
                      </a:r>
                      <a:r>
                        <a:rPr lang="en-IN" dirty="0" smtClean="0"/>
                        <a:t>("</a:t>
                      </a:r>
                      <a:r>
                        <a:rPr lang="en-IN" dirty="0" err="1" smtClean="0"/>
                        <a:t>Malloc</a:t>
                      </a:r>
                      <a:r>
                        <a:rPr lang="en-IN" dirty="0" smtClean="0"/>
                        <a:t> Memory successfully freed.\n"); </a:t>
                      </a:r>
                    </a:p>
                    <a:p>
                      <a:r>
                        <a:rPr lang="en-IN" dirty="0" smtClean="0"/>
                        <a:t>  </a:t>
                      </a:r>
                    </a:p>
                    <a:p>
                      <a:r>
                        <a:rPr lang="en-IN" dirty="0" smtClean="0"/>
                        <a:t>        // Memory has been successfully allocated </a:t>
                      </a:r>
                    </a:p>
                    <a:p>
                      <a:r>
                        <a:rPr lang="en-IN" dirty="0" smtClean="0"/>
                        <a:t>        </a:t>
                      </a:r>
                      <a:r>
                        <a:rPr lang="en-IN" dirty="0" err="1" smtClean="0"/>
                        <a:t>printf</a:t>
                      </a:r>
                      <a:r>
                        <a:rPr lang="en-IN" dirty="0" smtClean="0"/>
                        <a:t>("\</a:t>
                      </a:r>
                      <a:r>
                        <a:rPr lang="en-IN" dirty="0" err="1" smtClean="0"/>
                        <a:t>nMemory</a:t>
                      </a:r>
                      <a:r>
                        <a:rPr lang="en-IN" dirty="0" smtClean="0"/>
                        <a:t> successfully allocated using </a:t>
                      </a:r>
                      <a:r>
                        <a:rPr lang="en-IN" dirty="0" err="1" smtClean="0"/>
                        <a:t>calloc</a:t>
                      </a:r>
                      <a:r>
                        <a:rPr lang="en-IN" dirty="0" smtClean="0"/>
                        <a:t>.\n"); </a:t>
                      </a:r>
                    </a:p>
                    <a:p>
                      <a:r>
                        <a:rPr lang="en-IN" dirty="0" smtClean="0"/>
                        <a:t>  </a:t>
                      </a:r>
                    </a:p>
                    <a:p>
                      <a:r>
                        <a:rPr lang="en-IN" dirty="0" smtClean="0"/>
                        <a:t>        // Free the memory </a:t>
                      </a:r>
                    </a:p>
                    <a:p>
                      <a:r>
                        <a:rPr lang="en-IN" dirty="0" smtClean="0"/>
                        <a:t>        free(ptr1); </a:t>
                      </a:r>
                    </a:p>
                    <a:p>
                      <a:r>
                        <a:rPr lang="en-IN" dirty="0" smtClean="0"/>
                        <a:t>        </a:t>
                      </a:r>
                      <a:r>
                        <a:rPr lang="en-IN" dirty="0" err="1" smtClean="0"/>
                        <a:t>printf</a:t>
                      </a:r>
                      <a:r>
                        <a:rPr lang="en-IN" dirty="0" smtClean="0"/>
                        <a:t>("</a:t>
                      </a:r>
                      <a:r>
                        <a:rPr lang="en-IN" dirty="0" err="1" smtClean="0"/>
                        <a:t>Calloc</a:t>
                      </a:r>
                      <a:r>
                        <a:rPr lang="en-IN" dirty="0" smtClean="0"/>
                        <a:t> Memory successfully freed.\n"); </a:t>
                      </a:r>
                    </a:p>
                    <a:p>
                      <a:r>
                        <a:rPr lang="en-IN" dirty="0" smtClean="0"/>
                        <a:t>return 0;</a:t>
                      </a:r>
                    </a:p>
                    <a:p>
                      <a:r>
                        <a:rPr lang="en-IN" dirty="0" smtClean="0"/>
                        <a:t>}</a:t>
                      </a:r>
                      <a:endParaRPr lang="en-IN" dirty="0"/>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 </a:t>
            </a:r>
            <a:r>
              <a:rPr lang="en-IN" b="1" dirty="0" err="1" smtClean="0"/>
              <a:t>realloc</a:t>
            </a:r>
            <a:r>
              <a:rPr lang="en-IN" b="1" dirty="0" smtClean="0"/>
              <a:t>() method</a:t>
            </a:r>
            <a:br>
              <a:rPr lang="en-IN" b="1" dirty="0" smtClean="0"/>
            </a:br>
            <a:endParaRPr lang="en-IN" dirty="0"/>
          </a:p>
        </p:txBody>
      </p:sp>
      <p:sp>
        <p:nvSpPr>
          <p:cNvPr id="3" name="Content Placeholder 2"/>
          <p:cNvSpPr>
            <a:spLocks noGrp="1"/>
          </p:cNvSpPr>
          <p:nvPr>
            <p:ph idx="1"/>
          </p:nvPr>
        </p:nvSpPr>
        <p:spPr/>
        <p:txBody>
          <a:bodyPr>
            <a:normAutofit lnSpcReduction="10000"/>
          </a:bodyPr>
          <a:lstStyle/>
          <a:p>
            <a:r>
              <a:rPr lang="en-IN" b="1" dirty="0" smtClean="0"/>
              <a:t>“</a:t>
            </a:r>
            <a:r>
              <a:rPr lang="en-IN" b="1" dirty="0" err="1" smtClean="0"/>
              <a:t>realloc</a:t>
            </a:r>
            <a:r>
              <a:rPr lang="en-IN" b="1" dirty="0" smtClean="0"/>
              <a:t>”</a:t>
            </a:r>
            <a:r>
              <a:rPr lang="en-IN" dirty="0" smtClean="0"/>
              <a:t> or </a:t>
            </a:r>
            <a:r>
              <a:rPr lang="en-IN" b="1" dirty="0" smtClean="0"/>
              <a:t>“re-allocation”</a:t>
            </a:r>
            <a:r>
              <a:rPr lang="en-IN" dirty="0" smtClean="0"/>
              <a:t> method in C is used to dynamically change the memory allocation of a previously allocated memory. In other words, if the memory previously allocated with the help of </a:t>
            </a:r>
            <a:r>
              <a:rPr lang="en-IN" dirty="0" err="1" smtClean="0"/>
              <a:t>malloc</a:t>
            </a:r>
            <a:r>
              <a:rPr lang="en-IN" dirty="0" smtClean="0"/>
              <a:t> or </a:t>
            </a:r>
            <a:r>
              <a:rPr lang="en-IN" dirty="0" err="1" smtClean="0"/>
              <a:t>calloc</a:t>
            </a:r>
            <a:r>
              <a:rPr lang="en-IN" dirty="0" smtClean="0"/>
              <a:t> is insufficient, </a:t>
            </a:r>
            <a:r>
              <a:rPr lang="en-IN" dirty="0" err="1" smtClean="0"/>
              <a:t>realloc</a:t>
            </a:r>
            <a:r>
              <a:rPr lang="en-IN" dirty="0" smtClean="0"/>
              <a:t> can be used to </a:t>
            </a:r>
            <a:r>
              <a:rPr lang="en-IN" b="1" dirty="0" smtClean="0"/>
              <a:t>dynamically re-allocate memory</a:t>
            </a:r>
            <a:r>
              <a:rPr lang="en-IN" dirty="0" smtClean="0"/>
              <a:t>.</a:t>
            </a:r>
          </a:p>
          <a:p>
            <a:r>
              <a:rPr lang="en-IN" b="1" dirty="0" smtClean="0"/>
              <a:t>Syntax:</a:t>
            </a:r>
            <a:endParaRPr lang="en-IN" dirty="0" smtClean="0"/>
          </a:p>
          <a:p>
            <a:pPr>
              <a:buNone/>
            </a:pPr>
            <a:r>
              <a:rPr lang="en-IN" dirty="0" smtClean="0"/>
              <a:t>         </a:t>
            </a:r>
            <a:r>
              <a:rPr lang="en-IN" dirty="0" err="1" smtClean="0"/>
              <a:t>ptr</a:t>
            </a:r>
            <a:r>
              <a:rPr lang="en-IN" dirty="0" smtClean="0"/>
              <a:t> = </a:t>
            </a:r>
            <a:r>
              <a:rPr lang="en-IN" dirty="0" err="1" smtClean="0"/>
              <a:t>realloc</a:t>
            </a:r>
            <a:r>
              <a:rPr lang="en-IN" dirty="0" smtClean="0"/>
              <a:t>(</a:t>
            </a:r>
            <a:r>
              <a:rPr lang="en-IN" dirty="0" err="1" smtClean="0"/>
              <a:t>ptr</a:t>
            </a:r>
            <a:r>
              <a:rPr lang="en-IN" dirty="0" smtClean="0"/>
              <a:t>, </a:t>
            </a:r>
            <a:r>
              <a:rPr lang="en-IN" dirty="0" err="1" smtClean="0"/>
              <a:t>newSize</a:t>
            </a:r>
            <a:r>
              <a:rPr lang="en-IN" dirty="0" smtClean="0"/>
              <a:t>); where </a:t>
            </a:r>
            <a:r>
              <a:rPr lang="en-IN" dirty="0" err="1" smtClean="0"/>
              <a:t>ptr</a:t>
            </a:r>
            <a:r>
              <a:rPr lang="en-IN" dirty="0" smtClean="0"/>
              <a:t> is reallocated with new size '</a:t>
            </a:r>
            <a:r>
              <a:rPr lang="en-IN" dirty="0" err="1" smtClean="0"/>
              <a:t>newSize</a:t>
            </a:r>
            <a:r>
              <a:rPr lang="en-IN" dirty="0" smtClean="0"/>
              <a:t>'. </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7796946"/>
              </p:ext>
            </p:extLst>
          </p:nvPr>
        </p:nvGraphicFramePr>
        <p:xfrm>
          <a:off x="0" y="35217"/>
          <a:ext cx="9144000" cy="5852160"/>
        </p:xfrm>
        <a:graphic>
          <a:graphicData uri="http://schemas.openxmlformats.org/drawingml/2006/table">
            <a:tbl>
              <a:tblPr firstRow="1" bandRow="1">
                <a:tableStyleId>{5C22544A-7EE6-4342-B048-85BDC9FD1C3A}</a:tableStyleId>
              </a:tblPr>
              <a:tblGrid>
                <a:gridCol w="4572000"/>
                <a:gridCol w="4572000"/>
              </a:tblGrid>
              <a:tr h="370840">
                <a:tc>
                  <a:txBody>
                    <a:bodyPr/>
                    <a:lstStyle/>
                    <a:p>
                      <a:r>
                        <a:rPr lang="en-IN" dirty="0" smtClean="0"/>
                        <a:t>#include &lt;</a:t>
                      </a:r>
                      <a:r>
                        <a:rPr lang="en-IN" dirty="0" err="1" smtClean="0"/>
                        <a:t>stdio.h</a:t>
                      </a:r>
                      <a:r>
                        <a:rPr lang="en-IN" dirty="0" smtClean="0"/>
                        <a:t>&gt; </a:t>
                      </a:r>
                    </a:p>
                    <a:p>
                      <a:r>
                        <a:rPr lang="en-IN" dirty="0" smtClean="0"/>
                        <a:t>#include &lt;</a:t>
                      </a:r>
                      <a:r>
                        <a:rPr lang="en-IN" dirty="0" err="1" smtClean="0"/>
                        <a:t>stdlib.h</a:t>
                      </a:r>
                      <a:r>
                        <a:rPr lang="en-IN" dirty="0" smtClean="0"/>
                        <a:t>&gt; </a:t>
                      </a:r>
                    </a:p>
                    <a:p>
                      <a:r>
                        <a:rPr lang="en-IN" dirty="0" smtClean="0"/>
                        <a:t>  </a:t>
                      </a:r>
                    </a:p>
                    <a:p>
                      <a:r>
                        <a:rPr lang="en-IN" dirty="0" err="1" smtClean="0"/>
                        <a:t>int</a:t>
                      </a:r>
                      <a:r>
                        <a:rPr lang="en-IN" dirty="0" smtClean="0"/>
                        <a:t> main() </a:t>
                      </a:r>
                    </a:p>
                    <a:p>
                      <a:r>
                        <a:rPr lang="en-IN" dirty="0" smtClean="0"/>
                        <a:t>{ </a:t>
                      </a:r>
                    </a:p>
                    <a:p>
                      <a:r>
                        <a:rPr lang="en-IN" dirty="0" smtClean="0"/>
                        <a:t>  </a:t>
                      </a:r>
                    </a:p>
                    <a:p>
                      <a:r>
                        <a:rPr lang="en-IN" dirty="0" smtClean="0"/>
                        <a:t>    // This pointer will hold the </a:t>
                      </a:r>
                    </a:p>
                    <a:p>
                      <a:r>
                        <a:rPr lang="en-IN" dirty="0" smtClean="0"/>
                        <a:t>    // base address of the block created </a:t>
                      </a:r>
                    </a:p>
                    <a:p>
                      <a:r>
                        <a:rPr lang="en-IN" dirty="0" smtClean="0"/>
                        <a:t>    </a:t>
                      </a:r>
                      <a:r>
                        <a:rPr lang="en-IN" dirty="0" err="1" smtClean="0"/>
                        <a:t>int</a:t>
                      </a:r>
                      <a:r>
                        <a:rPr lang="en-IN" dirty="0" smtClean="0"/>
                        <a:t>* </a:t>
                      </a:r>
                      <a:r>
                        <a:rPr lang="en-IN" dirty="0" err="1" smtClean="0"/>
                        <a:t>ptr</a:t>
                      </a:r>
                      <a:r>
                        <a:rPr lang="en-IN" dirty="0" smtClean="0"/>
                        <a:t>; </a:t>
                      </a:r>
                    </a:p>
                    <a:p>
                      <a:r>
                        <a:rPr lang="en-IN" dirty="0" smtClean="0"/>
                        <a:t>    </a:t>
                      </a:r>
                      <a:r>
                        <a:rPr lang="en-IN" dirty="0" err="1" smtClean="0"/>
                        <a:t>int</a:t>
                      </a:r>
                      <a:r>
                        <a:rPr lang="en-IN" dirty="0" smtClean="0"/>
                        <a:t> n, </a:t>
                      </a:r>
                      <a:r>
                        <a:rPr lang="en-IN" dirty="0" err="1" smtClean="0"/>
                        <a:t>i</a:t>
                      </a:r>
                      <a:r>
                        <a:rPr lang="en-IN" dirty="0" smtClean="0"/>
                        <a:t>, sum = 0; </a:t>
                      </a:r>
                    </a:p>
                    <a:p>
                      <a:r>
                        <a:rPr lang="en-IN" dirty="0" smtClean="0"/>
                        <a:t>  </a:t>
                      </a:r>
                    </a:p>
                    <a:p>
                      <a:r>
                        <a:rPr lang="en-IN" dirty="0" smtClean="0"/>
                        <a:t>    // Get the number of elements for the array </a:t>
                      </a:r>
                    </a:p>
                    <a:p>
                      <a:r>
                        <a:rPr lang="en-IN" dirty="0" smtClean="0"/>
                        <a:t>    n = 5; </a:t>
                      </a:r>
                    </a:p>
                    <a:p>
                      <a:r>
                        <a:rPr lang="en-IN" dirty="0" smtClean="0"/>
                        <a:t>    </a:t>
                      </a:r>
                      <a:r>
                        <a:rPr lang="en-IN" dirty="0" err="1" smtClean="0"/>
                        <a:t>printf</a:t>
                      </a:r>
                      <a:r>
                        <a:rPr lang="en-IN" dirty="0" smtClean="0"/>
                        <a:t>("Enter number of elements: %d\n", n); </a:t>
                      </a:r>
                    </a:p>
                    <a:p>
                      <a:r>
                        <a:rPr lang="en-IN" dirty="0" smtClean="0"/>
                        <a:t>  </a:t>
                      </a:r>
                    </a:p>
                    <a:p>
                      <a:r>
                        <a:rPr lang="en-IN" dirty="0" smtClean="0"/>
                        <a:t>    // Dynamically allocate memory using </a:t>
                      </a:r>
                      <a:r>
                        <a:rPr lang="en-IN" dirty="0" err="1" smtClean="0"/>
                        <a:t>calloc</a:t>
                      </a:r>
                      <a:r>
                        <a:rPr lang="en-IN" dirty="0" smtClean="0"/>
                        <a:t>() </a:t>
                      </a:r>
                    </a:p>
                    <a:p>
                      <a:r>
                        <a:rPr lang="en-IN" dirty="0" smtClean="0"/>
                        <a:t>    </a:t>
                      </a:r>
                      <a:r>
                        <a:rPr lang="en-IN" dirty="0" err="1" smtClean="0"/>
                        <a:t>ptr</a:t>
                      </a:r>
                      <a:r>
                        <a:rPr lang="en-IN" dirty="0" smtClean="0"/>
                        <a:t> = (</a:t>
                      </a:r>
                      <a:r>
                        <a:rPr lang="en-IN" dirty="0" err="1" smtClean="0"/>
                        <a:t>int</a:t>
                      </a:r>
                      <a:r>
                        <a:rPr lang="en-IN" dirty="0" smtClean="0"/>
                        <a:t>*)</a:t>
                      </a:r>
                      <a:r>
                        <a:rPr lang="en-IN" dirty="0" err="1" smtClean="0"/>
                        <a:t>calloc</a:t>
                      </a:r>
                      <a:r>
                        <a:rPr lang="en-IN" dirty="0" smtClean="0"/>
                        <a:t>(n, </a:t>
                      </a:r>
                      <a:r>
                        <a:rPr lang="en-IN" dirty="0" err="1" smtClean="0"/>
                        <a:t>sizeof</a:t>
                      </a:r>
                      <a:r>
                        <a:rPr lang="en-IN" dirty="0" smtClean="0"/>
                        <a:t>(</a:t>
                      </a:r>
                      <a:r>
                        <a:rPr lang="en-IN" dirty="0" err="1" smtClean="0"/>
                        <a:t>int</a:t>
                      </a:r>
                      <a:r>
                        <a:rPr lang="en-IN" dirty="0" smtClean="0"/>
                        <a:t>)); </a:t>
                      </a:r>
                    </a:p>
                    <a:p>
                      <a:r>
                        <a:rPr lang="en-IN" dirty="0" smtClean="0"/>
                        <a:t>  </a:t>
                      </a:r>
                    </a:p>
                    <a:p>
                      <a:endParaRPr lang="en-IN" dirty="0"/>
                    </a:p>
                  </a:txBody>
                  <a:tcPr/>
                </a:tc>
                <a:tc>
                  <a:txBody>
                    <a:bodyPr/>
                    <a:lstStyle/>
                    <a:p>
                      <a:r>
                        <a:rPr lang="en-IN" dirty="0" err="1" smtClean="0"/>
                        <a:t>printf</a:t>
                      </a:r>
                      <a:r>
                        <a:rPr lang="en-IN" dirty="0" smtClean="0"/>
                        <a:t>("Memory successfully allocated using </a:t>
                      </a:r>
                      <a:r>
                        <a:rPr lang="en-IN" dirty="0" err="1" smtClean="0"/>
                        <a:t>calloc</a:t>
                      </a:r>
                      <a:r>
                        <a:rPr lang="en-IN" dirty="0" smtClean="0"/>
                        <a:t>.\n"); </a:t>
                      </a:r>
                    </a:p>
                    <a:p>
                      <a:r>
                        <a:rPr lang="en-IN" dirty="0" smtClean="0"/>
                        <a:t>  </a:t>
                      </a:r>
                    </a:p>
                    <a:p>
                      <a:r>
                        <a:rPr lang="en-IN" dirty="0" smtClean="0"/>
                        <a:t>        // Get the elements of the array </a:t>
                      </a:r>
                    </a:p>
                    <a:p>
                      <a:r>
                        <a:rPr lang="en-IN" dirty="0" smtClean="0"/>
                        <a:t>        for (</a:t>
                      </a:r>
                      <a:r>
                        <a:rPr lang="en-IN" dirty="0" err="1" smtClean="0"/>
                        <a:t>i</a:t>
                      </a:r>
                      <a:r>
                        <a:rPr lang="en-IN" dirty="0" smtClean="0"/>
                        <a:t> = 0; </a:t>
                      </a:r>
                      <a:r>
                        <a:rPr lang="en-IN" dirty="0" err="1" smtClean="0"/>
                        <a:t>i</a:t>
                      </a:r>
                      <a:r>
                        <a:rPr lang="en-IN" dirty="0" smtClean="0"/>
                        <a:t> &lt; n; ++</a:t>
                      </a:r>
                      <a:r>
                        <a:rPr lang="en-IN" dirty="0" err="1" smtClean="0"/>
                        <a:t>i</a:t>
                      </a:r>
                      <a:r>
                        <a:rPr lang="en-IN" dirty="0" smtClean="0"/>
                        <a:t>) { </a:t>
                      </a:r>
                    </a:p>
                    <a:p>
                      <a:r>
                        <a:rPr lang="en-IN" dirty="0" smtClean="0"/>
                        <a:t>            </a:t>
                      </a:r>
                      <a:r>
                        <a:rPr lang="en-IN" dirty="0" err="1" smtClean="0"/>
                        <a:t>ptr</a:t>
                      </a:r>
                      <a:r>
                        <a:rPr lang="en-IN" dirty="0" smtClean="0"/>
                        <a:t>[</a:t>
                      </a:r>
                      <a:r>
                        <a:rPr lang="en-IN" dirty="0" err="1" smtClean="0"/>
                        <a:t>i</a:t>
                      </a:r>
                      <a:r>
                        <a:rPr lang="en-IN" dirty="0" smtClean="0"/>
                        <a:t>] = </a:t>
                      </a:r>
                      <a:r>
                        <a:rPr lang="en-IN" dirty="0" err="1" smtClean="0"/>
                        <a:t>i</a:t>
                      </a:r>
                      <a:r>
                        <a:rPr lang="en-IN" dirty="0" smtClean="0"/>
                        <a:t> + 1; </a:t>
                      </a:r>
                    </a:p>
                    <a:p>
                      <a:r>
                        <a:rPr lang="en-IN" dirty="0" smtClean="0"/>
                        <a:t>        } </a:t>
                      </a:r>
                    </a:p>
                    <a:p>
                      <a:r>
                        <a:rPr lang="en-IN" dirty="0" smtClean="0"/>
                        <a:t>  </a:t>
                      </a:r>
                    </a:p>
                    <a:p>
                      <a:r>
                        <a:rPr lang="en-IN" dirty="0" smtClean="0"/>
                        <a:t>        // Print the elements of the array </a:t>
                      </a:r>
                    </a:p>
                    <a:p>
                      <a:r>
                        <a:rPr lang="en-IN" dirty="0" smtClean="0"/>
                        <a:t>        </a:t>
                      </a:r>
                      <a:r>
                        <a:rPr lang="en-IN" dirty="0" err="1" smtClean="0"/>
                        <a:t>printf</a:t>
                      </a:r>
                      <a:r>
                        <a:rPr lang="en-IN" dirty="0" smtClean="0"/>
                        <a:t>("The elements of the array are: "); </a:t>
                      </a:r>
                    </a:p>
                    <a:p>
                      <a:r>
                        <a:rPr lang="en-IN" dirty="0" smtClean="0"/>
                        <a:t>        for (</a:t>
                      </a:r>
                      <a:r>
                        <a:rPr lang="en-IN" dirty="0" err="1" smtClean="0"/>
                        <a:t>i</a:t>
                      </a:r>
                      <a:r>
                        <a:rPr lang="en-IN" dirty="0" smtClean="0"/>
                        <a:t> = 0; </a:t>
                      </a:r>
                      <a:r>
                        <a:rPr lang="en-IN" dirty="0" err="1" smtClean="0"/>
                        <a:t>i</a:t>
                      </a:r>
                      <a:r>
                        <a:rPr lang="en-IN" dirty="0" smtClean="0"/>
                        <a:t> &lt; n; ++</a:t>
                      </a:r>
                      <a:r>
                        <a:rPr lang="en-IN" dirty="0" err="1" smtClean="0"/>
                        <a:t>i</a:t>
                      </a:r>
                      <a:r>
                        <a:rPr lang="en-IN" dirty="0" smtClean="0"/>
                        <a:t>) { </a:t>
                      </a:r>
                    </a:p>
                    <a:p>
                      <a:r>
                        <a:rPr lang="en-IN" dirty="0" smtClean="0"/>
                        <a:t>            </a:t>
                      </a:r>
                      <a:r>
                        <a:rPr lang="en-IN" dirty="0" err="1" smtClean="0"/>
                        <a:t>printf</a:t>
                      </a:r>
                      <a:r>
                        <a:rPr lang="en-IN" dirty="0" smtClean="0"/>
                        <a:t>("%d, ", </a:t>
                      </a:r>
                      <a:r>
                        <a:rPr lang="en-IN" dirty="0" err="1" smtClean="0"/>
                        <a:t>ptr</a:t>
                      </a:r>
                      <a:r>
                        <a:rPr lang="en-IN" dirty="0" smtClean="0"/>
                        <a:t>[</a:t>
                      </a:r>
                      <a:r>
                        <a:rPr lang="en-IN" dirty="0" err="1" smtClean="0"/>
                        <a:t>i</a:t>
                      </a:r>
                      <a:r>
                        <a:rPr lang="en-IN" dirty="0" smtClean="0"/>
                        <a:t>]); </a:t>
                      </a:r>
                    </a:p>
                    <a:p>
                      <a:r>
                        <a:rPr lang="en-IN" dirty="0" smtClean="0"/>
                        <a:t>        } </a:t>
                      </a:r>
                    </a:p>
                    <a:p>
                      <a:r>
                        <a:rPr lang="en-IN" dirty="0" smtClean="0"/>
                        <a:t>return 0;</a:t>
                      </a:r>
                    </a:p>
                    <a:p>
                      <a:r>
                        <a:rPr lang="en-IN" dirty="0" smtClean="0"/>
                        <a:t>}</a:t>
                      </a:r>
                      <a:endParaRPr lang="en-IN" dirty="0"/>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(cont…)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5239792"/>
              </p:ext>
            </p:extLst>
          </p:nvPr>
        </p:nvGraphicFramePr>
        <p:xfrm>
          <a:off x="107504" y="-72466"/>
          <a:ext cx="8928992" cy="6949440"/>
        </p:xfrm>
        <a:graphic>
          <a:graphicData uri="http://schemas.openxmlformats.org/drawingml/2006/table">
            <a:tbl>
              <a:tblPr firstRow="1" bandRow="1">
                <a:tableStyleId>{5C22544A-7EE6-4342-B048-85BDC9FD1C3A}</a:tableStyleId>
              </a:tblPr>
              <a:tblGrid>
                <a:gridCol w="8928992"/>
              </a:tblGrid>
              <a:tr h="370840">
                <a:tc>
                  <a:txBody>
                    <a:bodyPr/>
                    <a:lstStyle/>
                    <a:p>
                      <a:r>
                        <a:rPr lang="en-IN" dirty="0" smtClean="0"/>
                        <a:t>// Get the new size for the array </a:t>
                      </a:r>
                    </a:p>
                    <a:p>
                      <a:r>
                        <a:rPr lang="en-IN" dirty="0" smtClean="0"/>
                        <a:t>        n = 10; </a:t>
                      </a:r>
                    </a:p>
                    <a:p>
                      <a:r>
                        <a:rPr lang="en-IN" dirty="0" smtClean="0"/>
                        <a:t>        </a:t>
                      </a:r>
                      <a:r>
                        <a:rPr lang="en-IN" dirty="0" err="1" smtClean="0"/>
                        <a:t>printf</a:t>
                      </a:r>
                      <a:r>
                        <a:rPr lang="en-IN" dirty="0" smtClean="0"/>
                        <a:t>("\n\</a:t>
                      </a:r>
                      <a:r>
                        <a:rPr lang="en-IN" dirty="0" err="1" smtClean="0"/>
                        <a:t>nEnter</a:t>
                      </a:r>
                      <a:r>
                        <a:rPr lang="en-IN" dirty="0" smtClean="0"/>
                        <a:t> the new size of the array: %d\n", n); </a:t>
                      </a:r>
                    </a:p>
                    <a:p>
                      <a:r>
                        <a:rPr lang="en-IN" dirty="0" smtClean="0"/>
                        <a:t>  </a:t>
                      </a:r>
                    </a:p>
                    <a:p>
                      <a:r>
                        <a:rPr lang="en-IN" dirty="0" smtClean="0"/>
                        <a:t>        // Dynamically re-allocate memory using </a:t>
                      </a:r>
                      <a:r>
                        <a:rPr lang="en-IN" dirty="0" err="1" smtClean="0"/>
                        <a:t>realloc</a:t>
                      </a:r>
                      <a:r>
                        <a:rPr lang="en-IN" dirty="0" smtClean="0"/>
                        <a:t>() </a:t>
                      </a:r>
                    </a:p>
                    <a:p>
                      <a:r>
                        <a:rPr lang="en-IN" dirty="0" smtClean="0"/>
                        <a:t>        </a:t>
                      </a:r>
                      <a:r>
                        <a:rPr lang="en-IN" dirty="0" err="1" smtClean="0"/>
                        <a:t>ptr</a:t>
                      </a:r>
                      <a:r>
                        <a:rPr lang="en-IN" dirty="0" smtClean="0"/>
                        <a:t> = </a:t>
                      </a:r>
                      <a:r>
                        <a:rPr lang="en-IN" dirty="0" err="1" smtClean="0"/>
                        <a:t>realloc</a:t>
                      </a:r>
                      <a:r>
                        <a:rPr lang="en-IN" dirty="0" smtClean="0"/>
                        <a:t>(</a:t>
                      </a:r>
                      <a:r>
                        <a:rPr lang="en-IN" dirty="0" err="1" smtClean="0"/>
                        <a:t>ptr</a:t>
                      </a:r>
                      <a:r>
                        <a:rPr lang="en-IN" dirty="0" smtClean="0"/>
                        <a:t>, n * </a:t>
                      </a:r>
                      <a:r>
                        <a:rPr lang="en-IN" dirty="0" err="1" smtClean="0"/>
                        <a:t>sizeof</a:t>
                      </a:r>
                      <a:r>
                        <a:rPr lang="en-IN" dirty="0" smtClean="0"/>
                        <a:t>(</a:t>
                      </a:r>
                      <a:r>
                        <a:rPr lang="en-IN" dirty="0" err="1" smtClean="0"/>
                        <a:t>int</a:t>
                      </a:r>
                      <a:r>
                        <a:rPr lang="en-IN" dirty="0" smtClean="0"/>
                        <a:t>)); </a:t>
                      </a:r>
                    </a:p>
                    <a:p>
                      <a:r>
                        <a:rPr lang="en-IN" dirty="0" smtClean="0"/>
                        <a:t>  </a:t>
                      </a:r>
                    </a:p>
                    <a:p>
                      <a:r>
                        <a:rPr lang="en-IN" dirty="0" smtClean="0"/>
                        <a:t>        // Memory has been successfully allocated </a:t>
                      </a:r>
                    </a:p>
                    <a:p>
                      <a:r>
                        <a:rPr lang="en-IN" dirty="0" smtClean="0"/>
                        <a:t>        </a:t>
                      </a:r>
                      <a:r>
                        <a:rPr lang="en-IN" dirty="0" err="1" smtClean="0"/>
                        <a:t>printf</a:t>
                      </a:r>
                      <a:r>
                        <a:rPr lang="en-IN" dirty="0" smtClean="0"/>
                        <a:t>("Memory successfully re-allocated using </a:t>
                      </a:r>
                      <a:r>
                        <a:rPr lang="en-IN" dirty="0" err="1" smtClean="0"/>
                        <a:t>realloc</a:t>
                      </a:r>
                      <a:r>
                        <a:rPr lang="en-IN" dirty="0" smtClean="0"/>
                        <a:t>.\n"); </a:t>
                      </a:r>
                    </a:p>
                    <a:p>
                      <a:r>
                        <a:rPr lang="en-IN" dirty="0" smtClean="0"/>
                        <a:t>  </a:t>
                      </a:r>
                    </a:p>
                    <a:p>
                      <a:r>
                        <a:rPr lang="en-IN" dirty="0" smtClean="0"/>
                        <a:t>        // Get the new elements of the array </a:t>
                      </a:r>
                    </a:p>
                    <a:p>
                      <a:r>
                        <a:rPr lang="en-IN" dirty="0" smtClean="0"/>
                        <a:t>        for (</a:t>
                      </a:r>
                      <a:r>
                        <a:rPr lang="en-IN" dirty="0" err="1" smtClean="0"/>
                        <a:t>i</a:t>
                      </a:r>
                      <a:r>
                        <a:rPr lang="en-IN" dirty="0" smtClean="0"/>
                        <a:t> = 5; </a:t>
                      </a:r>
                      <a:r>
                        <a:rPr lang="en-IN" dirty="0" err="1" smtClean="0"/>
                        <a:t>i</a:t>
                      </a:r>
                      <a:r>
                        <a:rPr lang="en-IN" dirty="0" smtClean="0"/>
                        <a:t> &lt; n; ++</a:t>
                      </a:r>
                      <a:r>
                        <a:rPr lang="en-IN" dirty="0" err="1" smtClean="0"/>
                        <a:t>i</a:t>
                      </a:r>
                      <a:r>
                        <a:rPr lang="en-IN" dirty="0" smtClean="0"/>
                        <a:t>) { </a:t>
                      </a:r>
                    </a:p>
                    <a:p>
                      <a:r>
                        <a:rPr lang="en-IN" dirty="0" smtClean="0"/>
                        <a:t>            </a:t>
                      </a:r>
                      <a:r>
                        <a:rPr lang="en-IN" dirty="0" err="1" smtClean="0"/>
                        <a:t>ptr</a:t>
                      </a:r>
                      <a:r>
                        <a:rPr lang="en-IN" dirty="0" smtClean="0"/>
                        <a:t>[</a:t>
                      </a:r>
                      <a:r>
                        <a:rPr lang="en-IN" dirty="0" err="1" smtClean="0"/>
                        <a:t>i</a:t>
                      </a:r>
                      <a:r>
                        <a:rPr lang="en-IN" dirty="0" smtClean="0"/>
                        <a:t>] = </a:t>
                      </a:r>
                      <a:r>
                        <a:rPr lang="en-IN" dirty="0" err="1" smtClean="0"/>
                        <a:t>i</a:t>
                      </a:r>
                      <a:r>
                        <a:rPr lang="en-IN" dirty="0" smtClean="0"/>
                        <a:t> + 1; </a:t>
                      </a:r>
                    </a:p>
                    <a:p>
                      <a:r>
                        <a:rPr lang="en-IN" dirty="0" smtClean="0"/>
                        <a:t>        } </a:t>
                      </a:r>
                    </a:p>
                    <a:p>
                      <a:r>
                        <a:rPr lang="en-IN" dirty="0" smtClean="0"/>
                        <a:t>  </a:t>
                      </a:r>
                    </a:p>
                    <a:p>
                      <a:r>
                        <a:rPr lang="en-IN" dirty="0" smtClean="0"/>
                        <a:t>        // Print the elements of the array </a:t>
                      </a:r>
                    </a:p>
                    <a:p>
                      <a:r>
                        <a:rPr lang="en-IN" dirty="0" smtClean="0"/>
                        <a:t>        </a:t>
                      </a:r>
                      <a:r>
                        <a:rPr lang="en-IN" dirty="0" err="1" smtClean="0"/>
                        <a:t>printf</a:t>
                      </a:r>
                      <a:r>
                        <a:rPr lang="en-IN" dirty="0" smtClean="0"/>
                        <a:t>("The elements of the array are: "); </a:t>
                      </a:r>
                    </a:p>
                    <a:p>
                      <a:r>
                        <a:rPr lang="en-IN" dirty="0" smtClean="0"/>
                        <a:t>        for (</a:t>
                      </a:r>
                      <a:r>
                        <a:rPr lang="en-IN" dirty="0" err="1" smtClean="0"/>
                        <a:t>i</a:t>
                      </a:r>
                      <a:r>
                        <a:rPr lang="en-IN" dirty="0" smtClean="0"/>
                        <a:t> = 0; </a:t>
                      </a:r>
                      <a:r>
                        <a:rPr lang="en-IN" dirty="0" err="1" smtClean="0"/>
                        <a:t>i</a:t>
                      </a:r>
                      <a:r>
                        <a:rPr lang="en-IN" dirty="0" smtClean="0"/>
                        <a:t> &lt; n; ++</a:t>
                      </a:r>
                      <a:r>
                        <a:rPr lang="en-IN" dirty="0" err="1" smtClean="0"/>
                        <a:t>i</a:t>
                      </a:r>
                      <a:r>
                        <a:rPr lang="en-IN" dirty="0" smtClean="0"/>
                        <a:t>) { </a:t>
                      </a:r>
                    </a:p>
                    <a:p>
                      <a:r>
                        <a:rPr lang="en-IN" dirty="0" smtClean="0"/>
                        <a:t>            </a:t>
                      </a:r>
                      <a:r>
                        <a:rPr lang="en-IN" dirty="0" err="1" smtClean="0"/>
                        <a:t>printf</a:t>
                      </a:r>
                      <a:r>
                        <a:rPr lang="en-IN" dirty="0" smtClean="0"/>
                        <a:t>("%d, ", </a:t>
                      </a:r>
                      <a:r>
                        <a:rPr lang="en-IN" dirty="0" err="1" smtClean="0"/>
                        <a:t>ptr</a:t>
                      </a:r>
                      <a:r>
                        <a:rPr lang="en-IN" dirty="0" smtClean="0"/>
                        <a:t>[</a:t>
                      </a:r>
                      <a:r>
                        <a:rPr lang="en-IN" dirty="0" err="1" smtClean="0"/>
                        <a:t>i</a:t>
                      </a:r>
                      <a:r>
                        <a:rPr lang="en-IN" dirty="0" smtClean="0"/>
                        <a:t>]); </a:t>
                      </a:r>
                    </a:p>
                    <a:p>
                      <a:r>
                        <a:rPr lang="en-IN" dirty="0" smtClean="0"/>
                        <a:t>        } </a:t>
                      </a:r>
                    </a:p>
                    <a:p>
                      <a:r>
                        <a:rPr lang="en-IN" dirty="0" smtClean="0"/>
                        <a:t>  </a:t>
                      </a:r>
                    </a:p>
                    <a:p>
                      <a:r>
                        <a:rPr lang="en-IN" dirty="0" smtClean="0"/>
                        <a:t>        free(</a:t>
                      </a:r>
                      <a:r>
                        <a:rPr lang="en-IN" dirty="0" err="1" smtClean="0"/>
                        <a:t>ptr</a:t>
                      </a:r>
                      <a:r>
                        <a:rPr lang="en-IN" dirty="0" smtClean="0"/>
                        <a:t>); </a:t>
                      </a:r>
                    </a:p>
                    <a:p>
                      <a:r>
                        <a:rPr lang="en-IN" dirty="0" smtClean="0"/>
                        <a:t>    } </a:t>
                      </a:r>
                    </a:p>
                    <a:p>
                      <a:r>
                        <a:rPr lang="en-IN" dirty="0" smtClean="0"/>
                        <a:t>  </a:t>
                      </a:r>
                    </a:p>
                    <a:p>
                      <a:endParaRPr lang="en-IN" dirty="0"/>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Problem</a:t>
            </a:r>
            <a:endParaRPr lang="en-IN" dirty="0"/>
          </a:p>
        </p:txBody>
      </p:sp>
      <p:sp>
        <p:nvSpPr>
          <p:cNvPr id="3" name="Content Placeholder 2"/>
          <p:cNvSpPr>
            <a:spLocks noGrp="1"/>
          </p:cNvSpPr>
          <p:nvPr>
            <p:ph idx="1"/>
          </p:nvPr>
        </p:nvSpPr>
        <p:spPr/>
        <p:txBody>
          <a:bodyPr/>
          <a:lstStyle/>
          <a:p>
            <a:pPr marL="0" indent="0">
              <a:buNone/>
            </a:pPr>
            <a:r>
              <a:rPr lang="en-IN"/>
              <a:t>https://www.techiedelight.com/pass-2d-array-function-parameter/</a:t>
            </a:r>
            <a:endParaRPr lang="en-IN" dirty="0"/>
          </a:p>
        </p:txBody>
      </p:sp>
    </p:spTree>
    <p:extLst>
      <p:ext uri="{BB962C8B-B14F-4D97-AF65-F5344CB8AC3E}">
        <p14:creationId xmlns:p14="http://schemas.microsoft.com/office/powerpoint/2010/main" val="959773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Draw backs of pointer</a:t>
            </a:r>
            <a:endParaRPr lang="en-IN" dirty="0"/>
          </a:p>
        </p:txBody>
      </p:sp>
      <p:sp>
        <p:nvSpPr>
          <p:cNvPr id="3" name="Content Placeholder 2"/>
          <p:cNvSpPr>
            <a:spLocks noGrp="1"/>
          </p:cNvSpPr>
          <p:nvPr>
            <p:ph idx="1"/>
          </p:nvPr>
        </p:nvSpPr>
        <p:spPr/>
        <p:txBody>
          <a:bodyPr>
            <a:normAutofit fontScale="77500" lnSpcReduction="20000"/>
          </a:bodyPr>
          <a:lstStyle/>
          <a:p>
            <a:r>
              <a:rPr lang="en-IN" dirty="0"/>
              <a:t>Uninitialized pointers might cause segmentation fault.</a:t>
            </a:r>
            <a:endParaRPr lang="en-IN" dirty="0" smtClean="0"/>
          </a:p>
          <a:p>
            <a:r>
              <a:rPr lang="en-IN" dirty="0"/>
              <a:t>Dynamically allocated block needs to be freed explicitly.  Otherwise, it would lead to memory leak.</a:t>
            </a:r>
            <a:endParaRPr lang="en-IN" dirty="0" smtClean="0"/>
          </a:p>
          <a:p>
            <a:r>
              <a:rPr lang="en-IN" dirty="0"/>
              <a:t>Pointers are slower than normal variables</a:t>
            </a:r>
            <a:r>
              <a:rPr lang="en-IN" dirty="0" smtClean="0"/>
              <a:t>.</a:t>
            </a:r>
          </a:p>
          <a:p>
            <a:r>
              <a:rPr lang="en-IN" dirty="0" smtClean="0"/>
              <a:t>Failed to protect memory addresses (locations) - Since pointer can access direct memory so memory cannot be protected.</a:t>
            </a:r>
          </a:p>
          <a:p>
            <a:r>
              <a:rPr lang="en-IN" dirty="0"/>
              <a:t>If pointers are updated with incorrect values, it might lead to memory corruption.</a:t>
            </a:r>
            <a:endParaRPr lang="en-IN" dirty="0" smtClean="0"/>
          </a:p>
          <a:p>
            <a:r>
              <a:rPr lang="en-IN" dirty="0"/>
              <a:t>Basically, pointer bugs are difficult to debug.  Its programmers responsibility to use pointers effectively and correctly.</a:t>
            </a:r>
            <a:endParaRPr lang="en-IN" dirty="0" smtClean="0"/>
          </a:p>
          <a:p>
            <a:pPr>
              <a:buNone/>
            </a:pPr>
            <a:r>
              <a:rPr lang="en-IN" dirty="0"/>
              <a:t/>
            </a:r>
            <a:br>
              <a:rPr lang="en-IN" dirty="0"/>
            </a:br>
            <a:endParaRPr lang="en-IN" dirty="0" smtClean="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Pointer in c</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Key points to remember </a:t>
            </a:r>
            <a:br>
              <a:rPr lang="en-IN" b="1"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Normal variable stores the value whereas pointer variable stores the address of the variable.</a:t>
            </a:r>
          </a:p>
          <a:p>
            <a:r>
              <a:rPr lang="en-IN" dirty="0" smtClean="0"/>
              <a:t>The content of the C pointer always be a whole number i.e. address.</a:t>
            </a:r>
          </a:p>
          <a:p>
            <a:r>
              <a:rPr lang="en-IN" dirty="0" smtClean="0"/>
              <a:t>Always C pointer is initialized to null, i.e. </a:t>
            </a:r>
            <a:r>
              <a:rPr lang="en-IN" dirty="0" err="1" smtClean="0"/>
              <a:t>int</a:t>
            </a:r>
            <a:r>
              <a:rPr lang="en-IN" dirty="0" smtClean="0"/>
              <a:t> *p = null.</a:t>
            </a:r>
          </a:p>
          <a:p>
            <a:r>
              <a:rPr lang="en-IN" dirty="0" smtClean="0"/>
              <a:t>The value of null pointer is 0.</a:t>
            </a:r>
          </a:p>
          <a:p>
            <a:r>
              <a:rPr lang="en-IN" dirty="0" smtClean="0"/>
              <a:t>&amp; symbol is used to get the address of the variable.</a:t>
            </a:r>
          </a:p>
          <a:p>
            <a:r>
              <a:rPr lang="en-IN" dirty="0" smtClean="0"/>
              <a:t>* symbol is used to get the value of the variable that the pointer is pointing to.</a:t>
            </a:r>
          </a:p>
          <a:p>
            <a:r>
              <a:rPr lang="en-IN" dirty="0" smtClean="0"/>
              <a:t>If a pointer in C is assigned to NULL, it means it is pointing to nothing.</a:t>
            </a:r>
          </a:p>
          <a:p>
            <a:r>
              <a:rPr lang="en-IN" dirty="0" smtClean="0"/>
              <a:t>Two pointers can be subtracted to know how many elements are available between these two pointers.</a:t>
            </a:r>
          </a:p>
          <a:p>
            <a:r>
              <a:rPr lang="en-IN" dirty="0" smtClean="0"/>
              <a:t>The size of any pointer is 2 byte (for 16 bit compiler).</a:t>
            </a:r>
          </a:p>
          <a:p>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Problems</a:t>
            </a:r>
            <a:endParaRPr lang="en-IN"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IN" dirty="0" smtClean="0"/>
              <a:t>Write a program in C to add two numbers using pointers.</a:t>
            </a:r>
          </a:p>
          <a:p>
            <a:pPr marL="514350" indent="-514350">
              <a:buFont typeface="+mj-lt"/>
              <a:buAutoNum type="arabicPeriod"/>
            </a:pPr>
            <a:r>
              <a:rPr lang="en-IN" dirty="0" smtClean="0"/>
              <a:t>Write a program in C to add numbers using call by reference.</a:t>
            </a:r>
          </a:p>
          <a:p>
            <a:pPr marL="514350" indent="-514350">
              <a:buFont typeface="+mj-lt"/>
              <a:buAutoNum type="arabicPeriod"/>
            </a:pPr>
            <a:r>
              <a:rPr lang="en-IN" dirty="0" smtClean="0"/>
              <a:t>Write a program in C to find the maximum number between two numbers using a pointer.</a:t>
            </a:r>
          </a:p>
          <a:p>
            <a:pPr marL="514350" indent="-514350">
              <a:buFont typeface="+mj-lt"/>
              <a:buAutoNum type="arabicPeriod"/>
            </a:pPr>
            <a:r>
              <a:rPr lang="en-IN" dirty="0" smtClean="0"/>
              <a:t>Write a program in C to store n elements in an array and print the elements using pointer.</a:t>
            </a:r>
          </a:p>
          <a:p>
            <a:pPr marL="514350" indent="-514350">
              <a:buFont typeface="+mj-lt"/>
              <a:buAutoNum type="arabicPeriod"/>
            </a:pPr>
            <a:r>
              <a:rPr lang="en-IN" dirty="0" smtClean="0"/>
              <a:t>Write a program in C to print all permutations of a given string using pointers.</a:t>
            </a: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571500" indent="-571500">
              <a:buFont typeface="+mj-lt"/>
              <a:buAutoNum type="romanUcPeriod"/>
            </a:pPr>
            <a:r>
              <a:rPr lang="en-IN" dirty="0" smtClean="0"/>
              <a:t>Write a program in C to find the largest element using Dynamic Memory Allocation.</a:t>
            </a:r>
          </a:p>
          <a:p>
            <a:pPr marL="571500" indent="-571500">
              <a:buFont typeface="+mj-lt"/>
              <a:buAutoNum type="romanUcPeriod"/>
            </a:pPr>
            <a:r>
              <a:rPr lang="en-IN" dirty="0" smtClean="0"/>
              <a:t>Write a program in C to Calculate the length of the string using a pointer.</a:t>
            </a:r>
          </a:p>
          <a:p>
            <a:pPr marL="571500" indent="-571500">
              <a:buFont typeface="+mj-lt"/>
              <a:buAutoNum type="romanUcPeriod"/>
            </a:pPr>
            <a:r>
              <a:rPr lang="en-IN" dirty="0" smtClean="0"/>
              <a:t>Write a program in C to sort an array using Pointer.</a:t>
            </a:r>
          </a:p>
          <a:p>
            <a:pPr marL="571500" indent="-571500">
              <a:buFont typeface="+mj-lt"/>
              <a:buAutoNum type="romanUcPeriod"/>
            </a:pPr>
            <a:r>
              <a:rPr lang="en-IN" dirty="0" smtClean="0"/>
              <a:t>Write a program in C to compute the sum of all elements in an array using pointers.</a:t>
            </a:r>
          </a:p>
          <a:p>
            <a:pPr marL="571500" indent="-571500">
              <a:buFont typeface="+mj-lt"/>
              <a:buAutoNum type="romanUcPeriod"/>
            </a:pPr>
            <a:r>
              <a:rPr lang="en-IN" dirty="0" smtClean="0"/>
              <a:t>Failed to protect memory addresses (locations) - Since pointer can access direct memory so memory cannot be protected.</a:t>
            </a:r>
          </a:p>
          <a:p>
            <a:pPr marL="571500" indent="-571500">
              <a:buNone/>
            </a:pPr>
            <a:r>
              <a:rPr lang="en-IN" dirty="0" smtClean="0"/>
              <a:t>Source :https://www.w3resource.com/c-programming-exercises/pointer/index.php</a:t>
            </a: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lphaUcPeriod"/>
            </a:pPr>
            <a:r>
              <a:rPr lang="en-IN" dirty="0" smtClean="0"/>
              <a:t>C program to declare memory for an integer variable dynamically.</a:t>
            </a:r>
          </a:p>
          <a:p>
            <a:pPr marL="514350" indent="-514350">
              <a:buFont typeface="+mj-lt"/>
              <a:buAutoNum type="alphaUcPeriod"/>
            </a:pPr>
            <a:r>
              <a:rPr lang="en-IN" dirty="0" smtClean="0"/>
              <a:t>C program to read and print name, where memory for variable should be declared at run time.</a:t>
            </a:r>
          </a:p>
          <a:p>
            <a:pPr marL="514350" indent="-514350">
              <a:buFont typeface="+mj-lt"/>
              <a:buAutoNum type="alphaUcPeriod"/>
            </a:pPr>
            <a:r>
              <a:rPr lang="en-IN" dirty="0" smtClean="0"/>
              <a:t>C program to find sum of array elements using Dynamic Memory Allocation.</a:t>
            </a:r>
          </a:p>
          <a:p>
            <a:pPr marL="514350" indent="-514350">
              <a:buNone/>
            </a:pPr>
            <a:r>
              <a:rPr lang="en-IN" dirty="0" smtClean="0"/>
              <a:t>Source : https://www.includehelp.com/c-programs/c-programs-pointers-solved-examples.aspx</a:t>
            </a:r>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Stack </a:t>
            </a:r>
            <a:r>
              <a:rPr lang="en-IN" dirty="0" err="1" smtClean="0"/>
              <a:t>vs</a:t>
            </a:r>
            <a:r>
              <a:rPr lang="en-IN" dirty="0" smtClean="0"/>
              <a:t> Heap Storage</a:t>
            </a:r>
            <a:endParaRPr lang="en-IN" dirty="0"/>
          </a:p>
        </p:txBody>
      </p:sp>
      <p:pic>
        <p:nvPicPr>
          <p:cNvPr id="5" name="Content Placeholder 4" descr="1.PNG"/>
          <p:cNvPicPr>
            <a:picLocks noGrp="1" noChangeAspect="1"/>
          </p:cNvPicPr>
          <p:nvPr>
            <p:ph idx="1"/>
          </p:nvPr>
        </p:nvPicPr>
        <p:blipFill>
          <a:blip r:embed="rId2"/>
          <a:stretch>
            <a:fillRect/>
          </a:stretch>
        </p:blipFill>
        <p:spPr>
          <a:xfrm>
            <a:off x="357158" y="1643050"/>
            <a:ext cx="8429684" cy="5072098"/>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Stack allocation example 1</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dirty="0" err="1" smtClean="0"/>
              <a:t>int</a:t>
            </a:r>
            <a:r>
              <a:rPr lang="en-IN" dirty="0" smtClean="0"/>
              <a:t> main() </a:t>
            </a:r>
          </a:p>
          <a:p>
            <a:pPr>
              <a:buNone/>
            </a:pPr>
            <a:r>
              <a:rPr lang="en-IN" dirty="0" smtClean="0"/>
              <a:t>{ </a:t>
            </a:r>
          </a:p>
          <a:p>
            <a:pPr>
              <a:buNone/>
            </a:pPr>
            <a:r>
              <a:rPr lang="en-IN" dirty="0" smtClean="0"/>
              <a:t>  // All these variables get memory </a:t>
            </a:r>
          </a:p>
          <a:p>
            <a:pPr>
              <a:buNone/>
            </a:pPr>
            <a:r>
              <a:rPr lang="en-IN" dirty="0" smtClean="0"/>
              <a:t>// allocated on stack </a:t>
            </a:r>
          </a:p>
          <a:p>
            <a:pPr>
              <a:buNone/>
            </a:pPr>
            <a:r>
              <a:rPr lang="en-IN" dirty="0" err="1" smtClean="0"/>
              <a:t>int</a:t>
            </a:r>
            <a:r>
              <a:rPr lang="en-IN" dirty="0" smtClean="0"/>
              <a:t> a; </a:t>
            </a:r>
          </a:p>
          <a:p>
            <a:pPr>
              <a:buNone/>
            </a:pPr>
            <a:r>
              <a:rPr lang="en-IN" dirty="0" err="1" smtClean="0"/>
              <a:t>int</a:t>
            </a:r>
            <a:r>
              <a:rPr lang="en-IN" dirty="0" smtClean="0"/>
              <a:t> b[10]; </a:t>
            </a:r>
          </a:p>
          <a:p>
            <a:pPr>
              <a:buNone/>
            </a:pPr>
            <a:r>
              <a:rPr lang="en-IN" dirty="0" err="1" smtClean="0"/>
              <a:t>int</a:t>
            </a:r>
            <a:r>
              <a:rPr lang="en-IN" dirty="0" smtClean="0"/>
              <a:t> n = 20; </a:t>
            </a:r>
          </a:p>
          <a:p>
            <a:pPr>
              <a:buNone/>
            </a:pPr>
            <a:r>
              <a:rPr lang="en-IN" dirty="0" err="1" smtClean="0"/>
              <a:t>int</a:t>
            </a:r>
            <a:r>
              <a:rPr lang="en-IN" dirty="0" smtClean="0"/>
              <a:t> c[n]; </a:t>
            </a:r>
          </a:p>
          <a:p>
            <a:pPr>
              <a:buNone/>
            </a:pPr>
            <a:r>
              <a:rPr lang="en-IN" dirty="0" smtClean="0"/>
              <a:t>} </a:t>
            </a:r>
          </a:p>
          <a:p>
            <a:pPr>
              <a:buNone/>
            </a:pPr>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Stack allocation example 2</a:t>
            </a:r>
            <a:endParaRPr lang="en-IN" dirty="0"/>
          </a:p>
        </p:txBody>
      </p:sp>
      <p:sp>
        <p:nvSpPr>
          <p:cNvPr id="3" name="Content Placeholder 2"/>
          <p:cNvSpPr>
            <a:spLocks noGrp="1"/>
          </p:cNvSpPr>
          <p:nvPr>
            <p:ph idx="1"/>
          </p:nvPr>
        </p:nvSpPr>
        <p:spPr/>
        <p:txBody>
          <a:bodyPr>
            <a:normAutofit fontScale="62500" lnSpcReduction="20000"/>
          </a:bodyPr>
          <a:lstStyle/>
          <a:p>
            <a:pPr>
              <a:buNone/>
            </a:pPr>
            <a:r>
              <a:rPr lang="en-IN" dirty="0"/>
              <a:t>#include</a:t>
            </a:r>
            <a:r>
              <a:rPr lang="en-IN" dirty="0" smtClean="0"/>
              <a:t> </a:t>
            </a:r>
            <a:r>
              <a:rPr lang="en-IN" dirty="0"/>
              <a:t>&lt;</a:t>
            </a:r>
            <a:r>
              <a:rPr lang="en-IN" dirty="0" err="1"/>
              <a:t>stdio.h</a:t>
            </a:r>
            <a:r>
              <a:rPr lang="en-IN" dirty="0"/>
              <a:t>&gt;</a:t>
            </a:r>
            <a:r>
              <a:rPr lang="en-IN" dirty="0" smtClean="0"/>
              <a:t> </a:t>
            </a:r>
          </a:p>
          <a:p>
            <a:pPr>
              <a:buNone/>
            </a:pPr>
            <a:r>
              <a:rPr lang="en-IN" dirty="0" smtClean="0"/>
              <a:t>double </a:t>
            </a:r>
            <a:r>
              <a:rPr lang="en-IN" dirty="0" err="1"/>
              <a:t>multiplyByTwo</a:t>
            </a:r>
            <a:r>
              <a:rPr lang="en-IN" dirty="0" smtClean="0"/>
              <a:t> (</a:t>
            </a:r>
            <a:r>
              <a:rPr lang="en-IN" dirty="0"/>
              <a:t>double</a:t>
            </a:r>
            <a:r>
              <a:rPr lang="en-IN" dirty="0" smtClean="0"/>
              <a:t> </a:t>
            </a:r>
            <a:r>
              <a:rPr lang="en-IN" dirty="0"/>
              <a:t>input</a:t>
            </a:r>
            <a:r>
              <a:rPr lang="en-IN" dirty="0" smtClean="0"/>
              <a:t>) </a:t>
            </a:r>
          </a:p>
          <a:p>
            <a:pPr>
              <a:buNone/>
            </a:pPr>
            <a:r>
              <a:rPr lang="en-IN" dirty="0" smtClean="0"/>
              <a:t>{ </a:t>
            </a:r>
          </a:p>
          <a:p>
            <a:pPr>
              <a:buNone/>
            </a:pPr>
            <a:r>
              <a:rPr lang="en-IN" dirty="0" smtClean="0"/>
              <a:t>double </a:t>
            </a:r>
            <a:r>
              <a:rPr lang="en-IN" dirty="0"/>
              <a:t>twice</a:t>
            </a:r>
            <a:r>
              <a:rPr lang="en-IN" dirty="0" smtClean="0"/>
              <a:t> = input * 2.0; </a:t>
            </a:r>
          </a:p>
          <a:p>
            <a:pPr>
              <a:buNone/>
            </a:pPr>
            <a:r>
              <a:rPr lang="en-IN" dirty="0" smtClean="0"/>
              <a:t>return twice; </a:t>
            </a:r>
          </a:p>
          <a:p>
            <a:pPr>
              <a:buNone/>
            </a:pPr>
            <a:r>
              <a:rPr lang="en-IN" dirty="0" smtClean="0"/>
              <a:t>} </a:t>
            </a:r>
          </a:p>
          <a:p>
            <a:pPr>
              <a:buNone/>
            </a:pPr>
            <a:r>
              <a:rPr lang="en-IN" dirty="0" err="1" smtClean="0"/>
              <a:t>int</a:t>
            </a:r>
            <a:r>
              <a:rPr lang="en-IN" dirty="0" smtClean="0"/>
              <a:t> </a:t>
            </a:r>
            <a:r>
              <a:rPr lang="en-IN" dirty="0"/>
              <a:t>main</a:t>
            </a:r>
            <a:r>
              <a:rPr lang="en-IN" dirty="0" smtClean="0"/>
              <a:t> (</a:t>
            </a:r>
            <a:r>
              <a:rPr lang="en-IN" dirty="0" err="1"/>
              <a:t>int</a:t>
            </a:r>
            <a:r>
              <a:rPr lang="en-IN" dirty="0" smtClean="0"/>
              <a:t> </a:t>
            </a:r>
            <a:r>
              <a:rPr lang="en-IN" dirty="0" err="1"/>
              <a:t>argc</a:t>
            </a:r>
            <a:r>
              <a:rPr lang="en-IN" dirty="0" smtClean="0"/>
              <a:t>, </a:t>
            </a:r>
            <a:r>
              <a:rPr lang="en-IN" dirty="0"/>
              <a:t>char</a:t>
            </a:r>
            <a:r>
              <a:rPr lang="en-IN" dirty="0" smtClean="0"/>
              <a:t> *</a:t>
            </a:r>
            <a:r>
              <a:rPr lang="en-IN" dirty="0" err="1"/>
              <a:t>argv</a:t>
            </a:r>
            <a:r>
              <a:rPr lang="en-IN" dirty="0" smtClean="0"/>
              <a:t>[])</a:t>
            </a:r>
          </a:p>
          <a:p>
            <a:pPr>
              <a:buNone/>
            </a:pPr>
            <a:r>
              <a:rPr lang="en-IN" dirty="0" smtClean="0"/>
              <a:t> { </a:t>
            </a:r>
          </a:p>
          <a:p>
            <a:pPr>
              <a:buNone/>
            </a:pPr>
            <a:r>
              <a:rPr lang="en-IN" dirty="0" err="1" smtClean="0"/>
              <a:t>int</a:t>
            </a:r>
            <a:r>
              <a:rPr lang="en-IN" dirty="0" smtClean="0"/>
              <a:t> </a:t>
            </a:r>
            <a:r>
              <a:rPr lang="en-IN" dirty="0"/>
              <a:t>age</a:t>
            </a:r>
            <a:r>
              <a:rPr lang="en-IN" dirty="0" smtClean="0"/>
              <a:t> = 30; </a:t>
            </a:r>
          </a:p>
          <a:p>
            <a:pPr>
              <a:buNone/>
            </a:pPr>
            <a:r>
              <a:rPr lang="en-IN" dirty="0" smtClean="0"/>
              <a:t>double </a:t>
            </a:r>
            <a:r>
              <a:rPr lang="en-IN" dirty="0"/>
              <a:t>salary</a:t>
            </a:r>
            <a:r>
              <a:rPr lang="en-IN" dirty="0" smtClean="0"/>
              <a:t> = 12345.67; </a:t>
            </a:r>
          </a:p>
          <a:p>
            <a:pPr>
              <a:buNone/>
            </a:pPr>
            <a:r>
              <a:rPr lang="en-IN" dirty="0" smtClean="0"/>
              <a:t>double </a:t>
            </a:r>
            <a:r>
              <a:rPr lang="en-IN" dirty="0" err="1"/>
              <a:t>myList</a:t>
            </a:r>
            <a:r>
              <a:rPr lang="en-IN" dirty="0" smtClean="0"/>
              <a:t>[3] = {1.2, 2.3, 3.4}; </a:t>
            </a:r>
          </a:p>
          <a:p>
            <a:pPr>
              <a:buNone/>
            </a:pPr>
            <a:r>
              <a:rPr lang="en-IN" dirty="0" err="1" smtClean="0"/>
              <a:t>printf</a:t>
            </a:r>
            <a:r>
              <a:rPr lang="en-IN" dirty="0" smtClean="0"/>
              <a:t>(</a:t>
            </a:r>
            <a:r>
              <a:rPr lang="en-IN" dirty="0"/>
              <a:t>"double your salary is %.3f\n"</a:t>
            </a:r>
            <a:r>
              <a:rPr lang="en-IN" dirty="0" smtClean="0"/>
              <a:t>, </a:t>
            </a:r>
            <a:r>
              <a:rPr lang="en-IN" dirty="0" err="1" smtClean="0"/>
              <a:t>multiplyByTwo</a:t>
            </a:r>
            <a:r>
              <a:rPr lang="en-IN" dirty="0" smtClean="0"/>
              <a:t>(salary)); </a:t>
            </a:r>
          </a:p>
          <a:p>
            <a:pPr>
              <a:buNone/>
            </a:pPr>
            <a:r>
              <a:rPr lang="en-IN" dirty="0" smtClean="0"/>
              <a:t>return 0; </a:t>
            </a:r>
          </a:p>
          <a:p>
            <a:pPr>
              <a:buNone/>
            </a:pPr>
            <a:r>
              <a:rPr lang="en-IN" dirty="0" smtClean="0"/>
              <a:t>}</a:t>
            </a: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Heap allocation example 1</a:t>
            </a:r>
            <a:endParaRPr lang="en-IN" dirty="0"/>
          </a:p>
        </p:txBody>
      </p:sp>
      <p:sp>
        <p:nvSpPr>
          <p:cNvPr id="3" name="Content Placeholder 2"/>
          <p:cNvSpPr>
            <a:spLocks noGrp="1"/>
          </p:cNvSpPr>
          <p:nvPr>
            <p:ph idx="1"/>
          </p:nvPr>
        </p:nvSpPr>
        <p:spPr/>
        <p:txBody>
          <a:bodyPr/>
          <a:lstStyle/>
          <a:p>
            <a:pPr>
              <a:buNone/>
            </a:pPr>
            <a:r>
              <a:rPr lang="en-IN" dirty="0" err="1"/>
              <a:t>int</a:t>
            </a:r>
            <a:r>
              <a:rPr lang="en-IN" dirty="0" smtClean="0"/>
              <a:t> </a:t>
            </a:r>
            <a:r>
              <a:rPr lang="en-IN" dirty="0"/>
              <a:t>main</a:t>
            </a:r>
            <a:r>
              <a:rPr lang="en-IN" dirty="0" smtClean="0"/>
              <a:t> () { </a:t>
            </a:r>
          </a:p>
          <a:p>
            <a:pPr>
              <a:buNone/>
            </a:pPr>
            <a:r>
              <a:rPr lang="en-IN" dirty="0" err="1" smtClean="0"/>
              <a:t>int</a:t>
            </a:r>
            <a:r>
              <a:rPr lang="en-IN" dirty="0" smtClean="0"/>
              <a:t> *</a:t>
            </a:r>
            <a:r>
              <a:rPr lang="en-IN" dirty="0"/>
              <a:t>age</a:t>
            </a:r>
            <a:r>
              <a:rPr lang="en-IN" dirty="0" smtClean="0"/>
              <a:t> = </a:t>
            </a:r>
            <a:r>
              <a:rPr lang="en-IN" dirty="0" err="1" smtClean="0"/>
              <a:t>malloc</a:t>
            </a:r>
            <a:r>
              <a:rPr lang="en-IN" dirty="0" smtClean="0"/>
              <a:t>(</a:t>
            </a:r>
            <a:r>
              <a:rPr lang="en-IN" dirty="0" err="1"/>
              <a:t>sizeof</a:t>
            </a:r>
            <a:r>
              <a:rPr lang="en-IN" dirty="0" smtClean="0"/>
              <a:t>(</a:t>
            </a:r>
            <a:r>
              <a:rPr lang="en-IN" dirty="0" err="1"/>
              <a:t>int</a:t>
            </a:r>
            <a:r>
              <a:rPr lang="en-IN" dirty="0" smtClean="0"/>
              <a:t>));</a:t>
            </a:r>
          </a:p>
          <a:p>
            <a:pPr>
              <a:buNone/>
            </a:pPr>
            <a:r>
              <a:rPr lang="en-IN" dirty="0"/>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Heap allocation example 2</a:t>
            </a:r>
            <a:endParaRPr lang="en-IN" dirty="0"/>
          </a:p>
        </p:txBody>
      </p:sp>
      <p:graphicFrame>
        <p:nvGraphicFramePr>
          <p:cNvPr id="4" name="Content Placeholder 3"/>
          <p:cNvGraphicFramePr>
            <a:graphicFrameLocks noGrp="1"/>
          </p:cNvGraphicFramePr>
          <p:nvPr>
            <p:ph idx="1"/>
          </p:nvPr>
        </p:nvGraphicFramePr>
        <p:xfrm>
          <a:off x="457200" y="1600200"/>
          <a:ext cx="8229600" cy="5303520"/>
        </p:xfrm>
        <a:graphic>
          <a:graphicData uri="http://schemas.openxmlformats.org/drawingml/2006/table">
            <a:tbl>
              <a:tblPr firstRow="1" bandRow="1">
                <a:tableStyleId>{5C22544A-7EE6-4342-B048-85BDC9FD1C3A}</a:tableStyleId>
              </a:tblPr>
              <a:tblGrid>
                <a:gridCol w="4114800"/>
                <a:gridCol w="4114800"/>
              </a:tblGrid>
              <a:tr h="4400568">
                <a:tc>
                  <a:txBody>
                    <a:bodyPr/>
                    <a:lstStyle/>
                    <a:p>
                      <a:r>
                        <a:rPr lang="en-IN" dirty="0" smtClean="0"/>
                        <a:t>#include &lt;</a:t>
                      </a:r>
                      <a:r>
                        <a:rPr lang="en-IN" dirty="0" err="1" smtClean="0"/>
                        <a:t>stdio.h</a:t>
                      </a:r>
                      <a:r>
                        <a:rPr lang="en-IN" dirty="0" smtClean="0"/>
                        <a:t>&gt;</a:t>
                      </a:r>
                    </a:p>
                    <a:p>
                      <a:r>
                        <a:rPr lang="en-IN" dirty="0" smtClean="0"/>
                        <a:t>#include &lt;</a:t>
                      </a:r>
                      <a:r>
                        <a:rPr lang="en-IN" dirty="0" err="1" smtClean="0"/>
                        <a:t>stdlib.h</a:t>
                      </a:r>
                      <a:r>
                        <a:rPr lang="en-IN" dirty="0" smtClean="0"/>
                        <a:t>&gt;</a:t>
                      </a:r>
                    </a:p>
                    <a:p>
                      <a:endParaRPr lang="en-IN" dirty="0" smtClean="0"/>
                    </a:p>
                    <a:p>
                      <a:r>
                        <a:rPr lang="en-IN" dirty="0" smtClean="0"/>
                        <a:t>double *</a:t>
                      </a:r>
                      <a:r>
                        <a:rPr lang="en-IN" dirty="0" err="1" smtClean="0"/>
                        <a:t>multiplyByTwo</a:t>
                      </a:r>
                      <a:r>
                        <a:rPr lang="en-IN" dirty="0" smtClean="0"/>
                        <a:t> (double *input) {</a:t>
                      </a:r>
                    </a:p>
                    <a:p>
                      <a:r>
                        <a:rPr lang="en-IN" dirty="0" smtClean="0"/>
                        <a:t>  double *twice = </a:t>
                      </a:r>
                      <a:r>
                        <a:rPr lang="en-IN" dirty="0" err="1" smtClean="0"/>
                        <a:t>malloc</a:t>
                      </a:r>
                      <a:r>
                        <a:rPr lang="en-IN" dirty="0" smtClean="0"/>
                        <a:t>(</a:t>
                      </a:r>
                      <a:r>
                        <a:rPr lang="en-IN" dirty="0" err="1" smtClean="0"/>
                        <a:t>sizeof</a:t>
                      </a:r>
                      <a:r>
                        <a:rPr lang="en-IN" dirty="0" smtClean="0"/>
                        <a:t>(double));</a:t>
                      </a:r>
                    </a:p>
                    <a:p>
                      <a:r>
                        <a:rPr lang="en-IN" dirty="0" smtClean="0"/>
                        <a:t>  *twice = *input * 2.0;</a:t>
                      </a:r>
                    </a:p>
                    <a:p>
                      <a:r>
                        <a:rPr lang="en-IN" dirty="0" smtClean="0"/>
                        <a:t>  return twice;</a:t>
                      </a:r>
                    </a:p>
                    <a:p>
                      <a:r>
                        <a:rPr lang="en-IN" dirty="0" smtClean="0"/>
                        <a:t>}</a:t>
                      </a:r>
                    </a:p>
                    <a:p>
                      <a:endParaRPr lang="en-IN" dirty="0" smtClean="0"/>
                    </a:p>
                    <a:p>
                      <a:r>
                        <a:rPr lang="en-IN" dirty="0" err="1" smtClean="0"/>
                        <a:t>int</a:t>
                      </a:r>
                      <a:r>
                        <a:rPr lang="en-IN" dirty="0" smtClean="0"/>
                        <a:t> main (</a:t>
                      </a:r>
                      <a:r>
                        <a:rPr lang="en-IN" dirty="0" err="1" smtClean="0"/>
                        <a:t>int</a:t>
                      </a:r>
                      <a:r>
                        <a:rPr lang="en-IN" dirty="0" smtClean="0"/>
                        <a:t> </a:t>
                      </a:r>
                      <a:r>
                        <a:rPr lang="en-IN" dirty="0" err="1" smtClean="0"/>
                        <a:t>argc</a:t>
                      </a:r>
                      <a:r>
                        <a:rPr lang="en-IN" dirty="0" smtClean="0"/>
                        <a:t>, char *</a:t>
                      </a:r>
                      <a:r>
                        <a:rPr lang="en-IN" dirty="0" err="1" smtClean="0"/>
                        <a:t>argv</a:t>
                      </a:r>
                      <a:r>
                        <a:rPr lang="en-IN" dirty="0" smtClean="0"/>
                        <a:t>[])</a:t>
                      </a:r>
                    </a:p>
                    <a:p>
                      <a:r>
                        <a:rPr lang="en-IN" dirty="0" smtClean="0"/>
                        <a:t>{</a:t>
                      </a:r>
                    </a:p>
                    <a:p>
                      <a:r>
                        <a:rPr lang="en-IN" dirty="0" smtClean="0"/>
                        <a:t>  </a:t>
                      </a:r>
                      <a:r>
                        <a:rPr lang="en-IN" dirty="0" err="1" smtClean="0"/>
                        <a:t>int</a:t>
                      </a:r>
                      <a:r>
                        <a:rPr lang="en-IN" dirty="0" smtClean="0"/>
                        <a:t> *age = </a:t>
                      </a:r>
                      <a:r>
                        <a:rPr lang="en-IN" dirty="0" err="1" smtClean="0"/>
                        <a:t>malloc</a:t>
                      </a:r>
                      <a:r>
                        <a:rPr lang="en-IN" dirty="0" smtClean="0"/>
                        <a:t>(</a:t>
                      </a:r>
                      <a:r>
                        <a:rPr lang="en-IN" dirty="0" err="1" smtClean="0"/>
                        <a:t>sizeof</a:t>
                      </a:r>
                      <a:r>
                        <a:rPr lang="en-IN" dirty="0" smtClean="0"/>
                        <a:t>(</a:t>
                      </a:r>
                      <a:r>
                        <a:rPr lang="en-IN" dirty="0" err="1" smtClean="0"/>
                        <a:t>int</a:t>
                      </a:r>
                      <a:r>
                        <a:rPr lang="en-IN" dirty="0" smtClean="0"/>
                        <a:t>));</a:t>
                      </a:r>
                    </a:p>
                    <a:p>
                      <a:r>
                        <a:rPr lang="en-IN" dirty="0" smtClean="0"/>
                        <a:t>  *age = 30;</a:t>
                      </a:r>
                    </a:p>
                    <a:p>
                      <a:r>
                        <a:rPr lang="en-IN" dirty="0" smtClean="0"/>
                        <a:t>  double *salary = </a:t>
                      </a:r>
                      <a:r>
                        <a:rPr lang="en-IN" dirty="0" err="1" smtClean="0"/>
                        <a:t>malloc</a:t>
                      </a:r>
                      <a:r>
                        <a:rPr lang="en-IN" dirty="0" smtClean="0"/>
                        <a:t>(</a:t>
                      </a:r>
                      <a:r>
                        <a:rPr lang="en-IN" dirty="0" err="1" smtClean="0"/>
                        <a:t>sizeof</a:t>
                      </a:r>
                      <a:r>
                        <a:rPr lang="en-IN" dirty="0" smtClean="0"/>
                        <a:t>(double));</a:t>
                      </a:r>
                    </a:p>
                    <a:p>
                      <a:r>
                        <a:rPr lang="en-IN" dirty="0" smtClean="0"/>
                        <a:t>  *salary = 12345.67;</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double *</a:t>
                      </a:r>
                      <a:r>
                        <a:rPr lang="en-IN" dirty="0" err="1" smtClean="0"/>
                        <a:t>myList</a:t>
                      </a:r>
                      <a:r>
                        <a:rPr lang="en-IN" dirty="0" smtClean="0"/>
                        <a:t> = </a:t>
                      </a:r>
                      <a:r>
                        <a:rPr lang="en-IN" dirty="0" err="1" smtClean="0"/>
                        <a:t>malloc</a:t>
                      </a:r>
                      <a:r>
                        <a:rPr lang="en-IN" dirty="0" smtClean="0"/>
                        <a:t>(3 * </a:t>
                      </a:r>
                      <a:r>
                        <a:rPr lang="en-IN" dirty="0" err="1" smtClean="0"/>
                        <a:t>sizeof</a:t>
                      </a:r>
                      <a:r>
                        <a:rPr lang="en-IN" dirty="0" smtClean="0"/>
                        <a:t>(double));</a:t>
                      </a:r>
                    </a:p>
                    <a:p>
                      <a:endParaRPr lang="en-IN" dirty="0" smtClean="0"/>
                    </a:p>
                    <a:p>
                      <a:endParaRPr lang="en-IN" dirty="0"/>
                    </a:p>
                  </a:txBody>
                  <a:tcPr/>
                </a:tc>
                <a:tc>
                  <a:txBody>
                    <a:bodyPr/>
                    <a:lstStyle/>
                    <a:p>
                      <a:r>
                        <a:rPr lang="en-IN" dirty="0" err="1" smtClean="0"/>
                        <a:t>myList</a:t>
                      </a:r>
                      <a:r>
                        <a:rPr lang="en-IN" dirty="0" smtClean="0"/>
                        <a:t>[0] = 1.2;</a:t>
                      </a:r>
                    </a:p>
                    <a:p>
                      <a:r>
                        <a:rPr lang="en-IN" dirty="0" smtClean="0"/>
                        <a:t>  </a:t>
                      </a:r>
                      <a:r>
                        <a:rPr lang="en-IN" dirty="0" err="1" smtClean="0"/>
                        <a:t>myList</a:t>
                      </a:r>
                      <a:r>
                        <a:rPr lang="en-IN" dirty="0" smtClean="0"/>
                        <a:t>[1] = 2.3;</a:t>
                      </a:r>
                    </a:p>
                    <a:p>
                      <a:r>
                        <a:rPr lang="en-IN" dirty="0" smtClean="0"/>
                        <a:t>  </a:t>
                      </a:r>
                      <a:r>
                        <a:rPr lang="en-IN" dirty="0" err="1" smtClean="0"/>
                        <a:t>myList</a:t>
                      </a:r>
                      <a:r>
                        <a:rPr lang="en-IN" dirty="0" smtClean="0"/>
                        <a:t>[2] = 3.4;</a:t>
                      </a:r>
                    </a:p>
                    <a:p>
                      <a:endParaRPr lang="en-IN" dirty="0" smtClean="0"/>
                    </a:p>
                    <a:p>
                      <a:r>
                        <a:rPr lang="en-IN" dirty="0" smtClean="0"/>
                        <a:t>  double *</a:t>
                      </a:r>
                      <a:r>
                        <a:rPr lang="en-IN" dirty="0" err="1" smtClean="0"/>
                        <a:t>twiceSalary</a:t>
                      </a:r>
                      <a:r>
                        <a:rPr lang="en-IN" dirty="0" smtClean="0"/>
                        <a:t> = </a:t>
                      </a:r>
                      <a:r>
                        <a:rPr lang="en-IN" dirty="0" err="1" smtClean="0"/>
                        <a:t>multiplyByTwo</a:t>
                      </a:r>
                      <a:r>
                        <a:rPr lang="en-IN" dirty="0" smtClean="0"/>
                        <a:t>(salary);</a:t>
                      </a:r>
                    </a:p>
                    <a:p>
                      <a:endParaRPr lang="en-IN" dirty="0" smtClean="0"/>
                    </a:p>
                    <a:p>
                      <a:r>
                        <a:rPr lang="en-IN" dirty="0" smtClean="0"/>
                        <a:t>  </a:t>
                      </a:r>
                      <a:r>
                        <a:rPr lang="en-IN" dirty="0" err="1" smtClean="0"/>
                        <a:t>printf</a:t>
                      </a:r>
                      <a:r>
                        <a:rPr lang="en-IN" dirty="0" smtClean="0"/>
                        <a:t>("double your salary is %.3f\n", *</a:t>
                      </a:r>
                      <a:r>
                        <a:rPr lang="en-IN" dirty="0" err="1" smtClean="0"/>
                        <a:t>twiceSalary</a:t>
                      </a:r>
                      <a:r>
                        <a:rPr lang="en-IN" dirty="0" smtClean="0"/>
                        <a:t>);</a:t>
                      </a:r>
                    </a:p>
                    <a:p>
                      <a:endParaRPr lang="en-IN" dirty="0" smtClean="0"/>
                    </a:p>
                    <a:p>
                      <a:r>
                        <a:rPr lang="en-IN" dirty="0" smtClean="0"/>
                        <a:t>  free(age);</a:t>
                      </a:r>
                    </a:p>
                    <a:p>
                      <a:r>
                        <a:rPr lang="en-IN" dirty="0" smtClean="0"/>
                        <a:t>  free(salary);</a:t>
                      </a:r>
                    </a:p>
                    <a:p>
                      <a:r>
                        <a:rPr lang="en-IN" dirty="0" smtClean="0"/>
                        <a:t>  free(</a:t>
                      </a:r>
                      <a:r>
                        <a:rPr lang="en-IN" dirty="0" err="1" smtClean="0"/>
                        <a:t>myList</a:t>
                      </a:r>
                      <a:r>
                        <a:rPr lang="en-IN" dirty="0" smtClean="0"/>
                        <a:t>);</a:t>
                      </a:r>
                    </a:p>
                    <a:p>
                      <a:r>
                        <a:rPr lang="en-IN" dirty="0" smtClean="0"/>
                        <a:t>  free(</a:t>
                      </a:r>
                      <a:r>
                        <a:rPr lang="en-IN" dirty="0" err="1" smtClean="0"/>
                        <a:t>twiceSalary</a:t>
                      </a:r>
                      <a:r>
                        <a:rPr lang="en-IN" dirty="0" smtClean="0"/>
                        <a:t>);</a:t>
                      </a:r>
                    </a:p>
                    <a:p>
                      <a:endParaRPr lang="en-IN" dirty="0" smtClean="0"/>
                    </a:p>
                    <a:p>
                      <a:r>
                        <a:rPr lang="en-IN" dirty="0" smtClean="0"/>
                        <a:t>  return 0;</a:t>
                      </a:r>
                    </a:p>
                    <a:p>
                      <a:r>
                        <a:rPr lang="en-IN" dirty="0" smtClean="0"/>
                        <a:t>}</a:t>
                      </a:r>
                      <a:endParaRPr lang="en-IN" dirty="0"/>
                    </a:p>
                  </a:txBody>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Storage class in c</a:t>
            </a:r>
            <a:endParaRPr lang="en-IN" dirty="0"/>
          </a:p>
        </p:txBody>
      </p:sp>
      <p:pic>
        <p:nvPicPr>
          <p:cNvPr id="4" name="Content Placeholder 3" descr="2.PNG"/>
          <p:cNvPicPr>
            <a:picLocks noGrp="1" noChangeAspect="1"/>
          </p:cNvPicPr>
          <p:nvPr>
            <p:ph idx="1"/>
          </p:nvPr>
        </p:nvPicPr>
        <p:blipFill>
          <a:blip r:embed="rId2"/>
          <a:stretch>
            <a:fillRect/>
          </a:stretch>
        </p:blipFill>
        <p:spPr>
          <a:xfrm>
            <a:off x="428596" y="1785926"/>
            <a:ext cx="8215370" cy="4786346"/>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Why Pointer?</a:t>
            </a:r>
            <a:endParaRPr lang="en-IN" dirty="0"/>
          </a:p>
        </p:txBody>
      </p:sp>
      <p:sp>
        <p:nvSpPr>
          <p:cNvPr id="3" name="Content Placeholder 2"/>
          <p:cNvSpPr>
            <a:spLocks noGrp="1"/>
          </p:cNvSpPr>
          <p:nvPr>
            <p:ph idx="1"/>
          </p:nvPr>
        </p:nvSpPr>
        <p:spPr>
          <a:xfrm>
            <a:off x="179512" y="836712"/>
            <a:ext cx="8856984" cy="5832648"/>
          </a:xfrm>
        </p:spPr>
        <p:txBody>
          <a:bodyPr>
            <a:normAutofit fontScale="40000" lnSpcReduction="20000"/>
          </a:bodyPr>
          <a:lstStyle/>
          <a:p>
            <a:r>
              <a:rPr lang="en-IN" sz="6000" dirty="0">
                <a:latin typeface="Arial" panose="020B0604020202020204" pitchFamily="34" charset="0"/>
                <a:cs typeface="Arial" panose="020B0604020202020204" pitchFamily="34" charset="0"/>
              </a:rPr>
              <a:t>Pointers provide </a:t>
            </a:r>
            <a:r>
              <a:rPr lang="en-IN" sz="6000" dirty="0">
                <a:solidFill>
                  <a:srgbClr val="FF0000"/>
                </a:solidFill>
                <a:latin typeface="Arial" panose="020B0604020202020204" pitchFamily="34" charset="0"/>
                <a:cs typeface="Arial" panose="020B0604020202020204" pitchFamily="34" charset="0"/>
              </a:rPr>
              <a:t>direct access</a:t>
            </a:r>
            <a:r>
              <a:rPr lang="en-IN" sz="6000" dirty="0">
                <a:latin typeface="Arial" panose="020B0604020202020204" pitchFamily="34" charset="0"/>
                <a:cs typeface="Arial" panose="020B0604020202020204" pitchFamily="34" charset="0"/>
              </a:rPr>
              <a:t> to memory</a:t>
            </a:r>
            <a:endParaRPr lang="en-IN" sz="6000" dirty="0" smtClean="0">
              <a:latin typeface="Arial" panose="020B0604020202020204" pitchFamily="34" charset="0"/>
              <a:cs typeface="Arial" panose="020B0604020202020204" pitchFamily="34" charset="0"/>
            </a:endParaRPr>
          </a:p>
          <a:p>
            <a:r>
              <a:rPr lang="en-IN" sz="6000" dirty="0">
                <a:latin typeface="Arial" panose="020B0604020202020204" pitchFamily="34" charset="0"/>
                <a:cs typeface="Arial" panose="020B0604020202020204" pitchFamily="34" charset="0"/>
              </a:rPr>
              <a:t>Reduces the </a:t>
            </a:r>
            <a:r>
              <a:rPr lang="en-IN" sz="6000" dirty="0">
                <a:solidFill>
                  <a:srgbClr val="FF0000"/>
                </a:solidFill>
                <a:latin typeface="Arial" panose="020B0604020202020204" pitchFamily="34" charset="0"/>
                <a:cs typeface="Arial" panose="020B0604020202020204" pitchFamily="34" charset="0"/>
              </a:rPr>
              <a:t>execution time </a:t>
            </a:r>
            <a:r>
              <a:rPr lang="en-IN" sz="6000" dirty="0">
                <a:latin typeface="Arial" panose="020B0604020202020204" pitchFamily="34" charset="0"/>
                <a:cs typeface="Arial" panose="020B0604020202020204" pitchFamily="34" charset="0"/>
              </a:rPr>
              <a:t>of the program</a:t>
            </a:r>
          </a:p>
          <a:p>
            <a:r>
              <a:rPr lang="en-IN" sz="6000" dirty="0" smtClean="0">
                <a:latin typeface="Arial" panose="020B0604020202020204" pitchFamily="34" charset="0"/>
                <a:cs typeface="Arial" panose="020B0604020202020204" pitchFamily="34" charset="0"/>
              </a:rPr>
              <a:t>Pointers </a:t>
            </a:r>
            <a:r>
              <a:rPr lang="en-IN" sz="6000" dirty="0">
                <a:latin typeface="Arial" panose="020B0604020202020204" pitchFamily="34" charset="0"/>
                <a:cs typeface="Arial" panose="020B0604020202020204" pitchFamily="34" charset="0"/>
              </a:rPr>
              <a:t>provide a way to return more than one value to the </a:t>
            </a:r>
            <a:r>
              <a:rPr lang="en-IN" sz="6000" dirty="0" smtClean="0">
                <a:latin typeface="Arial" panose="020B0604020202020204" pitchFamily="34" charset="0"/>
                <a:cs typeface="Arial" panose="020B0604020202020204" pitchFamily="34" charset="0"/>
              </a:rPr>
              <a:t>functions</a:t>
            </a:r>
          </a:p>
          <a:p>
            <a:r>
              <a:rPr lang="en-IN" sz="6000" dirty="0" smtClean="0">
                <a:latin typeface="Arial" panose="020B0604020202020204" pitchFamily="34" charset="0"/>
                <a:cs typeface="Arial" panose="020B0604020202020204" pitchFamily="34" charset="0"/>
              </a:rPr>
              <a:t>Reduces </a:t>
            </a:r>
            <a:r>
              <a:rPr lang="en-IN" sz="6000" dirty="0">
                <a:latin typeface="Arial" panose="020B0604020202020204" pitchFamily="34" charset="0"/>
                <a:cs typeface="Arial" panose="020B0604020202020204" pitchFamily="34" charset="0"/>
              </a:rPr>
              <a:t>the </a:t>
            </a:r>
            <a:r>
              <a:rPr lang="en-IN" sz="6000" dirty="0">
                <a:solidFill>
                  <a:srgbClr val="FF0000"/>
                </a:solidFill>
                <a:latin typeface="Arial" panose="020B0604020202020204" pitchFamily="34" charset="0"/>
                <a:cs typeface="Arial" panose="020B0604020202020204" pitchFamily="34" charset="0"/>
              </a:rPr>
              <a:t>storage space and complexity </a:t>
            </a:r>
            <a:r>
              <a:rPr lang="en-IN" sz="6000" dirty="0">
                <a:latin typeface="Arial" panose="020B0604020202020204" pitchFamily="34" charset="0"/>
                <a:cs typeface="Arial" panose="020B0604020202020204" pitchFamily="34" charset="0"/>
              </a:rPr>
              <a:t>of the program</a:t>
            </a:r>
            <a:endParaRPr lang="en-IN" sz="6000" dirty="0" smtClean="0">
              <a:latin typeface="Arial" panose="020B0604020202020204" pitchFamily="34" charset="0"/>
              <a:cs typeface="Arial" panose="020B0604020202020204" pitchFamily="34" charset="0"/>
            </a:endParaRPr>
          </a:p>
          <a:p>
            <a:r>
              <a:rPr lang="en-IN" sz="6000" dirty="0" smtClean="0">
                <a:latin typeface="Arial" panose="020B0604020202020204" pitchFamily="34" charset="0"/>
                <a:cs typeface="Arial" panose="020B0604020202020204" pitchFamily="34" charset="0"/>
              </a:rPr>
              <a:t>Provides </a:t>
            </a:r>
            <a:r>
              <a:rPr lang="en-IN" sz="6000" dirty="0">
                <a:latin typeface="Arial" panose="020B0604020202020204" pitchFamily="34" charset="0"/>
                <a:cs typeface="Arial" panose="020B0604020202020204" pitchFamily="34" charset="0"/>
              </a:rPr>
              <a:t>an </a:t>
            </a:r>
            <a:r>
              <a:rPr lang="en-IN" sz="6000" dirty="0">
                <a:solidFill>
                  <a:srgbClr val="FF0000"/>
                </a:solidFill>
                <a:latin typeface="Arial" panose="020B0604020202020204" pitchFamily="34" charset="0"/>
                <a:cs typeface="Arial" panose="020B0604020202020204" pitchFamily="34" charset="0"/>
              </a:rPr>
              <a:t>alternate way to access array </a:t>
            </a:r>
            <a:r>
              <a:rPr lang="en-IN" sz="6000" dirty="0">
                <a:latin typeface="Arial" panose="020B0604020202020204" pitchFamily="34" charset="0"/>
                <a:cs typeface="Arial" panose="020B0604020202020204" pitchFamily="34" charset="0"/>
              </a:rPr>
              <a:t>elements</a:t>
            </a:r>
            <a:endParaRPr lang="en-IN" sz="6000" dirty="0" smtClean="0">
              <a:latin typeface="Arial" panose="020B0604020202020204" pitchFamily="34" charset="0"/>
              <a:cs typeface="Arial" panose="020B0604020202020204" pitchFamily="34" charset="0"/>
            </a:endParaRPr>
          </a:p>
          <a:p>
            <a:r>
              <a:rPr lang="en-IN" sz="6000" dirty="0">
                <a:latin typeface="Arial" panose="020B0604020202020204" pitchFamily="34" charset="0"/>
                <a:cs typeface="Arial" panose="020B0604020202020204" pitchFamily="34" charset="0"/>
              </a:rPr>
              <a:t>Pointers can be used to </a:t>
            </a:r>
            <a:r>
              <a:rPr lang="en-IN" sz="6000" dirty="0">
                <a:solidFill>
                  <a:srgbClr val="FF0000"/>
                </a:solidFill>
                <a:latin typeface="Arial" panose="020B0604020202020204" pitchFamily="34" charset="0"/>
                <a:cs typeface="Arial" panose="020B0604020202020204" pitchFamily="34" charset="0"/>
              </a:rPr>
              <a:t>pass information back and forth</a:t>
            </a:r>
            <a:r>
              <a:rPr lang="en-IN" sz="6000" dirty="0">
                <a:latin typeface="Arial" panose="020B0604020202020204" pitchFamily="34" charset="0"/>
                <a:cs typeface="Arial" panose="020B0604020202020204" pitchFamily="34" charset="0"/>
              </a:rPr>
              <a:t> between the calling function and called function</a:t>
            </a:r>
            <a:r>
              <a:rPr lang="en-IN" sz="6000" dirty="0" smtClean="0">
                <a:latin typeface="Arial" panose="020B0604020202020204" pitchFamily="34" charset="0"/>
                <a:cs typeface="Arial" panose="020B0604020202020204" pitchFamily="34" charset="0"/>
              </a:rPr>
              <a:t>.</a:t>
            </a:r>
          </a:p>
          <a:p>
            <a:pPr marL="342900" lvl="1" indent="-342900">
              <a:buFont typeface="Arial" pitchFamily="34" charset="0"/>
              <a:buChar char="•"/>
            </a:pPr>
            <a:r>
              <a:rPr lang="en-US" sz="6000" dirty="0" smtClean="0">
                <a:latin typeface="Arial" panose="020B0604020202020204" pitchFamily="34" charset="0"/>
                <a:cs typeface="Arial" panose="020B0604020202020204" pitchFamily="34" charset="0"/>
              </a:rPr>
              <a:t>Used to change variables inside a function (</a:t>
            </a:r>
            <a:r>
              <a:rPr lang="en-US" sz="6000" dirty="0" smtClean="0">
                <a:solidFill>
                  <a:srgbClr val="FF0000"/>
                </a:solidFill>
                <a:latin typeface="Arial" panose="020B0604020202020204" pitchFamily="34" charset="0"/>
                <a:cs typeface="Arial" panose="020B0604020202020204" pitchFamily="34" charset="0"/>
              </a:rPr>
              <a:t>reference parameters</a:t>
            </a:r>
            <a:r>
              <a:rPr lang="en-US" sz="6000" dirty="0" smtClean="0">
                <a:latin typeface="Arial" panose="020B0604020202020204" pitchFamily="34" charset="0"/>
                <a:cs typeface="Arial" panose="020B0604020202020204" pitchFamily="34" charset="0"/>
              </a:rPr>
              <a:t>)</a:t>
            </a:r>
            <a:endParaRPr lang="en-IN" sz="6000" dirty="0" smtClean="0">
              <a:latin typeface="Arial" panose="020B0604020202020204" pitchFamily="34" charset="0"/>
              <a:cs typeface="Arial" panose="020B0604020202020204" pitchFamily="34" charset="0"/>
            </a:endParaRPr>
          </a:p>
          <a:p>
            <a:r>
              <a:rPr lang="en-IN" sz="6000" dirty="0">
                <a:latin typeface="Arial" panose="020B0604020202020204" pitchFamily="34" charset="0"/>
                <a:cs typeface="Arial" panose="020B0604020202020204" pitchFamily="34" charset="0"/>
              </a:rPr>
              <a:t>Pointers allows us to perform </a:t>
            </a:r>
            <a:r>
              <a:rPr lang="en-IN" sz="6000" dirty="0">
                <a:solidFill>
                  <a:srgbClr val="FF0000"/>
                </a:solidFill>
                <a:latin typeface="Arial" panose="020B0604020202020204" pitchFamily="34" charset="0"/>
                <a:cs typeface="Arial" panose="020B0604020202020204" pitchFamily="34" charset="0"/>
              </a:rPr>
              <a:t>dynamic memory allocation and </a:t>
            </a:r>
            <a:r>
              <a:rPr lang="en-IN" sz="6000" dirty="0" err="1">
                <a:solidFill>
                  <a:srgbClr val="FF0000"/>
                </a:solidFill>
                <a:latin typeface="Arial" panose="020B0604020202020204" pitchFamily="34" charset="0"/>
                <a:cs typeface="Arial" panose="020B0604020202020204" pitchFamily="34" charset="0"/>
              </a:rPr>
              <a:t>deallocation</a:t>
            </a:r>
            <a:r>
              <a:rPr lang="en-IN" sz="6000" dirty="0">
                <a:solidFill>
                  <a:srgbClr val="FF0000"/>
                </a:solidFill>
                <a:latin typeface="Arial" panose="020B0604020202020204" pitchFamily="34" charset="0"/>
                <a:cs typeface="Arial" panose="020B0604020202020204" pitchFamily="34" charset="0"/>
              </a:rPr>
              <a:t>.</a:t>
            </a:r>
            <a:endParaRPr lang="en-IN" sz="6000" dirty="0" smtClean="0">
              <a:solidFill>
                <a:srgbClr val="FF0000"/>
              </a:solidFill>
              <a:latin typeface="Arial" panose="020B0604020202020204" pitchFamily="34" charset="0"/>
              <a:cs typeface="Arial" panose="020B0604020202020204" pitchFamily="34" charset="0"/>
            </a:endParaRPr>
          </a:p>
          <a:p>
            <a:r>
              <a:rPr lang="en-IN" sz="6000" dirty="0">
                <a:latin typeface="Arial" panose="020B0604020202020204" pitchFamily="34" charset="0"/>
                <a:cs typeface="Arial" panose="020B0604020202020204" pitchFamily="34" charset="0"/>
              </a:rPr>
              <a:t>Pointers helps us to build </a:t>
            </a:r>
            <a:r>
              <a:rPr lang="en-IN" sz="6000" dirty="0">
                <a:solidFill>
                  <a:srgbClr val="FF0000"/>
                </a:solidFill>
                <a:latin typeface="Arial" panose="020B0604020202020204" pitchFamily="34" charset="0"/>
                <a:cs typeface="Arial" panose="020B0604020202020204" pitchFamily="34" charset="0"/>
              </a:rPr>
              <a:t>complex data structures </a:t>
            </a:r>
            <a:r>
              <a:rPr lang="en-IN" sz="6000" dirty="0">
                <a:latin typeface="Arial" panose="020B0604020202020204" pitchFamily="34" charset="0"/>
                <a:cs typeface="Arial" panose="020B0604020202020204" pitchFamily="34" charset="0"/>
              </a:rPr>
              <a:t>like linked list, stack, queues, trees, graphs etc.</a:t>
            </a:r>
            <a:endParaRPr lang="en-IN" sz="6000" dirty="0" smtClean="0">
              <a:latin typeface="Arial" panose="020B0604020202020204" pitchFamily="34" charset="0"/>
              <a:cs typeface="Arial" panose="020B0604020202020204" pitchFamily="34" charset="0"/>
            </a:endParaRPr>
          </a:p>
          <a:p>
            <a:r>
              <a:rPr lang="en-IN" sz="6000" dirty="0">
                <a:latin typeface="Arial" panose="020B0604020202020204" pitchFamily="34" charset="0"/>
                <a:cs typeface="Arial" panose="020B0604020202020204" pitchFamily="34" charset="0"/>
              </a:rPr>
              <a:t>Pointers allows us to </a:t>
            </a:r>
            <a:r>
              <a:rPr lang="en-IN" sz="6000" dirty="0">
                <a:solidFill>
                  <a:srgbClr val="FF0000"/>
                </a:solidFill>
                <a:latin typeface="Arial" panose="020B0604020202020204" pitchFamily="34" charset="0"/>
                <a:cs typeface="Arial" panose="020B0604020202020204" pitchFamily="34" charset="0"/>
              </a:rPr>
              <a:t>resize</a:t>
            </a:r>
            <a:r>
              <a:rPr lang="en-IN" sz="6000" dirty="0">
                <a:latin typeface="Arial" panose="020B0604020202020204" pitchFamily="34" charset="0"/>
                <a:cs typeface="Arial" panose="020B0604020202020204" pitchFamily="34" charset="0"/>
              </a:rPr>
              <a:t> the dynamically allocated memory block.</a:t>
            </a:r>
            <a:endParaRPr lang="en-IN" sz="6000" dirty="0" smtClean="0">
              <a:latin typeface="Arial" panose="020B0604020202020204" pitchFamily="34" charset="0"/>
              <a:cs typeface="Arial" panose="020B0604020202020204" pitchFamily="34" charset="0"/>
            </a:endParaRPr>
          </a:p>
          <a:p>
            <a:r>
              <a:rPr lang="en-IN" sz="6000" dirty="0">
                <a:solidFill>
                  <a:srgbClr val="FF0000"/>
                </a:solidFill>
                <a:latin typeface="Arial" panose="020B0604020202020204" pitchFamily="34" charset="0"/>
                <a:cs typeface="Arial" panose="020B0604020202020204" pitchFamily="34" charset="0"/>
              </a:rPr>
              <a:t>Addresses of objects </a:t>
            </a:r>
            <a:r>
              <a:rPr lang="en-IN" sz="6000" dirty="0">
                <a:latin typeface="Arial" panose="020B0604020202020204" pitchFamily="34" charset="0"/>
                <a:cs typeface="Arial" panose="020B0604020202020204" pitchFamily="34" charset="0"/>
              </a:rPr>
              <a:t>can be extracted using pointers</a:t>
            </a:r>
            <a:endParaRPr lang="en-IN" sz="6000" dirty="0" smtClean="0">
              <a:latin typeface="Arial" panose="020B0604020202020204" pitchFamily="34" charset="0"/>
              <a:cs typeface="Arial" panose="020B0604020202020204" pitchFamily="34" charset="0"/>
            </a:endParaRPr>
          </a:p>
          <a:p>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Auto</a:t>
            </a:r>
            <a:endParaRPr lang="en-IN" dirty="0"/>
          </a:p>
        </p:txBody>
      </p:sp>
      <p:sp>
        <p:nvSpPr>
          <p:cNvPr id="3" name="Content Placeholder 2"/>
          <p:cNvSpPr>
            <a:spLocks noGrp="1"/>
          </p:cNvSpPr>
          <p:nvPr>
            <p:ph idx="1"/>
          </p:nvPr>
        </p:nvSpPr>
        <p:spPr/>
        <p:txBody>
          <a:bodyPr>
            <a:normAutofit fontScale="85000" lnSpcReduction="20000"/>
          </a:bodyPr>
          <a:lstStyle/>
          <a:p>
            <a:pPr algn="just">
              <a:buNone/>
            </a:pPr>
            <a:r>
              <a:rPr lang="en-IN" dirty="0" smtClean="0"/>
              <a:t>This is the </a:t>
            </a:r>
            <a:r>
              <a:rPr lang="en-IN" dirty="0" smtClean="0">
                <a:solidFill>
                  <a:srgbClr val="FF0000"/>
                </a:solidFill>
              </a:rPr>
              <a:t>default storage class </a:t>
            </a:r>
            <a:r>
              <a:rPr lang="en-IN" dirty="0" smtClean="0"/>
              <a:t>for </a:t>
            </a:r>
            <a:r>
              <a:rPr lang="en-IN" dirty="0" smtClean="0">
                <a:solidFill>
                  <a:srgbClr val="FF0000"/>
                </a:solidFill>
              </a:rPr>
              <a:t>all the variables declared inside a function or a block</a:t>
            </a:r>
            <a:r>
              <a:rPr lang="en-IN" dirty="0" smtClean="0"/>
              <a:t>. Hence, the keyword auto is rarely used while writing programs in C language. Auto variables can be only accessed within the block/function they have been </a:t>
            </a:r>
            <a:r>
              <a:rPr lang="en-IN" dirty="0" smtClean="0">
                <a:solidFill>
                  <a:srgbClr val="FF0000"/>
                </a:solidFill>
              </a:rPr>
              <a:t>declared and not outside</a:t>
            </a:r>
            <a:r>
              <a:rPr lang="en-IN" dirty="0" smtClean="0"/>
              <a:t> them (which defines their scope). Of course, these can be accessed within nested blocks within the parent block/function in which the auto variable was declared. However, they can be accessed outside their scope as well using the concept of pointers given here by pointing to the very exact memory location where the variables resides. They are assigned a </a:t>
            </a:r>
            <a:r>
              <a:rPr lang="en-IN" dirty="0" smtClean="0">
                <a:solidFill>
                  <a:srgbClr val="FF0000"/>
                </a:solidFill>
              </a:rPr>
              <a:t>garbage value by default</a:t>
            </a:r>
            <a:r>
              <a:rPr lang="en-IN" dirty="0" smtClean="0"/>
              <a:t> whenever they are declared. </a:t>
            </a:r>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Auto example</a:t>
            </a: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IN" dirty="0" err="1" smtClean="0"/>
              <a:t>int</a:t>
            </a:r>
            <a:r>
              <a:rPr lang="en-IN" dirty="0" smtClean="0"/>
              <a:t> main()</a:t>
            </a:r>
          </a:p>
          <a:p>
            <a:pPr>
              <a:buNone/>
            </a:pPr>
            <a:r>
              <a:rPr lang="en-IN" dirty="0"/>
              <a:t>{</a:t>
            </a:r>
            <a:endParaRPr lang="en-IN" dirty="0" smtClean="0"/>
          </a:p>
          <a:p>
            <a:pPr>
              <a:buNone/>
            </a:pPr>
            <a:r>
              <a:rPr lang="en-IN" dirty="0" smtClean="0"/>
              <a:t>// declaring an auto variable (simply </a:t>
            </a:r>
          </a:p>
          <a:p>
            <a:pPr>
              <a:buNone/>
            </a:pPr>
            <a:r>
              <a:rPr lang="en-IN" dirty="0" smtClean="0"/>
              <a:t>    // writing "</a:t>
            </a:r>
            <a:r>
              <a:rPr lang="en-IN" dirty="0" err="1" smtClean="0"/>
              <a:t>int</a:t>
            </a:r>
            <a:r>
              <a:rPr lang="en-IN" dirty="0" smtClean="0"/>
              <a:t> a=32;" works as well) </a:t>
            </a:r>
          </a:p>
          <a:p>
            <a:pPr>
              <a:buNone/>
            </a:pPr>
            <a:r>
              <a:rPr lang="en-IN" dirty="0" smtClean="0"/>
              <a:t>    auto </a:t>
            </a:r>
            <a:r>
              <a:rPr lang="en-IN" dirty="0" err="1" smtClean="0"/>
              <a:t>int</a:t>
            </a:r>
            <a:r>
              <a:rPr lang="en-IN" dirty="0" smtClean="0"/>
              <a:t> a = 32; </a:t>
            </a:r>
          </a:p>
          <a:p>
            <a:pPr>
              <a:buNone/>
            </a:pPr>
            <a:r>
              <a:rPr lang="en-IN" dirty="0" smtClean="0"/>
              <a:t>  </a:t>
            </a:r>
          </a:p>
          <a:p>
            <a:pPr>
              <a:buNone/>
            </a:pPr>
            <a:r>
              <a:rPr lang="en-IN" dirty="0" smtClean="0"/>
              <a:t>    // printing the auto variable 'a' </a:t>
            </a:r>
          </a:p>
          <a:p>
            <a:pPr>
              <a:buNone/>
            </a:pPr>
            <a:r>
              <a:rPr lang="en-IN" dirty="0" smtClean="0"/>
              <a:t>    </a:t>
            </a:r>
            <a:r>
              <a:rPr lang="en-IN" dirty="0" err="1" smtClean="0"/>
              <a:t>printf</a:t>
            </a:r>
            <a:r>
              <a:rPr lang="en-IN" dirty="0" smtClean="0"/>
              <a:t>("Value of the variable 'a'"</a:t>
            </a:r>
          </a:p>
          <a:p>
            <a:pPr>
              <a:buNone/>
            </a:pPr>
            <a:r>
              <a:rPr lang="en-IN" dirty="0" smtClean="0"/>
              <a:t>           " declared as auto: %d\n", a); </a:t>
            </a:r>
          </a:p>
          <a:p>
            <a:pPr>
              <a:buNone/>
            </a:pPr>
            <a:r>
              <a:rPr lang="en-IN" dirty="0"/>
              <a:t>}</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register</a:t>
            </a:r>
            <a:endParaRPr lang="en-IN" dirty="0"/>
          </a:p>
        </p:txBody>
      </p:sp>
      <p:sp>
        <p:nvSpPr>
          <p:cNvPr id="3" name="Content Placeholder 2"/>
          <p:cNvSpPr>
            <a:spLocks noGrp="1"/>
          </p:cNvSpPr>
          <p:nvPr>
            <p:ph idx="1"/>
          </p:nvPr>
        </p:nvSpPr>
        <p:spPr/>
        <p:txBody>
          <a:bodyPr>
            <a:normAutofit fontScale="77500" lnSpcReduction="20000"/>
          </a:bodyPr>
          <a:lstStyle/>
          <a:p>
            <a:pPr algn="just">
              <a:buNone/>
            </a:pPr>
            <a:r>
              <a:rPr lang="en-IN" dirty="0" smtClean="0"/>
              <a:t>This storage class </a:t>
            </a:r>
            <a:r>
              <a:rPr lang="en-IN" dirty="0" smtClean="0">
                <a:solidFill>
                  <a:srgbClr val="FF0000"/>
                </a:solidFill>
              </a:rPr>
              <a:t>declares register variables </a:t>
            </a:r>
            <a:r>
              <a:rPr lang="en-IN" dirty="0" smtClean="0"/>
              <a:t>which have the </a:t>
            </a:r>
            <a:r>
              <a:rPr lang="en-IN" dirty="0" smtClean="0">
                <a:solidFill>
                  <a:srgbClr val="FF0000"/>
                </a:solidFill>
              </a:rPr>
              <a:t>same functionality as that of the auto variables</a:t>
            </a:r>
            <a:r>
              <a:rPr lang="en-IN" dirty="0" smtClean="0"/>
              <a:t>. The only difference is that the </a:t>
            </a:r>
            <a:r>
              <a:rPr lang="en-IN" dirty="0" smtClean="0">
                <a:solidFill>
                  <a:srgbClr val="FF0000"/>
                </a:solidFill>
              </a:rPr>
              <a:t>compiler tries to store these variables in the register of the microprocessor</a:t>
            </a:r>
            <a:r>
              <a:rPr lang="en-IN" dirty="0" smtClean="0"/>
              <a:t> if a free register is available. This makes the use of register variables to be much faster than that of the variables stored in the memory during the runtime of the program. If a </a:t>
            </a:r>
            <a:r>
              <a:rPr lang="en-IN" dirty="0" smtClean="0">
                <a:solidFill>
                  <a:srgbClr val="FF0000"/>
                </a:solidFill>
              </a:rPr>
              <a:t>free register is not available, these are then stored in the memory only</a:t>
            </a:r>
            <a:r>
              <a:rPr lang="en-IN" dirty="0" smtClean="0"/>
              <a:t>. Usually few variables which are to be accessed very frequently in a program are declared with the register keyword which improves the running time of the program. An </a:t>
            </a:r>
            <a:r>
              <a:rPr lang="en-IN" dirty="0" smtClean="0">
                <a:solidFill>
                  <a:srgbClr val="FF0000"/>
                </a:solidFill>
              </a:rPr>
              <a:t>important and interesting point to be noted here is that we cannot obtain the address of a register variable using pointers</a:t>
            </a:r>
            <a:r>
              <a:rPr lang="en-IN" dirty="0" smtClean="0"/>
              <a:t>. </a:t>
            </a:r>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Register example</a:t>
            </a: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IN" dirty="0" err="1" smtClean="0"/>
              <a:t>int</a:t>
            </a:r>
            <a:r>
              <a:rPr lang="en-IN" dirty="0" smtClean="0"/>
              <a:t> main()</a:t>
            </a:r>
          </a:p>
          <a:p>
            <a:pPr>
              <a:buNone/>
            </a:pPr>
            <a:r>
              <a:rPr lang="en-IN" dirty="0" smtClean="0"/>
              <a:t>{</a:t>
            </a:r>
          </a:p>
          <a:p>
            <a:pPr>
              <a:buNone/>
            </a:pPr>
            <a:r>
              <a:rPr lang="en-IN" dirty="0" smtClean="0"/>
              <a:t>// declaring an auto variable (simply </a:t>
            </a:r>
          </a:p>
          <a:p>
            <a:pPr>
              <a:buNone/>
            </a:pPr>
            <a:r>
              <a:rPr lang="en-IN" dirty="0" smtClean="0"/>
              <a:t>    // writing "</a:t>
            </a:r>
            <a:r>
              <a:rPr lang="en-IN" dirty="0" err="1" smtClean="0"/>
              <a:t>int</a:t>
            </a:r>
            <a:r>
              <a:rPr lang="en-IN" dirty="0" smtClean="0"/>
              <a:t> a=32;" works as well) </a:t>
            </a:r>
          </a:p>
          <a:p>
            <a:pPr>
              <a:buNone/>
            </a:pPr>
            <a:r>
              <a:rPr lang="en-IN" dirty="0" smtClean="0"/>
              <a:t>    register </a:t>
            </a:r>
            <a:r>
              <a:rPr lang="en-IN" dirty="0" err="1" smtClean="0"/>
              <a:t>int</a:t>
            </a:r>
            <a:r>
              <a:rPr lang="en-IN" dirty="0" smtClean="0"/>
              <a:t> a = 32; </a:t>
            </a:r>
          </a:p>
          <a:p>
            <a:pPr>
              <a:buNone/>
            </a:pPr>
            <a:r>
              <a:rPr lang="en-IN" dirty="0" smtClean="0"/>
              <a:t>  </a:t>
            </a:r>
          </a:p>
          <a:p>
            <a:pPr>
              <a:buNone/>
            </a:pPr>
            <a:r>
              <a:rPr lang="en-IN" dirty="0" smtClean="0"/>
              <a:t>    // printing the auto variable 'a' </a:t>
            </a:r>
          </a:p>
          <a:p>
            <a:pPr>
              <a:buNone/>
            </a:pPr>
            <a:r>
              <a:rPr lang="en-IN" dirty="0" smtClean="0"/>
              <a:t>    </a:t>
            </a:r>
            <a:r>
              <a:rPr lang="en-IN" dirty="0" err="1" smtClean="0"/>
              <a:t>printf</a:t>
            </a:r>
            <a:r>
              <a:rPr lang="en-IN" dirty="0" smtClean="0"/>
              <a:t>("Value of the variable 'a'"</a:t>
            </a:r>
          </a:p>
          <a:p>
            <a:pPr>
              <a:buNone/>
            </a:pPr>
            <a:r>
              <a:rPr lang="en-IN" dirty="0" smtClean="0"/>
              <a:t>           " declared as auto: %d\n", a); </a:t>
            </a:r>
          </a:p>
          <a:p>
            <a:pPr>
              <a:buNone/>
            </a:pPr>
            <a:r>
              <a:rPr lang="en-IN" dirty="0" smtClean="0"/>
              <a:t>}</a:t>
            </a:r>
          </a:p>
          <a:p>
            <a:pPr>
              <a:buNone/>
            </a:pP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Static</a:t>
            </a:r>
            <a:endParaRPr lang="en-IN"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IN" dirty="0" smtClean="0"/>
              <a:t>This storage class is used to declare static variables which are popularly used while writing programs in C language. </a:t>
            </a:r>
            <a:r>
              <a:rPr lang="en-IN" dirty="0" smtClean="0">
                <a:solidFill>
                  <a:srgbClr val="FF0000"/>
                </a:solidFill>
              </a:rPr>
              <a:t>Static variables have a property of preserving their value even after they are out of their scope</a:t>
            </a:r>
            <a:r>
              <a:rPr lang="en-IN" dirty="0" smtClean="0"/>
              <a:t>! Hence, static variables preserve the value of their last use in their scope. So we can say that they are </a:t>
            </a:r>
            <a:r>
              <a:rPr lang="en-IN" dirty="0" smtClean="0">
                <a:solidFill>
                  <a:srgbClr val="FF0000"/>
                </a:solidFill>
              </a:rPr>
              <a:t>initialized only once and exist till the termination of the program</a:t>
            </a:r>
            <a:r>
              <a:rPr lang="en-IN" dirty="0" smtClean="0"/>
              <a:t>. Thus, </a:t>
            </a:r>
            <a:r>
              <a:rPr lang="en-IN" dirty="0" smtClean="0">
                <a:solidFill>
                  <a:srgbClr val="FF0000"/>
                </a:solidFill>
              </a:rPr>
              <a:t>no new memory </a:t>
            </a:r>
            <a:r>
              <a:rPr lang="en-IN" dirty="0" smtClean="0"/>
              <a:t>is allocated because they are not re-declared. Their scope is local to the function to which they were defined. Global static variables can be accessed anywhere in the program. By </a:t>
            </a:r>
            <a:r>
              <a:rPr lang="en-IN" dirty="0" smtClean="0">
                <a:solidFill>
                  <a:srgbClr val="FF0000"/>
                </a:solidFill>
              </a:rPr>
              <a:t>default</a:t>
            </a:r>
            <a:r>
              <a:rPr lang="en-IN" dirty="0" smtClean="0"/>
              <a:t>, they are assigned the </a:t>
            </a:r>
            <a:r>
              <a:rPr lang="en-IN" dirty="0" smtClean="0">
                <a:solidFill>
                  <a:srgbClr val="FF0000"/>
                </a:solidFill>
              </a:rPr>
              <a:t>value 0</a:t>
            </a:r>
            <a:r>
              <a:rPr lang="en-IN" dirty="0" smtClean="0"/>
              <a:t> by the compiler. </a:t>
            </a:r>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Static example</a:t>
            </a:r>
            <a:endParaRPr lang="en-IN" dirty="0"/>
          </a:p>
        </p:txBody>
      </p:sp>
      <p:sp>
        <p:nvSpPr>
          <p:cNvPr id="3" name="Content Placeholder 2"/>
          <p:cNvSpPr>
            <a:spLocks noGrp="1"/>
          </p:cNvSpPr>
          <p:nvPr>
            <p:ph idx="1"/>
          </p:nvPr>
        </p:nvSpPr>
        <p:spPr>
          <a:xfrm>
            <a:off x="457200" y="1214422"/>
            <a:ext cx="8229600" cy="4911741"/>
          </a:xfrm>
        </p:spPr>
        <p:txBody>
          <a:bodyPr>
            <a:normAutofit fontScale="25000" lnSpcReduction="20000"/>
          </a:bodyPr>
          <a:lstStyle/>
          <a:p>
            <a:pPr>
              <a:buNone/>
            </a:pPr>
            <a:r>
              <a:rPr lang="en-IN" sz="6400" dirty="0" err="1" smtClean="0"/>
              <a:t>int</a:t>
            </a:r>
            <a:r>
              <a:rPr lang="en-IN" sz="6400" dirty="0" smtClean="0"/>
              <a:t> main()</a:t>
            </a:r>
          </a:p>
          <a:p>
            <a:pPr>
              <a:buNone/>
            </a:pPr>
            <a:r>
              <a:rPr lang="en-IN" sz="6400" dirty="0" smtClean="0"/>
              <a:t>{</a:t>
            </a:r>
          </a:p>
          <a:p>
            <a:pPr>
              <a:buNone/>
            </a:pPr>
            <a:r>
              <a:rPr lang="en-IN" sz="6400" dirty="0" err="1" smtClean="0"/>
              <a:t>int</a:t>
            </a:r>
            <a:r>
              <a:rPr lang="en-IN" sz="6400" dirty="0" smtClean="0"/>
              <a:t> </a:t>
            </a:r>
            <a:r>
              <a:rPr lang="en-IN" sz="6400" dirty="0" err="1" smtClean="0"/>
              <a:t>i</a:t>
            </a:r>
            <a:r>
              <a:rPr lang="en-IN" sz="6400" dirty="0" smtClean="0"/>
              <a:t>;   </a:t>
            </a:r>
          </a:p>
          <a:p>
            <a:pPr>
              <a:buNone/>
            </a:pPr>
            <a:r>
              <a:rPr lang="en-IN" sz="6400" dirty="0" smtClean="0"/>
              <a:t>for (</a:t>
            </a:r>
            <a:r>
              <a:rPr lang="en-IN" sz="6400" dirty="0" err="1" smtClean="0"/>
              <a:t>i</a:t>
            </a:r>
            <a:r>
              <a:rPr lang="en-IN" sz="6400" dirty="0" smtClean="0"/>
              <a:t> = 1; </a:t>
            </a:r>
            <a:r>
              <a:rPr lang="en-IN" sz="6400" dirty="0" err="1" smtClean="0"/>
              <a:t>i</a:t>
            </a:r>
            <a:r>
              <a:rPr lang="en-IN" sz="6400" dirty="0" smtClean="0"/>
              <a:t> &lt; 5; </a:t>
            </a:r>
            <a:r>
              <a:rPr lang="en-IN" sz="6400" dirty="0" err="1" smtClean="0"/>
              <a:t>i</a:t>
            </a:r>
            <a:r>
              <a:rPr lang="en-IN" sz="6400" dirty="0" smtClean="0"/>
              <a:t>++) { </a:t>
            </a:r>
          </a:p>
          <a:p>
            <a:pPr>
              <a:buNone/>
            </a:pPr>
            <a:r>
              <a:rPr lang="en-IN" sz="6400" dirty="0" smtClean="0"/>
              <a:t>  </a:t>
            </a:r>
          </a:p>
          <a:p>
            <a:pPr>
              <a:buNone/>
            </a:pPr>
            <a:r>
              <a:rPr lang="en-IN" sz="6400" dirty="0" smtClean="0"/>
              <a:t>        // Declaring the static variable 'y' </a:t>
            </a:r>
          </a:p>
          <a:p>
            <a:pPr>
              <a:buNone/>
            </a:pPr>
            <a:r>
              <a:rPr lang="en-IN" sz="6400" dirty="0" smtClean="0"/>
              <a:t>        static </a:t>
            </a:r>
            <a:r>
              <a:rPr lang="en-IN" sz="6400" dirty="0" err="1" smtClean="0"/>
              <a:t>int</a:t>
            </a:r>
            <a:r>
              <a:rPr lang="en-IN" sz="6400" dirty="0" smtClean="0"/>
              <a:t> y = 5; </a:t>
            </a:r>
          </a:p>
          <a:p>
            <a:pPr>
              <a:buNone/>
            </a:pPr>
            <a:r>
              <a:rPr lang="en-IN" sz="6400" dirty="0" smtClean="0"/>
              <a:t>  </a:t>
            </a:r>
          </a:p>
          <a:p>
            <a:pPr>
              <a:buNone/>
            </a:pPr>
            <a:r>
              <a:rPr lang="en-IN" sz="6400" dirty="0" smtClean="0"/>
              <a:t>        // Declare a non-static variable 'p' </a:t>
            </a:r>
          </a:p>
          <a:p>
            <a:pPr>
              <a:buNone/>
            </a:pPr>
            <a:r>
              <a:rPr lang="en-IN" sz="6400" dirty="0" smtClean="0"/>
              <a:t>        </a:t>
            </a:r>
            <a:r>
              <a:rPr lang="en-IN" sz="6400" dirty="0" err="1" smtClean="0"/>
              <a:t>int</a:t>
            </a:r>
            <a:r>
              <a:rPr lang="en-IN" sz="6400" dirty="0" smtClean="0"/>
              <a:t> p = 10; </a:t>
            </a:r>
          </a:p>
          <a:p>
            <a:pPr>
              <a:buNone/>
            </a:pPr>
            <a:r>
              <a:rPr lang="en-IN" sz="6400" dirty="0" smtClean="0"/>
              <a:t>  </a:t>
            </a:r>
          </a:p>
          <a:p>
            <a:pPr>
              <a:buNone/>
            </a:pPr>
            <a:r>
              <a:rPr lang="en-IN" sz="6400" dirty="0" smtClean="0"/>
              <a:t>        // Incrementing the value of y and p by 1 </a:t>
            </a:r>
          </a:p>
          <a:p>
            <a:pPr>
              <a:buNone/>
            </a:pPr>
            <a:r>
              <a:rPr lang="en-IN" sz="6400" dirty="0" smtClean="0"/>
              <a:t>        y++; </a:t>
            </a:r>
          </a:p>
          <a:p>
            <a:pPr>
              <a:buNone/>
            </a:pPr>
            <a:r>
              <a:rPr lang="en-IN" sz="6400" dirty="0" smtClean="0"/>
              <a:t>        p++; </a:t>
            </a:r>
          </a:p>
          <a:p>
            <a:pPr>
              <a:buNone/>
            </a:pPr>
            <a:r>
              <a:rPr lang="en-IN" sz="6400" dirty="0" smtClean="0"/>
              <a:t>  </a:t>
            </a:r>
          </a:p>
          <a:p>
            <a:pPr>
              <a:buNone/>
            </a:pPr>
            <a:r>
              <a:rPr lang="en-IN" sz="6400" dirty="0" smtClean="0"/>
              <a:t>        // printing value of y at each iteration  </a:t>
            </a:r>
          </a:p>
          <a:p>
            <a:pPr>
              <a:buNone/>
            </a:pPr>
            <a:r>
              <a:rPr lang="en-IN" sz="6400" dirty="0" smtClean="0"/>
              <a:t>        </a:t>
            </a:r>
            <a:r>
              <a:rPr lang="en-IN" sz="6400" dirty="0" err="1" smtClean="0"/>
              <a:t>printf</a:t>
            </a:r>
            <a:r>
              <a:rPr lang="en-IN" sz="6400" dirty="0" smtClean="0"/>
              <a:t>("\</a:t>
            </a:r>
            <a:r>
              <a:rPr lang="en-IN" sz="6400" dirty="0" err="1" smtClean="0"/>
              <a:t>nThe</a:t>
            </a:r>
            <a:r>
              <a:rPr lang="en-IN" sz="6400" dirty="0" smtClean="0"/>
              <a:t> value of 'y', “ "declared as static, in %d “ "iteration is %d\n",  </a:t>
            </a:r>
            <a:r>
              <a:rPr lang="en-IN" sz="6400" dirty="0" err="1" smtClean="0"/>
              <a:t>i</a:t>
            </a:r>
            <a:r>
              <a:rPr lang="en-IN" sz="6400" dirty="0" smtClean="0"/>
              <a:t>, y); </a:t>
            </a:r>
          </a:p>
          <a:p>
            <a:pPr>
              <a:buNone/>
            </a:pPr>
            <a:r>
              <a:rPr lang="en-IN" sz="6400" dirty="0" smtClean="0"/>
              <a:t>  </a:t>
            </a:r>
          </a:p>
          <a:p>
            <a:pPr>
              <a:buNone/>
            </a:pPr>
            <a:r>
              <a:rPr lang="en-IN" sz="6400" dirty="0" smtClean="0"/>
              <a:t>        // printing value of p at each iteration </a:t>
            </a:r>
          </a:p>
          <a:p>
            <a:pPr>
              <a:buNone/>
            </a:pPr>
            <a:r>
              <a:rPr lang="en-IN" sz="6400" dirty="0" smtClean="0"/>
              <a:t>        </a:t>
            </a:r>
            <a:r>
              <a:rPr lang="en-IN" sz="6400" dirty="0" err="1" smtClean="0"/>
              <a:t>printf</a:t>
            </a:r>
            <a:r>
              <a:rPr lang="en-IN" sz="6400" dirty="0" smtClean="0"/>
              <a:t>("The value of non-static variable 'p', “ “in %d iteration is %d\n", </a:t>
            </a:r>
            <a:r>
              <a:rPr lang="en-IN" sz="6400" dirty="0" err="1" smtClean="0"/>
              <a:t>i</a:t>
            </a:r>
            <a:r>
              <a:rPr lang="en-IN" sz="6400" dirty="0" smtClean="0"/>
              <a:t>, p); </a:t>
            </a:r>
          </a:p>
          <a:p>
            <a:pPr>
              <a:buNone/>
            </a:pPr>
            <a:r>
              <a:rPr lang="en-IN" sz="6400" dirty="0" smtClean="0"/>
              <a:t>    }   </a:t>
            </a:r>
          </a:p>
          <a:p>
            <a:pPr>
              <a:buNone/>
            </a:pPr>
            <a:r>
              <a:rPr lang="en-IN" sz="6400" dirty="0" smtClean="0"/>
              <a:t>}</a:t>
            </a:r>
          </a:p>
          <a:p>
            <a:pPr>
              <a:buNone/>
            </a:pPr>
            <a:endParaRPr lang="en-IN" dirty="0" smtClean="0"/>
          </a:p>
          <a:p>
            <a:pPr>
              <a:buNone/>
            </a:pP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extern</a:t>
            </a:r>
            <a:endParaRPr lang="en-IN"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IN" dirty="0" smtClean="0">
                <a:solidFill>
                  <a:srgbClr val="FF0000"/>
                </a:solidFill>
              </a:rPr>
              <a:t>Extern storage class simply tells us that the variable is defined elsewhere and not within the same block where it is used</a:t>
            </a:r>
            <a:r>
              <a:rPr lang="en-IN" dirty="0" smtClean="0"/>
              <a:t>. Basically, the value is assigned to it in a different block and this can be overwritten/changed in a different block as well. So an extern variable is nothing but a global variable initialized with a legal value where it is declared in order to be used elsewhere. It can be accessed within any function/block. Also, a normal global variable can be made extern as well by placing the ‘extern’ keyword before its declaration/definition in any function/block. This basically signifies that we are not initializing a new variable but instead we are using/accessing the global variable only. </a:t>
            </a:r>
            <a:r>
              <a:rPr lang="en-IN" dirty="0" smtClean="0">
                <a:solidFill>
                  <a:srgbClr val="FF0000"/>
                </a:solidFill>
              </a:rPr>
              <a:t>The main purpose of using extern variables is that they can be accessed between two different files which are part of a large program</a:t>
            </a:r>
            <a:r>
              <a:rPr lang="en-IN" dirty="0" smtClean="0"/>
              <a:t>. </a:t>
            </a:r>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Extern example 1</a:t>
            </a:r>
            <a:endParaRPr lang="en-IN" dirty="0"/>
          </a:p>
        </p:txBody>
      </p:sp>
      <p:graphicFrame>
        <p:nvGraphicFramePr>
          <p:cNvPr id="4" name="Content Placeholder 3"/>
          <p:cNvGraphicFramePr>
            <a:graphicFrameLocks noGrp="1"/>
          </p:cNvGraphicFramePr>
          <p:nvPr>
            <p:ph idx="1"/>
          </p:nvPr>
        </p:nvGraphicFramePr>
        <p:xfrm>
          <a:off x="457200" y="1600200"/>
          <a:ext cx="8229600" cy="31089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IN" b="1" dirty="0" smtClean="0"/>
                        <a:t>First File: </a:t>
                      </a:r>
                      <a:r>
                        <a:rPr lang="en-IN" b="1" dirty="0" err="1" smtClean="0"/>
                        <a:t>main.h</a:t>
                      </a:r>
                      <a:endParaRPr lang="en-IN" b="1" dirty="0" smtClean="0"/>
                    </a:p>
                    <a:p>
                      <a:r>
                        <a:rPr lang="en-IN" dirty="0" smtClean="0"/>
                        <a:t>#include &lt;</a:t>
                      </a:r>
                      <a:r>
                        <a:rPr lang="en-IN" dirty="0" err="1" smtClean="0"/>
                        <a:t>stdio.h</a:t>
                      </a:r>
                      <a:r>
                        <a:rPr lang="en-IN" dirty="0" smtClean="0"/>
                        <a:t>&gt; </a:t>
                      </a:r>
                    </a:p>
                    <a:p>
                      <a:r>
                        <a:rPr lang="en-IN" dirty="0" smtClean="0"/>
                        <a:t>extern </a:t>
                      </a:r>
                      <a:r>
                        <a:rPr lang="en-IN" dirty="0" err="1" smtClean="0"/>
                        <a:t>int</a:t>
                      </a:r>
                      <a:r>
                        <a:rPr lang="en-IN" dirty="0" smtClean="0"/>
                        <a:t> </a:t>
                      </a:r>
                      <a:r>
                        <a:rPr lang="en-IN" dirty="0" err="1" smtClean="0"/>
                        <a:t>i</a:t>
                      </a:r>
                      <a:r>
                        <a:rPr lang="en-IN" dirty="0" smtClean="0"/>
                        <a:t>; </a:t>
                      </a:r>
                    </a:p>
                  </a:txBody>
                  <a:tcPr/>
                </a:tc>
                <a:tc>
                  <a:txBody>
                    <a:bodyPr/>
                    <a:lstStyle/>
                    <a:p>
                      <a:r>
                        <a:rPr lang="en-IN" b="1" dirty="0" smtClean="0"/>
                        <a:t>Second File: </a:t>
                      </a:r>
                      <a:r>
                        <a:rPr lang="en-IN" b="1" dirty="0" err="1" smtClean="0"/>
                        <a:t>original.c</a:t>
                      </a:r>
                      <a:endParaRPr lang="en-IN" b="1" dirty="0" smtClean="0"/>
                    </a:p>
                    <a:p>
                      <a:r>
                        <a:rPr lang="en-IN" dirty="0" smtClean="0"/>
                        <a:t>#include &lt;</a:t>
                      </a:r>
                      <a:r>
                        <a:rPr lang="en-IN" dirty="0" err="1" smtClean="0"/>
                        <a:t>stdio.h</a:t>
                      </a:r>
                      <a:r>
                        <a:rPr lang="en-IN" dirty="0" smtClean="0"/>
                        <a:t>&gt;</a:t>
                      </a:r>
                    </a:p>
                    <a:p>
                      <a:r>
                        <a:rPr lang="en-IN" dirty="0" smtClean="0"/>
                        <a:t>#include</a:t>
                      </a:r>
                      <a:r>
                        <a:rPr lang="en-IN" baseline="0" dirty="0" smtClean="0"/>
                        <a:t> “</a:t>
                      </a:r>
                      <a:r>
                        <a:rPr lang="en-IN" dirty="0" err="1" smtClean="0"/>
                        <a:t>main.h</a:t>
                      </a:r>
                      <a:r>
                        <a:rPr lang="en-IN" dirty="0" smtClean="0"/>
                        <a:t>”</a:t>
                      </a:r>
                    </a:p>
                    <a:p>
                      <a:r>
                        <a:rPr lang="en-IN" dirty="0" smtClean="0"/>
                        <a:t> main() </a:t>
                      </a:r>
                    </a:p>
                    <a:p>
                      <a:r>
                        <a:rPr lang="en-IN" dirty="0" smtClean="0"/>
                        <a:t>{ </a:t>
                      </a:r>
                    </a:p>
                    <a:p>
                      <a:r>
                        <a:rPr lang="en-IN" dirty="0" err="1" smtClean="0"/>
                        <a:t>i</a:t>
                      </a:r>
                      <a:r>
                        <a:rPr lang="en-IN" dirty="0" smtClean="0"/>
                        <a:t>=5;</a:t>
                      </a:r>
                    </a:p>
                    <a:p>
                      <a:r>
                        <a:rPr lang="en-IN" dirty="0" err="1" smtClean="0"/>
                        <a:t>printf</a:t>
                      </a:r>
                      <a:r>
                        <a:rPr lang="en-IN" dirty="0" smtClean="0"/>
                        <a:t>("value of the external integer is = %d\n", </a:t>
                      </a:r>
                      <a:r>
                        <a:rPr lang="en-IN" dirty="0" err="1" smtClean="0"/>
                        <a:t>i</a:t>
                      </a:r>
                      <a:r>
                        <a:rPr lang="en-IN" dirty="0" smtClean="0"/>
                        <a:t>); </a:t>
                      </a:r>
                    </a:p>
                    <a:p>
                      <a:r>
                        <a:rPr lang="en-IN" dirty="0" smtClean="0"/>
                        <a:t>return 0;</a:t>
                      </a:r>
                    </a:p>
                    <a:p>
                      <a:r>
                        <a:rPr lang="en-IN" dirty="0" smtClean="0"/>
                        <a:t>} </a:t>
                      </a:r>
                    </a:p>
                    <a:p>
                      <a:endParaRPr lang="en-IN" dirty="0"/>
                    </a:p>
                  </a:txBody>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Extern example 2</a:t>
            </a:r>
            <a:endParaRPr lang="en-IN" dirty="0"/>
          </a:p>
        </p:txBody>
      </p:sp>
      <p:sp>
        <p:nvSpPr>
          <p:cNvPr id="3" name="Content Placeholder 2"/>
          <p:cNvSpPr>
            <a:spLocks noGrp="1"/>
          </p:cNvSpPr>
          <p:nvPr>
            <p:ph idx="1"/>
          </p:nvPr>
        </p:nvSpPr>
        <p:spPr>
          <a:xfrm>
            <a:off x="457200" y="1571612"/>
            <a:ext cx="8229600" cy="4525963"/>
          </a:xfrm>
        </p:spPr>
        <p:txBody>
          <a:bodyPr>
            <a:normAutofit fontScale="85000" lnSpcReduction="20000"/>
          </a:bodyPr>
          <a:lstStyle/>
          <a:p>
            <a:pPr>
              <a:buNone/>
            </a:pPr>
            <a:r>
              <a:rPr lang="pt-BR" dirty="0" smtClean="0"/>
              <a:t>#include &lt;stdio.h&gt; </a:t>
            </a:r>
          </a:p>
          <a:p>
            <a:pPr>
              <a:buNone/>
            </a:pPr>
            <a:r>
              <a:rPr lang="pt-BR" dirty="0" smtClean="0"/>
              <a:t>extern int num1 = 1; </a:t>
            </a:r>
          </a:p>
          <a:p>
            <a:pPr>
              <a:buNone/>
            </a:pPr>
            <a:r>
              <a:rPr lang="pt-BR" dirty="0" smtClean="0"/>
              <a:t>extern int num2 = 2; </a:t>
            </a:r>
          </a:p>
          <a:p>
            <a:pPr>
              <a:buNone/>
            </a:pPr>
            <a:r>
              <a:rPr lang="pt-BR" dirty="0" smtClean="0"/>
              <a:t>int main() </a:t>
            </a:r>
          </a:p>
          <a:p>
            <a:pPr>
              <a:buNone/>
            </a:pPr>
            <a:r>
              <a:rPr lang="pt-BR" dirty="0" smtClean="0"/>
              <a:t>{</a:t>
            </a:r>
          </a:p>
          <a:p>
            <a:pPr>
              <a:buNone/>
            </a:pPr>
            <a:r>
              <a:rPr lang="pt-BR" dirty="0" smtClean="0"/>
              <a:t> int num1 = 3; int num2 = 4; </a:t>
            </a:r>
          </a:p>
          <a:p>
            <a:pPr>
              <a:buNone/>
            </a:pPr>
            <a:r>
              <a:rPr lang="pt-BR" dirty="0" smtClean="0"/>
              <a:t>int add = num1 + num2; </a:t>
            </a:r>
          </a:p>
          <a:p>
            <a:pPr>
              <a:buNone/>
            </a:pPr>
            <a:r>
              <a:rPr lang="pt-BR" dirty="0" smtClean="0"/>
              <a:t>printf("%d + %d = %d ", num1, num2, add); </a:t>
            </a:r>
          </a:p>
          <a:p>
            <a:pPr>
              <a:buNone/>
            </a:pPr>
            <a:r>
              <a:rPr lang="pt-BR" dirty="0" smtClean="0"/>
              <a:t>return 0; </a:t>
            </a:r>
          </a:p>
          <a:p>
            <a:pPr>
              <a:buNone/>
            </a:pPr>
            <a:r>
              <a:rPr lang="pt-BR" dirty="0" smtClean="0"/>
              <a:t>}</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Address in c</a:t>
            </a:r>
            <a:endParaRPr lang="en-IN" dirty="0"/>
          </a:p>
        </p:txBody>
      </p:sp>
      <p:sp>
        <p:nvSpPr>
          <p:cNvPr id="3" name="Content Placeholder 2"/>
          <p:cNvSpPr>
            <a:spLocks noGrp="1"/>
          </p:cNvSpPr>
          <p:nvPr>
            <p:ph idx="1"/>
          </p:nvPr>
        </p:nvSpPr>
        <p:spPr/>
        <p:txBody>
          <a:bodyPr>
            <a:normAutofit lnSpcReduction="10000"/>
          </a:bodyPr>
          <a:lstStyle/>
          <a:p>
            <a:pPr marL="514350" indent="-514350">
              <a:buNone/>
            </a:pPr>
            <a:r>
              <a:rPr lang="en-IN" dirty="0" smtClean="0"/>
              <a:t> #include &lt;</a:t>
            </a:r>
            <a:r>
              <a:rPr lang="en-IN" dirty="0" err="1" smtClean="0"/>
              <a:t>stdio.h</a:t>
            </a:r>
            <a:r>
              <a:rPr lang="en-IN" dirty="0" smtClean="0"/>
              <a:t>&gt;</a:t>
            </a:r>
          </a:p>
          <a:p>
            <a:pPr marL="514350" indent="-514350">
              <a:buNone/>
            </a:pPr>
            <a:r>
              <a:rPr lang="en-IN" dirty="0" smtClean="0"/>
              <a:t>    </a:t>
            </a:r>
            <a:r>
              <a:rPr lang="en-IN" dirty="0" err="1" smtClean="0"/>
              <a:t>int</a:t>
            </a:r>
            <a:r>
              <a:rPr lang="en-IN" dirty="0" smtClean="0"/>
              <a:t> main()</a:t>
            </a:r>
          </a:p>
          <a:p>
            <a:pPr marL="514350" indent="-514350">
              <a:buNone/>
            </a:pPr>
            <a:r>
              <a:rPr lang="en-IN" dirty="0" smtClean="0"/>
              <a:t>    {</a:t>
            </a:r>
          </a:p>
          <a:p>
            <a:pPr marL="514350" indent="-514350">
              <a:buNone/>
            </a:pPr>
            <a:r>
              <a:rPr lang="en-IN" dirty="0" smtClean="0"/>
              <a:t>      </a:t>
            </a:r>
            <a:r>
              <a:rPr lang="en-IN" dirty="0" err="1" smtClean="0"/>
              <a:t>int</a:t>
            </a:r>
            <a:r>
              <a:rPr lang="en-IN" dirty="0" smtClean="0"/>
              <a:t> </a:t>
            </a:r>
            <a:r>
              <a:rPr lang="en-IN" dirty="0" err="1" smtClean="0"/>
              <a:t>var</a:t>
            </a:r>
            <a:r>
              <a:rPr lang="en-IN" dirty="0" smtClean="0"/>
              <a:t> = 5;</a:t>
            </a:r>
          </a:p>
          <a:p>
            <a:pPr marL="514350" indent="-514350">
              <a:buNone/>
            </a:pPr>
            <a:r>
              <a:rPr lang="en-IN" dirty="0" smtClean="0"/>
              <a:t>      </a:t>
            </a:r>
            <a:r>
              <a:rPr lang="en-IN" dirty="0" err="1" smtClean="0"/>
              <a:t>printf</a:t>
            </a:r>
            <a:r>
              <a:rPr lang="en-IN" dirty="0" smtClean="0"/>
              <a:t>("</a:t>
            </a:r>
            <a:r>
              <a:rPr lang="en-IN" dirty="0" err="1" smtClean="0"/>
              <a:t>var</a:t>
            </a:r>
            <a:r>
              <a:rPr lang="en-IN" dirty="0" smtClean="0"/>
              <a:t>: %d\n", </a:t>
            </a:r>
            <a:r>
              <a:rPr lang="en-IN" dirty="0" err="1" smtClean="0"/>
              <a:t>var</a:t>
            </a:r>
            <a:r>
              <a:rPr lang="en-IN" dirty="0" smtClean="0"/>
              <a:t>);</a:t>
            </a:r>
          </a:p>
          <a:p>
            <a:pPr marL="514350" indent="-514350">
              <a:buNone/>
            </a:pPr>
            <a:r>
              <a:rPr lang="en-IN" dirty="0" smtClean="0"/>
              <a:t>      </a:t>
            </a:r>
            <a:r>
              <a:rPr lang="en-IN" dirty="0" smtClean="0">
                <a:solidFill>
                  <a:srgbClr val="FF0000"/>
                </a:solidFill>
              </a:rPr>
              <a:t>// Notice the use of ‘&amp;’ before </a:t>
            </a:r>
            <a:r>
              <a:rPr lang="en-IN" dirty="0" err="1" smtClean="0">
                <a:solidFill>
                  <a:srgbClr val="FF0000"/>
                </a:solidFill>
              </a:rPr>
              <a:t>var</a:t>
            </a:r>
            <a:endParaRPr lang="en-IN" dirty="0" smtClean="0">
              <a:solidFill>
                <a:srgbClr val="FF0000"/>
              </a:solidFill>
            </a:endParaRPr>
          </a:p>
          <a:p>
            <a:pPr marL="514350" indent="-514350">
              <a:buNone/>
            </a:pPr>
            <a:r>
              <a:rPr lang="en-IN" dirty="0" smtClean="0"/>
              <a:t>      </a:t>
            </a:r>
            <a:r>
              <a:rPr lang="en-IN" dirty="0" err="1" smtClean="0"/>
              <a:t>printf</a:t>
            </a:r>
            <a:r>
              <a:rPr lang="en-IN" dirty="0" smtClean="0"/>
              <a:t>("address of </a:t>
            </a:r>
            <a:r>
              <a:rPr lang="en-IN" dirty="0" err="1" smtClean="0"/>
              <a:t>var</a:t>
            </a:r>
            <a:r>
              <a:rPr lang="en-IN" dirty="0" smtClean="0"/>
              <a:t>: %u", &amp;</a:t>
            </a:r>
            <a:r>
              <a:rPr lang="en-IN" dirty="0" err="1" smtClean="0"/>
              <a:t>var</a:t>
            </a:r>
            <a:r>
              <a:rPr lang="en-IN" dirty="0" smtClean="0"/>
              <a:t>);  </a:t>
            </a:r>
          </a:p>
          <a:p>
            <a:pPr marL="514350" indent="-514350">
              <a:buNone/>
            </a:pPr>
            <a:r>
              <a:rPr lang="en-IN" dirty="0" smtClean="0"/>
              <a:t>      return 0;</a:t>
            </a:r>
          </a:p>
          <a:p>
            <a:pPr marL="514350" indent="-514350">
              <a:buNone/>
            </a:pPr>
            <a:r>
              <a:rPr lang="en-IN" dirty="0" smtClean="0"/>
              <a:t>}</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smtClean="0">
                <a:ea typeface="新細明體" pitchFamily="18" charset="-120"/>
              </a:rPr>
              <a:t>Computer Memory</a:t>
            </a:r>
            <a:endParaRPr lang="en-IN" dirty="0"/>
          </a:p>
        </p:txBody>
      </p:sp>
      <p:sp>
        <p:nvSpPr>
          <p:cNvPr id="3" name="Content Placeholder 2"/>
          <p:cNvSpPr>
            <a:spLocks noGrp="1"/>
          </p:cNvSpPr>
          <p:nvPr>
            <p:ph idx="1"/>
          </p:nvPr>
        </p:nvSpPr>
        <p:spPr/>
        <p:txBody>
          <a:bodyPr/>
          <a:lstStyle/>
          <a:p>
            <a:pPr>
              <a:buFont typeface="Monotype Sorts" pitchFamily="2" charset="2"/>
              <a:buNone/>
            </a:pPr>
            <a:endParaRPr lang="en-US" altLang="zh-TW" dirty="0" smtClean="0">
              <a:ea typeface="新細明體" pitchFamily="18" charset="-120"/>
            </a:endParaRPr>
          </a:p>
          <a:p>
            <a:pPr>
              <a:buNone/>
            </a:pPr>
            <a:r>
              <a:rPr lang="en-US" altLang="zh-TW" dirty="0" smtClean="0">
                <a:ea typeface="新細明體" pitchFamily="18" charset="-120"/>
              </a:rPr>
              <a:t>Each variable is assigned a memory slot (the size depends on the data type) and the variable’s data is stored there</a:t>
            </a:r>
          </a:p>
          <a:p>
            <a:pPr>
              <a:buFont typeface="Monotype Sorts" pitchFamily="2" charset="2"/>
              <a:buNone/>
            </a:pPr>
            <a:endParaRPr lang="en-US" altLang="zh-TW" dirty="0" smtClean="0">
              <a:ea typeface="新細明體" pitchFamily="18" charset="-120"/>
            </a:endParaRPr>
          </a:p>
          <a:p>
            <a:endParaRPr lang="en-US" altLang="zh-TW" dirty="0" smtClean="0">
              <a:ea typeface="新細明體" pitchFamily="18" charset="-120"/>
            </a:endParaRPr>
          </a:p>
          <a:p>
            <a:endParaRPr lang="en-US" altLang="zh-TW" dirty="0" smtClean="0">
              <a:ea typeface="新細明體" pitchFamily="18" charset="-120"/>
            </a:endParaRPr>
          </a:p>
          <a:p>
            <a:pPr>
              <a:buNone/>
            </a:pPr>
            <a:endParaRPr lang="en-IN" dirty="0"/>
          </a:p>
        </p:txBody>
      </p:sp>
      <p:sp>
        <p:nvSpPr>
          <p:cNvPr id="4" name="Text Box 47"/>
          <p:cNvSpPr txBox="1">
            <a:spLocks noChangeArrowheads="1"/>
          </p:cNvSpPr>
          <p:nvPr/>
        </p:nvSpPr>
        <p:spPr bwMode="auto">
          <a:xfrm>
            <a:off x="4479925" y="5268913"/>
            <a:ext cx="3990975" cy="762000"/>
          </a:xfrm>
          <a:prstGeom prst="rect">
            <a:avLst/>
          </a:prstGeom>
          <a:noFill/>
          <a:ln w="12700">
            <a:noFill/>
            <a:miter lim="800000"/>
            <a:headEnd type="none" w="sm" len="sm"/>
            <a:tailEnd type="none" w="sm" len="sm"/>
          </a:ln>
        </p:spPr>
        <p:txBody>
          <a:bodyPr wrap="none">
            <a:spAutoFit/>
          </a:bodyPr>
          <a:lstStyle/>
          <a:p>
            <a:pPr marL="342900" indent="-342900">
              <a:buFont typeface="Monotype Sorts" pitchFamily="2" charset="2"/>
              <a:buNone/>
            </a:pPr>
            <a:r>
              <a:rPr lang="en-US" altLang="zh-TW">
                <a:ea typeface="新細明體" pitchFamily="18" charset="-120"/>
              </a:rPr>
              <a:t>Variable a’s value, i.e., 100, is </a:t>
            </a:r>
          </a:p>
          <a:p>
            <a:pPr marL="342900" indent="-342900">
              <a:buFont typeface="Monotype Sorts" pitchFamily="2" charset="2"/>
              <a:buNone/>
            </a:pPr>
            <a:r>
              <a:rPr lang="en-US" altLang="zh-TW">
                <a:ea typeface="新細明體" pitchFamily="18" charset="-120"/>
              </a:rPr>
              <a:t>stored at memory location 1024</a:t>
            </a:r>
          </a:p>
        </p:txBody>
      </p:sp>
      <p:sp>
        <p:nvSpPr>
          <p:cNvPr id="5" name="Rectangle 50"/>
          <p:cNvSpPr>
            <a:spLocks noChangeArrowheads="1"/>
          </p:cNvSpPr>
          <p:nvPr/>
        </p:nvSpPr>
        <p:spPr bwMode="auto">
          <a:xfrm>
            <a:off x="3479800" y="4554538"/>
            <a:ext cx="1187450" cy="587375"/>
          </a:xfrm>
          <a:prstGeom prst="rect">
            <a:avLst/>
          </a:prstGeom>
          <a:solidFill>
            <a:srgbClr val="00CCFF"/>
          </a:solidFill>
          <a:ln w="38100" cmpd="dbl">
            <a:solidFill>
              <a:schemeClr val="accent2"/>
            </a:solidFill>
            <a:miter lim="800000"/>
            <a:headEnd/>
            <a:tailEnd/>
          </a:ln>
          <a:effectLst/>
        </p:spPr>
        <p:txBody>
          <a:bodyPr wrap="none" anchor="ctr"/>
          <a:lstStyle/>
          <a:p>
            <a:pPr algn="ctr" eaLnBrk="1" hangingPunct="1">
              <a:spcBef>
                <a:spcPct val="0"/>
              </a:spcBef>
              <a:buClrTx/>
              <a:buSzTx/>
              <a:buFontTx/>
              <a:buNone/>
              <a:defRPr/>
            </a:pPr>
            <a:r>
              <a:rPr kumimoji="1" lang="en-US" altLang="zh-TW" sz="2400" b="0">
                <a:effectLst>
                  <a:outerShdw blurRad="38100" dist="38100" dir="2700000" algn="tl">
                    <a:srgbClr val="000000"/>
                  </a:outerShdw>
                </a:effectLst>
                <a:latin typeface="Times New Roman" pitchFamily="18" charset="0"/>
                <a:ea typeface="新細明體" pitchFamily="18" charset="-120"/>
              </a:rPr>
              <a:t>100</a:t>
            </a:r>
          </a:p>
        </p:txBody>
      </p:sp>
      <p:sp>
        <p:nvSpPr>
          <p:cNvPr id="6" name="Rectangle 51"/>
          <p:cNvSpPr>
            <a:spLocks noChangeArrowheads="1"/>
          </p:cNvSpPr>
          <p:nvPr/>
        </p:nvSpPr>
        <p:spPr bwMode="auto">
          <a:xfrm>
            <a:off x="2292350" y="4554538"/>
            <a:ext cx="1187450" cy="587375"/>
          </a:xfrm>
          <a:prstGeom prst="rect">
            <a:avLst/>
          </a:prstGeom>
          <a:solidFill>
            <a:srgbClr val="00CCFF"/>
          </a:solidFill>
          <a:ln w="38100" cmpd="dbl">
            <a:solidFill>
              <a:schemeClr val="accent2"/>
            </a:solidFill>
            <a:miter lim="800000"/>
            <a:headEnd/>
            <a:tailEnd/>
          </a:ln>
          <a:effectLst/>
        </p:spPr>
        <p:txBody>
          <a:bodyPr wrap="none" anchor="ctr"/>
          <a:lstStyle/>
          <a:p>
            <a:pPr algn="ctr" eaLnBrk="1" hangingPunct="1">
              <a:spcBef>
                <a:spcPct val="0"/>
              </a:spcBef>
              <a:buClrTx/>
              <a:buSzTx/>
              <a:buFontTx/>
              <a:buNone/>
              <a:defRPr/>
            </a:pPr>
            <a:r>
              <a:rPr kumimoji="1" lang="en-US" altLang="zh-TW" sz="4800">
                <a:effectLst>
                  <a:outerShdw blurRad="38100" dist="38100" dir="2700000" algn="tl">
                    <a:srgbClr val="000000"/>
                  </a:outerShdw>
                </a:effectLst>
                <a:latin typeface="Times New Roman" pitchFamily="18" charset="0"/>
                <a:ea typeface="新細明體" pitchFamily="18" charset="-120"/>
              </a:rPr>
              <a:t>…</a:t>
            </a:r>
          </a:p>
        </p:txBody>
      </p:sp>
      <p:sp>
        <p:nvSpPr>
          <p:cNvPr id="7" name="Rectangle 52"/>
          <p:cNvSpPr>
            <a:spLocks noChangeArrowheads="1"/>
          </p:cNvSpPr>
          <p:nvPr/>
        </p:nvSpPr>
        <p:spPr bwMode="auto">
          <a:xfrm>
            <a:off x="4667250" y="4554538"/>
            <a:ext cx="1187450" cy="587375"/>
          </a:xfrm>
          <a:prstGeom prst="rect">
            <a:avLst/>
          </a:prstGeom>
          <a:solidFill>
            <a:srgbClr val="00CCFF"/>
          </a:solidFill>
          <a:ln w="38100" cmpd="dbl">
            <a:solidFill>
              <a:schemeClr val="accent2"/>
            </a:solidFill>
            <a:miter lim="800000"/>
            <a:headEnd/>
            <a:tailEnd/>
          </a:ln>
          <a:effectLst/>
        </p:spPr>
        <p:txBody>
          <a:bodyPr wrap="none" anchor="ctr"/>
          <a:lstStyle/>
          <a:p>
            <a:pPr algn="ctr" eaLnBrk="1" hangingPunct="1">
              <a:spcBef>
                <a:spcPct val="0"/>
              </a:spcBef>
              <a:buClrTx/>
              <a:buSzTx/>
              <a:buFontTx/>
              <a:buNone/>
              <a:defRPr/>
            </a:pPr>
            <a:r>
              <a:rPr kumimoji="1" lang="en-US" altLang="zh-TW" sz="4800">
                <a:effectLst>
                  <a:outerShdw blurRad="38100" dist="38100" dir="2700000" algn="tl">
                    <a:srgbClr val="000000"/>
                  </a:outerShdw>
                </a:effectLst>
                <a:latin typeface="Times New Roman" pitchFamily="18" charset="0"/>
                <a:ea typeface="新細明體" pitchFamily="18" charset="-120"/>
              </a:rPr>
              <a:t>…</a:t>
            </a:r>
          </a:p>
        </p:txBody>
      </p:sp>
      <p:sp>
        <p:nvSpPr>
          <p:cNvPr id="8" name="Rectangle 53"/>
          <p:cNvSpPr>
            <a:spLocks noChangeArrowheads="1"/>
          </p:cNvSpPr>
          <p:nvPr/>
        </p:nvSpPr>
        <p:spPr bwMode="auto">
          <a:xfrm>
            <a:off x="5854700" y="4554538"/>
            <a:ext cx="1187450" cy="587375"/>
          </a:xfrm>
          <a:prstGeom prst="rect">
            <a:avLst/>
          </a:prstGeom>
          <a:solidFill>
            <a:srgbClr val="00CCFF"/>
          </a:solidFill>
          <a:ln w="38100" cmpd="dbl">
            <a:solidFill>
              <a:schemeClr val="accent2"/>
            </a:solidFill>
            <a:miter lim="800000"/>
            <a:headEnd/>
            <a:tailEnd/>
          </a:ln>
          <a:effectLst/>
        </p:spPr>
        <p:txBody>
          <a:bodyPr wrap="none" anchor="ctr"/>
          <a:lstStyle/>
          <a:p>
            <a:pPr algn="ctr" eaLnBrk="1" hangingPunct="1">
              <a:spcBef>
                <a:spcPct val="0"/>
              </a:spcBef>
              <a:buClrTx/>
              <a:buSzTx/>
              <a:buFontTx/>
              <a:buNone/>
              <a:defRPr/>
            </a:pPr>
            <a:r>
              <a:rPr kumimoji="1" lang="en-US" altLang="zh-TW" sz="2400" b="0">
                <a:effectLst>
                  <a:outerShdw blurRad="38100" dist="38100" dir="2700000" algn="tl">
                    <a:srgbClr val="000000"/>
                  </a:outerShdw>
                </a:effectLst>
                <a:latin typeface="Times New Roman" pitchFamily="18" charset="0"/>
                <a:ea typeface="新細明體" pitchFamily="18" charset="-120"/>
              </a:rPr>
              <a:t>1024</a:t>
            </a:r>
          </a:p>
        </p:txBody>
      </p:sp>
      <p:sp>
        <p:nvSpPr>
          <p:cNvPr id="9" name="Rectangle 54"/>
          <p:cNvSpPr>
            <a:spLocks noChangeArrowheads="1"/>
          </p:cNvSpPr>
          <p:nvPr/>
        </p:nvSpPr>
        <p:spPr bwMode="auto">
          <a:xfrm>
            <a:off x="7042150" y="4554538"/>
            <a:ext cx="1187450" cy="587375"/>
          </a:xfrm>
          <a:prstGeom prst="rect">
            <a:avLst/>
          </a:prstGeom>
          <a:solidFill>
            <a:srgbClr val="00CCFF"/>
          </a:solidFill>
          <a:ln w="38100" cmpd="dbl">
            <a:solidFill>
              <a:schemeClr val="accent2"/>
            </a:solidFill>
            <a:miter lim="800000"/>
            <a:headEnd/>
            <a:tailEnd/>
          </a:ln>
          <a:effectLst/>
        </p:spPr>
        <p:txBody>
          <a:bodyPr wrap="none" anchor="ctr"/>
          <a:lstStyle/>
          <a:p>
            <a:pPr algn="ctr" eaLnBrk="1" hangingPunct="1">
              <a:spcBef>
                <a:spcPct val="0"/>
              </a:spcBef>
              <a:buClrTx/>
              <a:buSzTx/>
              <a:buFontTx/>
              <a:buNone/>
              <a:defRPr/>
            </a:pPr>
            <a:r>
              <a:rPr kumimoji="1" lang="en-US" altLang="zh-TW" sz="4800">
                <a:effectLst>
                  <a:outerShdw blurRad="38100" dist="38100" dir="2700000" algn="tl">
                    <a:srgbClr val="000000"/>
                  </a:outerShdw>
                </a:effectLst>
                <a:latin typeface="Times New Roman" pitchFamily="18" charset="0"/>
                <a:ea typeface="新細明體" pitchFamily="18" charset="-120"/>
              </a:rPr>
              <a:t>…</a:t>
            </a:r>
          </a:p>
        </p:txBody>
      </p:sp>
      <p:sp>
        <p:nvSpPr>
          <p:cNvPr id="10" name="Text Box 55"/>
          <p:cNvSpPr txBox="1">
            <a:spLocks noChangeArrowheads="1"/>
          </p:cNvSpPr>
          <p:nvPr/>
        </p:nvSpPr>
        <p:spPr bwMode="auto">
          <a:xfrm>
            <a:off x="0" y="4114800"/>
            <a:ext cx="2286000" cy="396875"/>
          </a:xfrm>
          <a:prstGeom prst="rect">
            <a:avLst/>
          </a:prstGeom>
          <a:noFill/>
          <a:ln w="12700">
            <a:noFill/>
            <a:miter lim="800000"/>
            <a:headEnd type="none" w="sm" len="sm"/>
            <a:tailEnd type="none" w="sm" len="sm"/>
          </a:ln>
        </p:spPr>
        <p:txBody>
          <a:bodyPr wrap="none">
            <a:spAutoFit/>
          </a:bodyPr>
          <a:lstStyle/>
          <a:p>
            <a:pPr marL="342900" indent="-342900">
              <a:buFont typeface="Monotype Sorts" pitchFamily="2" charset="2"/>
              <a:buNone/>
            </a:pPr>
            <a:r>
              <a:rPr lang="en-US" altLang="zh-TW" dirty="0">
                <a:ea typeface="新細明體" pitchFamily="18" charset="-120"/>
              </a:rPr>
              <a:t>Memory address:</a:t>
            </a:r>
          </a:p>
        </p:txBody>
      </p:sp>
      <p:sp>
        <p:nvSpPr>
          <p:cNvPr id="11" name="Text Box 56"/>
          <p:cNvSpPr txBox="1">
            <a:spLocks noChangeArrowheads="1"/>
          </p:cNvSpPr>
          <p:nvPr/>
        </p:nvSpPr>
        <p:spPr bwMode="auto">
          <a:xfrm>
            <a:off x="3557588" y="4114800"/>
            <a:ext cx="973137" cy="396875"/>
          </a:xfrm>
          <a:prstGeom prst="rect">
            <a:avLst/>
          </a:prstGeom>
          <a:noFill/>
          <a:ln w="12700">
            <a:noFill/>
            <a:miter lim="800000"/>
            <a:headEnd type="none" w="sm" len="sm"/>
            <a:tailEnd type="none" w="sm" len="sm"/>
          </a:ln>
        </p:spPr>
        <p:txBody>
          <a:bodyPr>
            <a:spAutoFit/>
          </a:bodyPr>
          <a:lstStyle/>
          <a:p>
            <a:pPr marL="342900" indent="-342900">
              <a:buFont typeface="Monotype Sorts" pitchFamily="2" charset="2"/>
              <a:buNone/>
            </a:pPr>
            <a:r>
              <a:rPr lang="zh-TW" altLang="en-US">
                <a:ea typeface="新細明體" pitchFamily="18" charset="-120"/>
              </a:rPr>
              <a:t>1024</a:t>
            </a:r>
          </a:p>
        </p:txBody>
      </p:sp>
      <p:sp>
        <p:nvSpPr>
          <p:cNvPr id="12" name="Text Box 57"/>
          <p:cNvSpPr txBox="1">
            <a:spLocks noChangeArrowheads="1"/>
          </p:cNvSpPr>
          <p:nvPr/>
        </p:nvSpPr>
        <p:spPr bwMode="auto">
          <a:xfrm>
            <a:off x="5854700" y="4114800"/>
            <a:ext cx="749300" cy="396875"/>
          </a:xfrm>
          <a:prstGeom prst="rect">
            <a:avLst/>
          </a:prstGeom>
          <a:noFill/>
          <a:ln w="12700">
            <a:noFill/>
            <a:miter lim="800000"/>
            <a:headEnd type="none" w="sm" len="sm"/>
            <a:tailEnd type="none" w="sm" len="sm"/>
          </a:ln>
        </p:spPr>
        <p:txBody>
          <a:bodyPr wrap="none">
            <a:spAutoFit/>
          </a:bodyPr>
          <a:lstStyle/>
          <a:p>
            <a:pPr marL="342900" indent="-342900">
              <a:buFont typeface="Monotype Sorts" pitchFamily="2" charset="2"/>
              <a:buNone/>
            </a:pPr>
            <a:r>
              <a:rPr lang="zh-TW" altLang="en-US">
                <a:ea typeface="新細明體" pitchFamily="18" charset="-120"/>
              </a:rPr>
              <a:t>1032</a:t>
            </a:r>
          </a:p>
        </p:txBody>
      </p:sp>
      <p:sp>
        <p:nvSpPr>
          <p:cNvPr id="13" name="Text Box 58"/>
          <p:cNvSpPr txBox="1">
            <a:spLocks noChangeArrowheads="1"/>
          </p:cNvSpPr>
          <p:nvPr/>
        </p:nvSpPr>
        <p:spPr bwMode="auto">
          <a:xfrm>
            <a:off x="1524000" y="5662613"/>
            <a:ext cx="2012950" cy="396875"/>
          </a:xfrm>
          <a:prstGeom prst="rect">
            <a:avLst/>
          </a:prstGeom>
          <a:noFill/>
          <a:ln w="12700">
            <a:noFill/>
            <a:miter lim="800000"/>
            <a:headEnd type="none" w="sm" len="sm"/>
            <a:tailEnd type="none" w="sm" len="sm"/>
          </a:ln>
        </p:spPr>
        <p:txBody>
          <a:bodyPr wrap="none">
            <a:spAutoFit/>
          </a:bodyPr>
          <a:lstStyle/>
          <a:p>
            <a:pPr marL="342900" indent="-342900">
              <a:buFont typeface="Monotype Sorts" pitchFamily="2" charset="2"/>
              <a:buNone/>
            </a:pPr>
            <a:r>
              <a:rPr lang="en-US" altLang="zh-TW">
                <a:latin typeface="Courier New" pitchFamily="49" charset="0"/>
                <a:ea typeface="新細明體" pitchFamily="18" charset="-120"/>
              </a:rPr>
              <a:t>int a = 100;</a:t>
            </a:r>
          </a:p>
        </p:txBody>
      </p:sp>
      <p:sp>
        <p:nvSpPr>
          <p:cNvPr id="14" name="Rectangle 60"/>
          <p:cNvSpPr>
            <a:spLocks noChangeArrowheads="1"/>
          </p:cNvSpPr>
          <p:nvPr/>
        </p:nvSpPr>
        <p:spPr bwMode="auto">
          <a:xfrm>
            <a:off x="1143000" y="4554538"/>
            <a:ext cx="1187450" cy="587375"/>
          </a:xfrm>
          <a:prstGeom prst="rect">
            <a:avLst/>
          </a:prstGeom>
          <a:solidFill>
            <a:srgbClr val="00CCFF"/>
          </a:solidFill>
          <a:ln w="38100" cmpd="dbl">
            <a:solidFill>
              <a:schemeClr val="accent2"/>
            </a:solidFill>
            <a:miter lim="800000"/>
            <a:headEnd/>
            <a:tailEnd/>
          </a:ln>
          <a:effectLst/>
        </p:spPr>
        <p:txBody>
          <a:bodyPr wrap="none" anchor="ctr"/>
          <a:lstStyle/>
          <a:p>
            <a:pPr algn="ctr" eaLnBrk="1" hangingPunct="1">
              <a:spcBef>
                <a:spcPct val="0"/>
              </a:spcBef>
              <a:buClrTx/>
              <a:buSzTx/>
              <a:buFontTx/>
              <a:buNone/>
              <a:defRPr/>
            </a:pPr>
            <a:r>
              <a:rPr kumimoji="1" lang="en-US" altLang="zh-TW" sz="4800">
                <a:effectLst>
                  <a:outerShdw blurRad="38100" dist="38100" dir="2700000" algn="tl">
                    <a:srgbClr val="000000"/>
                  </a:outerShdw>
                </a:effectLst>
                <a:latin typeface="Times New Roman" pitchFamily="18" charset="0"/>
                <a:ea typeface="新細明體" pitchFamily="18" charset="-120"/>
              </a:rPr>
              <a:t>…</a:t>
            </a:r>
          </a:p>
        </p:txBody>
      </p:sp>
      <p:sp>
        <p:nvSpPr>
          <p:cNvPr id="15" name="Text Box 61"/>
          <p:cNvSpPr txBox="1">
            <a:spLocks noChangeArrowheads="1"/>
          </p:cNvSpPr>
          <p:nvPr/>
        </p:nvSpPr>
        <p:spPr bwMode="auto">
          <a:xfrm>
            <a:off x="2286000" y="4114800"/>
            <a:ext cx="973138" cy="396875"/>
          </a:xfrm>
          <a:prstGeom prst="rect">
            <a:avLst/>
          </a:prstGeom>
          <a:noFill/>
          <a:ln w="12700">
            <a:noFill/>
            <a:miter lim="800000"/>
            <a:headEnd type="none" w="sm" len="sm"/>
            <a:tailEnd type="none" w="sm" len="sm"/>
          </a:ln>
        </p:spPr>
        <p:txBody>
          <a:bodyPr>
            <a:spAutoFit/>
          </a:bodyPr>
          <a:lstStyle/>
          <a:p>
            <a:pPr marL="342900" indent="-342900">
              <a:buFont typeface="Monotype Sorts" pitchFamily="2" charset="2"/>
              <a:buNone/>
            </a:pPr>
            <a:r>
              <a:rPr lang="zh-TW" altLang="en-US">
                <a:ea typeface="新細明體" pitchFamily="18" charset="-120"/>
              </a:rPr>
              <a:t>1020</a:t>
            </a:r>
          </a:p>
        </p:txBody>
      </p:sp>
      <p:sp>
        <p:nvSpPr>
          <p:cNvPr id="16" name="Text Box 62"/>
          <p:cNvSpPr txBox="1">
            <a:spLocks noChangeArrowheads="1"/>
          </p:cNvSpPr>
          <p:nvPr/>
        </p:nvSpPr>
        <p:spPr bwMode="auto">
          <a:xfrm>
            <a:off x="3717925" y="5119688"/>
            <a:ext cx="280988" cy="396875"/>
          </a:xfrm>
          <a:prstGeom prst="rect">
            <a:avLst/>
          </a:prstGeom>
          <a:noFill/>
          <a:ln w="31750">
            <a:noFill/>
            <a:miter lim="800000"/>
            <a:headEnd type="none" w="sm" len="sm"/>
            <a:tailEnd type="none" w="sm" len="sm"/>
          </a:ln>
        </p:spPr>
        <p:txBody>
          <a:bodyPr wrap="none">
            <a:spAutoFit/>
          </a:bodyPr>
          <a:lstStyle/>
          <a:p>
            <a:pPr marL="342900" indent="-342900">
              <a:buFont typeface="Monotype Sorts" pitchFamily="2" charset="2"/>
              <a:buNone/>
            </a:pPr>
            <a:r>
              <a:rPr lang="en-US" altLang="zh-TW">
                <a:latin typeface="Courier" pitchFamily="49" charset="0"/>
                <a:ea typeface="新細明體" pitchFamily="18" charset="-120"/>
              </a:rPr>
              <a: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smtClean="0">
                <a:ea typeface="新細明體" pitchFamily="18" charset="-120"/>
              </a:rPr>
              <a:t>Pointers</a:t>
            </a:r>
            <a:endParaRPr lang="en-IN" dirty="0"/>
          </a:p>
        </p:txBody>
      </p:sp>
      <p:sp>
        <p:nvSpPr>
          <p:cNvPr id="3" name="Content Placeholder 2"/>
          <p:cNvSpPr>
            <a:spLocks noGrp="1"/>
          </p:cNvSpPr>
          <p:nvPr>
            <p:ph idx="1"/>
          </p:nvPr>
        </p:nvSpPr>
        <p:spPr/>
        <p:txBody>
          <a:bodyPr/>
          <a:lstStyle/>
          <a:p>
            <a:r>
              <a:rPr lang="en-US" altLang="zh-TW" dirty="0" smtClean="0">
                <a:ea typeface="新細明體" pitchFamily="18" charset="-120"/>
              </a:rPr>
              <a:t>A pointer is a variable used to store the address of a memory cell or another variable. </a:t>
            </a:r>
          </a:p>
          <a:p>
            <a:r>
              <a:rPr lang="en-US" altLang="zh-TW" dirty="0" smtClean="0">
                <a:ea typeface="新細明體" pitchFamily="18" charset="-120"/>
              </a:rPr>
              <a:t>We can use the pointer to reference this memory cell</a:t>
            </a:r>
          </a:p>
          <a:p>
            <a:pPr>
              <a:buNone/>
            </a:pPr>
            <a:endParaRPr lang="en-US" altLang="zh-TW" dirty="0" smtClean="0">
              <a:ea typeface="新細明體" pitchFamily="18" charset="-120"/>
            </a:endParaRPr>
          </a:p>
          <a:p>
            <a:pPr>
              <a:buNone/>
            </a:pPr>
            <a:endParaRPr lang="en-IN" dirty="0"/>
          </a:p>
        </p:txBody>
      </p:sp>
      <p:sp>
        <p:nvSpPr>
          <p:cNvPr id="4" name="Rectangle 4"/>
          <p:cNvSpPr>
            <a:spLocks noChangeArrowheads="1"/>
          </p:cNvSpPr>
          <p:nvPr/>
        </p:nvSpPr>
        <p:spPr bwMode="auto">
          <a:xfrm>
            <a:off x="4025900" y="4783138"/>
            <a:ext cx="1187450" cy="587375"/>
          </a:xfrm>
          <a:prstGeom prst="rect">
            <a:avLst/>
          </a:prstGeom>
          <a:solidFill>
            <a:srgbClr val="00CCFF"/>
          </a:solidFill>
          <a:ln w="38100" cmpd="dbl">
            <a:solidFill>
              <a:schemeClr val="accent2"/>
            </a:solidFill>
            <a:miter lim="800000"/>
            <a:headEnd/>
            <a:tailEnd/>
          </a:ln>
          <a:effectLst/>
        </p:spPr>
        <p:txBody>
          <a:bodyPr wrap="none" anchor="ctr"/>
          <a:lstStyle/>
          <a:p>
            <a:pPr algn="ctr" eaLnBrk="1" hangingPunct="1">
              <a:spcBef>
                <a:spcPct val="0"/>
              </a:spcBef>
              <a:buClrTx/>
              <a:buSzTx/>
              <a:buFontTx/>
              <a:buNone/>
              <a:defRPr/>
            </a:pPr>
            <a:r>
              <a:rPr kumimoji="1" lang="en-US" altLang="zh-TW" sz="2400" b="0">
                <a:effectLst>
                  <a:outerShdw blurRad="38100" dist="38100" dir="2700000" algn="tl">
                    <a:srgbClr val="000000"/>
                  </a:outerShdw>
                </a:effectLst>
                <a:latin typeface="Times New Roman" pitchFamily="18" charset="0"/>
                <a:ea typeface="新細明體" pitchFamily="18" charset="-120"/>
              </a:rPr>
              <a:t>100</a:t>
            </a:r>
          </a:p>
        </p:txBody>
      </p:sp>
      <p:sp>
        <p:nvSpPr>
          <p:cNvPr id="5" name="Rectangle 5"/>
          <p:cNvSpPr>
            <a:spLocks noChangeArrowheads="1"/>
          </p:cNvSpPr>
          <p:nvPr/>
        </p:nvSpPr>
        <p:spPr bwMode="auto">
          <a:xfrm>
            <a:off x="2838450" y="4783138"/>
            <a:ext cx="1187450" cy="587375"/>
          </a:xfrm>
          <a:prstGeom prst="rect">
            <a:avLst/>
          </a:prstGeom>
          <a:solidFill>
            <a:srgbClr val="00CCFF"/>
          </a:solidFill>
          <a:ln w="38100" cmpd="dbl">
            <a:solidFill>
              <a:schemeClr val="accent2"/>
            </a:solidFill>
            <a:miter lim="800000"/>
            <a:headEnd/>
            <a:tailEnd/>
          </a:ln>
          <a:effectLst/>
        </p:spPr>
        <p:txBody>
          <a:bodyPr wrap="none" anchor="ctr"/>
          <a:lstStyle/>
          <a:p>
            <a:pPr algn="ctr" eaLnBrk="1" hangingPunct="1">
              <a:spcBef>
                <a:spcPct val="0"/>
              </a:spcBef>
              <a:buClrTx/>
              <a:buSzTx/>
              <a:buFontTx/>
              <a:buNone/>
              <a:defRPr/>
            </a:pPr>
            <a:r>
              <a:rPr kumimoji="1" lang="en-US" altLang="zh-TW" sz="4800">
                <a:effectLst>
                  <a:outerShdw blurRad="38100" dist="38100" dir="2700000" algn="tl">
                    <a:srgbClr val="000000"/>
                  </a:outerShdw>
                </a:effectLst>
                <a:latin typeface="Times New Roman" pitchFamily="18" charset="0"/>
                <a:ea typeface="新細明體" pitchFamily="18" charset="-120"/>
              </a:rPr>
              <a:t>…</a:t>
            </a:r>
          </a:p>
        </p:txBody>
      </p:sp>
      <p:sp>
        <p:nvSpPr>
          <p:cNvPr id="6" name="Rectangle 6"/>
          <p:cNvSpPr>
            <a:spLocks noChangeArrowheads="1"/>
          </p:cNvSpPr>
          <p:nvPr/>
        </p:nvSpPr>
        <p:spPr bwMode="auto">
          <a:xfrm>
            <a:off x="5213350" y="4783138"/>
            <a:ext cx="1187450" cy="587375"/>
          </a:xfrm>
          <a:prstGeom prst="rect">
            <a:avLst/>
          </a:prstGeom>
          <a:solidFill>
            <a:srgbClr val="00CCFF"/>
          </a:solidFill>
          <a:ln w="38100" cmpd="dbl">
            <a:solidFill>
              <a:schemeClr val="accent2"/>
            </a:solidFill>
            <a:miter lim="800000"/>
            <a:headEnd/>
            <a:tailEnd/>
          </a:ln>
          <a:effectLst/>
        </p:spPr>
        <p:txBody>
          <a:bodyPr wrap="none" anchor="ctr"/>
          <a:lstStyle/>
          <a:p>
            <a:pPr algn="ctr" eaLnBrk="1" hangingPunct="1">
              <a:spcBef>
                <a:spcPct val="0"/>
              </a:spcBef>
              <a:buClrTx/>
              <a:buSzTx/>
              <a:buFontTx/>
              <a:buNone/>
              <a:defRPr/>
            </a:pPr>
            <a:r>
              <a:rPr kumimoji="1" lang="en-US" altLang="zh-TW" sz="4800">
                <a:effectLst>
                  <a:outerShdw blurRad="38100" dist="38100" dir="2700000" algn="tl">
                    <a:srgbClr val="000000"/>
                  </a:outerShdw>
                </a:effectLst>
                <a:latin typeface="Times New Roman" pitchFamily="18" charset="0"/>
                <a:ea typeface="新細明體" pitchFamily="18" charset="-120"/>
              </a:rPr>
              <a:t>…</a:t>
            </a:r>
          </a:p>
        </p:txBody>
      </p:sp>
      <p:sp>
        <p:nvSpPr>
          <p:cNvPr id="7" name="Rectangle 7"/>
          <p:cNvSpPr>
            <a:spLocks noChangeArrowheads="1"/>
          </p:cNvSpPr>
          <p:nvPr/>
        </p:nvSpPr>
        <p:spPr bwMode="auto">
          <a:xfrm>
            <a:off x="6400800" y="4783138"/>
            <a:ext cx="1187450" cy="587375"/>
          </a:xfrm>
          <a:prstGeom prst="rect">
            <a:avLst/>
          </a:prstGeom>
          <a:solidFill>
            <a:srgbClr val="00CCFF"/>
          </a:solidFill>
          <a:ln w="38100" cmpd="dbl">
            <a:solidFill>
              <a:schemeClr val="accent2"/>
            </a:solidFill>
            <a:miter lim="800000"/>
            <a:headEnd/>
            <a:tailEnd/>
          </a:ln>
          <a:effectLst/>
        </p:spPr>
        <p:txBody>
          <a:bodyPr wrap="none" anchor="ctr"/>
          <a:lstStyle/>
          <a:p>
            <a:pPr algn="ctr" eaLnBrk="1" hangingPunct="1">
              <a:spcBef>
                <a:spcPct val="0"/>
              </a:spcBef>
              <a:buClrTx/>
              <a:buSzTx/>
              <a:buFontTx/>
              <a:buNone/>
              <a:defRPr/>
            </a:pPr>
            <a:r>
              <a:rPr kumimoji="1" lang="en-US" altLang="zh-TW" sz="2400" b="0">
                <a:effectLst>
                  <a:outerShdw blurRad="38100" dist="38100" dir="2700000" algn="tl">
                    <a:srgbClr val="000000"/>
                  </a:outerShdw>
                </a:effectLst>
                <a:latin typeface="Times New Roman" pitchFamily="18" charset="0"/>
                <a:ea typeface="新細明體" pitchFamily="18" charset="-120"/>
              </a:rPr>
              <a:t>1024</a:t>
            </a:r>
          </a:p>
        </p:txBody>
      </p:sp>
      <p:sp>
        <p:nvSpPr>
          <p:cNvPr id="8" name="Rectangle 8"/>
          <p:cNvSpPr>
            <a:spLocks noChangeArrowheads="1"/>
          </p:cNvSpPr>
          <p:nvPr/>
        </p:nvSpPr>
        <p:spPr bwMode="auto">
          <a:xfrm>
            <a:off x="7588250" y="4783138"/>
            <a:ext cx="1187450" cy="587375"/>
          </a:xfrm>
          <a:prstGeom prst="rect">
            <a:avLst/>
          </a:prstGeom>
          <a:solidFill>
            <a:srgbClr val="00CCFF"/>
          </a:solidFill>
          <a:ln w="38100" cmpd="dbl">
            <a:solidFill>
              <a:schemeClr val="accent2"/>
            </a:solidFill>
            <a:miter lim="800000"/>
            <a:headEnd/>
            <a:tailEnd/>
          </a:ln>
          <a:effectLst/>
        </p:spPr>
        <p:txBody>
          <a:bodyPr wrap="none" anchor="ctr"/>
          <a:lstStyle/>
          <a:p>
            <a:pPr algn="ctr" eaLnBrk="1" hangingPunct="1">
              <a:spcBef>
                <a:spcPct val="0"/>
              </a:spcBef>
              <a:buClrTx/>
              <a:buSzTx/>
              <a:buFontTx/>
              <a:buNone/>
              <a:defRPr/>
            </a:pPr>
            <a:r>
              <a:rPr kumimoji="1" lang="en-US" altLang="zh-TW" sz="4800">
                <a:effectLst>
                  <a:outerShdw blurRad="38100" dist="38100" dir="2700000" algn="tl">
                    <a:srgbClr val="000000"/>
                  </a:outerShdw>
                </a:effectLst>
                <a:latin typeface="Times New Roman" pitchFamily="18" charset="0"/>
                <a:ea typeface="新細明體" pitchFamily="18" charset="-120"/>
              </a:rPr>
              <a:t>…</a:t>
            </a:r>
          </a:p>
        </p:txBody>
      </p:sp>
      <p:sp>
        <p:nvSpPr>
          <p:cNvPr id="9" name="Text Box 9"/>
          <p:cNvSpPr txBox="1">
            <a:spLocks noChangeArrowheads="1"/>
          </p:cNvSpPr>
          <p:nvPr/>
        </p:nvSpPr>
        <p:spPr bwMode="auto">
          <a:xfrm>
            <a:off x="546100" y="4343400"/>
            <a:ext cx="2286000" cy="396875"/>
          </a:xfrm>
          <a:prstGeom prst="rect">
            <a:avLst/>
          </a:prstGeom>
          <a:noFill/>
          <a:ln w="12700">
            <a:noFill/>
            <a:miter lim="800000"/>
            <a:headEnd type="none" w="sm" len="sm"/>
            <a:tailEnd type="none" w="sm" len="sm"/>
          </a:ln>
        </p:spPr>
        <p:txBody>
          <a:bodyPr wrap="none">
            <a:spAutoFit/>
          </a:bodyPr>
          <a:lstStyle/>
          <a:p>
            <a:pPr marL="342900" indent="-342900">
              <a:buFont typeface="Monotype Sorts" pitchFamily="2" charset="2"/>
              <a:buNone/>
            </a:pPr>
            <a:r>
              <a:rPr lang="en-US" altLang="zh-TW" dirty="0">
                <a:ea typeface="新細明體" pitchFamily="18" charset="-120"/>
              </a:rPr>
              <a:t>Memory address:</a:t>
            </a:r>
          </a:p>
        </p:txBody>
      </p:sp>
      <p:sp>
        <p:nvSpPr>
          <p:cNvPr id="10" name="Text Box 10"/>
          <p:cNvSpPr txBox="1">
            <a:spLocks noChangeArrowheads="1"/>
          </p:cNvSpPr>
          <p:nvPr/>
        </p:nvSpPr>
        <p:spPr bwMode="auto">
          <a:xfrm>
            <a:off x="4103688" y="4343400"/>
            <a:ext cx="973137" cy="396875"/>
          </a:xfrm>
          <a:prstGeom prst="rect">
            <a:avLst/>
          </a:prstGeom>
          <a:noFill/>
          <a:ln w="12700">
            <a:noFill/>
            <a:miter lim="800000"/>
            <a:headEnd type="none" w="sm" len="sm"/>
            <a:tailEnd type="none" w="sm" len="sm"/>
          </a:ln>
        </p:spPr>
        <p:txBody>
          <a:bodyPr>
            <a:spAutoFit/>
          </a:bodyPr>
          <a:lstStyle/>
          <a:p>
            <a:pPr marL="342900" indent="-342900">
              <a:buFont typeface="Monotype Sorts" pitchFamily="2" charset="2"/>
              <a:buNone/>
            </a:pPr>
            <a:r>
              <a:rPr lang="zh-TW" altLang="en-US">
                <a:ea typeface="新細明體" pitchFamily="18" charset="-120"/>
              </a:rPr>
              <a:t>1024</a:t>
            </a:r>
          </a:p>
        </p:txBody>
      </p:sp>
      <p:sp>
        <p:nvSpPr>
          <p:cNvPr id="11" name="Text Box 11"/>
          <p:cNvSpPr txBox="1">
            <a:spLocks noChangeArrowheads="1"/>
          </p:cNvSpPr>
          <p:nvPr/>
        </p:nvSpPr>
        <p:spPr bwMode="auto">
          <a:xfrm>
            <a:off x="6400800" y="4343400"/>
            <a:ext cx="749300" cy="396875"/>
          </a:xfrm>
          <a:prstGeom prst="rect">
            <a:avLst/>
          </a:prstGeom>
          <a:noFill/>
          <a:ln w="12700">
            <a:noFill/>
            <a:miter lim="800000"/>
            <a:headEnd type="none" w="sm" len="sm"/>
            <a:tailEnd type="none" w="sm" len="sm"/>
          </a:ln>
        </p:spPr>
        <p:txBody>
          <a:bodyPr wrap="none">
            <a:spAutoFit/>
          </a:bodyPr>
          <a:lstStyle/>
          <a:p>
            <a:pPr marL="342900" indent="-342900">
              <a:buFont typeface="Monotype Sorts" pitchFamily="2" charset="2"/>
              <a:buNone/>
            </a:pPr>
            <a:r>
              <a:rPr lang="zh-TW" altLang="en-US">
                <a:ea typeface="新細明體" pitchFamily="18" charset="-120"/>
              </a:rPr>
              <a:t>1032</a:t>
            </a:r>
          </a:p>
        </p:txBody>
      </p:sp>
      <p:sp>
        <p:nvSpPr>
          <p:cNvPr id="12" name="Rectangle 12"/>
          <p:cNvSpPr>
            <a:spLocks noChangeArrowheads="1"/>
          </p:cNvSpPr>
          <p:nvPr/>
        </p:nvSpPr>
        <p:spPr bwMode="auto">
          <a:xfrm>
            <a:off x="1689100" y="4783138"/>
            <a:ext cx="1187450" cy="587375"/>
          </a:xfrm>
          <a:prstGeom prst="rect">
            <a:avLst/>
          </a:prstGeom>
          <a:solidFill>
            <a:srgbClr val="00CCFF"/>
          </a:solidFill>
          <a:ln w="38100" cmpd="dbl">
            <a:solidFill>
              <a:schemeClr val="accent2"/>
            </a:solidFill>
            <a:miter lim="800000"/>
            <a:headEnd/>
            <a:tailEnd/>
          </a:ln>
          <a:effectLst/>
        </p:spPr>
        <p:txBody>
          <a:bodyPr wrap="none" anchor="ctr"/>
          <a:lstStyle/>
          <a:p>
            <a:pPr algn="ctr" eaLnBrk="1" hangingPunct="1">
              <a:spcBef>
                <a:spcPct val="0"/>
              </a:spcBef>
              <a:buClrTx/>
              <a:buSzTx/>
              <a:buFontTx/>
              <a:buNone/>
              <a:defRPr/>
            </a:pPr>
            <a:r>
              <a:rPr kumimoji="1" lang="en-US" altLang="zh-TW" sz="4800">
                <a:effectLst>
                  <a:outerShdw blurRad="38100" dist="38100" dir="2700000" algn="tl">
                    <a:srgbClr val="000000"/>
                  </a:outerShdw>
                </a:effectLst>
                <a:latin typeface="Times New Roman" pitchFamily="18" charset="0"/>
                <a:ea typeface="新細明體" pitchFamily="18" charset="-120"/>
              </a:rPr>
              <a:t>…</a:t>
            </a:r>
          </a:p>
        </p:txBody>
      </p:sp>
      <p:sp>
        <p:nvSpPr>
          <p:cNvPr id="13" name="Text Box 13"/>
          <p:cNvSpPr txBox="1">
            <a:spLocks noChangeArrowheads="1"/>
          </p:cNvSpPr>
          <p:nvPr/>
        </p:nvSpPr>
        <p:spPr bwMode="auto">
          <a:xfrm>
            <a:off x="2832100" y="4343400"/>
            <a:ext cx="973138" cy="396875"/>
          </a:xfrm>
          <a:prstGeom prst="rect">
            <a:avLst/>
          </a:prstGeom>
          <a:noFill/>
          <a:ln w="12700">
            <a:noFill/>
            <a:miter lim="800000"/>
            <a:headEnd type="none" w="sm" len="sm"/>
            <a:tailEnd type="none" w="sm" len="sm"/>
          </a:ln>
        </p:spPr>
        <p:txBody>
          <a:bodyPr>
            <a:spAutoFit/>
          </a:bodyPr>
          <a:lstStyle/>
          <a:p>
            <a:pPr marL="342900" indent="-342900">
              <a:buFont typeface="Monotype Sorts" pitchFamily="2" charset="2"/>
              <a:buNone/>
            </a:pPr>
            <a:r>
              <a:rPr lang="zh-TW" altLang="en-US" dirty="0">
                <a:ea typeface="新細明體" pitchFamily="18" charset="-120"/>
              </a:rPr>
              <a:t>1020</a:t>
            </a:r>
          </a:p>
        </p:txBody>
      </p:sp>
      <p:sp>
        <p:nvSpPr>
          <p:cNvPr id="14" name="Line 16"/>
          <p:cNvSpPr>
            <a:spLocks noChangeShapeType="1"/>
          </p:cNvSpPr>
          <p:nvPr/>
        </p:nvSpPr>
        <p:spPr bwMode="auto">
          <a:xfrm>
            <a:off x="4648200" y="5867400"/>
            <a:ext cx="2362200" cy="0"/>
          </a:xfrm>
          <a:prstGeom prst="line">
            <a:avLst/>
          </a:prstGeom>
          <a:noFill/>
          <a:ln w="31750">
            <a:solidFill>
              <a:srgbClr val="FFFF00"/>
            </a:solidFill>
            <a:round/>
            <a:headEnd type="none" w="sm" len="sm"/>
            <a:tailEnd type="none" w="sm" len="sm"/>
          </a:ln>
        </p:spPr>
        <p:txBody>
          <a:bodyPr/>
          <a:lstStyle/>
          <a:p>
            <a:endParaRPr lang="en-IN"/>
          </a:p>
        </p:txBody>
      </p:sp>
      <p:sp>
        <p:nvSpPr>
          <p:cNvPr id="15" name="AutoShape 18"/>
          <p:cNvSpPr>
            <a:spLocks noChangeArrowheads="1"/>
          </p:cNvSpPr>
          <p:nvPr/>
        </p:nvSpPr>
        <p:spPr bwMode="auto">
          <a:xfrm>
            <a:off x="2514600" y="5562600"/>
            <a:ext cx="1524000" cy="609600"/>
          </a:xfrm>
          <a:prstGeom prst="wedgeEllipseCallout">
            <a:avLst>
              <a:gd name="adj1" fmla="val 90208"/>
              <a:gd name="adj2" fmla="val -101042"/>
            </a:avLst>
          </a:prstGeom>
          <a:solidFill>
            <a:srgbClr val="FFFF00"/>
          </a:solidFill>
          <a:ln w="31750">
            <a:noFill/>
            <a:miter lim="800000"/>
            <a:headEnd type="none" w="sm" len="sm"/>
            <a:tailEnd type="none" w="sm" len="sm"/>
          </a:ln>
        </p:spPr>
        <p:txBody>
          <a:bodyPr/>
          <a:lstStyle/>
          <a:p>
            <a:pPr marL="342900" indent="-342900" algn="ctr">
              <a:buFont typeface="Monotype Sorts" pitchFamily="2" charset="2"/>
              <a:buNone/>
            </a:pPr>
            <a:r>
              <a:rPr lang="en-US" altLang="zh-TW">
                <a:solidFill>
                  <a:srgbClr val="3366CC"/>
                </a:solidFill>
                <a:ea typeface="新細明體" pitchFamily="18" charset="-120"/>
              </a:rPr>
              <a:t>integer</a:t>
            </a:r>
          </a:p>
        </p:txBody>
      </p:sp>
      <p:sp>
        <p:nvSpPr>
          <p:cNvPr id="16" name="AutoShape 19"/>
          <p:cNvSpPr>
            <a:spLocks noChangeArrowheads="1"/>
          </p:cNvSpPr>
          <p:nvPr/>
        </p:nvSpPr>
        <p:spPr bwMode="auto">
          <a:xfrm>
            <a:off x="6477000" y="5715000"/>
            <a:ext cx="2209800" cy="533400"/>
          </a:xfrm>
          <a:prstGeom prst="wedgeEllipseCallout">
            <a:avLst>
              <a:gd name="adj1" fmla="val -19398"/>
              <a:gd name="adj2" fmla="val -130954"/>
            </a:avLst>
          </a:prstGeom>
          <a:solidFill>
            <a:srgbClr val="FFFF00"/>
          </a:solidFill>
          <a:ln w="31750">
            <a:noFill/>
            <a:miter lim="800000"/>
            <a:headEnd type="none" w="sm" len="sm"/>
            <a:tailEnd type="none" w="sm" len="sm"/>
          </a:ln>
        </p:spPr>
        <p:txBody>
          <a:bodyPr/>
          <a:lstStyle/>
          <a:p>
            <a:pPr marL="342900" indent="-342900" algn="ctr">
              <a:buFont typeface="Monotype Sorts" pitchFamily="2" charset="2"/>
              <a:buNone/>
            </a:pPr>
            <a:r>
              <a:rPr lang="en-US" altLang="zh-TW">
                <a:solidFill>
                  <a:srgbClr val="3366CC"/>
                </a:solidFill>
                <a:ea typeface="新細明體" pitchFamily="18" charset="-120"/>
              </a:rPr>
              <a:t>pointer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smtClean="0">
                <a:ea typeface="新細明體" pitchFamily="18" charset="-120"/>
              </a:rPr>
              <a:t>Pointer Variable</a:t>
            </a:r>
            <a:endParaRPr lang="en-IN" dirty="0"/>
          </a:p>
        </p:txBody>
      </p:sp>
      <p:sp>
        <p:nvSpPr>
          <p:cNvPr id="3" name="Content Placeholder 2"/>
          <p:cNvSpPr>
            <a:spLocks noGrp="1"/>
          </p:cNvSpPr>
          <p:nvPr>
            <p:ph idx="1"/>
          </p:nvPr>
        </p:nvSpPr>
        <p:spPr/>
        <p:txBody>
          <a:bodyPr/>
          <a:lstStyle/>
          <a:p>
            <a:pPr>
              <a:lnSpc>
                <a:spcPct val="80000"/>
              </a:lnSpc>
            </a:pPr>
            <a:r>
              <a:rPr lang="en-US" altLang="zh-TW" sz="2400" dirty="0" smtClean="0">
                <a:ea typeface="新細明體" pitchFamily="18" charset="-120"/>
              </a:rPr>
              <a:t>Declaration of Pointer variables</a:t>
            </a:r>
          </a:p>
          <a:p>
            <a:pPr lvl="1">
              <a:lnSpc>
                <a:spcPct val="80000"/>
              </a:lnSpc>
              <a:buFont typeface="Monotype Sorts" pitchFamily="2" charset="2"/>
              <a:buNone/>
            </a:pPr>
            <a:r>
              <a:rPr lang="en-US" altLang="zh-TW" sz="2000" dirty="0" smtClean="0">
                <a:ea typeface="新細明體" pitchFamily="18" charset="-120"/>
              </a:rPr>
              <a:t> </a:t>
            </a:r>
            <a:r>
              <a:rPr lang="en-US" altLang="zh-TW" sz="2000" dirty="0" smtClean="0">
                <a:latin typeface="Courier New" pitchFamily="49" charset="0"/>
                <a:ea typeface="新細明體" pitchFamily="18" charset="-120"/>
              </a:rPr>
              <a:t>	</a:t>
            </a:r>
            <a:r>
              <a:rPr lang="en-US" altLang="zh-TW" sz="2000" i="1" dirty="0" smtClean="0">
                <a:latin typeface="Courier New" pitchFamily="49" charset="0"/>
                <a:ea typeface="新細明體" pitchFamily="18" charset="-120"/>
              </a:rPr>
              <a:t>type</a:t>
            </a:r>
            <a:r>
              <a:rPr lang="en-US" altLang="zh-TW" sz="2000" dirty="0" smtClean="0">
                <a:latin typeface="Courier New" pitchFamily="49" charset="0"/>
                <a:ea typeface="新細明體" pitchFamily="18" charset="-120"/>
              </a:rPr>
              <a:t>* </a:t>
            </a:r>
            <a:r>
              <a:rPr lang="en-US" altLang="zh-TW" sz="2000" dirty="0" err="1" smtClean="0">
                <a:latin typeface="Courier New" pitchFamily="49" charset="0"/>
                <a:ea typeface="新細明體" pitchFamily="18" charset="-120"/>
              </a:rPr>
              <a:t>pointer_name</a:t>
            </a:r>
            <a:r>
              <a:rPr lang="en-US" altLang="zh-TW" sz="2000" dirty="0" smtClean="0">
                <a:latin typeface="Courier New" pitchFamily="49" charset="0"/>
                <a:ea typeface="新細明體" pitchFamily="18" charset="-120"/>
              </a:rPr>
              <a:t>;</a:t>
            </a:r>
          </a:p>
          <a:p>
            <a:pPr lvl="1">
              <a:lnSpc>
                <a:spcPct val="80000"/>
              </a:lnSpc>
              <a:buFont typeface="Monotype Sorts" pitchFamily="2" charset="2"/>
              <a:buNone/>
            </a:pPr>
            <a:r>
              <a:rPr lang="en-US" altLang="zh-TW" sz="2000" dirty="0" smtClean="0">
                <a:latin typeface="Courier New" pitchFamily="49" charset="0"/>
                <a:ea typeface="新細明體" pitchFamily="18" charset="-120"/>
              </a:rPr>
              <a:t>  //or </a:t>
            </a:r>
          </a:p>
          <a:p>
            <a:pPr lvl="1">
              <a:lnSpc>
                <a:spcPct val="80000"/>
              </a:lnSpc>
              <a:buFont typeface="Monotype Sorts" pitchFamily="2" charset="2"/>
              <a:buNone/>
            </a:pPr>
            <a:r>
              <a:rPr lang="en-US" altLang="zh-TW" sz="2000" dirty="0" smtClean="0">
                <a:latin typeface="Courier New" pitchFamily="49" charset="0"/>
                <a:ea typeface="新細明體" pitchFamily="18" charset="-120"/>
              </a:rPr>
              <a:t>	type *</a:t>
            </a:r>
            <a:r>
              <a:rPr lang="en-US" altLang="zh-TW" sz="2000" dirty="0" err="1" smtClean="0">
                <a:latin typeface="Courier New" pitchFamily="49" charset="0"/>
                <a:ea typeface="新細明體" pitchFamily="18" charset="-120"/>
              </a:rPr>
              <a:t>pointer_name</a:t>
            </a:r>
            <a:r>
              <a:rPr lang="en-US" altLang="zh-TW" sz="2000" dirty="0" smtClean="0">
                <a:latin typeface="Courier New" pitchFamily="49" charset="0"/>
                <a:ea typeface="新細明體" pitchFamily="18" charset="-120"/>
              </a:rPr>
              <a:t>;</a:t>
            </a:r>
          </a:p>
          <a:p>
            <a:pPr lvl="1">
              <a:lnSpc>
                <a:spcPct val="80000"/>
              </a:lnSpc>
              <a:buFont typeface="Monotype Sorts" pitchFamily="2" charset="2"/>
              <a:buNone/>
            </a:pPr>
            <a:r>
              <a:rPr lang="en-US" altLang="zh-TW" sz="2000" dirty="0" smtClean="0">
                <a:ea typeface="新細明體" pitchFamily="18" charset="-120"/>
              </a:rPr>
              <a:t>where </a:t>
            </a:r>
            <a:r>
              <a:rPr lang="en-US" altLang="zh-TW" sz="2000" i="1" dirty="0" smtClean="0">
                <a:ea typeface="新細明體" pitchFamily="18" charset="-120"/>
              </a:rPr>
              <a:t>type </a:t>
            </a:r>
            <a:r>
              <a:rPr lang="en-US" altLang="zh-TW" sz="2000" dirty="0" smtClean="0">
                <a:ea typeface="新細明體" pitchFamily="18" charset="-120"/>
              </a:rPr>
              <a:t>is the type of data pointed to (e.g. </a:t>
            </a:r>
            <a:r>
              <a:rPr lang="en-US" altLang="zh-TW" sz="2000" dirty="0" err="1" smtClean="0">
                <a:ea typeface="新細明體" pitchFamily="18" charset="-120"/>
              </a:rPr>
              <a:t>int</a:t>
            </a:r>
            <a:r>
              <a:rPr lang="en-US" altLang="zh-TW" sz="2000" dirty="0" smtClean="0">
                <a:ea typeface="新細明體" pitchFamily="18" charset="-120"/>
              </a:rPr>
              <a:t>, char, double)</a:t>
            </a:r>
          </a:p>
          <a:p>
            <a:pPr lvl="1">
              <a:lnSpc>
                <a:spcPct val="80000"/>
              </a:lnSpc>
              <a:buFont typeface="Monotype Sorts" pitchFamily="2" charset="2"/>
              <a:buNone/>
            </a:pPr>
            <a:endParaRPr lang="en-US" altLang="zh-TW" sz="2000" dirty="0" smtClean="0">
              <a:ea typeface="新細明體" pitchFamily="18" charset="-120"/>
            </a:endParaRPr>
          </a:p>
          <a:p>
            <a:pPr lvl="1">
              <a:lnSpc>
                <a:spcPct val="80000"/>
              </a:lnSpc>
              <a:buFont typeface="Monotype Sorts" pitchFamily="2" charset="2"/>
              <a:buNone/>
            </a:pPr>
            <a:r>
              <a:rPr lang="en-US" altLang="zh-TW" sz="2000" dirty="0" smtClean="0">
                <a:ea typeface="新細明體" pitchFamily="18" charset="-120"/>
              </a:rPr>
              <a:t>Examples:</a:t>
            </a:r>
          </a:p>
          <a:p>
            <a:pPr lvl="1">
              <a:lnSpc>
                <a:spcPct val="80000"/>
              </a:lnSpc>
              <a:buFont typeface="Monotype Sorts" pitchFamily="2" charset="2"/>
              <a:buNone/>
            </a:pPr>
            <a:r>
              <a:rPr lang="en-US" altLang="zh-TW" sz="2000" dirty="0" smtClean="0">
                <a:ea typeface="新細明體" pitchFamily="18" charset="-120"/>
              </a:rPr>
              <a:t>    </a:t>
            </a:r>
            <a:r>
              <a:rPr lang="en-US" altLang="zh-TW" sz="2000" dirty="0" err="1" smtClean="0">
                <a:latin typeface="Courier New" pitchFamily="49" charset="0"/>
                <a:ea typeface="新細明體" pitchFamily="18" charset="-120"/>
              </a:rPr>
              <a:t>int</a:t>
            </a:r>
            <a:r>
              <a:rPr lang="en-US" altLang="zh-TW" sz="2000" dirty="0" smtClean="0">
                <a:latin typeface="Courier New" pitchFamily="49" charset="0"/>
                <a:ea typeface="新細明體" pitchFamily="18" charset="-120"/>
              </a:rPr>
              <a:t> *n;</a:t>
            </a:r>
          </a:p>
          <a:p>
            <a:pPr lvl="1">
              <a:lnSpc>
                <a:spcPct val="80000"/>
              </a:lnSpc>
              <a:buFont typeface="Monotype Sorts" pitchFamily="2" charset="2"/>
              <a:buNone/>
            </a:pPr>
            <a:r>
              <a:rPr lang="en-US" altLang="zh-TW" sz="2000" dirty="0" smtClean="0">
                <a:latin typeface="Courier New" pitchFamily="49" charset="0"/>
                <a:ea typeface="新細明體" pitchFamily="18" charset="-120"/>
              </a:rPr>
              <a:t>  </a:t>
            </a:r>
            <a:r>
              <a:rPr lang="en-US" altLang="zh-TW" sz="2000" dirty="0" err="1" smtClean="0">
                <a:latin typeface="Courier New" pitchFamily="49" charset="0"/>
                <a:ea typeface="新細明體" pitchFamily="18" charset="-120"/>
              </a:rPr>
              <a:t>int</a:t>
            </a:r>
            <a:r>
              <a:rPr lang="en-US" altLang="zh-TW" sz="2000" dirty="0" smtClean="0">
                <a:latin typeface="Courier New" pitchFamily="49" charset="0"/>
                <a:ea typeface="新細明體" pitchFamily="18" charset="-120"/>
              </a:rPr>
              <a:t> **p;    // pointer to pointer</a:t>
            </a:r>
            <a:endParaRPr lang="en-US" altLang="zh-TW" sz="2000" dirty="0" smtClean="0">
              <a:ea typeface="新細明體" pitchFamily="18" charset="-120"/>
            </a:endParaRPr>
          </a:p>
          <a:p>
            <a:pPr>
              <a:buNone/>
            </a:pP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TotalTime>
  <Words>2669</Words>
  <Application>Microsoft Office PowerPoint</Application>
  <PresentationFormat>On-screen Show (4:3)</PresentationFormat>
  <Paragraphs>635</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General form of a C program</vt:lpstr>
      <vt:lpstr>C-code</vt:lpstr>
      <vt:lpstr>PowerPoint Presentation</vt:lpstr>
      <vt:lpstr>Pointer in c</vt:lpstr>
      <vt:lpstr>Why Pointer?</vt:lpstr>
      <vt:lpstr>Address in c</vt:lpstr>
      <vt:lpstr>Computer Memory</vt:lpstr>
      <vt:lpstr>Pointers</vt:lpstr>
      <vt:lpstr>Pointer Variable</vt:lpstr>
      <vt:lpstr>Pointer Variables</vt:lpstr>
      <vt:lpstr>Dereferencing Operator *</vt:lpstr>
      <vt:lpstr>Common mistakes when working with pointers </vt:lpstr>
      <vt:lpstr>Example – change data with variable and pointer </vt:lpstr>
      <vt:lpstr>Another example</vt:lpstr>
      <vt:lpstr>Pointer example with function</vt:lpstr>
      <vt:lpstr>Reference Variable</vt:lpstr>
      <vt:lpstr>Traditional Pointer usage</vt:lpstr>
      <vt:lpstr>Pass by reference</vt:lpstr>
      <vt:lpstr>C Pointer to array elements</vt:lpstr>
      <vt:lpstr>Another example</vt:lpstr>
      <vt:lpstr>Note pointer array</vt:lpstr>
      <vt:lpstr>Passing array to function using call by value method </vt:lpstr>
      <vt:lpstr>Passing array to function using call by reference </vt:lpstr>
      <vt:lpstr>How to pass an entire array to a function as an argument? </vt:lpstr>
      <vt:lpstr>Two dimensional array</vt:lpstr>
      <vt:lpstr>Using single pointer</vt:lpstr>
      <vt:lpstr>Double pointer</vt:lpstr>
      <vt:lpstr>Dynamic memory allocation</vt:lpstr>
      <vt:lpstr>C malloc() method </vt:lpstr>
      <vt:lpstr>Example</vt:lpstr>
      <vt:lpstr>C calloc() method </vt:lpstr>
      <vt:lpstr>Example</vt:lpstr>
      <vt:lpstr>free()</vt:lpstr>
      <vt:lpstr>Example</vt:lpstr>
      <vt:lpstr>C realloc() method </vt:lpstr>
      <vt:lpstr>Example</vt:lpstr>
      <vt:lpstr>Example (cont…)</vt:lpstr>
      <vt:lpstr>More Problem</vt:lpstr>
      <vt:lpstr>Draw backs of pointer</vt:lpstr>
      <vt:lpstr>Key points to remember  </vt:lpstr>
      <vt:lpstr>Exercise Problems</vt:lpstr>
      <vt:lpstr>PowerPoint Presentation</vt:lpstr>
      <vt:lpstr>PowerPoint Presentation</vt:lpstr>
      <vt:lpstr>Stack vs Heap Storage</vt:lpstr>
      <vt:lpstr>Stack allocation example 1</vt:lpstr>
      <vt:lpstr>Stack allocation example 2</vt:lpstr>
      <vt:lpstr>Heap allocation example 1</vt:lpstr>
      <vt:lpstr>Heap allocation example 2</vt:lpstr>
      <vt:lpstr>Storage class in c</vt:lpstr>
      <vt:lpstr>Auto</vt:lpstr>
      <vt:lpstr>Auto example</vt:lpstr>
      <vt:lpstr>register</vt:lpstr>
      <vt:lpstr>Register example</vt:lpstr>
      <vt:lpstr>Static</vt:lpstr>
      <vt:lpstr>Static example</vt:lpstr>
      <vt:lpstr>extern</vt:lpstr>
      <vt:lpstr>Extern example 1</vt:lpstr>
      <vt:lpstr>Extern example 2</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 in c</dc:title>
  <dc:creator>HP</dc:creator>
  <cp:lastModifiedBy>Skumar</cp:lastModifiedBy>
  <cp:revision>73</cp:revision>
  <dcterms:created xsi:type="dcterms:W3CDTF">2019-11-10T23:25:05Z</dcterms:created>
  <dcterms:modified xsi:type="dcterms:W3CDTF">2019-12-10T03:48:02Z</dcterms:modified>
</cp:coreProperties>
</file>