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9" r:id="rId4"/>
    <p:sldId id="258" r:id="rId5"/>
    <p:sldId id="260" r:id="rId6"/>
    <p:sldId id="261" r:id="rId7"/>
    <p:sldId id="263" r:id="rId8"/>
    <p:sldId id="269" r:id="rId9"/>
    <p:sldId id="266" r:id="rId10"/>
    <p:sldId id="273" r:id="rId11"/>
    <p:sldId id="268" r:id="rId12"/>
    <p:sldId id="267" r:id="rId13"/>
    <p:sldId id="262" r:id="rId14"/>
    <p:sldId id="288" r:id="rId15"/>
    <p:sldId id="289" r:id="rId16"/>
    <p:sldId id="264" r:id="rId17"/>
    <p:sldId id="284" r:id="rId18"/>
    <p:sldId id="271" r:id="rId19"/>
    <p:sldId id="272" r:id="rId20"/>
    <p:sldId id="270" r:id="rId21"/>
    <p:sldId id="276" r:id="rId22"/>
    <p:sldId id="277" r:id="rId23"/>
    <p:sldId id="278" r:id="rId24"/>
    <p:sldId id="279" r:id="rId25"/>
    <p:sldId id="274" r:id="rId26"/>
    <p:sldId id="275" r:id="rId27"/>
    <p:sldId id="280" r:id="rId28"/>
    <p:sldId id="281" r:id="rId29"/>
    <p:sldId id="285" r:id="rId30"/>
    <p:sldId id="283" r:id="rId31"/>
    <p:sldId id="286" r:id="rId32"/>
    <p:sldId id="282" r:id="rId33"/>
    <p:sldId id="287" r:id="rId34"/>
    <p:sldId id="290" r:id="rId35"/>
    <p:sldId id="292" r:id="rId36"/>
    <p:sldId id="291" r:id="rId37"/>
    <p:sldId id="294" r:id="rId38"/>
    <p:sldId id="295" r:id="rId39"/>
    <p:sldId id="296" r:id="rId40"/>
    <p:sldId id="297" r:id="rId41"/>
    <p:sldId id="29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5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03CFD-3C1A-41A3-81CC-68CCBF584AAF}" type="datetimeFigureOut">
              <a:rPr lang="en-US" smtClean="0"/>
              <a:pPr/>
              <a:t>10/20/2016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44A91B-9C55-46DE-BC52-8F918EDF283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F7E33-0294-4AEA-8B64-63B084E368B9}" type="datetimeFigureOut">
              <a:rPr lang="en-US" smtClean="0"/>
              <a:pPr/>
              <a:t>10/20/2016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A5E7E-EC26-45B8-88F1-B365ECAFA94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F7E33-0294-4AEA-8B64-63B084E368B9}" type="datetimeFigureOut">
              <a:rPr lang="en-US" smtClean="0"/>
              <a:pPr/>
              <a:t>10/20/2016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A5E7E-EC26-45B8-88F1-B365ECAFA94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Paper-and-pencil_gam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Arrays </a:t>
            </a:r>
            <a:r>
              <a:rPr lang="en-GB" smtClean="0"/>
              <a:t>and Strings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25470"/>
          </a:xfrm>
        </p:spPr>
        <p:txBody>
          <a:bodyPr>
            <a:normAutofit fontScale="90000"/>
          </a:bodyPr>
          <a:lstStyle/>
          <a:p>
            <a:r>
              <a:rPr lang="en-GB" b="1" dirty="0" smtClean="0"/>
              <a:t>Cannot assign one array to other</a:t>
            </a:r>
            <a:endParaRPr lang="en-GB" dirty="0"/>
          </a:p>
        </p:txBody>
      </p:sp>
      <p:sp>
        <p:nvSpPr>
          <p:cNvPr id="3" name="Content Placeholder 2"/>
          <p:cNvSpPr>
            <a:spLocks noGrp="1"/>
          </p:cNvSpPr>
          <p:nvPr>
            <p:ph idx="1"/>
          </p:nvPr>
        </p:nvSpPr>
        <p:spPr>
          <a:xfrm>
            <a:off x="428596" y="857232"/>
            <a:ext cx="8229600" cy="5643602"/>
          </a:xfrm>
        </p:spPr>
        <p:txBody>
          <a:bodyPr>
            <a:normAutofit fontScale="92500" lnSpcReduction="20000"/>
          </a:bodyPr>
          <a:lstStyle/>
          <a:p>
            <a:pPr>
              <a:buNone/>
            </a:pPr>
            <a:r>
              <a:rPr lang="en-GB" dirty="0" smtClean="0"/>
              <a:t>	</a:t>
            </a:r>
            <a:r>
              <a:rPr lang="en-GB" dirty="0" err="1" smtClean="0"/>
              <a:t>int</a:t>
            </a:r>
            <a:r>
              <a:rPr lang="en-GB" dirty="0" smtClean="0"/>
              <a:t> </a:t>
            </a:r>
            <a:r>
              <a:rPr lang="en-GB" dirty="0" err="1" smtClean="0"/>
              <a:t>ia</a:t>
            </a:r>
            <a:r>
              <a:rPr lang="en-GB" dirty="0" smtClean="0"/>
              <a:t>[] = {0, 1, 2}; // ok: array of </a:t>
            </a:r>
            <a:r>
              <a:rPr lang="en-GB" dirty="0" err="1" smtClean="0"/>
              <a:t>ints</a:t>
            </a:r>
            <a:r>
              <a:rPr lang="en-GB" dirty="0" smtClean="0"/>
              <a:t> </a:t>
            </a:r>
          </a:p>
          <a:p>
            <a:pPr>
              <a:buNone/>
            </a:pPr>
            <a:r>
              <a:rPr lang="en-GB" dirty="0" smtClean="0"/>
              <a:t>	</a:t>
            </a:r>
            <a:r>
              <a:rPr lang="en-GB" dirty="0" err="1" smtClean="0"/>
              <a:t>int</a:t>
            </a:r>
            <a:r>
              <a:rPr lang="en-GB" dirty="0" smtClean="0"/>
              <a:t> ia2[] = </a:t>
            </a:r>
            <a:r>
              <a:rPr lang="en-GB" smtClean="0"/>
              <a:t>ia; </a:t>
            </a:r>
            <a:r>
              <a:rPr lang="en-GB" dirty="0" smtClean="0"/>
              <a:t>// error: cannot initialize one array with another </a:t>
            </a:r>
          </a:p>
          <a:p>
            <a:pPr>
              <a:buNone/>
            </a:pPr>
            <a:r>
              <a:rPr lang="en-GB" dirty="0" smtClean="0"/>
              <a:t>	</a:t>
            </a:r>
            <a:r>
              <a:rPr lang="en-GB" dirty="0" err="1" smtClean="0"/>
              <a:t>int</a:t>
            </a:r>
            <a:r>
              <a:rPr lang="en-GB" dirty="0" smtClean="0"/>
              <a:t> main() </a:t>
            </a:r>
          </a:p>
          <a:p>
            <a:pPr>
              <a:buNone/>
            </a:pPr>
            <a:r>
              <a:rPr lang="en-GB" dirty="0" smtClean="0"/>
              <a:t>	{ </a:t>
            </a:r>
          </a:p>
          <a:p>
            <a:pPr>
              <a:buNone/>
            </a:pPr>
            <a:r>
              <a:rPr lang="en-GB" dirty="0" smtClean="0"/>
              <a:t>	const unsigned </a:t>
            </a:r>
            <a:r>
              <a:rPr lang="en-GB" dirty="0" err="1" smtClean="0"/>
              <a:t>array_size</a:t>
            </a:r>
            <a:r>
              <a:rPr lang="en-GB" dirty="0" smtClean="0"/>
              <a:t> = 3; </a:t>
            </a:r>
          </a:p>
          <a:p>
            <a:pPr>
              <a:buNone/>
            </a:pPr>
            <a:r>
              <a:rPr lang="en-GB" dirty="0" smtClean="0"/>
              <a:t>	</a:t>
            </a:r>
            <a:r>
              <a:rPr lang="en-GB" dirty="0" err="1" smtClean="0"/>
              <a:t>int</a:t>
            </a:r>
            <a:r>
              <a:rPr lang="en-GB" dirty="0" smtClean="0"/>
              <a:t> ia3[</a:t>
            </a:r>
            <a:r>
              <a:rPr lang="en-GB" dirty="0" err="1" smtClean="0"/>
              <a:t>array_size</a:t>
            </a:r>
            <a:r>
              <a:rPr lang="en-GB" dirty="0" smtClean="0"/>
              <a:t>]; </a:t>
            </a:r>
          </a:p>
          <a:p>
            <a:pPr>
              <a:buNone/>
            </a:pPr>
            <a:r>
              <a:rPr lang="en-GB" dirty="0" smtClean="0"/>
              <a:t>	// ok: but elements are uninitialized! </a:t>
            </a:r>
          </a:p>
          <a:p>
            <a:pPr>
              <a:buNone/>
            </a:pPr>
            <a:r>
              <a:rPr lang="en-GB" dirty="0" smtClean="0"/>
              <a:t>	ia3 = </a:t>
            </a:r>
            <a:r>
              <a:rPr lang="en-GB" dirty="0" err="1" smtClean="0"/>
              <a:t>ia</a:t>
            </a:r>
            <a:r>
              <a:rPr lang="en-GB" dirty="0" smtClean="0"/>
              <a:t>; // error: cannot assign one array to another </a:t>
            </a:r>
          </a:p>
          <a:p>
            <a:pPr>
              <a:buNone/>
            </a:pPr>
            <a:r>
              <a:rPr lang="en-GB" dirty="0" smtClean="0"/>
              <a:t>	return 0; </a:t>
            </a:r>
          </a:p>
          <a:p>
            <a:pPr>
              <a:buNone/>
            </a:pPr>
            <a:r>
              <a:rPr lang="en-GB" dirty="0" smtClean="0"/>
              <a:t>	} </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85720" y="28112"/>
            <a:ext cx="8643966" cy="67768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28728" y="1142984"/>
            <a:ext cx="6500858" cy="3740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62"/>
            <a:ext cx="8229600" cy="582594"/>
          </a:xfrm>
        </p:spPr>
        <p:txBody>
          <a:bodyPr>
            <a:noAutofit/>
          </a:bodyPr>
          <a:lstStyle/>
          <a:p>
            <a:r>
              <a:rPr lang="en-GB" sz="3200" b="1" dirty="0" smtClean="0"/>
              <a:t>Compare List and Arrays</a:t>
            </a:r>
            <a:endParaRPr lang="en-GB" sz="3200" b="1" dirty="0"/>
          </a:p>
        </p:txBody>
      </p:sp>
      <p:graphicFrame>
        <p:nvGraphicFramePr>
          <p:cNvPr id="4" name="Content Placeholder 3"/>
          <p:cNvGraphicFramePr>
            <a:graphicFrameLocks noGrp="1"/>
          </p:cNvGraphicFramePr>
          <p:nvPr>
            <p:ph idx="1"/>
          </p:nvPr>
        </p:nvGraphicFramePr>
        <p:xfrm>
          <a:off x="142876" y="500042"/>
          <a:ext cx="8858280" cy="6277926"/>
        </p:xfrm>
        <a:graphic>
          <a:graphicData uri="http://schemas.openxmlformats.org/drawingml/2006/table">
            <a:tbl>
              <a:tblPr firstRow="1" bandRow="1">
                <a:tableStyleId>{5C22544A-7EE6-4342-B048-85BDC9FD1C3A}</a:tableStyleId>
              </a:tblPr>
              <a:tblGrid>
                <a:gridCol w="5214974"/>
                <a:gridCol w="3643306"/>
              </a:tblGrid>
              <a:tr h="700086">
                <a:tc>
                  <a:txBody>
                    <a:bodyPr/>
                    <a:lstStyle/>
                    <a:p>
                      <a:r>
                        <a:rPr lang="en-GB" sz="2800" dirty="0" smtClean="0"/>
                        <a:t>List</a:t>
                      </a:r>
                      <a:endParaRPr lang="en-GB" sz="2800" dirty="0"/>
                    </a:p>
                  </a:txBody>
                  <a:tcPr/>
                </a:tc>
                <a:tc>
                  <a:txBody>
                    <a:bodyPr/>
                    <a:lstStyle/>
                    <a:p>
                      <a:r>
                        <a:rPr lang="en-GB" sz="2800" dirty="0" smtClean="0"/>
                        <a:t>Arrays</a:t>
                      </a:r>
                      <a:endParaRPr lang="en-GB" sz="2800" dirty="0"/>
                    </a:p>
                  </a:txBody>
                  <a:tcPr/>
                </a:tc>
              </a:tr>
              <a:tr h="700086">
                <a:tc>
                  <a:txBody>
                    <a:bodyPr/>
                    <a:lstStyle/>
                    <a:p>
                      <a:r>
                        <a:rPr lang="en-GB" sz="2800" dirty="0" smtClean="0"/>
                        <a:t>Can have mixed type of elements</a:t>
                      </a:r>
                      <a:endParaRPr lang="en-GB" sz="2800" dirty="0"/>
                    </a:p>
                  </a:txBody>
                  <a:tcPr/>
                </a:tc>
                <a:tc>
                  <a:txBody>
                    <a:bodyPr/>
                    <a:lstStyle/>
                    <a:p>
                      <a:r>
                        <a:rPr lang="en-GB" sz="2800" dirty="0" smtClean="0"/>
                        <a:t>Can have only one type of element</a:t>
                      </a:r>
                      <a:endParaRPr lang="en-GB" sz="2800" dirty="0"/>
                    </a:p>
                  </a:txBody>
                  <a:tcPr/>
                </a:tc>
              </a:tr>
              <a:tr h="700086">
                <a:tc>
                  <a:txBody>
                    <a:bodyPr/>
                    <a:lstStyle/>
                    <a:p>
                      <a:r>
                        <a:rPr lang="en-GB" sz="2800" dirty="0" smtClean="0"/>
                        <a:t>Number of elements in list need not be specified</a:t>
                      </a:r>
                    </a:p>
                    <a:p>
                      <a:r>
                        <a:rPr lang="en-GB" sz="2800" dirty="0" smtClean="0"/>
                        <a:t>L = []</a:t>
                      </a:r>
                      <a:endParaRPr lang="en-GB" sz="2800" dirty="0"/>
                    </a:p>
                  </a:txBody>
                  <a:tcPr/>
                </a:tc>
                <a:tc>
                  <a:txBody>
                    <a:bodyPr/>
                    <a:lstStyle/>
                    <a:p>
                      <a:r>
                        <a:rPr lang="en-GB" sz="2800" dirty="0" smtClean="0"/>
                        <a:t>Size has to be specified during</a:t>
                      </a:r>
                      <a:r>
                        <a:rPr lang="en-GB" sz="2800" baseline="0" dirty="0" smtClean="0"/>
                        <a:t> declaration</a:t>
                      </a:r>
                    </a:p>
                    <a:p>
                      <a:r>
                        <a:rPr lang="en-GB" sz="2800" baseline="0" dirty="0" err="1" smtClean="0"/>
                        <a:t>int</a:t>
                      </a:r>
                      <a:r>
                        <a:rPr lang="en-GB" sz="2800" baseline="0" dirty="0" smtClean="0"/>
                        <a:t> a[10];</a:t>
                      </a:r>
                      <a:endParaRPr lang="en-GB" sz="2800" dirty="0"/>
                    </a:p>
                  </a:txBody>
                  <a:tcPr/>
                </a:tc>
              </a:tr>
              <a:tr h="700086">
                <a:tc>
                  <a:txBody>
                    <a:bodyPr/>
                    <a:lstStyle/>
                    <a:p>
                      <a:r>
                        <a:rPr lang="en-GB" sz="2800" dirty="0" smtClean="0"/>
                        <a:t>Elements</a:t>
                      </a:r>
                      <a:r>
                        <a:rPr lang="en-GB" sz="2800" baseline="0" dirty="0" smtClean="0"/>
                        <a:t> are accessed by subscript operator L[0], L[1]...</a:t>
                      </a:r>
                      <a:endParaRPr lang="en-GB" sz="2800" dirty="0"/>
                    </a:p>
                  </a:txBody>
                  <a:tcPr/>
                </a:tc>
                <a:tc>
                  <a:txBody>
                    <a:bodyPr/>
                    <a:lstStyle/>
                    <a:p>
                      <a:r>
                        <a:rPr lang="en-GB" sz="2800" dirty="0" smtClean="0"/>
                        <a:t>Same way</a:t>
                      </a:r>
                    </a:p>
                    <a:p>
                      <a:r>
                        <a:rPr lang="en-GB" sz="2800" dirty="0" smtClean="0"/>
                        <a:t>a[0], a[1], a[2],...</a:t>
                      </a:r>
                      <a:endParaRPr lang="en-GB" sz="2800" dirty="0"/>
                    </a:p>
                  </a:txBody>
                  <a:tcPr/>
                </a:tc>
              </a:tr>
              <a:tr h="700086">
                <a:tc>
                  <a:txBody>
                    <a:bodyPr/>
                    <a:lstStyle/>
                    <a:p>
                      <a:r>
                        <a:rPr lang="en-GB" sz="2800" dirty="0" smtClean="0"/>
                        <a:t>Size is dynamic,</a:t>
                      </a:r>
                      <a:r>
                        <a:rPr lang="en-GB" sz="2800" baseline="0" dirty="0" smtClean="0"/>
                        <a:t> increases when elements are added and decreases when removed</a:t>
                      </a:r>
                      <a:endParaRPr lang="en-GB" sz="2800" dirty="0"/>
                    </a:p>
                  </a:txBody>
                  <a:tcPr/>
                </a:tc>
                <a:tc>
                  <a:txBody>
                    <a:bodyPr/>
                    <a:lstStyle/>
                    <a:p>
                      <a:r>
                        <a:rPr lang="en-GB" sz="2800" dirty="0" smtClean="0"/>
                        <a:t>Size</a:t>
                      </a:r>
                      <a:r>
                        <a:rPr lang="en-GB" sz="2800" baseline="0" dirty="0" smtClean="0"/>
                        <a:t> is static</a:t>
                      </a:r>
                      <a:endParaRPr lang="en-GB" sz="2800" dirty="0"/>
                    </a:p>
                  </a:txBody>
                  <a:tcPr/>
                </a:tc>
              </a:tr>
              <a:tr h="700086">
                <a:tc>
                  <a:txBody>
                    <a:bodyPr/>
                    <a:lstStyle/>
                    <a:p>
                      <a:r>
                        <a:rPr lang="en-GB" sz="2800" dirty="0" smtClean="0"/>
                        <a:t>Have predefined functions such as </a:t>
                      </a:r>
                      <a:r>
                        <a:rPr lang="en-GB" sz="2800" dirty="0" err="1" smtClean="0"/>
                        <a:t>len</a:t>
                      </a:r>
                      <a:r>
                        <a:rPr lang="en-GB" sz="2800" dirty="0" smtClean="0"/>
                        <a:t>, count, index etc</a:t>
                      </a:r>
                      <a:endParaRPr lang="en-GB" sz="2800" dirty="0"/>
                    </a:p>
                  </a:txBody>
                  <a:tcPr/>
                </a:tc>
                <a:tc>
                  <a:txBody>
                    <a:bodyPr/>
                    <a:lstStyle/>
                    <a:p>
                      <a:r>
                        <a:rPr lang="en-GB" sz="2800" dirty="0" smtClean="0"/>
                        <a:t>No such functions</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1214414" y="1142983"/>
            <a:ext cx="6215106" cy="323127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214282" y="785794"/>
            <a:ext cx="7653440" cy="342902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Huffman Coding Problem</a:t>
            </a:r>
            <a:endParaRPr lang="en-GB" dirty="0"/>
          </a:p>
        </p:txBody>
      </p:sp>
      <p:sp>
        <p:nvSpPr>
          <p:cNvPr id="3" name="Content Placeholder 2"/>
          <p:cNvSpPr>
            <a:spLocks noGrp="1"/>
          </p:cNvSpPr>
          <p:nvPr>
            <p:ph idx="1"/>
          </p:nvPr>
        </p:nvSpPr>
        <p:spPr>
          <a:xfrm>
            <a:off x="428596" y="1071546"/>
            <a:ext cx="8229600" cy="5000660"/>
          </a:xfrm>
        </p:spPr>
        <p:txBody>
          <a:bodyPr>
            <a:normAutofit fontScale="92500"/>
          </a:bodyPr>
          <a:lstStyle/>
          <a:p>
            <a:pPr algn="just">
              <a:lnSpc>
                <a:spcPct val="150000"/>
              </a:lnSpc>
              <a:buNone/>
            </a:pPr>
            <a:r>
              <a:rPr lang="en-GB" b="1" dirty="0" smtClean="0"/>
              <a:t>	Huffman code</a:t>
            </a:r>
            <a:r>
              <a:rPr lang="en-GB" dirty="0" smtClean="0"/>
              <a:t> is a particular type of optimal prefix code for characters. It is commonly used for lossless data compression. It is a variable-length code derived from frequency of occurrence. Given a string develop an algorithm and write a C program to determine frequency of occurrence of each character in the string.</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Huffman Coding problem</a:t>
            </a:r>
            <a:endParaRPr lang="en-GB" b="1" dirty="0"/>
          </a:p>
        </p:txBody>
      </p:sp>
      <p:graphicFrame>
        <p:nvGraphicFramePr>
          <p:cNvPr id="7" name="Table 6"/>
          <p:cNvGraphicFramePr>
            <a:graphicFrameLocks noGrp="1"/>
          </p:cNvGraphicFramePr>
          <p:nvPr/>
        </p:nvGraphicFramePr>
        <p:xfrm>
          <a:off x="214282" y="1500174"/>
          <a:ext cx="8715435" cy="3629675"/>
        </p:xfrm>
        <a:graphic>
          <a:graphicData uri="http://schemas.openxmlformats.org/drawingml/2006/table">
            <a:tbl>
              <a:tblPr firstRow="1" bandRow="1">
                <a:tableStyleId>{5C22544A-7EE6-4342-B048-85BDC9FD1C3A}</a:tableStyleId>
              </a:tblPr>
              <a:tblGrid>
                <a:gridCol w="2000264"/>
                <a:gridCol w="2500330"/>
                <a:gridCol w="4214841"/>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A string S</a:t>
                      </a:r>
                      <a:endParaRPr lang="en-GB" sz="3200" dirty="0"/>
                    </a:p>
                  </a:txBody>
                  <a:tcPr/>
                </a:tc>
                <a:tc>
                  <a:txBody>
                    <a:bodyPr/>
                    <a:lstStyle/>
                    <a:p>
                      <a:r>
                        <a:rPr lang="en-GB" sz="3200" dirty="0" smtClean="0"/>
                        <a:t>Frequency</a:t>
                      </a:r>
                      <a:r>
                        <a:rPr lang="en-GB" sz="3200" baseline="0" dirty="0" smtClean="0"/>
                        <a:t> count of each letter in S</a:t>
                      </a:r>
                      <a:endParaRPr lang="en-GB" sz="3200" dirty="0"/>
                    </a:p>
                  </a:txBody>
                  <a:tcPr/>
                </a:tc>
                <a:tc>
                  <a:txBody>
                    <a:bodyPr/>
                    <a:lstStyle/>
                    <a:p>
                      <a:r>
                        <a:rPr lang="en-GB" sz="3100" dirty="0" smtClean="0"/>
                        <a:t>Convert all letters to uniform case and</a:t>
                      </a:r>
                      <a:r>
                        <a:rPr lang="en-GB" sz="3100" baseline="0" dirty="0" smtClean="0"/>
                        <a:t> check if it is a particular letter and increment corresponding count</a:t>
                      </a:r>
                      <a:endParaRPr lang="en-GB" sz="3100" dirty="0" smtClean="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Algorithm</a:t>
            </a:r>
            <a:endParaRPr lang="en-GB" dirty="0"/>
          </a:p>
        </p:txBody>
      </p:sp>
      <p:sp>
        <p:nvSpPr>
          <p:cNvPr id="3" name="Content Placeholder 2"/>
          <p:cNvSpPr>
            <a:spLocks noGrp="1"/>
          </p:cNvSpPr>
          <p:nvPr>
            <p:ph idx="1"/>
          </p:nvPr>
        </p:nvSpPr>
        <p:spPr>
          <a:xfrm>
            <a:off x="428596" y="1071546"/>
            <a:ext cx="8229600" cy="5500726"/>
          </a:xfrm>
        </p:spPr>
        <p:txBody>
          <a:bodyPr>
            <a:normAutofit lnSpcReduction="10000"/>
          </a:bodyPr>
          <a:lstStyle/>
          <a:p>
            <a:pPr marL="514350" indent="-514350" algn="just">
              <a:lnSpc>
                <a:spcPct val="150000"/>
              </a:lnSpc>
              <a:buAutoNum type="arabicPeriod"/>
            </a:pPr>
            <a:r>
              <a:rPr lang="en-GB" dirty="0" smtClean="0"/>
              <a:t>Read a string</a:t>
            </a:r>
          </a:p>
          <a:p>
            <a:pPr marL="514350" indent="-514350" algn="just">
              <a:lnSpc>
                <a:spcPct val="150000"/>
              </a:lnSpc>
              <a:buAutoNum type="arabicPeriod"/>
            </a:pPr>
            <a:r>
              <a:rPr lang="en-GB" dirty="0" smtClean="0"/>
              <a:t>Make all letters in the string to be in lowercase</a:t>
            </a:r>
          </a:p>
          <a:p>
            <a:pPr marL="514350" indent="-514350" algn="just">
              <a:lnSpc>
                <a:spcPct val="150000"/>
              </a:lnSpc>
              <a:buAutoNum type="arabicPeriod"/>
            </a:pPr>
            <a:r>
              <a:rPr lang="en-GB" dirty="0" smtClean="0"/>
              <a:t>Process character by character</a:t>
            </a:r>
          </a:p>
          <a:p>
            <a:pPr marL="514350" indent="-514350" algn="just">
              <a:lnSpc>
                <a:spcPct val="150000"/>
              </a:lnSpc>
              <a:buAutoNum type="arabicPeriod"/>
            </a:pPr>
            <a:r>
              <a:rPr lang="en-GB" dirty="0" smtClean="0"/>
              <a:t>If the character is an alphabet then increment count of it</a:t>
            </a:r>
          </a:p>
          <a:p>
            <a:pPr marL="514350" indent="-514350" algn="just">
              <a:lnSpc>
                <a:spcPct val="150000"/>
              </a:lnSpc>
              <a:buAutoNum type="arabicPeriod"/>
            </a:pPr>
            <a:r>
              <a:rPr lang="en-GB" dirty="0" smtClean="0"/>
              <a:t>Print count of all alphabets</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Strings in C</a:t>
            </a:r>
            <a:endParaRPr lang="en-GB" dirty="0"/>
          </a:p>
        </p:txBody>
      </p:sp>
      <p:sp>
        <p:nvSpPr>
          <p:cNvPr id="3" name="Content Placeholder 2"/>
          <p:cNvSpPr>
            <a:spLocks noGrp="1"/>
          </p:cNvSpPr>
          <p:nvPr>
            <p:ph idx="1"/>
          </p:nvPr>
        </p:nvSpPr>
        <p:spPr>
          <a:xfrm>
            <a:off x="428596" y="1071546"/>
            <a:ext cx="8229600" cy="2071702"/>
          </a:xfrm>
        </p:spPr>
        <p:txBody>
          <a:bodyPr>
            <a:normAutofit/>
          </a:bodyPr>
          <a:lstStyle/>
          <a:p>
            <a:pPr marL="514350" indent="-514350" algn="just">
              <a:lnSpc>
                <a:spcPct val="150000"/>
              </a:lnSpc>
            </a:pPr>
            <a:r>
              <a:rPr lang="en-GB" dirty="0" smtClean="0"/>
              <a:t>No data type string</a:t>
            </a:r>
          </a:p>
          <a:p>
            <a:pPr marL="514350" indent="-514350" algn="just">
              <a:lnSpc>
                <a:spcPct val="150000"/>
              </a:lnSpc>
            </a:pPr>
            <a:r>
              <a:rPr lang="en-GB" dirty="0" smtClean="0"/>
              <a:t>Represented as array of characters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96908"/>
          </a:xfrm>
        </p:spPr>
        <p:txBody>
          <a:bodyPr/>
          <a:lstStyle/>
          <a:p>
            <a:r>
              <a:rPr lang="en-GB" dirty="0" smtClean="0"/>
              <a:t>Accident Problem</a:t>
            </a:r>
            <a:endParaRPr lang="en-GB" dirty="0"/>
          </a:p>
        </p:txBody>
      </p:sp>
      <p:sp>
        <p:nvSpPr>
          <p:cNvPr id="3" name="Content Placeholder 2"/>
          <p:cNvSpPr>
            <a:spLocks noGrp="1"/>
          </p:cNvSpPr>
          <p:nvPr>
            <p:ph idx="1"/>
          </p:nvPr>
        </p:nvSpPr>
        <p:spPr>
          <a:xfrm>
            <a:off x="457200" y="1000108"/>
            <a:ext cx="8229600" cy="5572164"/>
          </a:xfrm>
        </p:spPr>
        <p:txBody>
          <a:bodyPr>
            <a:normAutofit/>
          </a:bodyPr>
          <a:lstStyle/>
          <a:p>
            <a:pPr algn="just">
              <a:buNone/>
            </a:pPr>
            <a:r>
              <a:rPr lang="en-GB" dirty="0" smtClean="0"/>
              <a:t>	Each year the Department of Traffic Accidents receives accident count reports from a number of cities and towns across the country. Given details of ‘n’ days, develop an algorithm and write a program to determine the average number of accidents and for each day, print the difference between the number of accidents on that day and average. For example, if the number of accidents is 5 and the values are 10, 12, 15, 13, 5 then average is 11 and the difference of values are 1, 1, 4, 2, 6</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Character Arrays Are Special</a:t>
            </a:r>
            <a:endParaRPr lang="en-GB" dirty="0"/>
          </a:p>
        </p:txBody>
      </p:sp>
      <p:sp>
        <p:nvSpPr>
          <p:cNvPr id="3" name="Content Placeholder 2"/>
          <p:cNvSpPr>
            <a:spLocks noGrp="1"/>
          </p:cNvSpPr>
          <p:nvPr>
            <p:ph idx="1"/>
          </p:nvPr>
        </p:nvSpPr>
        <p:spPr>
          <a:xfrm>
            <a:off x="428596" y="1071546"/>
            <a:ext cx="8229600" cy="4572032"/>
          </a:xfrm>
        </p:spPr>
        <p:txBody>
          <a:bodyPr>
            <a:normAutofit lnSpcReduction="10000"/>
          </a:bodyPr>
          <a:lstStyle/>
          <a:p>
            <a:pPr>
              <a:lnSpc>
                <a:spcPct val="150000"/>
              </a:lnSpc>
            </a:pPr>
            <a:r>
              <a:rPr lang="en-GB" dirty="0" smtClean="0"/>
              <a:t>Can be initialized with either a list of comma-separated character literals enclosed in braces or a string literal</a:t>
            </a:r>
          </a:p>
          <a:p>
            <a:pPr>
              <a:lnSpc>
                <a:spcPct val="150000"/>
              </a:lnSpc>
            </a:pPr>
            <a:r>
              <a:rPr lang="en-GB" dirty="0" smtClean="0"/>
              <a:t>Two forms are not equivalent</a:t>
            </a:r>
          </a:p>
          <a:p>
            <a:pPr>
              <a:lnSpc>
                <a:spcPct val="150000"/>
              </a:lnSpc>
            </a:pPr>
            <a:r>
              <a:rPr lang="en-GB" dirty="0" smtClean="0"/>
              <a:t>String literal contains an additional terminating null character</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Strcpy</a:t>
            </a:r>
            <a:endParaRPr lang="en-GB" dirty="0"/>
          </a:p>
        </p:txBody>
      </p:sp>
      <p:sp>
        <p:nvSpPr>
          <p:cNvPr id="3" name="Content Placeholder 2"/>
          <p:cNvSpPr>
            <a:spLocks noGrp="1"/>
          </p:cNvSpPr>
          <p:nvPr>
            <p:ph idx="1"/>
          </p:nvPr>
        </p:nvSpPr>
        <p:spPr>
          <a:xfrm>
            <a:off x="457200" y="1600201"/>
            <a:ext cx="8229600" cy="2328866"/>
          </a:xfrm>
        </p:spPr>
        <p:txBody>
          <a:bodyPr/>
          <a:lstStyle/>
          <a:p>
            <a:r>
              <a:rPr lang="en-GB" dirty="0" smtClean="0"/>
              <a:t>used to copy a string and can be as </a:t>
            </a:r>
            <a:r>
              <a:rPr lang="en-GB" dirty="0" err="1" smtClean="0"/>
              <a:t>strcpy</a:t>
            </a:r>
            <a:r>
              <a:rPr lang="en-GB" dirty="0" smtClean="0"/>
              <a:t>(destination, source)</a:t>
            </a:r>
          </a:p>
          <a:p>
            <a:r>
              <a:rPr lang="en-GB" dirty="0" smtClean="0"/>
              <a:t>Will not perform any boundary checking, and thus there is a risk of overrunning the strings</a:t>
            </a:r>
            <a:endParaRPr lang="en-GB" dirty="0"/>
          </a:p>
        </p:txBody>
      </p:sp>
      <p:pic>
        <p:nvPicPr>
          <p:cNvPr id="7170" name="Picture 2"/>
          <p:cNvPicPr>
            <a:picLocks noChangeAspect="1" noChangeArrowheads="1"/>
          </p:cNvPicPr>
          <p:nvPr/>
        </p:nvPicPr>
        <p:blipFill>
          <a:blip r:embed="rId2"/>
          <a:srcRect/>
          <a:stretch>
            <a:fillRect/>
          </a:stretch>
        </p:blipFill>
        <p:spPr bwMode="auto">
          <a:xfrm>
            <a:off x="285720" y="4071942"/>
            <a:ext cx="8004303" cy="142876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dirty="0" err="1" smtClean="0"/>
              <a:t>Strcmp</a:t>
            </a:r>
            <a:endParaRPr lang="en-GB" dirty="0"/>
          </a:p>
        </p:txBody>
      </p:sp>
      <p:sp>
        <p:nvSpPr>
          <p:cNvPr id="3" name="Content Placeholder 2"/>
          <p:cNvSpPr>
            <a:spLocks noGrp="1"/>
          </p:cNvSpPr>
          <p:nvPr>
            <p:ph idx="1"/>
          </p:nvPr>
        </p:nvSpPr>
        <p:spPr>
          <a:xfrm>
            <a:off x="428596" y="928670"/>
            <a:ext cx="8229600" cy="4429156"/>
          </a:xfrm>
        </p:spPr>
        <p:txBody>
          <a:bodyPr/>
          <a:lstStyle/>
          <a:p>
            <a:r>
              <a:rPr lang="en-GB" dirty="0" smtClean="0"/>
              <a:t>used to compare two strings and can be used as </a:t>
            </a:r>
            <a:r>
              <a:rPr lang="en-GB" dirty="0" err="1" smtClean="0"/>
              <a:t>strcmp</a:t>
            </a:r>
            <a:r>
              <a:rPr lang="en-GB" dirty="0" smtClean="0"/>
              <a:t>(str1, str2)</a:t>
            </a:r>
          </a:p>
          <a:p>
            <a:r>
              <a:rPr lang="en-GB" dirty="0" smtClean="0"/>
              <a:t>If the first string is greater than the second string a number greater than null is returned.</a:t>
            </a:r>
          </a:p>
          <a:p>
            <a:r>
              <a:rPr lang="en-GB" dirty="0" smtClean="0"/>
              <a:t>If the first string is less than the second string a number less than null is returned.</a:t>
            </a:r>
          </a:p>
          <a:p>
            <a:r>
              <a:rPr lang="en-GB" dirty="0" smtClean="0"/>
              <a:t>If the first and the second string are equal a null is returned.</a:t>
            </a:r>
          </a:p>
          <a:p>
            <a:endParaRPr lang="en-GB" dirty="0"/>
          </a:p>
        </p:txBody>
      </p:sp>
      <p:pic>
        <p:nvPicPr>
          <p:cNvPr id="8194" name="Picture 2"/>
          <p:cNvPicPr>
            <a:picLocks noChangeAspect="1" noChangeArrowheads="1"/>
          </p:cNvPicPr>
          <p:nvPr/>
        </p:nvPicPr>
        <p:blipFill>
          <a:blip r:embed="rId2"/>
          <a:srcRect/>
          <a:stretch>
            <a:fillRect/>
          </a:stretch>
        </p:blipFill>
        <p:spPr bwMode="auto">
          <a:xfrm>
            <a:off x="1071538" y="5143512"/>
            <a:ext cx="6357982" cy="1455442"/>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GB" b="1" dirty="0" err="1" smtClean="0"/>
              <a:t>strcat</a:t>
            </a:r>
            <a:endParaRPr lang="en-GB" b="1" dirty="0"/>
          </a:p>
        </p:txBody>
      </p:sp>
      <p:sp>
        <p:nvSpPr>
          <p:cNvPr id="3" name="Content Placeholder 2"/>
          <p:cNvSpPr>
            <a:spLocks noGrp="1"/>
          </p:cNvSpPr>
          <p:nvPr>
            <p:ph idx="1"/>
          </p:nvPr>
        </p:nvSpPr>
        <p:spPr>
          <a:xfrm>
            <a:off x="457200" y="1285861"/>
            <a:ext cx="8229600" cy="3214710"/>
          </a:xfrm>
        </p:spPr>
        <p:txBody>
          <a:bodyPr/>
          <a:lstStyle/>
          <a:p>
            <a:r>
              <a:rPr lang="en-GB" dirty="0" smtClean="0"/>
              <a:t>concatenates a string onto the end of the other string and the resultant string is returned</a:t>
            </a:r>
          </a:p>
          <a:p>
            <a:r>
              <a:rPr lang="en-GB" dirty="0" err="1" smtClean="0"/>
              <a:t>strcat</a:t>
            </a:r>
            <a:r>
              <a:rPr lang="en-GB" dirty="0" smtClean="0"/>
              <a:t>() will not perform any boundary checking, and thus there is a risk of overrunning the strings.</a:t>
            </a:r>
            <a:endParaRPr lang="en-GB" dirty="0"/>
          </a:p>
        </p:txBody>
      </p:sp>
      <p:pic>
        <p:nvPicPr>
          <p:cNvPr id="9219" name="Picture 3"/>
          <p:cNvPicPr>
            <a:picLocks noChangeAspect="1" noChangeArrowheads="1"/>
          </p:cNvPicPr>
          <p:nvPr/>
        </p:nvPicPr>
        <p:blipFill>
          <a:blip r:embed="rId2"/>
          <a:srcRect/>
          <a:stretch>
            <a:fillRect/>
          </a:stretch>
        </p:blipFill>
        <p:spPr bwMode="auto">
          <a:xfrm>
            <a:off x="928662" y="4572008"/>
            <a:ext cx="6593575" cy="128588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GB" b="1" dirty="0" err="1" smtClean="0"/>
              <a:t>strlen</a:t>
            </a:r>
            <a:endParaRPr lang="en-GB" b="1" dirty="0"/>
          </a:p>
        </p:txBody>
      </p:sp>
      <p:sp>
        <p:nvSpPr>
          <p:cNvPr id="3" name="Content Placeholder 2"/>
          <p:cNvSpPr>
            <a:spLocks noGrp="1"/>
          </p:cNvSpPr>
          <p:nvPr>
            <p:ph idx="1"/>
          </p:nvPr>
        </p:nvSpPr>
        <p:spPr>
          <a:xfrm>
            <a:off x="457200" y="1285860"/>
            <a:ext cx="8229600" cy="4840303"/>
          </a:xfrm>
        </p:spPr>
        <p:txBody>
          <a:bodyPr/>
          <a:lstStyle/>
          <a:p>
            <a:r>
              <a:rPr lang="en-GB" dirty="0" smtClean="0"/>
              <a:t>returns the length of a string</a:t>
            </a:r>
          </a:p>
          <a:p>
            <a:r>
              <a:rPr lang="en-GB" dirty="0" smtClean="0"/>
              <a:t>All characters before the null termination</a:t>
            </a:r>
            <a:endParaRPr lang="en-GB" dirty="0"/>
          </a:p>
        </p:txBody>
      </p:sp>
      <p:pic>
        <p:nvPicPr>
          <p:cNvPr id="10242" name="Picture 2"/>
          <p:cNvPicPr>
            <a:picLocks noChangeAspect="1" noChangeArrowheads="1"/>
          </p:cNvPicPr>
          <p:nvPr/>
        </p:nvPicPr>
        <p:blipFill>
          <a:blip r:embed="rId2"/>
          <a:srcRect/>
          <a:stretch>
            <a:fillRect/>
          </a:stretch>
        </p:blipFill>
        <p:spPr bwMode="auto">
          <a:xfrm>
            <a:off x="287677" y="2928934"/>
            <a:ext cx="8284851" cy="121444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85720" y="142852"/>
            <a:ext cx="8429684" cy="6538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928662" y="71414"/>
            <a:ext cx="5134624" cy="65722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939784"/>
          </a:xfrm>
        </p:spPr>
        <p:txBody>
          <a:bodyPr>
            <a:normAutofit/>
          </a:bodyPr>
          <a:lstStyle/>
          <a:p>
            <a:r>
              <a:rPr lang="en-GB" b="1" dirty="0" smtClean="0"/>
              <a:t>Tic </a:t>
            </a:r>
            <a:r>
              <a:rPr lang="en-GB" b="1" dirty="0" err="1" smtClean="0"/>
              <a:t>Tac</a:t>
            </a:r>
            <a:r>
              <a:rPr lang="en-GB" b="1" dirty="0" smtClean="0"/>
              <a:t> Toe Problem</a:t>
            </a:r>
            <a:endParaRPr lang="en-GB" dirty="0"/>
          </a:p>
        </p:txBody>
      </p:sp>
      <p:sp>
        <p:nvSpPr>
          <p:cNvPr id="3" name="Content Placeholder 2"/>
          <p:cNvSpPr>
            <a:spLocks noGrp="1"/>
          </p:cNvSpPr>
          <p:nvPr>
            <p:ph idx="1"/>
          </p:nvPr>
        </p:nvSpPr>
        <p:spPr>
          <a:xfrm>
            <a:off x="428596" y="1071546"/>
            <a:ext cx="8229600" cy="3429024"/>
          </a:xfrm>
        </p:spPr>
        <p:txBody>
          <a:bodyPr>
            <a:normAutofit fontScale="92500" lnSpcReduction="10000"/>
          </a:bodyPr>
          <a:lstStyle/>
          <a:p>
            <a:pPr algn="just">
              <a:lnSpc>
                <a:spcPct val="150000"/>
              </a:lnSpc>
              <a:buNone/>
            </a:pPr>
            <a:r>
              <a:rPr lang="en-GB" b="1" dirty="0" smtClean="0"/>
              <a:t>	Tic-tac-toe </a:t>
            </a:r>
            <a:r>
              <a:rPr lang="en-GB" dirty="0" smtClean="0"/>
              <a:t>is a </a:t>
            </a:r>
            <a:r>
              <a:rPr lang="en-GB" dirty="0" smtClean="0">
                <a:hlinkClick r:id="rId2" tooltip="Paper-and-pencil game"/>
              </a:rPr>
              <a:t>paper-and-pencil game</a:t>
            </a:r>
            <a:r>
              <a:rPr lang="en-GB" dirty="0" smtClean="0"/>
              <a:t> for two players, </a:t>
            </a:r>
            <a:r>
              <a:rPr lang="en-GB" i="1" dirty="0" smtClean="0"/>
              <a:t>X</a:t>
            </a:r>
            <a:r>
              <a:rPr lang="en-GB" dirty="0" smtClean="0"/>
              <a:t> and </a:t>
            </a:r>
            <a:r>
              <a:rPr lang="en-GB" i="1" dirty="0" smtClean="0"/>
              <a:t>O</a:t>
            </a:r>
            <a:r>
              <a:rPr lang="en-GB" dirty="0" smtClean="0"/>
              <a:t>, who take turns marking the spaces in a 3×3 grid. Player who succeeds in placing three of their marks in a horizontal, vertical, or diagonal row wins the game.</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2" name="Picture 8" descr="Image result for tic tac toe"/>
          <p:cNvPicPr>
            <a:picLocks noChangeAspect="1" noChangeArrowheads="1"/>
          </p:cNvPicPr>
          <p:nvPr/>
        </p:nvPicPr>
        <p:blipFill>
          <a:blip r:embed="rId3"/>
          <a:srcRect/>
          <a:stretch>
            <a:fillRect/>
          </a:stretch>
        </p:blipFill>
        <p:spPr bwMode="auto">
          <a:xfrm>
            <a:off x="2571736" y="4714884"/>
            <a:ext cx="2886075" cy="137160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229600" cy="796908"/>
          </a:xfrm>
        </p:spPr>
        <p:txBody>
          <a:bodyPr>
            <a:normAutofit/>
          </a:bodyPr>
          <a:lstStyle/>
          <a:p>
            <a:r>
              <a:rPr lang="en-GB" b="1" dirty="0" smtClean="0"/>
              <a:t>Tic </a:t>
            </a:r>
            <a:r>
              <a:rPr lang="en-GB" b="1" dirty="0" err="1" smtClean="0"/>
              <a:t>Tac</a:t>
            </a:r>
            <a:r>
              <a:rPr lang="en-GB" b="1" dirty="0" smtClean="0"/>
              <a:t> Toe Problem Contd...</a:t>
            </a:r>
            <a:endParaRPr lang="en-GB" dirty="0"/>
          </a:p>
        </p:txBody>
      </p:sp>
      <p:sp>
        <p:nvSpPr>
          <p:cNvPr id="3" name="Content Placeholder 2"/>
          <p:cNvSpPr>
            <a:spLocks noGrp="1"/>
          </p:cNvSpPr>
          <p:nvPr>
            <p:ph idx="1"/>
          </p:nvPr>
        </p:nvSpPr>
        <p:spPr>
          <a:xfrm>
            <a:off x="285720" y="785794"/>
            <a:ext cx="8715404" cy="6000768"/>
          </a:xfrm>
        </p:spPr>
        <p:txBody>
          <a:bodyPr>
            <a:normAutofit fontScale="92500" lnSpcReduction="10000"/>
          </a:bodyPr>
          <a:lstStyle/>
          <a:p>
            <a:pPr algn="just">
              <a:lnSpc>
                <a:spcPct val="150000"/>
              </a:lnSpc>
              <a:buNone/>
            </a:pPr>
            <a:r>
              <a:rPr lang="en-GB" dirty="0" smtClean="0"/>
              <a:t>	Given the board configuration of the tic </a:t>
            </a:r>
            <a:r>
              <a:rPr lang="en-GB" dirty="0" err="1" smtClean="0"/>
              <a:t>tac</a:t>
            </a:r>
            <a:r>
              <a:rPr lang="en-GB" dirty="0" smtClean="0"/>
              <a:t> toe game, determine if the board is in either of the following states: empty, player1 wins, player2 wins, draw or intermediate. The board is said to be in initial state if all the cells contain ‘-1’, player1 uses ‘1’ as his coin and player2 uses ‘2’ as his coin. The game is draw when the board is full and no one has won the game.  The game is in intermediate state when no one has won and board is not full</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Tic </a:t>
            </a:r>
            <a:r>
              <a:rPr lang="en-GB" b="1" dirty="0" err="1" smtClean="0"/>
              <a:t>Tac</a:t>
            </a:r>
            <a:r>
              <a:rPr lang="en-GB" b="1" dirty="0" smtClean="0"/>
              <a:t> Toe problem</a:t>
            </a:r>
            <a:endParaRPr lang="en-GB" b="1" dirty="0"/>
          </a:p>
        </p:txBody>
      </p:sp>
      <p:graphicFrame>
        <p:nvGraphicFramePr>
          <p:cNvPr id="7" name="Table 6"/>
          <p:cNvGraphicFramePr>
            <a:graphicFrameLocks noGrp="1"/>
          </p:cNvGraphicFramePr>
          <p:nvPr/>
        </p:nvGraphicFramePr>
        <p:xfrm>
          <a:off x="214282" y="1500174"/>
          <a:ext cx="8715435" cy="3218195"/>
        </p:xfrm>
        <a:graphic>
          <a:graphicData uri="http://schemas.openxmlformats.org/drawingml/2006/table">
            <a:tbl>
              <a:tblPr firstRow="1" bandRow="1">
                <a:tableStyleId>{5C22544A-7EE6-4342-B048-85BDC9FD1C3A}</a:tableStyleId>
              </a:tblPr>
              <a:tblGrid>
                <a:gridCol w="2905145"/>
                <a:gridCol w="3024209"/>
                <a:gridCol w="2786081"/>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Current board configuration</a:t>
                      </a:r>
                      <a:endParaRPr lang="en-GB" sz="3200" dirty="0"/>
                    </a:p>
                  </a:txBody>
                  <a:tcPr/>
                </a:tc>
                <a:tc>
                  <a:txBody>
                    <a:bodyPr/>
                    <a:lstStyle/>
                    <a:p>
                      <a:r>
                        <a:rPr lang="en-GB" sz="3200" dirty="0" smtClean="0"/>
                        <a:t>State of the board as win, draw,</a:t>
                      </a:r>
                      <a:r>
                        <a:rPr lang="en-GB" sz="3200" baseline="0" dirty="0" smtClean="0"/>
                        <a:t> initial or intermediate</a:t>
                      </a:r>
                      <a:endParaRPr lang="en-GB" sz="3200" dirty="0"/>
                    </a:p>
                  </a:txBody>
                  <a:tcPr/>
                </a:tc>
                <a:tc>
                  <a:txBody>
                    <a:bodyPr/>
                    <a:lstStyle/>
                    <a:p>
                      <a:r>
                        <a:rPr lang="en-GB" sz="3100" dirty="0" smtClean="0"/>
                        <a:t>Find</a:t>
                      </a:r>
                      <a:r>
                        <a:rPr lang="en-GB" sz="3100" baseline="0" dirty="0" smtClean="0"/>
                        <a:t> a</a:t>
                      </a:r>
                      <a:r>
                        <a:rPr lang="en-GB" sz="3100" dirty="0" smtClean="0"/>
                        <a:t>verage and difference</a:t>
                      </a:r>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Accident problem</a:t>
            </a:r>
            <a:endParaRPr lang="en-GB" b="1" dirty="0"/>
          </a:p>
        </p:txBody>
      </p:sp>
      <p:graphicFrame>
        <p:nvGraphicFramePr>
          <p:cNvPr id="7" name="Table 6"/>
          <p:cNvGraphicFramePr>
            <a:graphicFrameLocks noGrp="1"/>
          </p:cNvGraphicFramePr>
          <p:nvPr/>
        </p:nvGraphicFramePr>
        <p:xfrm>
          <a:off x="214282" y="1500174"/>
          <a:ext cx="8715435" cy="3705875"/>
        </p:xfrm>
        <a:graphic>
          <a:graphicData uri="http://schemas.openxmlformats.org/drawingml/2006/table">
            <a:tbl>
              <a:tblPr firstRow="1" bandRow="1">
                <a:tableStyleId>{5C22544A-7EE6-4342-B048-85BDC9FD1C3A}</a:tableStyleId>
              </a:tblPr>
              <a:tblGrid>
                <a:gridCol w="2905145"/>
                <a:gridCol w="3024209"/>
                <a:gridCol w="2786081"/>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Value</a:t>
                      </a:r>
                      <a:r>
                        <a:rPr lang="en-GB" sz="3200" baseline="0" dirty="0" smtClean="0"/>
                        <a:t> of ‘n’, the number of accidents</a:t>
                      </a:r>
                      <a:endParaRPr lang="en-GB" sz="3200" dirty="0"/>
                    </a:p>
                  </a:txBody>
                  <a:tcPr/>
                </a:tc>
                <a:tc>
                  <a:txBody>
                    <a:bodyPr/>
                    <a:lstStyle/>
                    <a:p>
                      <a:r>
                        <a:rPr lang="en-GB" sz="3200" dirty="0" smtClean="0"/>
                        <a:t>Average and</a:t>
                      </a:r>
                      <a:r>
                        <a:rPr lang="en-GB" sz="3200" baseline="0" dirty="0" smtClean="0"/>
                        <a:t> ‘n’ values that is the difference between average and value</a:t>
                      </a:r>
                      <a:endParaRPr lang="en-GB" sz="3200" dirty="0"/>
                    </a:p>
                  </a:txBody>
                  <a:tcPr/>
                </a:tc>
                <a:tc>
                  <a:txBody>
                    <a:bodyPr/>
                    <a:lstStyle/>
                    <a:p>
                      <a:r>
                        <a:rPr lang="en-GB" sz="3100" dirty="0" smtClean="0"/>
                        <a:t>Find</a:t>
                      </a:r>
                      <a:r>
                        <a:rPr lang="en-GB" sz="3100" baseline="0" dirty="0" smtClean="0"/>
                        <a:t> a</a:t>
                      </a:r>
                      <a:r>
                        <a:rPr lang="en-GB" sz="3100" dirty="0" smtClean="0"/>
                        <a:t>verage and difference</a:t>
                      </a: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Algorithm</a:t>
            </a:r>
            <a:endParaRPr lang="en-GB" dirty="0"/>
          </a:p>
        </p:txBody>
      </p:sp>
      <p:sp>
        <p:nvSpPr>
          <p:cNvPr id="3" name="Content Placeholder 2"/>
          <p:cNvSpPr>
            <a:spLocks noGrp="1"/>
          </p:cNvSpPr>
          <p:nvPr>
            <p:ph idx="1"/>
          </p:nvPr>
        </p:nvSpPr>
        <p:spPr>
          <a:xfrm>
            <a:off x="100042" y="714356"/>
            <a:ext cx="9043958" cy="6072206"/>
          </a:xfrm>
        </p:spPr>
        <p:txBody>
          <a:bodyPr>
            <a:normAutofit lnSpcReduction="10000"/>
          </a:bodyPr>
          <a:lstStyle/>
          <a:p>
            <a:r>
              <a:rPr lang="en-GB" dirty="0" smtClean="0"/>
              <a:t>Represent the board in memory</a:t>
            </a:r>
          </a:p>
          <a:p>
            <a:r>
              <a:rPr lang="en-GB" dirty="0" smtClean="0"/>
              <a:t>Get the elements in first row, second row and so on</a:t>
            </a:r>
          </a:p>
          <a:p>
            <a:r>
              <a:rPr lang="en-GB" dirty="0" smtClean="0"/>
              <a:t>Process the elements </a:t>
            </a:r>
          </a:p>
          <a:p>
            <a:r>
              <a:rPr lang="en-GB" dirty="0" smtClean="0"/>
              <a:t>If all are -1 then print ‘empty’</a:t>
            </a:r>
          </a:p>
          <a:p>
            <a:r>
              <a:rPr lang="en-GB" dirty="0" smtClean="0"/>
              <a:t>If ‘1’ is placed row wise, column wise or diagonally then print ‘Player 1’ wins</a:t>
            </a:r>
          </a:p>
          <a:p>
            <a:r>
              <a:rPr lang="en-GB" dirty="0" smtClean="0"/>
              <a:t>If ‘2’ is placed row wise, column wise or diagonally then print ‘Player 2’ wins</a:t>
            </a:r>
          </a:p>
          <a:p>
            <a:r>
              <a:rPr lang="en-GB" dirty="0" smtClean="0"/>
              <a:t>If all cells are full and no one has won the game then print ‘Draw’</a:t>
            </a:r>
          </a:p>
          <a:p>
            <a:r>
              <a:rPr lang="en-GB" dirty="0" smtClean="0"/>
              <a:t>Otherwise print intermediate</a:t>
            </a:r>
          </a:p>
          <a:p>
            <a:endParaRPr lang="en-GB" dirty="0" smtClean="0"/>
          </a:p>
          <a:p>
            <a:endParaRPr lang="en-GB" dirty="0" smtClean="0"/>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New Stuffs...</a:t>
            </a:r>
            <a:endParaRPr lang="en-GB" dirty="0"/>
          </a:p>
        </p:txBody>
      </p:sp>
      <p:sp>
        <p:nvSpPr>
          <p:cNvPr id="3" name="Content Placeholder 2"/>
          <p:cNvSpPr>
            <a:spLocks noGrp="1"/>
          </p:cNvSpPr>
          <p:nvPr>
            <p:ph idx="1"/>
          </p:nvPr>
        </p:nvSpPr>
        <p:spPr>
          <a:xfrm>
            <a:off x="100042" y="928670"/>
            <a:ext cx="8758238" cy="5572164"/>
          </a:xfrm>
        </p:spPr>
        <p:txBody>
          <a:bodyPr>
            <a:normAutofit/>
          </a:bodyPr>
          <a:lstStyle/>
          <a:p>
            <a:r>
              <a:rPr lang="en-GB" dirty="0" smtClean="0"/>
              <a:t>Represent the board in memory using a 2 d array</a:t>
            </a:r>
          </a:p>
          <a:p>
            <a:r>
              <a:rPr lang="en-GB" dirty="0" smtClean="0"/>
              <a:t>Traverse the board using nested loop</a:t>
            </a:r>
          </a:p>
          <a:p>
            <a:r>
              <a:rPr lang="en-GB" dirty="0" smtClean="0"/>
              <a:t>Memory is only a 1 d structure</a:t>
            </a:r>
          </a:p>
          <a:p>
            <a:r>
              <a:rPr lang="en-GB" dirty="0" smtClean="0"/>
              <a:t>But high level languages supports arrays of multiple dimensions</a:t>
            </a:r>
          </a:p>
          <a:p>
            <a:r>
              <a:rPr lang="en-GB" dirty="0" smtClean="0"/>
              <a:t>A kind of ordering is done internally to support multi dimensional arrays</a:t>
            </a:r>
          </a:p>
          <a:p>
            <a:r>
              <a:rPr lang="en-GB" dirty="0" smtClean="0"/>
              <a:t>Either row major or column major ordering is done</a:t>
            </a:r>
          </a:p>
          <a:p>
            <a:r>
              <a:rPr lang="en-GB" dirty="0" smtClean="0"/>
              <a:t>‘C’ does row major ordering for 2 D arrays</a:t>
            </a:r>
          </a:p>
          <a:p>
            <a:endParaRPr lang="en-GB" dirty="0" smtClean="0"/>
          </a:p>
          <a:p>
            <a:endParaRPr lang="en-GB" dirty="0" smtClean="0"/>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501122" cy="796908"/>
          </a:xfrm>
        </p:spPr>
        <p:txBody>
          <a:bodyPr>
            <a:normAutofit/>
          </a:bodyPr>
          <a:lstStyle/>
          <a:p>
            <a:r>
              <a:rPr lang="en-GB" b="1" dirty="0" smtClean="0"/>
              <a:t>Representation of Tic </a:t>
            </a:r>
            <a:r>
              <a:rPr lang="en-GB" b="1" dirty="0" err="1" smtClean="0"/>
              <a:t>Tac</a:t>
            </a:r>
            <a:r>
              <a:rPr lang="en-GB" b="1" dirty="0" smtClean="0"/>
              <a:t> Toe Board</a:t>
            </a:r>
            <a:endParaRPr lang="en-GB" dirty="0"/>
          </a:p>
        </p:txBody>
      </p:sp>
      <p:sp>
        <p:nvSpPr>
          <p:cNvPr id="1026" name="AutoShape 2"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Image result for tic tac to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39938" name="Picture 2"/>
          <p:cNvPicPr>
            <a:picLocks noChangeAspect="1" noChangeArrowheads="1"/>
          </p:cNvPicPr>
          <p:nvPr/>
        </p:nvPicPr>
        <p:blipFill>
          <a:blip r:embed="rId2"/>
          <a:srcRect/>
          <a:stretch>
            <a:fillRect/>
          </a:stretch>
        </p:blipFill>
        <p:spPr bwMode="auto">
          <a:xfrm>
            <a:off x="1785918" y="1428736"/>
            <a:ext cx="5429288" cy="2417519"/>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2500298" y="4214818"/>
            <a:ext cx="4076700" cy="12001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Row Major Ordering of 2 D Arrays</a:t>
            </a:r>
            <a:endParaRPr lang="en-GB" dirty="0"/>
          </a:p>
        </p:txBody>
      </p:sp>
      <p:sp>
        <p:nvSpPr>
          <p:cNvPr id="3" name="Content Placeholder 2"/>
          <p:cNvSpPr>
            <a:spLocks noGrp="1"/>
          </p:cNvSpPr>
          <p:nvPr>
            <p:ph idx="1"/>
          </p:nvPr>
        </p:nvSpPr>
        <p:spPr>
          <a:xfrm>
            <a:off x="100042" y="928670"/>
            <a:ext cx="8758238" cy="5643602"/>
          </a:xfrm>
        </p:spPr>
        <p:txBody>
          <a:bodyPr>
            <a:normAutofit fontScale="92500" lnSpcReduction="10000"/>
          </a:bodyPr>
          <a:lstStyle/>
          <a:p>
            <a:pPr>
              <a:lnSpc>
                <a:spcPct val="150000"/>
              </a:lnSpc>
            </a:pPr>
            <a:r>
              <a:rPr lang="en-GB" dirty="0" smtClean="0"/>
              <a:t>Elements in the first row are placed followed by elements of second row and so on</a:t>
            </a:r>
          </a:p>
          <a:p>
            <a:pPr>
              <a:lnSpc>
                <a:spcPct val="150000"/>
              </a:lnSpc>
            </a:pPr>
            <a:r>
              <a:rPr lang="en-GB" dirty="0" smtClean="0"/>
              <a:t>Contiguous memory allocation is done and address of first byte of memory is stored in the name of the array</a:t>
            </a:r>
          </a:p>
          <a:p>
            <a:pPr>
              <a:lnSpc>
                <a:spcPct val="150000"/>
              </a:lnSpc>
            </a:pPr>
            <a:r>
              <a:rPr lang="en-GB" dirty="0" smtClean="0"/>
              <a:t>Address of nth element in an array named as a (i.e.) a[n], is determined as: (</a:t>
            </a:r>
            <a:r>
              <a:rPr lang="en-GB" dirty="0" err="1" smtClean="0"/>
              <a:t>a+n</a:t>
            </a:r>
            <a:r>
              <a:rPr lang="en-GB" dirty="0" smtClean="0"/>
              <a:t>*b) where b is the number of bytes allocated for the data type</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fontScale="90000"/>
          </a:bodyPr>
          <a:lstStyle/>
          <a:p>
            <a:r>
              <a:rPr lang="en-GB" dirty="0" smtClean="0"/>
              <a:t>Initialization of a Character 2 D Arrays</a:t>
            </a:r>
            <a:endParaRPr lang="en-GB" dirty="0"/>
          </a:p>
        </p:txBody>
      </p:sp>
      <p:pic>
        <p:nvPicPr>
          <p:cNvPr id="43010" name="Picture 2"/>
          <p:cNvPicPr>
            <a:picLocks noChangeAspect="1" noChangeArrowheads="1"/>
          </p:cNvPicPr>
          <p:nvPr/>
        </p:nvPicPr>
        <p:blipFill>
          <a:blip r:embed="rId2"/>
          <a:srcRect/>
          <a:stretch>
            <a:fillRect/>
          </a:stretch>
        </p:blipFill>
        <p:spPr bwMode="auto">
          <a:xfrm>
            <a:off x="123047" y="1643050"/>
            <a:ext cx="8735233" cy="1214446"/>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lstStyle/>
          <a:p>
            <a:r>
              <a:rPr lang="en-GB" dirty="0" smtClean="0"/>
              <a:t>Multi dimensional Arrays</a:t>
            </a:r>
            <a:endParaRPr lang="en-GB" dirty="0"/>
          </a:p>
        </p:txBody>
      </p:sp>
      <p:sp>
        <p:nvSpPr>
          <p:cNvPr id="3" name="Content Placeholder 2"/>
          <p:cNvSpPr>
            <a:spLocks noGrp="1"/>
          </p:cNvSpPr>
          <p:nvPr>
            <p:ph idx="1"/>
          </p:nvPr>
        </p:nvSpPr>
        <p:spPr>
          <a:xfrm>
            <a:off x="100042" y="928670"/>
            <a:ext cx="8758238" cy="3571900"/>
          </a:xfrm>
        </p:spPr>
        <p:txBody>
          <a:bodyPr>
            <a:normAutofit fontScale="92500" lnSpcReduction="10000"/>
          </a:bodyPr>
          <a:lstStyle/>
          <a:p>
            <a:pPr>
              <a:lnSpc>
                <a:spcPct val="150000"/>
              </a:lnSpc>
            </a:pPr>
            <a:r>
              <a:rPr lang="en-GB" dirty="0" smtClean="0"/>
              <a:t> store the enrolment data for a college</a:t>
            </a:r>
          </a:p>
          <a:p>
            <a:pPr>
              <a:lnSpc>
                <a:spcPct val="150000"/>
              </a:lnSpc>
            </a:pPr>
            <a:r>
              <a:rPr lang="en-GB" dirty="0" smtClean="0"/>
              <a:t> assume that the college offers  100  ( MAXCRS ) courses at five different campuses</a:t>
            </a:r>
          </a:p>
          <a:p>
            <a:pPr>
              <a:lnSpc>
                <a:spcPct val="150000"/>
              </a:lnSpc>
            </a:pPr>
            <a:r>
              <a:rPr lang="en-GB" dirty="0" smtClean="0"/>
              <a:t>Students from any of the four years can opt for the courses</a:t>
            </a:r>
          </a:p>
          <a:p>
            <a:pPr>
              <a:lnSpc>
                <a:spcPct val="150000"/>
              </a:lnSpc>
            </a:pPr>
            <a:endParaRPr lang="en-GB" dirty="0" smtClean="0"/>
          </a:p>
          <a:p>
            <a:pPr>
              <a:lnSpc>
                <a:spcPct val="150000"/>
              </a:lnSpc>
            </a:pPr>
            <a:endParaRPr lang="en-GB" dirty="0"/>
          </a:p>
        </p:txBody>
      </p:sp>
      <p:pic>
        <p:nvPicPr>
          <p:cNvPr id="4" name="Picture 3"/>
          <p:cNvPicPr>
            <a:picLocks noChangeAspect="1" noChangeArrowheads="1"/>
          </p:cNvPicPr>
          <p:nvPr/>
        </p:nvPicPr>
        <p:blipFill>
          <a:blip r:embed="rId2"/>
          <a:srcRect/>
          <a:stretch>
            <a:fillRect/>
          </a:stretch>
        </p:blipFill>
        <p:spPr bwMode="auto">
          <a:xfrm>
            <a:off x="2143108" y="5500702"/>
            <a:ext cx="4111120" cy="1357322"/>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1428727" y="4443200"/>
            <a:ext cx="5757253" cy="64294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785786" y="642918"/>
            <a:ext cx="6715172" cy="497998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71406" y="571480"/>
            <a:ext cx="8963362" cy="485778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73602" y="1214422"/>
            <a:ext cx="8929718" cy="392909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32" y="642918"/>
            <a:ext cx="9136031" cy="385765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96908"/>
          </a:xfrm>
        </p:spPr>
        <p:txBody>
          <a:bodyPr/>
          <a:lstStyle/>
          <a:p>
            <a:r>
              <a:rPr lang="en-GB" dirty="0" smtClean="0"/>
              <a:t>Algorithm</a:t>
            </a:r>
            <a:endParaRPr lang="en-GB" dirty="0"/>
          </a:p>
        </p:txBody>
      </p:sp>
      <p:sp>
        <p:nvSpPr>
          <p:cNvPr id="3" name="Content Placeholder 2"/>
          <p:cNvSpPr>
            <a:spLocks noGrp="1"/>
          </p:cNvSpPr>
          <p:nvPr>
            <p:ph idx="1"/>
          </p:nvPr>
        </p:nvSpPr>
        <p:spPr>
          <a:xfrm>
            <a:off x="457200" y="1000108"/>
            <a:ext cx="8229600" cy="5572164"/>
          </a:xfrm>
        </p:spPr>
        <p:txBody>
          <a:bodyPr>
            <a:normAutofit/>
          </a:bodyPr>
          <a:lstStyle/>
          <a:p>
            <a:pPr marL="514350" indent="-514350" algn="just">
              <a:buAutoNum type="arabicPeriod"/>
            </a:pPr>
            <a:r>
              <a:rPr lang="en-GB" dirty="0" smtClean="0"/>
              <a:t>Read the value of ‘n’</a:t>
            </a:r>
          </a:p>
          <a:p>
            <a:pPr marL="514350" indent="-514350" algn="just">
              <a:buAutoNum type="arabicPeriod"/>
            </a:pPr>
            <a:r>
              <a:rPr lang="en-GB" dirty="0" smtClean="0"/>
              <a:t>Read the number of accidents happened in ‘n’ days</a:t>
            </a:r>
          </a:p>
          <a:p>
            <a:pPr marL="514350" indent="-514350" algn="just">
              <a:buAutoNum type="arabicPeriod"/>
            </a:pPr>
            <a:r>
              <a:rPr lang="en-GB" dirty="0" smtClean="0"/>
              <a:t>Find average</a:t>
            </a:r>
          </a:p>
          <a:p>
            <a:pPr marL="514350" indent="-514350" algn="just">
              <a:buAutoNum type="arabicPeriod"/>
            </a:pPr>
            <a:r>
              <a:rPr lang="en-GB" dirty="0" smtClean="0"/>
              <a:t>For each value print the difference between average and the value</a:t>
            </a:r>
          </a:p>
          <a:p>
            <a:pPr marL="514350" indent="-514350" algn="just">
              <a:buAutoNum type="arabicPeriod"/>
            </a:pPr>
            <a:endParaRPr lang="en-GB" dirty="0" smtClean="0"/>
          </a:p>
          <a:p>
            <a:pPr marL="514350" indent="-514350" algn="just">
              <a:buAutoNum type="arabicPeriod"/>
            </a:pP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2"/>
          <a:srcRect/>
          <a:stretch>
            <a:fillRect/>
          </a:stretch>
        </p:blipFill>
        <p:spPr bwMode="auto">
          <a:xfrm>
            <a:off x="96804" y="642942"/>
            <a:ext cx="8832914" cy="450057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2147888" y="1604963"/>
            <a:ext cx="4848225" cy="36480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31762"/>
            <a:ext cx="8229600" cy="796908"/>
          </a:xfrm>
        </p:spPr>
        <p:txBody>
          <a:bodyPr/>
          <a:lstStyle/>
          <a:p>
            <a:r>
              <a:rPr lang="en-GB" dirty="0" smtClean="0"/>
              <a:t>New Stuff...	</a:t>
            </a:r>
            <a:endParaRPr lang="en-GB" dirty="0"/>
          </a:p>
        </p:txBody>
      </p:sp>
      <p:sp>
        <p:nvSpPr>
          <p:cNvPr id="3" name="Content Placeholder 2"/>
          <p:cNvSpPr>
            <a:spLocks noGrp="1"/>
          </p:cNvSpPr>
          <p:nvPr>
            <p:ph idx="1"/>
          </p:nvPr>
        </p:nvSpPr>
        <p:spPr>
          <a:xfrm>
            <a:off x="457200" y="1000108"/>
            <a:ext cx="8229600" cy="5572164"/>
          </a:xfrm>
        </p:spPr>
        <p:txBody>
          <a:bodyPr>
            <a:normAutofit/>
          </a:bodyPr>
          <a:lstStyle/>
          <a:p>
            <a:pPr marL="514350" indent="-514350" algn="just"/>
            <a:r>
              <a:rPr lang="en-GB" dirty="0" smtClean="0"/>
              <a:t>We can find the difference between average and the number of accidents on a particular day only after reading all numbers from the user</a:t>
            </a:r>
          </a:p>
          <a:p>
            <a:pPr marL="514350" indent="-514350" algn="just"/>
            <a:r>
              <a:rPr lang="en-GB" dirty="0" smtClean="0"/>
              <a:t>So data has to be stored</a:t>
            </a:r>
          </a:p>
          <a:p>
            <a:pPr marL="514350" indent="-514350" algn="just"/>
            <a:r>
              <a:rPr lang="en-GB" dirty="0" smtClean="0"/>
              <a:t>Same type of data is to be stored</a:t>
            </a:r>
          </a:p>
          <a:p>
            <a:pPr marL="514350" indent="-514350" algn="just"/>
            <a:r>
              <a:rPr lang="en-GB" dirty="0" smtClean="0"/>
              <a:t>Number of items not known prior</a:t>
            </a:r>
          </a:p>
          <a:p>
            <a:pPr marL="514350" indent="-514350" algn="just"/>
            <a:r>
              <a:rPr lang="en-GB" dirty="0" smtClean="0"/>
              <a:t>Best choice would be using arrays in C</a:t>
            </a:r>
          </a:p>
          <a:p>
            <a:pPr marL="514350" indent="-514350" algn="just"/>
            <a:r>
              <a:rPr lang="en-GB" dirty="0" smtClean="0"/>
              <a:t>Array - Can store a fixed-size sequential collection of elements of the same type</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0324"/>
            <a:ext cx="8229600" cy="796908"/>
          </a:xfrm>
        </p:spPr>
        <p:txBody>
          <a:bodyPr/>
          <a:lstStyle/>
          <a:p>
            <a:r>
              <a:rPr lang="en-GB" dirty="0" smtClean="0"/>
              <a:t>Arrays in C</a:t>
            </a:r>
            <a:endParaRPr lang="en-GB" dirty="0"/>
          </a:p>
        </p:txBody>
      </p:sp>
      <p:sp>
        <p:nvSpPr>
          <p:cNvPr id="3" name="Content Placeholder 2"/>
          <p:cNvSpPr>
            <a:spLocks noGrp="1"/>
          </p:cNvSpPr>
          <p:nvPr>
            <p:ph idx="1"/>
          </p:nvPr>
        </p:nvSpPr>
        <p:spPr>
          <a:xfrm>
            <a:off x="500034" y="928670"/>
            <a:ext cx="8229600" cy="4214842"/>
          </a:xfrm>
        </p:spPr>
        <p:txBody>
          <a:bodyPr>
            <a:normAutofit/>
          </a:bodyPr>
          <a:lstStyle/>
          <a:p>
            <a:r>
              <a:rPr lang="en-GB" dirty="0" smtClean="0"/>
              <a:t> Consist of contiguous memory locations</a:t>
            </a:r>
          </a:p>
          <a:p>
            <a:r>
              <a:rPr lang="en-GB" dirty="0" smtClean="0"/>
              <a:t>lowest address corresponds to the first element </a:t>
            </a:r>
          </a:p>
          <a:p>
            <a:r>
              <a:rPr lang="en-GB" dirty="0" smtClean="0"/>
              <a:t>highest address to the last element</a:t>
            </a:r>
          </a:p>
          <a:p>
            <a:r>
              <a:rPr lang="en-GB" dirty="0" smtClean="0"/>
              <a:t>Array indices start with zero</a:t>
            </a:r>
          </a:p>
          <a:p>
            <a:r>
              <a:rPr lang="en-GB" dirty="0" smtClean="0"/>
              <a:t>The elements have indices from 0 to ‘n-1’</a:t>
            </a:r>
          </a:p>
          <a:p>
            <a:r>
              <a:rPr lang="en-GB" dirty="0" smtClean="0"/>
              <a:t>Similar to list in Python but homogenous</a:t>
            </a:r>
            <a:endParaRPr lang="en-GB" dirty="0"/>
          </a:p>
        </p:txBody>
      </p:sp>
      <p:pic>
        <p:nvPicPr>
          <p:cNvPr id="1026" name="Picture 2"/>
          <p:cNvPicPr>
            <a:picLocks noChangeAspect="1" noChangeArrowheads="1"/>
          </p:cNvPicPr>
          <p:nvPr/>
        </p:nvPicPr>
        <p:blipFill>
          <a:blip r:embed="rId2"/>
          <a:srcRect/>
          <a:stretch>
            <a:fillRect/>
          </a:stretch>
        </p:blipFill>
        <p:spPr bwMode="auto">
          <a:xfrm>
            <a:off x="2000232" y="5429264"/>
            <a:ext cx="4229100" cy="115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0324"/>
            <a:ext cx="8229600" cy="796908"/>
          </a:xfrm>
        </p:spPr>
        <p:txBody>
          <a:bodyPr/>
          <a:lstStyle/>
          <a:p>
            <a:r>
              <a:rPr lang="en-GB" dirty="0" smtClean="0"/>
              <a:t>Declaration of Arrays in C</a:t>
            </a:r>
            <a:endParaRPr lang="en-GB" dirty="0"/>
          </a:p>
        </p:txBody>
      </p:sp>
      <p:sp>
        <p:nvSpPr>
          <p:cNvPr id="3" name="Content Placeholder 2"/>
          <p:cNvSpPr>
            <a:spLocks noGrp="1"/>
          </p:cNvSpPr>
          <p:nvPr>
            <p:ph idx="1"/>
          </p:nvPr>
        </p:nvSpPr>
        <p:spPr>
          <a:xfrm>
            <a:off x="500034" y="928670"/>
            <a:ext cx="8229600" cy="3857652"/>
          </a:xfrm>
        </p:spPr>
        <p:txBody>
          <a:bodyPr>
            <a:normAutofit/>
          </a:bodyPr>
          <a:lstStyle/>
          <a:p>
            <a:r>
              <a:rPr lang="en-GB" dirty="0" smtClean="0"/>
              <a:t>type </a:t>
            </a:r>
            <a:r>
              <a:rPr lang="en-GB" dirty="0" err="1" smtClean="0"/>
              <a:t>arrayName</a:t>
            </a:r>
            <a:r>
              <a:rPr lang="en-GB" dirty="0" smtClean="0"/>
              <a:t> [ </a:t>
            </a:r>
            <a:r>
              <a:rPr lang="en-GB" dirty="0" err="1" smtClean="0"/>
              <a:t>arraySize</a:t>
            </a:r>
            <a:r>
              <a:rPr lang="en-GB" dirty="0" smtClean="0"/>
              <a:t> ];</a:t>
            </a:r>
          </a:p>
          <a:p>
            <a:r>
              <a:rPr lang="en-GB" dirty="0" smtClean="0"/>
              <a:t>double balance[10];</a:t>
            </a:r>
          </a:p>
          <a:p>
            <a:pPr>
              <a:buNone/>
            </a:pPr>
            <a:endParaRPr lang="en-GB" sz="1600" dirty="0" smtClean="0"/>
          </a:p>
          <a:p>
            <a:pPr>
              <a:buNone/>
            </a:pPr>
            <a:r>
              <a:rPr lang="en-GB" b="1" dirty="0" smtClean="0"/>
              <a:t>Initializing Arrays</a:t>
            </a:r>
          </a:p>
          <a:p>
            <a:pPr>
              <a:buNone/>
            </a:pPr>
            <a:r>
              <a:rPr lang="fr-FR" dirty="0" smtClean="0"/>
              <a:t>double balance[] = {1000.0, 2.0, 3.4, 7.0, 50.0};</a:t>
            </a:r>
          </a:p>
          <a:p>
            <a:pPr algn="ctr">
              <a:buNone/>
            </a:pPr>
            <a:r>
              <a:rPr lang="fr-FR" dirty="0" smtClean="0"/>
              <a:t>(or)</a:t>
            </a:r>
          </a:p>
          <a:p>
            <a:pPr>
              <a:buNone/>
            </a:pPr>
            <a:r>
              <a:rPr lang="fr-FR" dirty="0" smtClean="0"/>
              <a:t>double balance[5] = {1000.0, 2.0, 3.4, 7.0, 50.0};</a:t>
            </a:r>
          </a:p>
          <a:p>
            <a:pPr>
              <a:buNone/>
            </a:pPr>
            <a:endParaRPr lang="en-GB" dirty="0"/>
          </a:p>
        </p:txBody>
      </p:sp>
      <p:pic>
        <p:nvPicPr>
          <p:cNvPr id="1026" name="Picture 2"/>
          <p:cNvPicPr>
            <a:picLocks noChangeAspect="1" noChangeArrowheads="1"/>
          </p:cNvPicPr>
          <p:nvPr/>
        </p:nvPicPr>
        <p:blipFill>
          <a:blip r:embed="rId2"/>
          <a:srcRect/>
          <a:stretch>
            <a:fillRect/>
          </a:stretch>
        </p:blipFill>
        <p:spPr bwMode="auto">
          <a:xfrm>
            <a:off x="785786" y="5000635"/>
            <a:ext cx="6143668" cy="15359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Difference between Initialization and Assignment</a:t>
            </a:r>
            <a:endParaRPr lang="en-GB" dirty="0"/>
          </a:p>
        </p:txBody>
      </p:sp>
      <p:sp>
        <p:nvSpPr>
          <p:cNvPr id="3" name="Content Placeholder 2"/>
          <p:cNvSpPr>
            <a:spLocks noGrp="1"/>
          </p:cNvSpPr>
          <p:nvPr>
            <p:ph idx="1"/>
          </p:nvPr>
        </p:nvSpPr>
        <p:spPr/>
        <p:txBody>
          <a:bodyPr/>
          <a:lstStyle/>
          <a:p>
            <a:r>
              <a:rPr lang="en-GB" dirty="0" smtClean="0"/>
              <a:t>Assignment</a:t>
            </a:r>
          </a:p>
          <a:p>
            <a:r>
              <a:rPr lang="en-GB" dirty="0" err="1" smtClean="0"/>
              <a:t>int</a:t>
            </a:r>
            <a:r>
              <a:rPr lang="en-GB" dirty="0" smtClean="0"/>
              <a:t> a;</a:t>
            </a:r>
          </a:p>
          <a:p>
            <a:r>
              <a:rPr lang="en-GB" dirty="0" smtClean="0"/>
              <a:t>a = 5;</a:t>
            </a:r>
          </a:p>
          <a:p>
            <a:pPr>
              <a:buNone/>
            </a:pPr>
            <a:r>
              <a:rPr lang="en-GB" dirty="0" err="1" smtClean="0"/>
              <a:t>Intialization</a:t>
            </a:r>
            <a:endParaRPr lang="en-GB" dirty="0" smtClean="0"/>
          </a:p>
          <a:p>
            <a:r>
              <a:rPr lang="en-GB" dirty="0" err="1" smtClean="0"/>
              <a:t>int</a:t>
            </a:r>
            <a:r>
              <a:rPr lang="en-GB" dirty="0" smtClean="0"/>
              <a:t> a = 5;</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85752" y="214290"/>
            <a:ext cx="8429652" cy="64864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895</Words>
  <Application>Microsoft Office PowerPoint</Application>
  <PresentationFormat>On-screen Show (4:3)</PresentationFormat>
  <Paragraphs>149</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Arrays and Strings</vt:lpstr>
      <vt:lpstr>Accident Problem</vt:lpstr>
      <vt:lpstr>Accident problem</vt:lpstr>
      <vt:lpstr>Algorithm</vt:lpstr>
      <vt:lpstr>New Stuff... </vt:lpstr>
      <vt:lpstr>Arrays in C</vt:lpstr>
      <vt:lpstr>Declaration of Arrays in C</vt:lpstr>
      <vt:lpstr>Difference between Initialization and Assignment</vt:lpstr>
      <vt:lpstr>Slide 9</vt:lpstr>
      <vt:lpstr>Cannot assign one array to other</vt:lpstr>
      <vt:lpstr>Slide 11</vt:lpstr>
      <vt:lpstr>Slide 12</vt:lpstr>
      <vt:lpstr>Compare List and Arrays</vt:lpstr>
      <vt:lpstr>Slide 14</vt:lpstr>
      <vt:lpstr>Slide 15</vt:lpstr>
      <vt:lpstr>Huffman Coding Problem</vt:lpstr>
      <vt:lpstr>Huffman Coding problem</vt:lpstr>
      <vt:lpstr>Algorithm</vt:lpstr>
      <vt:lpstr>Strings in C</vt:lpstr>
      <vt:lpstr>Character Arrays Are Special</vt:lpstr>
      <vt:lpstr>Strcpy</vt:lpstr>
      <vt:lpstr>Strcmp</vt:lpstr>
      <vt:lpstr>strcat</vt:lpstr>
      <vt:lpstr>strlen</vt:lpstr>
      <vt:lpstr>Slide 25</vt:lpstr>
      <vt:lpstr>Slide 26</vt:lpstr>
      <vt:lpstr>Tic Tac Toe Problem</vt:lpstr>
      <vt:lpstr>Tic Tac Toe Problem Contd...</vt:lpstr>
      <vt:lpstr>Tic Tac Toe problem</vt:lpstr>
      <vt:lpstr>Algorithm</vt:lpstr>
      <vt:lpstr>New Stuffs...</vt:lpstr>
      <vt:lpstr>Representation of Tic Tac Toe Board</vt:lpstr>
      <vt:lpstr>Row Major Ordering of 2 D Arrays</vt:lpstr>
      <vt:lpstr>Initialization of a Character 2 D Arrays</vt:lpstr>
      <vt:lpstr>Multi dimensional Arrays</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200</cp:revision>
  <dcterms:created xsi:type="dcterms:W3CDTF">2016-01-12T05:48:54Z</dcterms:created>
  <dcterms:modified xsi:type="dcterms:W3CDTF">2016-10-20T04:38:18Z</dcterms:modified>
</cp:coreProperties>
</file>