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301" r:id="rId3"/>
    <p:sldId id="299" r:id="rId4"/>
    <p:sldId id="303" r:id="rId5"/>
    <p:sldId id="302" r:id="rId6"/>
    <p:sldId id="300" r:id="rId7"/>
    <p:sldId id="304" r:id="rId8"/>
    <p:sldId id="305" r:id="rId9"/>
    <p:sldId id="306" r:id="rId10"/>
    <p:sldId id="307" r:id="rId11"/>
    <p:sldId id="308" r:id="rId12"/>
    <p:sldId id="309" r:id="rId13"/>
    <p:sldId id="310" r:id="rId14"/>
    <p:sldId id="312" r:id="rId15"/>
    <p:sldId id="311" r:id="rId16"/>
    <p:sldId id="332" r:id="rId17"/>
    <p:sldId id="333" r:id="rId18"/>
    <p:sldId id="334" r:id="rId19"/>
    <p:sldId id="331" r:id="rId20"/>
    <p:sldId id="335" r:id="rId21"/>
    <p:sldId id="316" r:id="rId22"/>
    <p:sldId id="318" r:id="rId23"/>
    <p:sldId id="313" r:id="rId24"/>
    <p:sldId id="320" r:id="rId25"/>
    <p:sldId id="321" r:id="rId26"/>
    <p:sldId id="322" r:id="rId27"/>
    <p:sldId id="323" r:id="rId28"/>
    <p:sldId id="324" r:id="rId29"/>
    <p:sldId id="325" r:id="rId30"/>
    <p:sldId id="326" r:id="rId31"/>
    <p:sldId id="327" r:id="rId32"/>
    <p:sldId id="328" r:id="rId33"/>
    <p:sldId id="329" r:id="rId34"/>
    <p:sldId id="330" r:id="rId35"/>
    <p:sldId id="317" r:id="rId36"/>
    <p:sldId id="336" r:id="rId37"/>
    <p:sldId id="337" r:id="rId38"/>
    <p:sldId id="339" r:id="rId39"/>
    <p:sldId id="319" r:id="rId40"/>
    <p:sldId id="314" r:id="rId41"/>
    <p:sldId id="338" r:id="rId42"/>
    <p:sldId id="340" r:id="rId43"/>
    <p:sldId id="315"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58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C03CFD-3C1A-41A3-81CC-68CCBF584AAF}" type="datetimeFigureOut">
              <a:rPr lang="en-US" smtClean="0"/>
              <a:pPr/>
              <a:t>10/20/2016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44A91B-9C55-46DE-BC52-8F918EDF2834}"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27F7E33-0294-4AEA-8B64-63B084E368B9}" type="datetimeFigureOut">
              <a:rPr lang="en-US" smtClean="0"/>
              <a:pPr/>
              <a:t>10/20/2016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F1A5E7E-EC26-45B8-88F1-B365ECAFA947}"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27F7E33-0294-4AEA-8B64-63B084E368B9}" type="datetimeFigureOut">
              <a:rPr lang="en-US" smtClean="0"/>
              <a:pPr/>
              <a:t>10/20/2016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F1A5E7E-EC26-45B8-88F1-B365ECAFA947}"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27F7E33-0294-4AEA-8B64-63B084E368B9}" type="datetimeFigureOut">
              <a:rPr lang="en-US" smtClean="0"/>
              <a:pPr/>
              <a:t>10/20/2016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F1A5E7E-EC26-45B8-88F1-B365ECAFA947}"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27F7E33-0294-4AEA-8B64-63B084E368B9}" type="datetimeFigureOut">
              <a:rPr lang="en-US" smtClean="0"/>
              <a:pPr/>
              <a:t>10/20/2016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F1A5E7E-EC26-45B8-88F1-B365ECAFA947}"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7F7E33-0294-4AEA-8B64-63B084E368B9}" type="datetimeFigureOut">
              <a:rPr lang="en-US" smtClean="0"/>
              <a:pPr/>
              <a:t>10/20/2016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F1A5E7E-EC26-45B8-88F1-B365ECAFA947}"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D27F7E33-0294-4AEA-8B64-63B084E368B9}" type="datetimeFigureOut">
              <a:rPr lang="en-US" smtClean="0"/>
              <a:pPr/>
              <a:t>10/20/2016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F1A5E7E-EC26-45B8-88F1-B365ECAFA947}"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D27F7E33-0294-4AEA-8B64-63B084E368B9}" type="datetimeFigureOut">
              <a:rPr lang="en-US" smtClean="0"/>
              <a:pPr/>
              <a:t>10/20/2016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F1A5E7E-EC26-45B8-88F1-B365ECAFA947}"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27F7E33-0294-4AEA-8B64-63B084E368B9}" type="datetimeFigureOut">
              <a:rPr lang="en-US" smtClean="0"/>
              <a:pPr/>
              <a:t>10/20/2016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F1A5E7E-EC26-45B8-88F1-B365ECAFA947}"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7F7E33-0294-4AEA-8B64-63B084E368B9}" type="datetimeFigureOut">
              <a:rPr lang="en-US" smtClean="0"/>
              <a:pPr/>
              <a:t>10/20/2016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F1A5E7E-EC26-45B8-88F1-B365ECAFA947}"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7F7E33-0294-4AEA-8B64-63B084E368B9}" type="datetimeFigureOut">
              <a:rPr lang="en-US" smtClean="0"/>
              <a:pPr/>
              <a:t>10/20/2016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F1A5E7E-EC26-45B8-88F1-B365ECAFA947}"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7F7E33-0294-4AEA-8B64-63B084E368B9}" type="datetimeFigureOut">
              <a:rPr lang="en-US" smtClean="0"/>
              <a:pPr/>
              <a:t>10/20/2016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F1A5E7E-EC26-45B8-88F1-B365ECAFA947}"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7F7E33-0294-4AEA-8B64-63B084E368B9}" type="datetimeFigureOut">
              <a:rPr lang="en-US" smtClean="0"/>
              <a:pPr/>
              <a:t>10/20/2016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1A5E7E-EC26-45B8-88F1-B365ECAFA947}"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Functions in C</a:t>
            </a:r>
            <a:endParaRPr lang="en-GB" dirty="0"/>
          </a:p>
        </p:txBody>
      </p:sp>
      <p:sp>
        <p:nvSpPr>
          <p:cNvPr id="3" name="Subtitle 2"/>
          <p:cNvSpPr>
            <a:spLocks noGrp="1"/>
          </p:cNvSpPr>
          <p:nvPr>
            <p:ph type="subTitle" idx="1"/>
          </p:nvPr>
        </p:nvSpPr>
        <p:spPr/>
        <p:txBody>
          <a:bodyPr/>
          <a:lstStyle/>
          <a:p>
            <a:endParaRPr lang="en-GB"/>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31762"/>
            <a:ext cx="8229600" cy="939784"/>
          </a:xfrm>
        </p:spPr>
        <p:txBody>
          <a:bodyPr>
            <a:normAutofit/>
          </a:bodyPr>
          <a:lstStyle/>
          <a:p>
            <a:r>
              <a:rPr lang="en-GB" b="1" dirty="0" smtClean="0"/>
              <a:t>Modules in Accident Problem</a:t>
            </a:r>
            <a:endParaRPr lang="en-GB" dirty="0"/>
          </a:p>
        </p:txBody>
      </p:sp>
      <p:sp>
        <p:nvSpPr>
          <p:cNvPr id="3" name="Content Placeholder 2"/>
          <p:cNvSpPr>
            <a:spLocks noGrp="1"/>
          </p:cNvSpPr>
          <p:nvPr>
            <p:ph idx="1"/>
          </p:nvPr>
        </p:nvSpPr>
        <p:spPr>
          <a:xfrm>
            <a:off x="428596" y="1071546"/>
            <a:ext cx="8229600" cy="4643470"/>
          </a:xfrm>
        </p:spPr>
        <p:txBody>
          <a:bodyPr>
            <a:normAutofit/>
          </a:bodyPr>
          <a:lstStyle/>
          <a:p>
            <a:pPr marL="514350" indent="-514350" algn="just">
              <a:lnSpc>
                <a:spcPct val="150000"/>
              </a:lnSpc>
            </a:pPr>
            <a:r>
              <a:rPr lang="en-GB" dirty="0" smtClean="0"/>
              <a:t>Module to read values</a:t>
            </a:r>
          </a:p>
          <a:p>
            <a:pPr marL="514350" indent="-514350" algn="just">
              <a:lnSpc>
                <a:spcPct val="150000"/>
              </a:lnSpc>
            </a:pPr>
            <a:r>
              <a:rPr lang="en-GB" dirty="0" smtClean="0"/>
              <a:t>Module to find mean of values</a:t>
            </a:r>
          </a:p>
          <a:p>
            <a:pPr marL="514350" indent="-514350" algn="just">
              <a:lnSpc>
                <a:spcPct val="150000"/>
              </a:lnSpc>
            </a:pPr>
            <a:r>
              <a:rPr lang="en-GB" dirty="0" smtClean="0"/>
              <a:t>Module to find difference between values and mean</a:t>
            </a:r>
          </a:p>
          <a:p>
            <a:pPr marL="514350" indent="-514350" algn="just">
              <a:lnSpc>
                <a:spcPct val="150000"/>
              </a:lnSpc>
            </a:pPr>
            <a:r>
              <a:rPr lang="en-GB" dirty="0" smtClean="0"/>
              <a:t>Print the values</a:t>
            </a:r>
          </a:p>
          <a:p>
            <a:pPr marL="514350" indent="-514350" algn="just">
              <a:lnSpc>
                <a:spcPct val="150000"/>
              </a:lnSpc>
            </a:pPr>
            <a:endParaRPr lang="en-GB" dirty="0" smtClean="0"/>
          </a:p>
          <a:p>
            <a:pPr marL="514350" indent="-514350" algn="just">
              <a:lnSpc>
                <a:spcPct val="150000"/>
              </a:lnSpc>
            </a:pPr>
            <a:endParaRPr lang="en-GB" dirty="0"/>
          </a:p>
        </p:txBody>
      </p:sp>
      <p:sp>
        <p:nvSpPr>
          <p:cNvPr id="1026" name="AutoShape 2"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28" name="AutoShape 4"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0" name="AutoShape 6"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31762"/>
            <a:ext cx="8229600" cy="939784"/>
          </a:xfrm>
        </p:spPr>
        <p:txBody>
          <a:bodyPr>
            <a:normAutofit/>
          </a:bodyPr>
          <a:lstStyle/>
          <a:p>
            <a:r>
              <a:rPr lang="en-GB" dirty="0" smtClean="0"/>
              <a:t>Functions in C</a:t>
            </a:r>
            <a:endParaRPr lang="en-GB" dirty="0"/>
          </a:p>
        </p:txBody>
      </p:sp>
      <p:sp>
        <p:nvSpPr>
          <p:cNvPr id="3" name="Content Placeholder 2"/>
          <p:cNvSpPr>
            <a:spLocks noGrp="1"/>
          </p:cNvSpPr>
          <p:nvPr>
            <p:ph idx="1"/>
          </p:nvPr>
        </p:nvSpPr>
        <p:spPr>
          <a:xfrm>
            <a:off x="428596" y="1071546"/>
            <a:ext cx="8229600" cy="5072098"/>
          </a:xfrm>
        </p:spPr>
        <p:txBody>
          <a:bodyPr>
            <a:normAutofit lnSpcReduction="10000"/>
          </a:bodyPr>
          <a:lstStyle/>
          <a:p>
            <a:pPr marL="514350" indent="-514350" algn="just">
              <a:lnSpc>
                <a:spcPct val="150000"/>
              </a:lnSpc>
            </a:pPr>
            <a:r>
              <a:rPr lang="en-GB" dirty="0" smtClean="0"/>
              <a:t>Modularity is supported in C by functions</a:t>
            </a:r>
          </a:p>
          <a:p>
            <a:pPr marL="514350" indent="-514350" algn="just">
              <a:lnSpc>
                <a:spcPct val="150000"/>
              </a:lnSpc>
            </a:pPr>
            <a:r>
              <a:rPr lang="en-US" dirty="0" smtClean="0"/>
              <a:t>All variables declared inside functions are local variables</a:t>
            </a:r>
          </a:p>
          <a:p>
            <a:pPr lvl="2">
              <a:lnSpc>
                <a:spcPct val="150000"/>
              </a:lnSpc>
            </a:pPr>
            <a:r>
              <a:rPr lang="en-US" dirty="0" smtClean="0"/>
              <a:t>Known only in function defined</a:t>
            </a:r>
          </a:p>
          <a:p>
            <a:pPr>
              <a:lnSpc>
                <a:spcPct val="150000"/>
              </a:lnSpc>
            </a:pPr>
            <a:r>
              <a:rPr lang="en-US" dirty="0" smtClean="0"/>
              <a:t>Parameters</a:t>
            </a:r>
          </a:p>
          <a:p>
            <a:pPr lvl="2">
              <a:lnSpc>
                <a:spcPct val="150000"/>
              </a:lnSpc>
            </a:pPr>
            <a:r>
              <a:rPr lang="en-US" dirty="0" smtClean="0"/>
              <a:t>Communicate information between functions</a:t>
            </a:r>
          </a:p>
          <a:p>
            <a:pPr lvl="2">
              <a:lnSpc>
                <a:spcPct val="150000"/>
              </a:lnSpc>
            </a:pPr>
            <a:r>
              <a:rPr lang="en-US" dirty="0" smtClean="0"/>
              <a:t>Local variables</a:t>
            </a:r>
          </a:p>
          <a:p>
            <a:pPr>
              <a:lnSpc>
                <a:spcPct val="150000"/>
              </a:lnSpc>
            </a:pPr>
            <a:endParaRPr lang="en-US" dirty="0" smtClean="0"/>
          </a:p>
          <a:p>
            <a:pPr marL="514350" indent="-514350" algn="just">
              <a:lnSpc>
                <a:spcPct val="150000"/>
              </a:lnSpc>
            </a:pPr>
            <a:endParaRPr lang="en-GB" dirty="0" smtClean="0"/>
          </a:p>
        </p:txBody>
      </p:sp>
      <p:sp>
        <p:nvSpPr>
          <p:cNvPr id="1026" name="AutoShape 2"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28" name="AutoShape 4"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0" name="AutoShape 6"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31762"/>
            <a:ext cx="8229600" cy="939784"/>
          </a:xfrm>
        </p:spPr>
        <p:txBody>
          <a:bodyPr>
            <a:normAutofit fontScale="90000"/>
          </a:bodyPr>
          <a:lstStyle/>
          <a:p>
            <a:pPr marL="514350" indent="-514350">
              <a:lnSpc>
                <a:spcPct val="150000"/>
              </a:lnSpc>
            </a:pPr>
            <a:r>
              <a:rPr lang="en-GB" dirty="0" smtClean="0"/>
              <a:t>Syntax for Function Declaration</a:t>
            </a:r>
          </a:p>
        </p:txBody>
      </p:sp>
      <p:sp>
        <p:nvSpPr>
          <p:cNvPr id="3" name="Content Placeholder 2"/>
          <p:cNvSpPr>
            <a:spLocks noGrp="1"/>
          </p:cNvSpPr>
          <p:nvPr>
            <p:ph idx="1"/>
          </p:nvPr>
        </p:nvSpPr>
        <p:spPr>
          <a:xfrm>
            <a:off x="428596" y="1071546"/>
            <a:ext cx="8229600" cy="5643602"/>
          </a:xfrm>
        </p:spPr>
        <p:txBody>
          <a:bodyPr>
            <a:normAutofit/>
          </a:bodyPr>
          <a:lstStyle/>
          <a:p>
            <a:pPr marL="514350" indent="-514350" algn="just">
              <a:lnSpc>
                <a:spcPct val="150000"/>
              </a:lnSpc>
            </a:pPr>
            <a:r>
              <a:rPr lang="en-GB" dirty="0" err="1" smtClean="0"/>
              <a:t>ftype</a:t>
            </a:r>
            <a:r>
              <a:rPr lang="en-GB" dirty="0" smtClean="0"/>
              <a:t> </a:t>
            </a:r>
            <a:r>
              <a:rPr lang="en-GB" dirty="0" err="1" smtClean="0"/>
              <a:t>fname</a:t>
            </a:r>
            <a:r>
              <a:rPr lang="en-GB" dirty="0" smtClean="0"/>
              <a:t> (void); </a:t>
            </a:r>
          </a:p>
          <a:p>
            <a:pPr marL="514350" indent="-514350" algn="just">
              <a:lnSpc>
                <a:spcPct val="150000"/>
              </a:lnSpc>
              <a:buNone/>
            </a:pPr>
            <a:r>
              <a:rPr lang="en-GB" dirty="0" smtClean="0"/>
              <a:t>	void </a:t>
            </a:r>
            <a:r>
              <a:rPr lang="en-GB" dirty="0" err="1" smtClean="0"/>
              <a:t>draw_circle</a:t>
            </a:r>
            <a:r>
              <a:rPr lang="en-GB" dirty="0" smtClean="0"/>
              <a:t>(void);</a:t>
            </a:r>
          </a:p>
          <a:p>
            <a:pPr marL="514350" indent="-514350" algn="just">
              <a:lnSpc>
                <a:spcPct val="150000"/>
              </a:lnSpc>
            </a:pPr>
            <a:r>
              <a:rPr lang="en-US" dirty="0" smtClean="0"/>
              <a:t>Declarations and statements: function body (block)</a:t>
            </a:r>
          </a:p>
          <a:p>
            <a:pPr marL="514350" indent="-514350" algn="just">
              <a:lnSpc>
                <a:spcPct val="150000"/>
              </a:lnSpc>
            </a:pPr>
            <a:r>
              <a:rPr lang="en-US" dirty="0" smtClean="0"/>
              <a:t>Functions can not be defined inside other functions</a:t>
            </a:r>
            <a:endParaRPr lang="en-GB" dirty="0" smtClean="0"/>
          </a:p>
          <a:p>
            <a:pPr marL="514350" indent="-514350" algn="just">
              <a:lnSpc>
                <a:spcPct val="150000"/>
              </a:lnSpc>
            </a:pPr>
            <a:endParaRPr lang="en-GB" dirty="0"/>
          </a:p>
        </p:txBody>
      </p:sp>
      <p:sp>
        <p:nvSpPr>
          <p:cNvPr id="1026" name="AutoShape 2"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28" name="AutoShape 4"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0" name="AutoShape 6"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31762"/>
            <a:ext cx="8229600" cy="939784"/>
          </a:xfrm>
        </p:spPr>
        <p:txBody>
          <a:bodyPr>
            <a:normAutofit fontScale="90000"/>
          </a:bodyPr>
          <a:lstStyle/>
          <a:p>
            <a:pPr marL="514350" indent="-514350">
              <a:lnSpc>
                <a:spcPct val="150000"/>
              </a:lnSpc>
            </a:pPr>
            <a:r>
              <a:rPr lang="en-GB" dirty="0" smtClean="0"/>
              <a:t>Syntax for Function Definition</a:t>
            </a:r>
          </a:p>
        </p:txBody>
      </p:sp>
      <p:sp>
        <p:nvSpPr>
          <p:cNvPr id="3" name="Content Placeholder 2"/>
          <p:cNvSpPr>
            <a:spLocks noGrp="1"/>
          </p:cNvSpPr>
          <p:nvPr>
            <p:ph idx="1"/>
          </p:nvPr>
        </p:nvSpPr>
        <p:spPr>
          <a:xfrm>
            <a:off x="428596" y="1071546"/>
            <a:ext cx="8229600" cy="4929222"/>
          </a:xfrm>
        </p:spPr>
        <p:txBody>
          <a:bodyPr>
            <a:normAutofit lnSpcReduction="10000"/>
          </a:bodyPr>
          <a:lstStyle/>
          <a:p>
            <a:pPr marL="514350" indent="-514350" algn="just">
              <a:lnSpc>
                <a:spcPct val="150000"/>
              </a:lnSpc>
              <a:buNone/>
            </a:pPr>
            <a:r>
              <a:rPr lang="en-GB" dirty="0" smtClean="0"/>
              <a:t>function header</a:t>
            </a:r>
          </a:p>
          <a:p>
            <a:pPr marL="514350" indent="-514350" algn="just">
              <a:lnSpc>
                <a:spcPct val="150000"/>
              </a:lnSpc>
              <a:buNone/>
            </a:pPr>
            <a:r>
              <a:rPr lang="en-GB" dirty="0" smtClean="0"/>
              <a:t>{</a:t>
            </a:r>
          </a:p>
          <a:p>
            <a:pPr marL="514350" indent="-514350" algn="just">
              <a:lnSpc>
                <a:spcPct val="150000"/>
              </a:lnSpc>
              <a:buNone/>
            </a:pPr>
            <a:r>
              <a:rPr lang="en-GB" dirty="0" smtClean="0"/>
              <a:t>statements</a:t>
            </a:r>
          </a:p>
          <a:p>
            <a:pPr marL="514350" indent="-514350" algn="just">
              <a:lnSpc>
                <a:spcPct val="150000"/>
              </a:lnSpc>
              <a:buNone/>
            </a:pPr>
            <a:r>
              <a:rPr lang="en-GB" dirty="0" smtClean="0"/>
              <a:t>}</a:t>
            </a:r>
          </a:p>
          <a:p>
            <a:pPr marL="514350" indent="-514350" algn="just">
              <a:lnSpc>
                <a:spcPct val="150000"/>
              </a:lnSpc>
              <a:buNone/>
            </a:pPr>
            <a:r>
              <a:rPr lang="en-GB" b="1" dirty="0" smtClean="0"/>
              <a:t>Syntax of function header</a:t>
            </a:r>
          </a:p>
          <a:p>
            <a:pPr marL="514350" indent="-514350" algn="just">
              <a:lnSpc>
                <a:spcPct val="150000"/>
              </a:lnSpc>
              <a:buNone/>
            </a:pPr>
            <a:r>
              <a:rPr lang="en-GB" dirty="0" err="1" smtClean="0"/>
              <a:t>return_type</a:t>
            </a:r>
            <a:r>
              <a:rPr lang="en-GB" dirty="0" smtClean="0"/>
              <a:t> </a:t>
            </a:r>
            <a:r>
              <a:rPr lang="en-GB" dirty="0" err="1" smtClean="0"/>
              <a:t>function_Name</a:t>
            </a:r>
            <a:r>
              <a:rPr lang="en-GB" dirty="0" smtClean="0"/>
              <a:t>(</a:t>
            </a:r>
            <a:r>
              <a:rPr lang="en-GB" dirty="0" err="1" smtClean="0"/>
              <a:t>parameter_List</a:t>
            </a:r>
            <a:r>
              <a:rPr lang="en-GB" dirty="0" smtClean="0"/>
              <a:t>)</a:t>
            </a:r>
            <a:endParaRPr lang="en-GB" dirty="0"/>
          </a:p>
        </p:txBody>
      </p:sp>
      <p:sp>
        <p:nvSpPr>
          <p:cNvPr id="1026" name="AutoShape 2"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28" name="AutoShape 4"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0" name="AutoShape 6"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03200"/>
            <a:ext cx="8229600" cy="725470"/>
          </a:xfrm>
        </p:spPr>
        <p:txBody>
          <a:bodyPr>
            <a:normAutofit fontScale="90000"/>
          </a:bodyPr>
          <a:lstStyle/>
          <a:p>
            <a:r>
              <a:rPr lang="en-GB" dirty="0" smtClean="0"/>
              <a:t>Passing Arguments</a:t>
            </a:r>
            <a:endParaRPr lang="en-GB" dirty="0"/>
          </a:p>
        </p:txBody>
      </p:sp>
      <p:sp>
        <p:nvSpPr>
          <p:cNvPr id="3" name="Content Placeholder 2"/>
          <p:cNvSpPr>
            <a:spLocks noGrp="1"/>
          </p:cNvSpPr>
          <p:nvPr>
            <p:ph idx="1"/>
          </p:nvPr>
        </p:nvSpPr>
        <p:spPr>
          <a:xfrm>
            <a:off x="457200" y="1071546"/>
            <a:ext cx="8229600" cy="5357850"/>
          </a:xfrm>
        </p:spPr>
        <p:txBody>
          <a:bodyPr>
            <a:normAutofit/>
          </a:bodyPr>
          <a:lstStyle/>
          <a:p>
            <a:r>
              <a:rPr lang="en-US" dirty="0" smtClean="0"/>
              <a:t>Call by value</a:t>
            </a:r>
          </a:p>
          <a:p>
            <a:pPr lvl="1"/>
            <a:r>
              <a:rPr lang="en-US" dirty="0" smtClean="0"/>
              <a:t>Copy of argument passed to function</a:t>
            </a:r>
          </a:p>
          <a:p>
            <a:pPr lvl="1"/>
            <a:r>
              <a:rPr lang="en-US" dirty="0" smtClean="0"/>
              <a:t>Changes in function do not effect original</a:t>
            </a:r>
          </a:p>
          <a:p>
            <a:pPr lvl="1"/>
            <a:r>
              <a:rPr lang="en-US" dirty="0" smtClean="0"/>
              <a:t>Use when function does not need to modify argument</a:t>
            </a:r>
          </a:p>
          <a:p>
            <a:pPr lvl="2"/>
            <a:r>
              <a:rPr lang="en-US" dirty="0" smtClean="0"/>
              <a:t>Avoids accidental changes</a:t>
            </a:r>
          </a:p>
          <a:p>
            <a:r>
              <a:rPr lang="en-US" dirty="0" smtClean="0"/>
              <a:t>Call by reference </a:t>
            </a:r>
          </a:p>
          <a:p>
            <a:pPr lvl="1"/>
            <a:r>
              <a:rPr lang="en-US" dirty="0" smtClean="0"/>
              <a:t>Passes original argument</a:t>
            </a:r>
          </a:p>
          <a:p>
            <a:pPr lvl="1"/>
            <a:r>
              <a:rPr lang="en-US" dirty="0" smtClean="0"/>
              <a:t>Changes in function effect original</a:t>
            </a:r>
          </a:p>
          <a:p>
            <a:pPr lvl="1"/>
            <a:r>
              <a:rPr lang="en-US" dirty="0" smtClean="0"/>
              <a:t>Only used with trusted functions</a:t>
            </a:r>
            <a:endParaRPr lang="en-GB"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31762"/>
            <a:ext cx="8229600" cy="939784"/>
          </a:xfrm>
        </p:spPr>
        <p:txBody>
          <a:bodyPr>
            <a:normAutofit fontScale="90000"/>
          </a:bodyPr>
          <a:lstStyle/>
          <a:p>
            <a:pPr marL="514350" indent="-514350">
              <a:lnSpc>
                <a:spcPct val="150000"/>
              </a:lnSpc>
            </a:pPr>
            <a:r>
              <a:rPr lang="en-GB" dirty="0" smtClean="0"/>
              <a:t>Return Statement</a:t>
            </a:r>
          </a:p>
        </p:txBody>
      </p:sp>
      <p:sp>
        <p:nvSpPr>
          <p:cNvPr id="3" name="Content Placeholder 2"/>
          <p:cNvSpPr>
            <a:spLocks noGrp="1"/>
          </p:cNvSpPr>
          <p:nvPr>
            <p:ph idx="1"/>
          </p:nvPr>
        </p:nvSpPr>
        <p:spPr>
          <a:xfrm>
            <a:off x="428596" y="1071546"/>
            <a:ext cx="4071966" cy="1357322"/>
          </a:xfrm>
        </p:spPr>
        <p:txBody>
          <a:bodyPr>
            <a:normAutofit/>
          </a:bodyPr>
          <a:lstStyle/>
          <a:p>
            <a:pPr marL="514350" indent="-514350" algn="just">
              <a:buNone/>
            </a:pPr>
            <a:r>
              <a:rPr lang="en-GB" dirty="0" smtClean="0"/>
              <a:t>return;</a:t>
            </a:r>
          </a:p>
          <a:p>
            <a:pPr marL="514350" indent="-514350" algn="just">
              <a:buNone/>
            </a:pPr>
            <a:r>
              <a:rPr lang="en-GB" dirty="0" smtClean="0"/>
              <a:t>return expression;</a:t>
            </a:r>
            <a:endParaRPr lang="en-GB" dirty="0"/>
          </a:p>
        </p:txBody>
      </p:sp>
      <p:sp>
        <p:nvSpPr>
          <p:cNvPr id="1026" name="AutoShape 2"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28" name="AutoShape 4"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0" name="AutoShape 6"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38914" name="Picture 2"/>
          <p:cNvPicPr>
            <a:picLocks noChangeAspect="1" noChangeArrowheads="1"/>
          </p:cNvPicPr>
          <p:nvPr/>
        </p:nvPicPr>
        <p:blipFill>
          <a:blip r:embed="rId2"/>
          <a:srcRect/>
          <a:stretch>
            <a:fillRect/>
          </a:stretch>
        </p:blipFill>
        <p:spPr bwMode="auto">
          <a:xfrm>
            <a:off x="4572000" y="1285860"/>
            <a:ext cx="3324481" cy="857256"/>
          </a:xfrm>
          <a:prstGeom prst="rect">
            <a:avLst/>
          </a:prstGeom>
          <a:noFill/>
          <a:ln w="9525">
            <a:noFill/>
            <a:miter lim="800000"/>
            <a:headEnd/>
            <a:tailEnd/>
          </a:ln>
          <a:effectLst/>
        </p:spPr>
      </p:pic>
      <p:pic>
        <p:nvPicPr>
          <p:cNvPr id="38915" name="Picture 3"/>
          <p:cNvPicPr>
            <a:picLocks noChangeAspect="1" noChangeArrowheads="1"/>
          </p:cNvPicPr>
          <p:nvPr/>
        </p:nvPicPr>
        <p:blipFill>
          <a:blip r:embed="rId3"/>
          <a:srcRect/>
          <a:stretch>
            <a:fillRect/>
          </a:stretch>
        </p:blipFill>
        <p:spPr bwMode="auto">
          <a:xfrm>
            <a:off x="285720" y="2928934"/>
            <a:ext cx="8553924" cy="1714512"/>
          </a:xfrm>
          <a:prstGeom prst="rect">
            <a:avLst/>
          </a:prstGeom>
          <a:noFill/>
          <a:ln w="9525">
            <a:noFill/>
            <a:miter lim="800000"/>
            <a:headEnd/>
            <a:tailEnd/>
          </a:ln>
          <a:effectLst/>
        </p:spPr>
      </p:pic>
      <p:sp>
        <p:nvSpPr>
          <p:cNvPr id="9" name="Content Placeholder 2"/>
          <p:cNvSpPr txBox="1">
            <a:spLocks/>
          </p:cNvSpPr>
          <p:nvPr/>
        </p:nvSpPr>
        <p:spPr>
          <a:xfrm>
            <a:off x="357158" y="4714884"/>
            <a:ext cx="7143800" cy="1357322"/>
          </a:xfrm>
          <a:prstGeom prst="rect">
            <a:avLst/>
          </a:prstGeom>
        </p:spPr>
        <p:txBody>
          <a:bodyPr vert="horz" lIns="91440" tIns="45720" rIns="91440" bIns="45720" rtlCol="0">
            <a:normAutofit/>
          </a:bodyPr>
          <a:lstStyle/>
          <a:p>
            <a:pPr marL="514350" marR="0" lvl="0" indent="-51435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Unlike Python C can return only value</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857224" y="928670"/>
            <a:ext cx="7072362" cy="5485747"/>
          </a:xfrm>
          <a:prstGeom prst="rect">
            <a:avLst/>
          </a:prstGeom>
          <a:noFill/>
          <a:ln w="9525">
            <a:noFill/>
            <a:miter lim="800000"/>
            <a:headEnd/>
            <a:tailEnd/>
          </a:ln>
          <a:effectLst/>
        </p:spPr>
      </p:pic>
      <p:sp>
        <p:nvSpPr>
          <p:cNvPr id="3" name="TextBox 2"/>
          <p:cNvSpPr txBox="1"/>
          <p:nvPr/>
        </p:nvSpPr>
        <p:spPr>
          <a:xfrm>
            <a:off x="1285852" y="142852"/>
            <a:ext cx="5857916" cy="584775"/>
          </a:xfrm>
          <a:prstGeom prst="rect">
            <a:avLst/>
          </a:prstGeom>
          <a:noFill/>
        </p:spPr>
        <p:txBody>
          <a:bodyPr wrap="square" rtlCol="0">
            <a:spAutoFit/>
          </a:bodyPr>
          <a:lstStyle/>
          <a:p>
            <a:pPr algn="ctr"/>
            <a:r>
              <a:rPr lang="en-GB" sz="3200" b="1" dirty="0" smtClean="0"/>
              <a:t>Pass by Value</a:t>
            </a:r>
            <a:endParaRPr lang="en-GB" sz="3200"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javaguru.co/wp-content/uploads/2015/01/java-2Bpass-2Bby-2Breference-375x195.png"/>
          <p:cNvPicPr>
            <a:picLocks noChangeAspect="1" noChangeArrowheads="1"/>
          </p:cNvPicPr>
          <p:nvPr/>
        </p:nvPicPr>
        <p:blipFill>
          <a:blip r:embed="rId2"/>
          <a:srcRect/>
          <a:stretch>
            <a:fillRect/>
          </a:stretch>
        </p:blipFill>
        <p:spPr bwMode="auto">
          <a:xfrm>
            <a:off x="1142976" y="785794"/>
            <a:ext cx="5907370" cy="3071834"/>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descr="http://image.slidesharecdn.com/classes-functionoverloading-120928143139-phpapp01/95/classes-function-overloading-11-728.jpg?cb=1348842768"/>
          <p:cNvPicPr>
            <a:picLocks noChangeAspect="1" noChangeArrowheads="1"/>
          </p:cNvPicPr>
          <p:nvPr/>
        </p:nvPicPr>
        <p:blipFill>
          <a:blip r:embed="rId2"/>
          <a:srcRect/>
          <a:stretch>
            <a:fillRect/>
          </a:stretch>
        </p:blipFill>
        <p:spPr bwMode="auto">
          <a:xfrm>
            <a:off x="500034" y="428604"/>
            <a:ext cx="7786742" cy="5840058"/>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31762"/>
            <a:ext cx="8229600" cy="939784"/>
          </a:xfrm>
        </p:spPr>
        <p:txBody>
          <a:bodyPr>
            <a:normAutofit fontScale="90000"/>
          </a:bodyPr>
          <a:lstStyle/>
          <a:p>
            <a:pPr marL="514350" indent="-514350">
              <a:lnSpc>
                <a:spcPct val="150000"/>
              </a:lnSpc>
            </a:pPr>
            <a:r>
              <a:rPr lang="en-GB" dirty="0" smtClean="0"/>
              <a:t>Pass by Address or Reference</a:t>
            </a:r>
          </a:p>
        </p:txBody>
      </p:sp>
      <p:sp>
        <p:nvSpPr>
          <p:cNvPr id="3" name="Content Placeholder 2"/>
          <p:cNvSpPr>
            <a:spLocks noGrp="1"/>
          </p:cNvSpPr>
          <p:nvPr>
            <p:ph idx="1"/>
          </p:nvPr>
        </p:nvSpPr>
        <p:spPr>
          <a:xfrm>
            <a:off x="428596" y="1071546"/>
            <a:ext cx="8072494" cy="5572164"/>
          </a:xfrm>
        </p:spPr>
        <p:txBody>
          <a:bodyPr>
            <a:normAutofit lnSpcReduction="10000"/>
          </a:bodyPr>
          <a:lstStyle/>
          <a:p>
            <a:pPr marL="514350" indent="-514350" algn="just"/>
            <a:r>
              <a:rPr lang="en-GB" dirty="0" smtClean="0"/>
              <a:t>Address of variable is passed</a:t>
            </a:r>
          </a:p>
          <a:p>
            <a:pPr marL="514350" indent="-514350" algn="just"/>
            <a:r>
              <a:rPr lang="en-GB" dirty="0" smtClean="0"/>
              <a:t>Pointer variables are used in function declaration and definition</a:t>
            </a:r>
          </a:p>
          <a:p>
            <a:pPr marL="514350" indent="-514350" algn="just"/>
            <a:r>
              <a:rPr lang="en-GB" dirty="0" smtClean="0"/>
              <a:t>Address of variable is got by prefixing variable name with an ‘&amp;’</a:t>
            </a:r>
          </a:p>
          <a:p>
            <a:pPr marL="514350" indent="-514350" algn="just"/>
            <a:r>
              <a:rPr lang="en-GB" dirty="0" smtClean="0"/>
              <a:t>Pointer variables are declared with a ‘*’ in front</a:t>
            </a:r>
          </a:p>
          <a:p>
            <a:pPr marL="514350" indent="-514350" algn="just"/>
            <a:r>
              <a:rPr lang="en-GB" dirty="0" smtClean="0"/>
              <a:t>An integer pointer variable is declared as</a:t>
            </a:r>
          </a:p>
          <a:p>
            <a:pPr marL="514350" indent="-514350" algn="just">
              <a:buNone/>
            </a:pPr>
            <a:r>
              <a:rPr lang="en-GB" dirty="0" smtClean="0"/>
              <a:t>	</a:t>
            </a:r>
            <a:r>
              <a:rPr lang="en-GB" dirty="0" err="1" smtClean="0"/>
              <a:t>int</a:t>
            </a:r>
            <a:r>
              <a:rPr lang="en-GB" dirty="0" smtClean="0"/>
              <a:t>* a;</a:t>
            </a:r>
          </a:p>
          <a:p>
            <a:pPr marL="514350" indent="-514350" algn="just"/>
            <a:r>
              <a:rPr lang="en-GB" dirty="0" smtClean="0"/>
              <a:t>Value of an address is got by using ‘*’ operator</a:t>
            </a:r>
          </a:p>
          <a:p>
            <a:pPr marL="514350" indent="-514350" algn="just">
              <a:buNone/>
            </a:pPr>
            <a:endParaRPr lang="en-GB" dirty="0"/>
          </a:p>
        </p:txBody>
      </p:sp>
      <p:sp>
        <p:nvSpPr>
          <p:cNvPr id="1026" name="AutoShape 2"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28" name="AutoShape 4"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0" name="AutoShape 6"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easypacelearning.com/design/images/carparts2.jpg"/>
          <p:cNvPicPr>
            <a:picLocks noChangeAspect="1" noChangeArrowheads="1"/>
          </p:cNvPicPr>
          <p:nvPr/>
        </p:nvPicPr>
        <p:blipFill>
          <a:blip r:embed="rId2"/>
          <a:srcRect/>
          <a:stretch>
            <a:fillRect/>
          </a:stretch>
        </p:blipFill>
        <p:spPr bwMode="auto">
          <a:xfrm>
            <a:off x="285720" y="500042"/>
            <a:ext cx="8643998" cy="5637883"/>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p:cNvPicPr>
            <a:picLocks noChangeAspect="1" noChangeArrowheads="1"/>
          </p:cNvPicPr>
          <p:nvPr/>
        </p:nvPicPr>
        <p:blipFill>
          <a:blip r:embed="rId2"/>
          <a:srcRect/>
          <a:stretch>
            <a:fillRect/>
          </a:stretch>
        </p:blipFill>
        <p:spPr bwMode="auto">
          <a:xfrm>
            <a:off x="714348" y="571480"/>
            <a:ext cx="6786610" cy="59817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9" name="Picture 3"/>
          <p:cNvPicPr>
            <a:picLocks noChangeAspect="1" noChangeArrowheads="1"/>
          </p:cNvPicPr>
          <p:nvPr/>
        </p:nvPicPr>
        <p:blipFill>
          <a:blip r:embed="rId2"/>
          <a:srcRect/>
          <a:stretch>
            <a:fillRect/>
          </a:stretch>
        </p:blipFill>
        <p:spPr bwMode="auto">
          <a:xfrm>
            <a:off x="214282" y="520196"/>
            <a:ext cx="8358246" cy="6337804"/>
          </a:xfrm>
          <a:prstGeom prst="rect">
            <a:avLst/>
          </a:prstGeom>
          <a:noFill/>
          <a:ln w="9525">
            <a:noFill/>
            <a:miter lim="800000"/>
            <a:headEnd/>
            <a:tailEnd/>
          </a:ln>
          <a:effectLst/>
        </p:spPr>
      </p:pic>
      <p:sp>
        <p:nvSpPr>
          <p:cNvPr id="4" name="Title 1"/>
          <p:cNvSpPr txBox="1">
            <a:spLocks/>
          </p:cNvSpPr>
          <p:nvPr/>
        </p:nvSpPr>
        <p:spPr>
          <a:xfrm>
            <a:off x="428596" y="71414"/>
            <a:ext cx="8229600" cy="511156"/>
          </a:xfrm>
          <a:prstGeom prst="rect">
            <a:avLst/>
          </a:prstGeom>
        </p:spPr>
        <p:txBody>
          <a:bodyPr>
            <a:normAutofit fontScale="45000" lnSpcReduction="20000"/>
          </a:bodyPr>
          <a:lstStyle/>
          <a:p>
            <a:pPr marL="514350" marR="0" lvl="0" indent="-514350" algn="ctr" defTabSz="914400" rtl="0" eaLnBrk="1" fontAlgn="auto" latinLnBrk="0" hangingPunct="1">
              <a:lnSpc>
                <a:spcPct val="150000"/>
              </a:lnSpc>
              <a:spcBef>
                <a:spcPct val="0"/>
              </a:spcBef>
              <a:spcAft>
                <a:spcPts val="0"/>
              </a:spcAft>
              <a:buClrTx/>
              <a:buSzTx/>
              <a:buFontTx/>
              <a:buNone/>
              <a:tabLst/>
              <a:defRPr/>
            </a:pPr>
            <a:r>
              <a:rPr kumimoji="0" lang="en-GB" sz="4400" b="1" i="0" u="none" strike="noStrike" kern="1200" cap="none" spc="0" normalizeH="0" baseline="0" noProof="0" dirty="0" err="1" smtClean="0">
                <a:ln>
                  <a:noFill/>
                </a:ln>
                <a:solidFill>
                  <a:schemeClr val="tx1"/>
                </a:solidFill>
                <a:effectLst/>
                <a:uLnTx/>
                <a:uFillTx/>
                <a:latin typeface="+mj-lt"/>
                <a:ea typeface="+mj-ea"/>
                <a:cs typeface="+mj-cs"/>
              </a:rPr>
              <a:t>Isogram</a:t>
            </a:r>
            <a:r>
              <a:rPr kumimoji="0" lang="en-GB" sz="4400" b="1" i="0" u="none" strike="noStrike" kern="1200" cap="none" spc="0" normalizeH="0" noProof="0" dirty="0" smtClean="0">
                <a:ln>
                  <a:noFill/>
                </a:ln>
                <a:solidFill>
                  <a:schemeClr val="tx1"/>
                </a:solidFill>
                <a:effectLst/>
                <a:uLnTx/>
                <a:uFillTx/>
                <a:latin typeface="+mj-lt"/>
                <a:ea typeface="+mj-ea"/>
                <a:cs typeface="+mj-cs"/>
              </a:rPr>
              <a:t> </a:t>
            </a:r>
            <a:r>
              <a:rPr kumimoji="0" lang="en-GB" sz="4400" b="1" i="0" u="none" strike="noStrike" kern="1200" cap="none" spc="0" normalizeH="0" noProof="0" dirty="0" err="1" smtClean="0">
                <a:ln>
                  <a:noFill/>
                </a:ln>
                <a:solidFill>
                  <a:schemeClr val="tx1"/>
                </a:solidFill>
                <a:effectLst/>
                <a:uLnTx/>
                <a:uFillTx/>
                <a:latin typeface="+mj-lt"/>
                <a:ea typeface="+mj-ea"/>
                <a:cs typeface="+mj-cs"/>
              </a:rPr>
              <a:t>Proble</a:t>
            </a:r>
            <a:r>
              <a:rPr lang="en-GB" sz="4400" b="1" dirty="0" smtClean="0">
                <a:latin typeface="+mj-lt"/>
                <a:ea typeface="+mj-ea"/>
                <a:cs typeface="+mj-cs"/>
              </a:rPr>
              <a:t>m with Functions</a:t>
            </a:r>
            <a:endParaRPr kumimoji="0" lang="en-GB" sz="4400" b="1"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http://www.bogotobogo.com/cplusplus/images/stackunwinding/call_stack.png"/>
          <p:cNvPicPr>
            <a:picLocks noChangeAspect="1" noChangeArrowheads="1"/>
          </p:cNvPicPr>
          <p:nvPr/>
        </p:nvPicPr>
        <p:blipFill>
          <a:blip r:embed="rId2"/>
          <a:srcRect/>
          <a:stretch>
            <a:fillRect/>
          </a:stretch>
        </p:blipFill>
        <p:spPr bwMode="auto">
          <a:xfrm>
            <a:off x="571472" y="112038"/>
            <a:ext cx="7500990" cy="6689714"/>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03200"/>
            <a:ext cx="8229600" cy="725470"/>
          </a:xfrm>
        </p:spPr>
        <p:txBody>
          <a:bodyPr>
            <a:normAutofit fontScale="90000"/>
          </a:bodyPr>
          <a:lstStyle/>
          <a:p>
            <a:r>
              <a:rPr lang="en-US" dirty="0" smtClean="0"/>
              <a:t>Default Passing Mechanisms</a:t>
            </a:r>
            <a:endParaRPr lang="en-GB" dirty="0"/>
          </a:p>
        </p:txBody>
      </p:sp>
      <p:sp>
        <p:nvSpPr>
          <p:cNvPr id="3" name="Content Placeholder 2"/>
          <p:cNvSpPr>
            <a:spLocks noGrp="1"/>
          </p:cNvSpPr>
          <p:nvPr>
            <p:ph idx="1"/>
          </p:nvPr>
        </p:nvSpPr>
        <p:spPr>
          <a:xfrm>
            <a:off x="457200" y="1071546"/>
            <a:ext cx="8229600" cy="5357850"/>
          </a:xfrm>
        </p:spPr>
        <p:txBody>
          <a:bodyPr>
            <a:normAutofit/>
          </a:bodyPr>
          <a:lstStyle/>
          <a:p>
            <a:r>
              <a:rPr lang="en-US" dirty="0" smtClean="0"/>
              <a:t>Primitive data types such as </a:t>
            </a:r>
            <a:r>
              <a:rPr lang="en-US" dirty="0" err="1" smtClean="0"/>
              <a:t>int</a:t>
            </a:r>
            <a:r>
              <a:rPr lang="en-US" dirty="0" smtClean="0"/>
              <a:t>, float, long, double, char are passed by value  – so changes do not reflect in calling function</a:t>
            </a:r>
          </a:p>
          <a:p>
            <a:r>
              <a:rPr lang="en-US" dirty="0" smtClean="0"/>
              <a:t>Arrays are passed by address – so changes reflect in calling function</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03200"/>
            <a:ext cx="8229600" cy="939784"/>
          </a:xfrm>
        </p:spPr>
        <p:txBody>
          <a:bodyPr>
            <a:normAutofit fontScale="90000"/>
          </a:bodyPr>
          <a:lstStyle/>
          <a:p>
            <a:r>
              <a:rPr lang="en-US" dirty="0" smtClean="0"/>
              <a:t>Pass a Single Dimensional Array as Argument</a:t>
            </a:r>
            <a:endParaRPr lang="en-GB" dirty="0"/>
          </a:p>
        </p:txBody>
      </p:sp>
      <p:sp>
        <p:nvSpPr>
          <p:cNvPr id="3" name="Content Placeholder 2"/>
          <p:cNvSpPr>
            <a:spLocks noGrp="1"/>
          </p:cNvSpPr>
          <p:nvPr>
            <p:ph idx="1"/>
          </p:nvPr>
        </p:nvSpPr>
        <p:spPr>
          <a:xfrm>
            <a:off x="457200" y="1428736"/>
            <a:ext cx="8229600" cy="2500330"/>
          </a:xfrm>
        </p:spPr>
        <p:txBody>
          <a:bodyPr>
            <a:normAutofit/>
          </a:bodyPr>
          <a:lstStyle/>
          <a:p>
            <a:r>
              <a:rPr lang="en-US" dirty="0" smtClean="0"/>
              <a:t>Passed by reference or address by default</a:t>
            </a:r>
          </a:p>
          <a:p>
            <a:r>
              <a:rPr lang="en-US" dirty="0" smtClean="0"/>
              <a:t>Changes made in function gets reflected in main()</a:t>
            </a:r>
          </a:p>
          <a:p>
            <a:r>
              <a:rPr lang="en-US" dirty="0" smtClean="0"/>
              <a:t>Three ways to pass arrays in C all are same </a:t>
            </a:r>
          </a:p>
          <a:p>
            <a:endParaRPr lang="en-US" dirty="0"/>
          </a:p>
        </p:txBody>
      </p:sp>
      <p:graphicFrame>
        <p:nvGraphicFramePr>
          <p:cNvPr id="4" name="Table 3"/>
          <p:cNvGraphicFramePr>
            <a:graphicFrameLocks noGrp="1"/>
          </p:cNvGraphicFramePr>
          <p:nvPr/>
        </p:nvGraphicFramePr>
        <p:xfrm>
          <a:off x="428596" y="3786190"/>
          <a:ext cx="8286808" cy="2357454"/>
        </p:xfrm>
        <a:graphic>
          <a:graphicData uri="http://schemas.openxmlformats.org/drawingml/2006/table">
            <a:tbl>
              <a:tblPr firstRow="1" bandRow="1">
                <a:tableStyleId>{5C22544A-7EE6-4342-B048-85BDC9FD1C3A}</a:tableStyleId>
              </a:tblPr>
              <a:tblGrid>
                <a:gridCol w="2714644"/>
                <a:gridCol w="2809895"/>
                <a:gridCol w="2762269"/>
              </a:tblGrid>
              <a:tr h="535785">
                <a:tc>
                  <a:txBody>
                    <a:bodyPr/>
                    <a:lstStyle/>
                    <a:p>
                      <a:r>
                        <a:rPr lang="en-GB" sz="2400" dirty="0" smtClean="0"/>
                        <a:t>Way1</a:t>
                      </a:r>
                      <a:endParaRPr lang="en-GB" sz="2400" dirty="0"/>
                    </a:p>
                  </a:txBody>
                  <a:tcPr/>
                </a:tc>
                <a:tc>
                  <a:txBody>
                    <a:bodyPr/>
                    <a:lstStyle/>
                    <a:p>
                      <a:r>
                        <a:rPr lang="en-GB" sz="2400" dirty="0" smtClean="0"/>
                        <a:t>Way2</a:t>
                      </a:r>
                      <a:endParaRPr lang="en-GB" sz="2400" dirty="0"/>
                    </a:p>
                  </a:txBody>
                  <a:tcPr/>
                </a:tc>
                <a:tc>
                  <a:txBody>
                    <a:bodyPr/>
                    <a:lstStyle/>
                    <a:p>
                      <a:r>
                        <a:rPr lang="en-GB" sz="2400" dirty="0" smtClean="0"/>
                        <a:t>Way3</a:t>
                      </a:r>
                      <a:endParaRPr lang="en-GB" sz="2400" dirty="0"/>
                    </a:p>
                  </a:txBody>
                  <a:tcPr/>
                </a:tc>
              </a:tr>
              <a:tr h="1821669">
                <a:tc>
                  <a:txBody>
                    <a:bodyPr/>
                    <a:lstStyle/>
                    <a:p>
                      <a:r>
                        <a:rPr lang="en-GB" sz="2400" kern="1200" dirty="0" smtClean="0">
                          <a:solidFill>
                            <a:schemeClr val="dk1"/>
                          </a:solidFill>
                          <a:latin typeface="+mn-lt"/>
                          <a:ea typeface="+mn-ea"/>
                          <a:cs typeface="+mn-cs"/>
                        </a:rPr>
                        <a:t>void</a:t>
                      </a:r>
                      <a:r>
                        <a:rPr lang="en-GB" sz="2400" dirty="0" smtClean="0"/>
                        <a:t> </a:t>
                      </a:r>
                      <a:r>
                        <a:rPr lang="en-GB" sz="2400" dirty="0" err="1" smtClean="0"/>
                        <a:t>myFunction</a:t>
                      </a:r>
                      <a:r>
                        <a:rPr lang="en-GB" sz="2400" kern="1200" dirty="0" smtClean="0">
                          <a:solidFill>
                            <a:schemeClr val="dk1"/>
                          </a:solidFill>
                          <a:latin typeface="+mn-lt"/>
                          <a:ea typeface="+mn-ea"/>
                          <a:cs typeface="+mn-cs"/>
                        </a:rPr>
                        <a:t>(</a:t>
                      </a:r>
                      <a:r>
                        <a:rPr lang="en-GB" sz="2400" kern="1200" dirty="0" err="1" smtClean="0">
                          <a:solidFill>
                            <a:schemeClr val="dk1"/>
                          </a:solidFill>
                          <a:latin typeface="+mn-lt"/>
                          <a:ea typeface="+mn-ea"/>
                          <a:cs typeface="+mn-cs"/>
                        </a:rPr>
                        <a:t>int</a:t>
                      </a:r>
                      <a:r>
                        <a:rPr lang="en-GB" sz="2400" dirty="0" smtClean="0"/>
                        <a:t> </a:t>
                      </a:r>
                      <a:r>
                        <a:rPr lang="en-GB" sz="2400" kern="1200" dirty="0" smtClean="0">
                          <a:solidFill>
                            <a:schemeClr val="dk1"/>
                          </a:solidFill>
                          <a:latin typeface="+mn-lt"/>
                          <a:ea typeface="+mn-ea"/>
                          <a:cs typeface="+mn-cs"/>
                        </a:rPr>
                        <a:t>*a)</a:t>
                      </a:r>
                      <a:r>
                        <a:rPr lang="en-GB" sz="2400" dirty="0" smtClean="0"/>
                        <a:t> </a:t>
                      </a:r>
                    </a:p>
                    <a:p>
                      <a:r>
                        <a:rPr lang="en-GB" sz="2400" kern="1200" dirty="0" smtClean="0">
                          <a:solidFill>
                            <a:schemeClr val="dk1"/>
                          </a:solidFill>
                          <a:latin typeface="+mn-lt"/>
                          <a:ea typeface="+mn-ea"/>
                          <a:cs typeface="+mn-cs"/>
                        </a:rPr>
                        <a:t>{</a:t>
                      </a:r>
                      <a:r>
                        <a:rPr lang="en-GB" sz="2400" dirty="0" smtClean="0"/>
                        <a:t> </a:t>
                      </a:r>
                      <a:r>
                        <a:rPr lang="en-GB" sz="2400" kern="1200" dirty="0" smtClean="0">
                          <a:solidFill>
                            <a:schemeClr val="dk1"/>
                          </a:solidFill>
                          <a:latin typeface="+mn-lt"/>
                          <a:ea typeface="+mn-ea"/>
                          <a:cs typeface="+mn-cs"/>
                        </a:rPr>
                        <a:t>.</a:t>
                      </a:r>
                      <a:r>
                        <a:rPr lang="en-GB" sz="2400" dirty="0" smtClean="0"/>
                        <a:t> </a:t>
                      </a:r>
                      <a:r>
                        <a:rPr lang="en-GB" sz="2400" kern="1200" dirty="0" smtClean="0">
                          <a:solidFill>
                            <a:schemeClr val="dk1"/>
                          </a:solidFill>
                          <a:latin typeface="+mn-lt"/>
                          <a:ea typeface="+mn-ea"/>
                          <a:cs typeface="+mn-cs"/>
                        </a:rPr>
                        <a:t>.</a:t>
                      </a:r>
                      <a:r>
                        <a:rPr lang="en-GB" sz="2400" dirty="0" smtClean="0"/>
                        <a:t> </a:t>
                      </a:r>
                      <a:r>
                        <a:rPr lang="en-GB" sz="2400" kern="1200" dirty="0" smtClean="0">
                          <a:solidFill>
                            <a:schemeClr val="dk1"/>
                          </a:solidFill>
                          <a:latin typeface="+mn-lt"/>
                          <a:ea typeface="+mn-ea"/>
                          <a:cs typeface="+mn-cs"/>
                        </a:rPr>
                        <a:t>.</a:t>
                      </a:r>
                      <a:r>
                        <a:rPr lang="en-GB" sz="2400" dirty="0" smtClean="0"/>
                        <a:t> </a:t>
                      </a:r>
                      <a:r>
                        <a:rPr lang="en-GB" sz="2400" kern="1200" dirty="0" smtClean="0">
                          <a:solidFill>
                            <a:schemeClr val="dk1"/>
                          </a:solidFill>
                          <a:latin typeface="+mn-lt"/>
                          <a:ea typeface="+mn-ea"/>
                          <a:cs typeface="+mn-cs"/>
                        </a:rPr>
                        <a:t>}</a:t>
                      </a:r>
                      <a:endParaRPr lang="en-GB" sz="2400" dirty="0"/>
                    </a:p>
                  </a:txBody>
                  <a:tcPr/>
                </a:tc>
                <a:tc>
                  <a:txBody>
                    <a:bodyPr/>
                    <a:lstStyle/>
                    <a:p>
                      <a:r>
                        <a:rPr lang="en-GB" sz="2400" kern="1200" dirty="0" smtClean="0">
                          <a:solidFill>
                            <a:schemeClr val="dk1"/>
                          </a:solidFill>
                          <a:latin typeface="+mn-lt"/>
                          <a:ea typeface="+mn-ea"/>
                          <a:cs typeface="+mn-cs"/>
                        </a:rPr>
                        <a:t>void</a:t>
                      </a:r>
                      <a:r>
                        <a:rPr lang="en-GB" sz="2400" dirty="0" smtClean="0"/>
                        <a:t> </a:t>
                      </a:r>
                      <a:r>
                        <a:rPr lang="en-GB" sz="2400" dirty="0" err="1" smtClean="0"/>
                        <a:t>myFunction</a:t>
                      </a:r>
                      <a:r>
                        <a:rPr lang="en-GB" sz="2400" kern="1200" dirty="0" smtClean="0">
                          <a:solidFill>
                            <a:schemeClr val="dk1"/>
                          </a:solidFill>
                          <a:latin typeface="+mn-lt"/>
                          <a:ea typeface="+mn-ea"/>
                          <a:cs typeface="+mn-cs"/>
                        </a:rPr>
                        <a:t>(</a:t>
                      </a:r>
                      <a:r>
                        <a:rPr lang="en-GB" sz="2400" kern="1200" dirty="0" err="1" smtClean="0">
                          <a:solidFill>
                            <a:schemeClr val="dk1"/>
                          </a:solidFill>
                          <a:latin typeface="+mn-lt"/>
                          <a:ea typeface="+mn-ea"/>
                          <a:cs typeface="+mn-cs"/>
                        </a:rPr>
                        <a:t>int</a:t>
                      </a:r>
                      <a:r>
                        <a:rPr lang="en-GB" sz="2400" kern="1200" baseline="0" dirty="0" smtClean="0">
                          <a:solidFill>
                            <a:schemeClr val="dk1"/>
                          </a:solidFill>
                          <a:latin typeface="+mn-lt"/>
                          <a:ea typeface="+mn-ea"/>
                          <a:cs typeface="+mn-cs"/>
                        </a:rPr>
                        <a:t> a</a:t>
                      </a:r>
                      <a:r>
                        <a:rPr lang="en-GB" sz="2400" kern="1200" dirty="0" smtClean="0">
                          <a:solidFill>
                            <a:schemeClr val="dk1"/>
                          </a:solidFill>
                          <a:latin typeface="+mn-lt"/>
                          <a:ea typeface="+mn-ea"/>
                          <a:cs typeface="+mn-cs"/>
                        </a:rPr>
                        <a:t>[10])</a:t>
                      </a:r>
                      <a:r>
                        <a:rPr lang="en-GB" sz="2400" dirty="0" smtClean="0"/>
                        <a:t> </a:t>
                      </a:r>
                    </a:p>
                    <a:p>
                      <a:r>
                        <a:rPr lang="en-GB" sz="2400" kern="1200" dirty="0" smtClean="0">
                          <a:solidFill>
                            <a:schemeClr val="dk1"/>
                          </a:solidFill>
                          <a:latin typeface="+mn-lt"/>
                          <a:ea typeface="+mn-ea"/>
                          <a:cs typeface="+mn-cs"/>
                        </a:rPr>
                        <a:t>{</a:t>
                      </a:r>
                      <a:r>
                        <a:rPr lang="en-GB" sz="2400" dirty="0" smtClean="0"/>
                        <a:t> </a:t>
                      </a:r>
                      <a:r>
                        <a:rPr lang="en-GB" sz="2400" kern="1200" dirty="0" smtClean="0">
                          <a:solidFill>
                            <a:schemeClr val="dk1"/>
                          </a:solidFill>
                          <a:latin typeface="+mn-lt"/>
                          <a:ea typeface="+mn-ea"/>
                          <a:cs typeface="+mn-cs"/>
                        </a:rPr>
                        <a:t>.</a:t>
                      </a:r>
                      <a:r>
                        <a:rPr lang="en-GB" sz="2400" dirty="0" smtClean="0"/>
                        <a:t> </a:t>
                      </a:r>
                      <a:r>
                        <a:rPr lang="en-GB" sz="2400" kern="1200" dirty="0" smtClean="0">
                          <a:solidFill>
                            <a:schemeClr val="dk1"/>
                          </a:solidFill>
                          <a:latin typeface="+mn-lt"/>
                          <a:ea typeface="+mn-ea"/>
                          <a:cs typeface="+mn-cs"/>
                        </a:rPr>
                        <a:t>.</a:t>
                      </a:r>
                      <a:r>
                        <a:rPr lang="en-GB" sz="2400" dirty="0" smtClean="0"/>
                        <a:t> </a:t>
                      </a:r>
                      <a:r>
                        <a:rPr lang="en-GB" sz="2400" kern="1200" dirty="0" smtClean="0">
                          <a:solidFill>
                            <a:schemeClr val="dk1"/>
                          </a:solidFill>
                          <a:latin typeface="+mn-lt"/>
                          <a:ea typeface="+mn-ea"/>
                          <a:cs typeface="+mn-cs"/>
                        </a:rPr>
                        <a:t>.</a:t>
                      </a:r>
                      <a:r>
                        <a:rPr lang="en-GB" sz="2400" dirty="0" smtClean="0"/>
                        <a:t> </a:t>
                      </a:r>
                      <a:r>
                        <a:rPr lang="en-GB" sz="2400" kern="1200" dirty="0" smtClean="0">
                          <a:solidFill>
                            <a:schemeClr val="dk1"/>
                          </a:solidFill>
                          <a:latin typeface="+mn-lt"/>
                          <a:ea typeface="+mn-ea"/>
                          <a:cs typeface="+mn-cs"/>
                        </a:rPr>
                        <a:t>}</a:t>
                      </a:r>
                      <a:endParaRPr lang="en-GB" sz="2400" dirty="0"/>
                    </a:p>
                  </a:txBody>
                  <a:tcPr/>
                </a:tc>
                <a:tc>
                  <a:txBody>
                    <a:bodyPr/>
                    <a:lstStyle/>
                    <a:p>
                      <a:r>
                        <a:rPr lang="en-GB" sz="2400" kern="1200" dirty="0" smtClean="0">
                          <a:solidFill>
                            <a:schemeClr val="dk1"/>
                          </a:solidFill>
                          <a:latin typeface="+mn-lt"/>
                          <a:ea typeface="+mn-ea"/>
                          <a:cs typeface="+mn-cs"/>
                        </a:rPr>
                        <a:t>void</a:t>
                      </a:r>
                      <a:r>
                        <a:rPr lang="en-GB" sz="2400" dirty="0" smtClean="0"/>
                        <a:t> </a:t>
                      </a:r>
                      <a:r>
                        <a:rPr lang="en-GB" sz="2400" dirty="0" err="1" smtClean="0"/>
                        <a:t>myFunction</a:t>
                      </a:r>
                      <a:r>
                        <a:rPr lang="en-GB" sz="2400" kern="1200" dirty="0" smtClean="0">
                          <a:solidFill>
                            <a:schemeClr val="dk1"/>
                          </a:solidFill>
                          <a:latin typeface="+mn-lt"/>
                          <a:ea typeface="+mn-ea"/>
                          <a:cs typeface="+mn-cs"/>
                        </a:rPr>
                        <a:t>(</a:t>
                      </a:r>
                      <a:r>
                        <a:rPr lang="en-GB" sz="2400" kern="1200" dirty="0" err="1" smtClean="0">
                          <a:solidFill>
                            <a:schemeClr val="dk1"/>
                          </a:solidFill>
                          <a:latin typeface="+mn-lt"/>
                          <a:ea typeface="+mn-ea"/>
                          <a:cs typeface="+mn-cs"/>
                        </a:rPr>
                        <a:t>int</a:t>
                      </a:r>
                      <a:r>
                        <a:rPr lang="en-GB" sz="2400" dirty="0" smtClean="0"/>
                        <a:t> a</a:t>
                      </a:r>
                      <a:r>
                        <a:rPr lang="en-GB" sz="2400" kern="1200" dirty="0" smtClean="0">
                          <a:solidFill>
                            <a:schemeClr val="dk1"/>
                          </a:solidFill>
                          <a:latin typeface="+mn-lt"/>
                          <a:ea typeface="+mn-ea"/>
                          <a:cs typeface="+mn-cs"/>
                        </a:rPr>
                        <a:t>[]</a:t>
                      </a:r>
                      <a:r>
                        <a:rPr lang="en-GB" sz="2400" kern="1200" dirty="0" err="1" smtClean="0">
                          <a:solidFill>
                            <a:schemeClr val="dk1"/>
                          </a:solidFill>
                          <a:latin typeface="+mn-lt"/>
                          <a:ea typeface="+mn-ea"/>
                          <a:cs typeface="+mn-cs"/>
                        </a:rPr>
                        <a:t>ls</a:t>
                      </a:r>
                      <a:r>
                        <a:rPr lang="en-GB" sz="2400" kern="1200" baseline="0" dirty="0" smtClean="0">
                          <a:solidFill>
                            <a:schemeClr val="dk1"/>
                          </a:solidFill>
                          <a:latin typeface="+mn-lt"/>
                          <a:ea typeface="+mn-ea"/>
                          <a:cs typeface="+mn-cs"/>
                        </a:rPr>
                        <a:t> </a:t>
                      </a:r>
                      <a:r>
                        <a:rPr lang="en-GB" sz="2400" kern="1200" dirty="0" smtClean="0">
                          <a:solidFill>
                            <a:schemeClr val="dk1"/>
                          </a:solidFill>
                          <a:latin typeface="+mn-lt"/>
                          <a:ea typeface="+mn-ea"/>
                          <a:cs typeface="+mn-cs"/>
                        </a:rPr>
                        <a:t>)</a:t>
                      </a:r>
                      <a:r>
                        <a:rPr lang="en-GB" sz="2400" dirty="0" smtClean="0"/>
                        <a:t> </a:t>
                      </a:r>
                    </a:p>
                    <a:p>
                      <a:r>
                        <a:rPr lang="en-GB" sz="2400" kern="1200" dirty="0" smtClean="0">
                          <a:solidFill>
                            <a:schemeClr val="dk1"/>
                          </a:solidFill>
                          <a:latin typeface="+mn-lt"/>
                          <a:ea typeface="+mn-ea"/>
                          <a:cs typeface="+mn-cs"/>
                        </a:rPr>
                        <a:t>{</a:t>
                      </a:r>
                      <a:r>
                        <a:rPr lang="en-GB" sz="2400" dirty="0" smtClean="0"/>
                        <a:t> </a:t>
                      </a:r>
                      <a:r>
                        <a:rPr lang="en-GB" sz="2400" kern="1200" dirty="0" smtClean="0">
                          <a:solidFill>
                            <a:schemeClr val="dk1"/>
                          </a:solidFill>
                          <a:latin typeface="+mn-lt"/>
                          <a:ea typeface="+mn-ea"/>
                          <a:cs typeface="+mn-cs"/>
                        </a:rPr>
                        <a:t>.</a:t>
                      </a:r>
                      <a:r>
                        <a:rPr lang="en-GB" sz="2400" dirty="0" smtClean="0"/>
                        <a:t> </a:t>
                      </a:r>
                      <a:r>
                        <a:rPr lang="en-GB" sz="2400" kern="1200" dirty="0" smtClean="0">
                          <a:solidFill>
                            <a:schemeClr val="dk1"/>
                          </a:solidFill>
                          <a:latin typeface="+mn-lt"/>
                          <a:ea typeface="+mn-ea"/>
                          <a:cs typeface="+mn-cs"/>
                        </a:rPr>
                        <a:t>.</a:t>
                      </a:r>
                      <a:r>
                        <a:rPr lang="en-GB" sz="2400" dirty="0" smtClean="0"/>
                        <a:t> </a:t>
                      </a:r>
                      <a:r>
                        <a:rPr lang="en-GB" sz="2400" kern="1200" dirty="0" smtClean="0">
                          <a:solidFill>
                            <a:schemeClr val="dk1"/>
                          </a:solidFill>
                          <a:latin typeface="+mn-lt"/>
                          <a:ea typeface="+mn-ea"/>
                          <a:cs typeface="+mn-cs"/>
                        </a:rPr>
                        <a:t>.</a:t>
                      </a:r>
                      <a:r>
                        <a:rPr lang="en-GB" sz="2400" dirty="0" smtClean="0"/>
                        <a:t> </a:t>
                      </a:r>
                      <a:r>
                        <a:rPr lang="en-GB" sz="2400" kern="1200" dirty="0" smtClean="0">
                          <a:solidFill>
                            <a:schemeClr val="dk1"/>
                          </a:solidFill>
                          <a:latin typeface="+mn-lt"/>
                          <a:ea typeface="+mn-ea"/>
                          <a:cs typeface="+mn-cs"/>
                        </a:rPr>
                        <a:t>}</a:t>
                      </a:r>
                      <a:endParaRPr lang="en-GB" sz="2400" dirty="0"/>
                    </a:p>
                  </a:txBody>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p:cNvPicPr>
            <a:picLocks noChangeAspect="1" noChangeArrowheads="1"/>
          </p:cNvPicPr>
          <p:nvPr/>
        </p:nvPicPr>
        <p:blipFill>
          <a:blip r:embed="rId2"/>
          <a:srcRect/>
          <a:stretch>
            <a:fillRect/>
          </a:stretch>
        </p:blipFill>
        <p:spPr bwMode="auto">
          <a:xfrm>
            <a:off x="928662" y="357166"/>
            <a:ext cx="7143800" cy="522758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p:cNvPicPr>
            <a:picLocks noChangeAspect="1" noChangeArrowheads="1"/>
          </p:cNvPicPr>
          <p:nvPr/>
        </p:nvPicPr>
        <p:blipFill>
          <a:blip r:embed="rId2"/>
          <a:srcRect/>
          <a:stretch>
            <a:fillRect/>
          </a:stretch>
        </p:blipFill>
        <p:spPr bwMode="auto">
          <a:xfrm>
            <a:off x="1142976" y="1071546"/>
            <a:ext cx="6643734" cy="296228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p:cNvPicPr>
            <a:picLocks noChangeAspect="1" noChangeArrowheads="1"/>
          </p:cNvPicPr>
          <p:nvPr/>
        </p:nvPicPr>
        <p:blipFill>
          <a:blip r:embed="rId2"/>
          <a:srcRect/>
          <a:stretch>
            <a:fillRect/>
          </a:stretch>
        </p:blipFill>
        <p:spPr bwMode="auto">
          <a:xfrm>
            <a:off x="642910" y="1142984"/>
            <a:ext cx="6143668" cy="306364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2"/>
          <p:cNvPicPr>
            <a:picLocks noChangeAspect="1" noChangeArrowheads="1"/>
          </p:cNvPicPr>
          <p:nvPr/>
        </p:nvPicPr>
        <p:blipFill>
          <a:blip r:embed="rId2"/>
          <a:srcRect/>
          <a:stretch>
            <a:fillRect/>
          </a:stretch>
        </p:blipFill>
        <p:spPr bwMode="auto">
          <a:xfrm>
            <a:off x="571472" y="1428736"/>
            <a:ext cx="7970749" cy="250033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796908"/>
          </a:xfrm>
        </p:spPr>
        <p:txBody>
          <a:bodyPr/>
          <a:lstStyle/>
          <a:p>
            <a:r>
              <a:rPr lang="en-GB" dirty="0" smtClean="0"/>
              <a:t>Passing 2D Array to Functions</a:t>
            </a:r>
            <a:endParaRPr lang="en-GB" dirty="0"/>
          </a:p>
        </p:txBody>
      </p:sp>
      <p:sp>
        <p:nvSpPr>
          <p:cNvPr id="3" name="Content Placeholder 2"/>
          <p:cNvSpPr>
            <a:spLocks noGrp="1"/>
          </p:cNvSpPr>
          <p:nvPr>
            <p:ph idx="1"/>
          </p:nvPr>
        </p:nvSpPr>
        <p:spPr>
          <a:xfrm>
            <a:off x="457200" y="857232"/>
            <a:ext cx="8229600" cy="5786478"/>
          </a:xfrm>
        </p:spPr>
        <p:txBody>
          <a:bodyPr>
            <a:normAutofit fontScale="70000" lnSpcReduction="20000"/>
          </a:bodyPr>
          <a:lstStyle/>
          <a:p>
            <a:pPr fontAlgn="base">
              <a:buNone/>
            </a:pPr>
            <a:r>
              <a:rPr lang="en-GB" dirty="0" smtClean="0"/>
              <a:t>#include &lt;</a:t>
            </a:r>
            <a:r>
              <a:rPr lang="en-GB" dirty="0" err="1" smtClean="0"/>
              <a:t>stdio.h</a:t>
            </a:r>
            <a:r>
              <a:rPr lang="en-GB" dirty="0" smtClean="0"/>
              <a:t>&gt;</a:t>
            </a:r>
          </a:p>
          <a:p>
            <a:pPr fontAlgn="base">
              <a:buNone/>
            </a:pPr>
            <a:r>
              <a:rPr lang="en-GB" dirty="0" smtClean="0"/>
              <a:t>const </a:t>
            </a:r>
            <a:r>
              <a:rPr lang="en-GB" dirty="0" err="1" smtClean="0"/>
              <a:t>int</a:t>
            </a:r>
            <a:r>
              <a:rPr lang="en-GB" dirty="0" smtClean="0"/>
              <a:t> n = 3;</a:t>
            </a:r>
          </a:p>
          <a:p>
            <a:pPr fontAlgn="base">
              <a:buNone/>
            </a:pPr>
            <a:r>
              <a:rPr lang="en-GB" dirty="0" smtClean="0"/>
              <a:t> </a:t>
            </a:r>
          </a:p>
          <a:p>
            <a:pPr fontAlgn="base">
              <a:buNone/>
            </a:pPr>
            <a:r>
              <a:rPr lang="en-GB" dirty="0" smtClean="0"/>
              <a:t>void print(</a:t>
            </a:r>
            <a:r>
              <a:rPr lang="en-GB" dirty="0" err="1" smtClean="0"/>
              <a:t>int</a:t>
            </a:r>
            <a:r>
              <a:rPr lang="en-GB" dirty="0" smtClean="0"/>
              <a:t> </a:t>
            </a:r>
            <a:r>
              <a:rPr lang="en-GB" dirty="0" err="1" smtClean="0"/>
              <a:t>arr</a:t>
            </a:r>
            <a:r>
              <a:rPr lang="en-GB" dirty="0" smtClean="0"/>
              <a:t>[3][3], </a:t>
            </a:r>
            <a:r>
              <a:rPr lang="en-GB" dirty="0" err="1" smtClean="0"/>
              <a:t>int</a:t>
            </a:r>
            <a:r>
              <a:rPr lang="en-GB" dirty="0" smtClean="0"/>
              <a:t> m)</a:t>
            </a:r>
          </a:p>
          <a:p>
            <a:pPr fontAlgn="base">
              <a:buNone/>
            </a:pPr>
            <a:r>
              <a:rPr lang="en-GB" dirty="0" smtClean="0"/>
              <a:t>{</a:t>
            </a:r>
          </a:p>
          <a:p>
            <a:pPr fontAlgn="base">
              <a:buNone/>
            </a:pPr>
            <a:r>
              <a:rPr lang="en-GB" dirty="0" smtClean="0"/>
              <a:t>    </a:t>
            </a:r>
            <a:r>
              <a:rPr lang="en-GB" dirty="0" err="1" smtClean="0"/>
              <a:t>int</a:t>
            </a:r>
            <a:r>
              <a:rPr lang="en-GB" dirty="0" smtClean="0"/>
              <a:t> </a:t>
            </a:r>
            <a:r>
              <a:rPr lang="en-GB" dirty="0" err="1" smtClean="0"/>
              <a:t>i</a:t>
            </a:r>
            <a:r>
              <a:rPr lang="en-GB" dirty="0" smtClean="0"/>
              <a:t>, j;</a:t>
            </a:r>
          </a:p>
          <a:p>
            <a:pPr fontAlgn="base">
              <a:buNone/>
            </a:pPr>
            <a:r>
              <a:rPr lang="en-GB" dirty="0" smtClean="0"/>
              <a:t>    for (</a:t>
            </a:r>
            <a:r>
              <a:rPr lang="en-GB" dirty="0" err="1" smtClean="0"/>
              <a:t>i</a:t>
            </a:r>
            <a:r>
              <a:rPr lang="en-GB" dirty="0" smtClean="0"/>
              <a:t> = 0; </a:t>
            </a:r>
            <a:r>
              <a:rPr lang="en-GB" dirty="0" err="1" smtClean="0"/>
              <a:t>i</a:t>
            </a:r>
            <a:r>
              <a:rPr lang="en-GB" dirty="0" smtClean="0"/>
              <a:t> &lt; m; </a:t>
            </a:r>
            <a:r>
              <a:rPr lang="en-GB" dirty="0" err="1" smtClean="0"/>
              <a:t>i</a:t>
            </a:r>
            <a:r>
              <a:rPr lang="en-GB" dirty="0" smtClean="0"/>
              <a:t>++)</a:t>
            </a:r>
          </a:p>
          <a:p>
            <a:pPr fontAlgn="base">
              <a:buNone/>
            </a:pPr>
            <a:r>
              <a:rPr lang="en-GB" dirty="0" smtClean="0"/>
              <a:t>      for (j = 0; j &lt; n; j++)</a:t>
            </a:r>
          </a:p>
          <a:p>
            <a:pPr fontAlgn="base">
              <a:buNone/>
            </a:pPr>
            <a:r>
              <a:rPr lang="en-GB" dirty="0" smtClean="0"/>
              <a:t>        </a:t>
            </a:r>
            <a:r>
              <a:rPr lang="en-GB" dirty="0" err="1" smtClean="0"/>
              <a:t>printf</a:t>
            </a:r>
            <a:r>
              <a:rPr lang="en-GB" dirty="0" smtClean="0"/>
              <a:t>("%d ", </a:t>
            </a:r>
            <a:r>
              <a:rPr lang="en-GB" dirty="0" err="1" smtClean="0"/>
              <a:t>arr</a:t>
            </a:r>
            <a:r>
              <a:rPr lang="en-GB" dirty="0" smtClean="0"/>
              <a:t>[</a:t>
            </a:r>
            <a:r>
              <a:rPr lang="en-GB" dirty="0" err="1" smtClean="0"/>
              <a:t>i</a:t>
            </a:r>
            <a:r>
              <a:rPr lang="en-GB" dirty="0" smtClean="0"/>
              <a:t>][j]);</a:t>
            </a:r>
          </a:p>
          <a:p>
            <a:pPr fontAlgn="base">
              <a:buNone/>
            </a:pPr>
            <a:r>
              <a:rPr lang="en-GB" dirty="0" smtClean="0"/>
              <a:t>}</a:t>
            </a:r>
          </a:p>
          <a:p>
            <a:pPr fontAlgn="base">
              <a:buNone/>
            </a:pPr>
            <a:r>
              <a:rPr lang="en-GB" dirty="0" smtClean="0"/>
              <a:t> </a:t>
            </a:r>
          </a:p>
          <a:p>
            <a:pPr fontAlgn="base">
              <a:buNone/>
            </a:pPr>
            <a:r>
              <a:rPr lang="en-GB" dirty="0" err="1" smtClean="0"/>
              <a:t>int</a:t>
            </a:r>
            <a:r>
              <a:rPr lang="en-GB" dirty="0" smtClean="0"/>
              <a:t> main()</a:t>
            </a:r>
          </a:p>
          <a:p>
            <a:pPr fontAlgn="base">
              <a:buNone/>
            </a:pPr>
            <a:r>
              <a:rPr lang="en-GB" dirty="0" smtClean="0"/>
              <a:t>{</a:t>
            </a:r>
          </a:p>
          <a:p>
            <a:pPr fontAlgn="base">
              <a:buNone/>
            </a:pPr>
            <a:r>
              <a:rPr lang="en-GB" dirty="0" smtClean="0"/>
              <a:t>    </a:t>
            </a:r>
            <a:r>
              <a:rPr lang="en-GB" dirty="0" err="1" smtClean="0"/>
              <a:t>int</a:t>
            </a:r>
            <a:r>
              <a:rPr lang="en-GB" dirty="0" smtClean="0"/>
              <a:t> </a:t>
            </a:r>
            <a:r>
              <a:rPr lang="en-GB" dirty="0" err="1" smtClean="0"/>
              <a:t>arr</a:t>
            </a:r>
            <a:r>
              <a:rPr lang="en-GB" dirty="0" smtClean="0"/>
              <a:t>[][3] = {{1, 2, 3}, {4, 5, 6}, {7, 8, 9}};</a:t>
            </a:r>
          </a:p>
          <a:p>
            <a:pPr fontAlgn="base">
              <a:buNone/>
            </a:pPr>
            <a:r>
              <a:rPr lang="en-GB" dirty="0" smtClean="0"/>
              <a:t>    print(</a:t>
            </a:r>
            <a:r>
              <a:rPr lang="en-GB" dirty="0" err="1" smtClean="0"/>
              <a:t>arr</a:t>
            </a:r>
            <a:r>
              <a:rPr lang="en-GB" dirty="0" smtClean="0"/>
              <a:t>, 3);</a:t>
            </a:r>
          </a:p>
          <a:p>
            <a:pPr fontAlgn="base">
              <a:buNone/>
            </a:pPr>
            <a:r>
              <a:rPr lang="en-GB" dirty="0" smtClean="0"/>
              <a:t>    return 0;</a:t>
            </a:r>
          </a:p>
          <a:p>
            <a:pPr fontAlgn="base">
              <a:buNone/>
            </a:pPr>
            <a:r>
              <a:rPr lang="en-GB" dirty="0" smtClean="0"/>
              <a:t>}</a:t>
            </a:r>
            <a:endParaRPr lang="en-GB"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31762"/>
            <a:ext cx="8229600" cy="939784"/>
          </a:xfrm>
        </p:spPr>
        <p:txBody>
          <a:bodyPr>
            <a:normAutofit/>
          </a:bodyPr>
          <a:lstStyle/>
          <a:p>
            <a:r>
              <a:rPr lang="en-GB" b="1" dirty="0" smtClean="0"/>
              <a:t>Modularity in Car</a:t>
            </a:r>
            <a:endParaRPr lang="en-GB" b="1" dirty="0"/>
          </a:p>
        </p:txBody>
      </p:sp>
      <p:sp>
        <p:nvSpPr>
          <p:cNvPr id="3" name="Content Placeholder 2"/>
          <p:cNvSpPr>
            <a:spLocks noGrp="1"/>
          </p:cNvSpPr>
          <p:nvPr>
            <p:ph idx="1"/>
          </p:nvPr>
        </p:nvSpPr>
        <p:spPr>
          <a:xfrm>
            <a:off x="428596" y="1071546"/>
            <a:ext cx="8229600" cy="5429288"/>
          </a:xfrm>
        </p:spPr>
        <p:txBody>
          <a:bodyPr>
            <a:normAutofit/>
          </a:bodyPr>
          <a:lstStyle/>
          <a:p>
            <a:pPr algn="just">
              <a:lnSpc>
                <a:spcPct val="150000"/>
              </a:lnSpc>
            </a:pPr>
            <a:r>
              <a:rPr lang="en-GB" dirty="0" smtClean="0"/>
              <a:t>Each component in car is independently manufactured and tested</a:t>
            </a:r>
          </a:p>
          <a:p>
            <a:pPr algn="just">
              <a:lnSpc>
                <a:spcPct val="150000"/>
              </a:lnSpc>
            </a:pPr>
            <a:r>
              <a:rPr lang="en-GB" dirty="0" smtClean="0"/>
              <a:t>Can be fitted to any car</a:t>
            </a:r>
          </a:p>
          <a:p>
            <a:pPr algn="just">
              <a:lnSpc>
                <a:spcPct val="150000"/>
              </a:lnSpc>
            </a:pPr>
            <a:endParaRPr lang="en-GB" dirty="0"/>
          </a:p>
        </p:txBody>
      </p:sp>
      <p:sp>
        <p:nvSpPr>
          <p:cNvPr id="1026" name="AutoShape 2"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28" name="AutoShape 4"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0" name="AutoShape 6"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725470"/>
          </a:xfrm>
        </p:spPr>
        <p:txBody>
          <a:bodyPr>
            <a:normAutofit fontScale="90000"/>
          </a:bodyPr>
          <a:lstStyle/>
          <a:p>
            <a:r>
              <a:rPr lang="en-GB" dirty="0" smtClean="0"/>
              <a:t>First Dimension is Optional</a:t>
            </a:r>
            <a:endParaRPr lang="en-GB" dirty="0"/>
          </a:p>
        </p:txBody>
      </p:sp>
      <p:sp>
        <p:nvSpPr>
          <p:cNvPr id="3" name="Content Placeholder 2"/>
          <p:cNvSpPr>
            <a:spLocks noGrp="1"/>
          </p:cNvSpPr>
          <p:nvPr>
            <p:ph idx="1"/>
          </p:nvPr>
        </p:nvSpPr>
        <p:spPr>
          <a:xfrm>
            <a:off x="457200" y="857232"/>
            <a:ext cx="8229600" cy="5786478"/>
          </a:xfrm>
        </p:spPr>
        <p:txBody>
          <a:bodyPr>
            <a:normAutofit fontScale="70000" lnSpcReduction="20000"/>
          </a:bodyPr>
          <a:lstStyle/>
          <a:p>
            <a:pPr fontAlgn="base">
              <a:buNone/>
            </a:pPr>
            <a:r>
              <a:rPr lang="en-GB" dirty="0" smtClean="0"/>
              <a:t>#include &lt;</a:t>
            </a:r>
            <a:r>
              <a:rPr lang="en-GB" dirty="0" err="1" smtClean="0"/>
              <a:t>stdio.h</a:t>
            </a:r>
            <a:r>
              <a:rPr lang="en-GB" dirty="0" smtClean="0"/>
              <a:t>&gt;</a:t>
            </a:r>
          </a:p>
          <a:p>
            <a:pPr fontAlgn="base">
              <a:buNone/>
            </a:pPr>
            <a:r>
              <a:rPr lang="en-GB" dirty="0" smtClean="0"/>
              <a:t>const </a:t>
            </a:r>
            <a:r>
              <a:rPr lang="en-GB" dirty="0" err="1" smtClean="0"/>
              <a:t>int</a:t>
            </a:r>
            <a:r>
              <a:rPr lang="en-GB" dirty="0" smtClean="0"/>
              <a:t> n = 3;</a:t>
            </a:r>
          </a:p>
          <a:p>
            <a:pPr fontAlgn="base">
              <a:buNone/>
            </a:pPr>
            <a:r>
              <a:rPr lang="en-GB" dirty="0" smtClean="0"/>
              <a:t> </a:t>
            </a:r>
          </a:p>
          <a:p>
            <a:pPr fontAlgn="base">
              <a:buNone/>
            </a:pPr>
            <a:r>
              <a:rPr lang="en-GB" dirty="0" smtClean="0"/>
              <a:t>void print(</a:t>
            </a:r>
            <a:r>
              <a:rPr lang="en-GB" dirty="0" err="1" smtClean="0"/>
              <a:t>int</a:t>
            </a:r>
            <a:r>
              <a:rPr lang="en-GB" dirty="0" smtClean="0"/>
              <a:t> </a:t>
            </a:r>
            <a:r>
              <a:rPr lang="en-GB" dirty="0" err="1" smtClean="0"/>
              <a:t>arr</a:t>
            </a:r>
            <a:r>
              <a:rPr lang="en-GB" dirty="0" smtClean="0"/>
              <a:t>[][n], </a:t>
            </a:r>
            <a:r>
              <a:rPr lang="en-GB" dirty="0" err="1" smtClean="0"/>
              <a:t>int</a:t>
            </a:r>
            <a:r>
              <a:rPr lang="en-GB" dirty="0" smtClean="0"/>
              <a:t> m)</a:t>
            </a:r>
          </a:p>
          <a:p>
            <a:pPr fontAlgn="base">
              <a:buNone/>
            </a:pPr>
            <a:r>
              <a:rPr lang="en-GB" dirty="0" smtClean="0"/>
              <a:t>{</a:t>
            </a:r>
          </a:p>
          <a:p>
            <a:pPr fontAlgn="base">
              <a:buNone/>
            </a:pPr>
            <a:r>
              <a:rPr lang="en-GB" dirty="0" smtClean="0"/>
              <a:t>    </a:t>
            </a:r>
            <a:r>
              <a:rPr lang="en-GB" dirty="0" err="1" smtClean="0"/>
              <a:t>int</a:t>
            </a:r>
            <a:r>
              <a:rPr lang="en-GB" dirty="0" smtClean="0"/>
              <a:t> </a:t>
            </a:r>
            <a:r>
              <a:rPr lang="en-GB" dirty="0" err="1" smtClean="0"/>
              <a:t>i</a:t>
            </a:r>
            <a:r>
              <a:rPr lang="en-GB" dirty="0" smtClean="0"/>
              <a:t>, j;</a:t>
            </a:r>
          </a:p>
          <a:p>
            <a:pPr fontAlgn="base">
              <a:buNone/>
            </a:pPr>
            <a:r>
              <a:rPr lang="en-GB" dirty="0" smtClean="0"/>
              <a:t>    for (</a:t>
            </a:r>
            <a:r>
              <a:rPr lang="en-GB" dirty="0" err="1" smtClean="0"/>
              <a:t>i</a:t>
            </a:r>
            <a:r>
              <a:rPr lang="en-GB" dirty="0" smtClean="0"/>
              <a:t> = 0; </a:t>
            </a:r>
            <a:r>
              <a:rPr lang="en-GB" dirty="0" err="1" smtClean="0"/>
              <a:t>i</a:t>
            </a:r>
            <a:r>
              <a:rPr lang="en-GB" dirty="0" smtClean="0"/>
              <a:t> &lt; m; </a:t>
            </a:r>
            <a:r>
              <a:rPr lang="en-GB" dirty="0" err="1" smtClean="0"/>
              <a:t>i</a:t>
            </a:r>
            <a:r>
              <a:rPr lang="en-GB" dirty="0" smtClean="0"/>
              <a:t>++)</a:t>
            </a:r>
          </a:p>
          <a:p>
            <a:pPr fontAlgn="base">
              <a:buNone/>
            </a:pPr>
            <a:r>
              <a:rPr lang="en-GB" dirty="0" smtClean="0"/>
              <a:t>      for (j = 0; j &lt; n; j++)</a:t>
            </a:r>
          </a:p>
          <a:p>
            <a:pPr fontAlgn="base">
              <a:buNone/>
            </a:pPr>
            <a:r>
              <a:rPr lang="en-GB" dirty="0" smtClean="0"/>
              <a:t>        </a:t>
            </a:r>
            <a:r>
              <a:rPr lang="en-GB" dirty="0" err="1" smtClean="0"/>
              <a:t>printf</a:t>
            </a:r>
            <a:r>
              <a:rPr lang="en-GB" dirty="0" smtClean="0"/>
              <a:t>("%d ", </a:t>
            </a:r>
            <a:r>
              <a:rPr lang="en-GB" dirty="0" err="1" smtClean="0"/>
              <a:t>arr</a:t>
            </a:r>
            <a:r>
              <a:rPr lang="en-GB" dirty="0" smtClean="0"/>
              <a:t>[</a:t>
            </a:r>
            <a:r>
              <a:rPr lang="en-GB" dirty="0" err="1" smtClean="0"/>
              <a:t>i</a:t>
            </a:r>
            <a:r>
              <a:rPr lang="en-GB" dirty="0" smtClean="0"/>
              <a:t>][j]);</a:t>
            </a:r>
          </a:p>
          <a:p>
            <a:pPr fontAlgn="base">
              <a:buNone/>
            </a:pPr>
            <a:r>
              <a:rPr lang="en-GB" dirty="0" smtClean="0"/>
              <a:t>}</a:t>
            </a:r>
          </a:p>
          <a:p>
            <a:pPr fontAlgn="base">
              <a:buNone/>
            </a:pPr>
            <a:r>
              <a:rPr lang="en-GB" dirty="0" smtClean="0"/>
              <a:t> </a:t>
            </a:r>
          </a:p>
          <a:p>
            <a:pPr fontAlgn="base">
              <a:buNone/>
            </a:pPr>
            <a:r>
              <a:rPr lang="en-GB" dirty="0" err="1" smtClean="0"/>
              <a:t>int</a:t>
            </a:r>
            <a:r>
              <a:rPr lang="en-GB" dirty="0" smtClean="0"/>
              <a:t> main()</a:t>
            </a:r>
          </a:p>
          <a:p>
            <a:pPr fontAlgn="base">
              <a:buNone/>
            </a:pPr>
            <a:r>
              <a:rPr lang="en-GB" dirty="0" smtClean="0"/>
              <a:t>{</a:t>
            </a:r>
          </a:p>
          <a:p>
            <a:pPr fontAlgn="base">
              <a:buNone/>
            </a:pPr>
            <a:r>
              <a:rPr lang="en-GB" dirty="0" smtClean="0"/>
              <a:t>    </a:t>
            </a:r>
            <a:r>
              <a:rPr lang="en-GB" dirty="0" err="1" smtClean="0"/>
              <a:t>int</a:t>
            </a:r>
            <a:r>
              <a:rPr lang="en-GB" dirty="0" smtClean="0"/>
              <a:t> </a:t>
            </a:r>
            <a:r>
              <a:rPr lang="en-GB" dirty="0" err="1" smtClean="0"/>
              <a:t>arr</a:t>
            </a:r>
            <a:r>
              <a:rPr lang="en-GB" dirty="0" smtClean="0"/>
              <a:t>[][3] = {{1, 2, 3}, {4, 5, 6}, {7, 8, 9}};</a:t>
            </a:r>
          </a:p>
          <a:p>
            <a:pPr fontAlgn="base">
              <a:buNone/>
            </a:pPr>
            <a:r>
              <a:rPr lang="en-GB" dirty="0" smtClean="0"/>
              <a:t>    print(</a:t>
            </a:r>
            <a:r>
              <a:rPr lang="en-GB" dirty="0" err="1" smtClean="0"/>
              <a:t>arr</a:t>
            </a:r>
            <a:r>
              <a:rPr lang="en-GB" dirty="0" smtClean="0"/>
              <a:t>, 3);</a:t>
            </a:r>
          </a:p>
          <a:p>
            <a:pPr fontAlgn="base">
              <a:buNone/>
            </a:pPr>
            <a:r>
              <a:rPr lang="en-GB" dirty="0" smtClean="0"/>
              <a:t>    return 0;</a:t>
            </a:r>
          </a:p>
          <a:p>
            <a:pPr fontAlgn="base">
              <a:buNone/>
            </a:pPr>
            <a:r>
              <a:rPr lang="en-GB" dirty="0" smtClean="0"/>
              <a:t>}</a:t>
            </a:r>
            <a:endParaRPr lang="en-GB"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725470"/>
          </a:xfrm>
        </p:spPr>
        <p:txBody>
          <a:bodyPr>
            <a:normAutofit fontScale="90000"/>
          </a:bodyPr>
          <a:lstStyle/>
          <a:p>
            <a:r>
              <a:rPr lang="en-GB" dirty="0" smtClean="0"/>
              <a:t>As a Single Dimensional Array</a:t>
            </a:r>
            <a:endParaRPr lang="en-GB" dirty="0"/>
          </a:p>
        </p:txBody>
      </p:sp>
      <p:sp>
        <p:nvSpPr>
          <p:cNvPr id="3" name="Content Placeholder 2"/>
          <p:cNvSpPr>
            <a:spLocks noGrp="1"/>
          </p:cNvSpPr>
          <p:nvPr>
            <p:ph idx="1"/>
          </p:nvPr>
        </p:nvSpPr>
        <p:spPr>
          <a:xfrm>
            <a:off x="457200" y="857232"/>
            <a:ext cx="8229600" cy="5786478"/>
          </a:xfrm>
        </p:spPr>
        <p:txBody>
          <a:bodyPr>
            <a:normAutofit fontScale="70000" lnSpcReduction="20000"/>
          </a:bodyPr>
          <a:lstStyle/>
          <a:p>
            <a:pPr fontAlgn="base">
              <a:buNone/>
            </a:pPr>
            <a:r>
              <a:rPr lang="en-GB" dirty="0" smtClean="0"/>
              <a:t>#include &lt;</a:t>
            </a:r>
            <a:r>
              <a:rPr lang="en-GB" dirty="0" err="1" smtClean="0"/>
              <a:t>stdio.h</a:t>
            </a:r>
            <a:r>
              <a:rPr lang="en-GB" dirty="0" smtClean="0"/>
              <a:t>&gt;</a:t>
            </a:r>
          </a:p>
          <a:p>
            <a:pPr fontAlgn="base">
              <a:buNone/>
            </a:pPr>
            <a:r>
              <a:rPr lang="en-GB" dirty="0" smtClean="0"/>
              <a:t>void print(</a:t>
            </a:r>
            <a:r>
              <a:rPr lang="en-GB" dirty="0" err="1" smtClean="0"/>
              <a:t>int</a:t>
            </a:r>
            <a:r>
              <a:rPr lang="en-GB" dirty="0" smtClean="0"/>
              <a:t> *</a:t>
            </a:r>
            <a:r>
              <a:rPr lang="en-GB" dirty="0" err="1" smtClean="0"/>
              <a:t>arr</a:t>
            </a:r>
            <a:r>
              <a:rPr lang="en-GB" dirty="0" smtClean="0"/>
              <a:t>, </a:t>
            </a:r>
            <a:r>
              <a:rPr lang="en-GB" dirty="0" err="1" smtClean="0"/>
              <a:t>int</a:t>
            </a:r>
            <a:r>
              <a:rPr lang="en-GB" dirty="0" smtClean="0"/>
              <a:t> m, </a:t>
            </a:r>
            <a:r>
              <a:rPr lang="en-GB" dirty="0" err="1" smtClean="0"/>
              <a:t>int</a:t>
            </a:r>
            <a:r>
              <a:rPr lang="en-GB" dirty="0" smtClean="0"/>
              <a:t> n)</a:t>
            </a:r>
          </a:p>
          <a:p>
            <a:pPr fontAlgn="base">
              <a:buNone/>
            </a:pPr>
            <a:r>
              <a:rPr lang="en-GB" dirty="0" smtClean="0"/>
              <a:t>{</a:t>
            </a:r>
          </a:p>
          <a:p>
            <a:pPr fontAlgn="base">
              <a:buNone/>
            </a:pPr>
            <a:r>
              <a:rPr lang="en-GB" dirty="0" smtClean="0"/>
              <a:t>    </a:t>
            </a:r>
            <a:r>
              <a:rPr lang="en-GB" dirty="0" err="1" smtClean="0"/>
              <a:t>int</a:t>
            </a:r>
            <a:r>
              <a:rPr lang="en-GB" dirty="0" smtClean="0"/>
              <a:t> </a:t>
            </a:r>
            <a:r>
              <a:rPr lang="en-GB" dirty="0" err="1" smtClean="0"/>
              <a:t>i</a:t>
            </a:r>
            <a:r>
              <a:rPr lang="en-GB" dirty="0" smtClean="0"/>
              <a:t>, j;</a:t>
            </a:r>
          </a:p>
          <a:p>
            <a:pPr fontAlgn="base">
              <a:buNone/>
            </a:pPr>
            <a:r>
              <a:rPr lang="en-GB" dirty="0" smtClean="0"/>
              <a:t>    for (</a:t>
            </a:r>
            <a:r>
              <a:rPr lang="en-GB" dirty="0" err="1" smtClean="0"/>
              <a:t>i</a:t>
            </a:r>
            <a:r>
              <a:rPr lang="en-GB" dirty="0" smtClean="0"/>
              <a:t> = 0; </a:t>
            </a:r>
            <a:r>
              <a:rPr lang="en-GB" dirty="0" err="1" smtClean="0"/>
              <a:t>i</a:t>
            </a:r>
            <a:r>
              <a:rPr lang="en-GB" dirty="0" smtClean="0"/>
              <a:t> &lt; m; </a:t>
            </a:r>
            <a:r>
              <a:rPr lang="en-GB" dirty="0" err="1" smtClean="0"/>
              <a:t>i</a:t>
            </a:r>
            <a:r>
              <a:rPr lang="en-GB" dirty="0" smtClean="0"/>
              <a:t>++)</a:t>
            </a:r>
          </a:p>
          <a:p>
            <a:pPr fontAlgn="base">
              <a:buNone/>
            </a:pPr>
            <a:r>
              <a:rPr lang="en-GB" dirty="0" smtClean="0"/>
              <a:t>      for (j = 0; j &lt; n; j++)</a:t>
            </a:r>
          </a:p>
          <a:p>
            <a:pPr fontAlgn="base">
              <a:buNone/>
            </a:pPr>
            <a:r>
              <a:rPr lang="en-GB" dirty="0" smtClean="0"/>
              <a:t>        </a:t>
            </a:r>
            <a:r>
              <a:rPr lang="en-GB" dirty="0" err="1" smtClean="0"/>
              <a:t>printf</a:t>
            </a:r>
            <a:r>
              <a:rPr lang="en-GB" dirty="0" smtClean="0"/>
              <a:t>("%d ", *((</a:t>
            </a:r>
            <a:r>
              <a:rPr lang="en-GB" dirty="0" err="1" smtClean="0"/>
              <a:t>arr+i</a:t>
            </a:r>
            <a:r>
              <a:rPr lang="en-GB" dirty="0" smtClean="0"/>
              <a:t>*n) + j));</a:t>
            </a:r>
          </a:p>
          <a:p>
            <a:pPr fontAlgn="base">
              <a:buNone/>
            </a:pPr>
            <a:r>
              <a:rPr lang="en-GB" dirty="0" smtClean="0"/>
              <a:t>}</a:t>
            </a:r>
          </a:p>
          <a:p>
            <a:pPr fontAlgn="base">
              <a:buNone/>
            </a:pPr>
            <a:r>
              <a:rPr lang="en-GB" dirty="0" smtClean="0"/>
              <a:t> </a:t>
            </a:r>
          </a:p>
          <a:p>
            <a:pPr fontAlgn="base">
              <a:buNone/>
            </a:pPr>
            <a:r>
              <a:rPr lang="en-GB" dirty="0" err="1" smtClean="0"/>
              <a:t>int</a:t>
            </a:r>
            <a:r>
              <a:rPr lang="en-GB" dirty="0" smtClean="0"/>
              <a:t> main()</a:t>
            </a:r>
          </a:p>
          <a:p>
            <a:pPr fontAlgn="base">
              <a:buNone/>
            </a:pPr>
            <a:r>
              <a:rPr lang="en-GB" dirty="0" smtClean="0"/>
              <a:t>{</a:t>
            </a:r>
          </a:p>
          <a:p>
            <a:pPr fontAlgn="base">
              <a:buNone/>
            </a:pPr>
            <a:r>
              <a:rPr lang="en-GB" dirty="0" smtClean="0"/>
              <a:t>    </a:t>
            </a:r>
            <a:r>
              <a:rPr lang="en-GB" dirty="0" err="1" smtClean="0"/>
              <a:t>int</a:t>
            </a:r>
            <a:r>
              <a:rPr lang="en-GB" dirty="0" smtClean="0"/>
              <a:t> </a:t>
            </a:r>
            <a:r>
              <a:rPr lang="en-GB" dirty="0" err="1" smtClean="0"/>
              <a:t>arr</a:t>
            </a:r>
            <a:r>
              <a:rPr lang="en-GB" dirty="0" smtClean="0"/>
              <a:t>[][3] = {{1, 2, 3}, {4, 5, 6}, {7, 8, 9}};</a:t>
            </a:r>
          </a:p>
          <a:p>
            <a:pPr fontAlgn="base">
              <a:buNone/>
            </a:pPr>
            <a:r>
              <a:rPr lang="en-GB" dirty="0" smtClean="0"/>
              <a:t>    </a:t>
            </a:r>
            <a:r>
              <a:rPr lang="en-GB" dirty="0" err="1" smtClean="0"/>
              <a:t>int</a:t>
            </a:r>
            <a:r>
              <a:rPr lang="en-GB" dirty="0" smtClean="0"/>
              <a:t> m = 3, n = 3;</a:t>
            </a:r>
          </a:p>
          <a:p>
            <a:pPr fontAlgn="base">
              <a:buNone/>
            </a:pPr>
            <a:r>
              <a:rPr lang="en-GB" dirty="0" smtClean="0"/>
              <a:t>    print((</a:t>
            </a:r>
            <a:r>
              <a:rPr lang="en-GB" dirty="0" err="1" smtClean="0"/>
              <a:t>int</a:t>
            </a:r>
            <a:r>
              <a:rPr lang="en-GB" dirty="0" smtClean="0"/>
              <a:t> *)</a:t>
            </a:r>
            <a:r>
              <a:rPr lang="en-GB" dirty="0" err="1" smtClean="0"/>
              <a:t>arr</a:t>
            </a:r>
            <a:r>
              <a:rPr lang="en-GB" dirty="0" smtClean="0"/>
              <a:t>, m, n);</a:t>
            </a:r>
          </a:p>
          <a:p>
            <a:pPr fontAlgn="base">
              <a:buNone/>
            </a:pPr>
            <a:r>
              <a:rPr lang="en-GB" dirty="0" smtClean="0"/>
              <a:t>    return 0;</a:t>
            </a:r>
          </a:p>
          <a:p>
            <a:pPr fontAlgn="base">
              <a:buNone/>
            </a:pPr>
            <a:r>
              <a:rPr lang="en-GB" dirty="0" smtClean="0"/>
              <a:t>}</a:t>
            </a:r>
            <a:endParaRPr lang="en-GB"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0" y="0"/>
            <a:ext cx="7215206" cy="641273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srcRect/>
          <a:stretch>
            <a:fillRect/>
          </a:stretch>
        </p:blipFill>
        <p:spPr bwMode="auto">
          <a:xfrm>
            <a:off x="142844" y="214290"/>
            <a:ext cx="8772554" cy="621510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7" name="Picture 1"/>
          <p:cNvPicPr>
            <a:picLocks noChangeAspect="1" noChangeArrowheads="1"/>
          </p:cNvPicPr>
          <p:nvPr/>
        </p:nvPicPr>
        <p:blipFill>
          <a:blip r:embed="rId2"/>
          <a:srcRect/>
          <a:stretch>
            <a:fillRect/>
          </a:stretch>
        </p:blipFill>
        <p:spPr bwMode="auto">
          <a:xfrm>
            <a:off x="229827" y="214290"/>
            <a:ext cx="8628453" cy="550072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03200"/>
            <a:ext cx="8229600" cy="725470"/>
          </a:xfrm>
        </p:spPr>
        <p:txBody>
          <a:bodyPr>
            <a:normAutofit fontScale="90000"/>
          </a:bodyPr>
          <a:lstStyle/>
          <a:p>
            <a:r>
              <a:rPr lang="en-US" dirty="0" smtClean="0"/>
              <a:t>Recursion</a:t>
            </a:r>
            <a:endParaRPr lang="en-GB" dirty="0"/>
          </a:p>
        </p:txBody>
      </p:sp>
      <p:sp>
        <p:nvSpPr>
          <p:cNvPr id="3" name="Content Placeholder 2"/>
          <p:cNvSpPr>
            <a:spLocks noGrp="1"/>
          </p:cNvSpPr>
          <p:nvPr>
            <p:ph idx="1"/>
          </p:nvPr>
        </p:nvSpPr>
        <p:spPr>
          <a:xfrm>
            <a:off x="457200" y="1071546"/>
            <a:ext cx="8229600" cy="5357850"/>
          </a:xfrm>
        </p:spPr>
        <p:txBody>
          <a:bodyPr>
            <a:normAutofit/>
          </a:bodyPr>
          <a:lstStyle/>
          <a:p>
            <a:r>
              <a:rPr lang="en-US" dirty="0" smtClean="0"/>
              <a:t>Recursive functions </a:t>
            </a:r>
          </a:p>
          <a:p>
            <a:pPr lvl="1"/>
            <a:r>
              <a:rPr lang="en-US" dirty="0" smtClean="0"/>
              <a:t>Functions that call themselves</a:t>
            </a:r>
          </a:p>
          <a:p>
            <a:pPr lvl="1"/>
            <a:r>
              <a:rPr lang="en-US" dirty="0" smtClean="0"/>
              <a:t>Can only solve a base case</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53249" name="Object 1"/>
          <p:cNvGraphicFramePr>
            <a:graphicFrameLocks noChangeAspect="1"/>
          </p:cNvGraphicFramePr>
          <p:nvPr/>
        </p:nvGraphicFramePr>
        <p:xfrm>
          <a:off x="714348" y="1000108"/>
          <a:ext cx="8072494" cy="5259905"/>
        </p:xfrm>
        <a:graphic>
          <a:graphicData uri="http://schemas.openxmlformats.org/presentationml/2006/ole">
            <p:oleObj spid="_x0000_s53249" name="Bitmap Image" r:id="rId3" imgW="2123810" imgH="1380952" progId="PBrush">
              <p:embed/>
            </p:oleObj>
          </a:graphicData>
        </a:graphic>
      </p:graphicFrame>
      <p:sp>
        <p:nvSpPr>
          <p:cNvPr id="4" name="Title 1"/>
          <p:cNvSpPr txBox="1">
            <a:spLocks/>
          </p:cNvSpPr>
          <p:nvPr/>
        </p:nvSpPr>
        <p:spPr>
          <a:xfrm>
            <a:off x="500034" y="203200"/>
            <a:ext cx="8229600" cy="725470"/>
          </a:xfrm>
          <a:prstGeom prst="rect">
            <a:avLst/>
          </a:prstGeom>
        </p:spPr>
        <p:txBody>
          <a:bodyPr>
            <a:normAutofit fontScale="975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latin typeface="+mj-lt"/>
                <a:ea typeface="+mj-ea"/>
                <a:cs typeface="+mj-cs"/>
              </a:rPr>
              <a:t>Consider a Big Classroom</a:t>
            </a: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60324"/>
            <a:ext cx="8229600" cy="725470"/>
          </a:xfrm>
        </p:spPr>
        <p:txBody>
          <a:bodyPr>
            <a:normAutofit fontScale="90000"/>
          </a:bodyPr>
          <a:lstStyle/>
          <a:p>
            <a:r>
              <a:rPr lang="en-US" dirty="0" smtClean="0"/>
              <a:t>Recursion in Real Life</a:t>
            </a:r>
            <a:endParaRPr lang="en-GB" dirty="0"/>
          </a:p>
        </p:txBody>
      </p:sp>
      <p:sp>
        <p:nvSpPr>
          <p:cNvPr id="3" name="Content Placeholder 2"/>
          <p:cNvSpPr>
            <a:spLocks noGrp="1"/>
          </p:cNvSpPr>
          <p:nvPr>
            <p:ph idx="1"/>
          </p:nvPr>
        </p:nvSpPr>
        <p:spPr>
          <a:xfrm>
            <a:off x="285720" y="714356"/>
            <a:ext cx="8686800" cy="6143644"/>
          </a:xfrm>
        </p:spPr>
        <p:txBody>
          <a:bodyPr>
            <a:normAutofit fontScale="85000" lnSpcReduction="10000"/>
          </a:bodyPr>
          <a:lstStyle/>
          <a:p>
            <a:r>
              <a:rPr lang="en-US" dirty="0" smtClean="0"/>
              <a:t>John is seated in the last row of a very big classroom. Mike is sitting in last but one row of the same classroom. John wants to know how many rows are there in the classroom. </a:t>
            </a:r>
            <a:endParaRPr lang="en-GB" dirty="0" smtClean="0"/>
          </a:p>
          <a:p>
            <a:r>
              <a:rPr lang="en-US" dirty="0" smtClean="0"/>
              <a:t>John: Hi Mike! Can you please say me in which row you are seated?</a:t>
            </a:r>
            <a:endParaRPr lang="en-GB" dirty="0" smtClean="0"/>
          </a:p>
          <a:p>
            <a:r>
              <a:rPr lang="en-US" dirty="0" smtClean="0"/>
              <a:t>Mike: Yes… Of course John.</a:t>
            </a:r>
            <a:endParaRPr lang="en-GB" dirty="0" smtClean="0"/>
          </a:p>
          <a:p>
            <a:r>
              <a:rPr lang="en-US" dirty="0" smtClean="0"/>
              <a:t>Mike ask the same question to </a:t>
            </a:r>
            <a:r>
              <a:rPr lang="en-US" dirty="0" err="1" smtClean="0"/>
              <a:t>Patil</a:t>
            </a:r>
            <a:r>
              <a:rPr lang="en-US" dirty="0" smtClean="0"/>
              <a:t> who is seated in front of him and so on… till Alice who is seated first row is asked the question</a:t>
            </a:r>
            <a:endParaRPr lang="en-GB" dirty="0" smtClean="0"/>
          </a:p>
          <a:p>
            <a:r>
              <a:rPr lang="en-US" dirty="0" smtClean="0"/>
              <a:t> Alice: Alice can answer as one to Jack who is seated in the second row</a:t>
            </a:r>
            <a:endParaRPr lang="en-GB" dirty="0" smtClean="0"/>
          </a:p>
          <a:p>
            <a:r>
              <a:rPr lang="en-US" dirty="0" smtClean="0"/>
              <a:t> This is the base case </a:t>
            </a:r>
            <a:endParaRPr lang="en-GB" dirty="0" smtClean="0"/>
          </a:p>
          <a:p>
            <a:r>
              <a:rPr lang="en-US" dirty="0" smtClean="0"/>
              <a:t>Jack adds 1 to Alice's answer and tells it to Jill who is in the third row and so on… until the answer reaches John</a:t>
            </a:r>
            <a:endParaRPr lang="en-GB"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p:cNvPicPr>
            <a:picLocks noChangeAspect="1" noChangeArrowheads="1"/>
          </p:cNvPicPr>
          <p:nvPr/>
        </p:nvPicPr>
        <p:blipFill>
          <a:blip r:embed="rId2"/>
          <a:srcRect/>
          <a:stretch>
            <a:fillRect/>
          </a:stretch>
        </p:blipFill>
        <p:spPr bwMode="auto">
          <a:xfrm>
            <a:off x="1357290" y="1285860"/>
            <a:ext cx="6286544" cy="4641467"/>
          </a:xfrm>
          <a:prstGeom prst="rect">
            <a:avLst/>
          </a:prstGeom>
          <a:noFill/>
          <a:ln w="9525">
            <a:noFill/>
            <a:miter lim="800000"/>
            <a:headEnd/>
            <a:tailEnd/>
          </a:ln>
          <a:effectLst/>
        </p:spPr>
      </p:pic>
      <p:sp>
        <p:nvSpPr>
          <p:cNvPr id="3" name="Title 1"/>
          <p:cNvSpPr txBox="1">
            <a:spLocks/>
          </p:cNvSpPr>
          <p:nvPr/>
        </p:nvSpPr>
        <p:spPr>
          <a:xfrm>
            <a:off x="500034" y="60324"/>
            <a:ext cx="8229600" cy="725470"/>
          </a:xfrm>
          <a:prstGeom prst="rect">
            <a:avLst/>
          </a:prstGeom>
        </p:spPr>
        <p:txBody>
          <a:bodyPr>
            <a:normAutofit fontScale="975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Factorial using</a:t>
            </a:r>
            <a:r>
              <a:rPr kumimoji="0" lang="en-US" sz="4400" b="0" i="0" u="none" strike="noStrike" kern="1200" cap="none" spc="0" normalizeH="0" noProof="0" dirty="0" smtClean="0">
                <a:ln>
                  <a:noFill/>
                </a:ln>
                <a:solidFill>
                  <a:schemeClr val="tx1"/>
                </a:solidFill>
                <a:effectLst/>
                <a:uLnTx/>
                <a:uFillTx/>
                <a:latin typeface="+mj-lt"/>
                <a:ea typeface="+mj-ea"/>
                <a:cs typeface="+mj-cs"/>
              </a:rPr>
              <a:t> Recursion</a:t>
            </a: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descr="http://i.stack.imgur.com/PK6Ht.png"/>
          <p:cNvPicPr>
            <a:picLocks noChangeAspect="1" noChangeArrowheads="1"/>
          </p:cNvPicPr>
          <p:nvPr/>
        </p:nvPicPr>
        <p:blipFill>
          <a:blip r:embed="rId2"/>
          <a:srcRect/>
          <a:stretch>
            <a:fillRect/>
          </a:stretch>
        </p:blipFill>
        <p:spPr bwMode="auto">
          <a:xfrm>
            <a:off x="857224" y="214290"/>
            <a:ext cx="7286676" cy="6338636"/>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31762"/>
            <a:ext cx="8229600" cy="939784"/>
          </a:xfrm>
        </p:spPr>
        <p:txBody>
          <a:bodyPr>
            <a:normAutofit/>
          </a:bodyPr>
          <a:lstStyle/>
          <a:p>
            <a:r>
              <a:rPr lang="en-GB" b="1" dirty="0" smtClean="0"/>
              <a:t>Used in Every Day Life</a:t>
            </a:r>
            <a:endParaRPr lang="en-GB" b="1" dirty="0"/>
          </a:p>
        </p:txBody>
      </p:sp>
      <p:sp>
        <p:nvSpPr>
          <p:cNvPr id="3" name="Content Placeholder 2"/>
          <p:cNvSpPr>
            <a:spLocks noGrp="1"/>
          </p:cNvSpPr>
          <p:nvPr>
            <p:ph idx="1"/>
          </p:nvPr>
        </p:nvSpPr>
        <p:spPr>
          <a:xfrm>
            <a:off x="428596" y="1071546"/>
            <a:ext cx="8229600" cy="5429288"/>
          </a:xfrm>
        </p:spPr>
        <p:txBody>
          <a:bodyPr>
            <a:normAutofit fontScale="92500" lnSpcReduction="20000"/>
          </a:bodyPr>
          <a:lstStyle/>
          <a:p>
            <a:pPr algn="just">
              <a:lnSpc>
                <a:spcPct val="150000"/>
              </a:lnSpc>
            </a:pPr>
            <a:r>
              <a:rPr lang="en-GB" dirty="0" smtClean="0"/>
              <a:t>When a marriage is organized</a:t>
            </a:r>
          </a:p>
          <a:p>
            <a:pPr algn="just">
              <a:lnSpc>
                <a:spcPct val="150000"/>
              </a:lnSpc>
            </a:pPr>
            <a:r>
              <a:rPr lang="en-GB" dirty="0" smtClean="0"/>
              <a:t>Catering, decoration, music, seating arrangements, travel, boarding are modules</a:t>
            </a:r>
          </a:p>
          <a:p>
            <a:pPr algn="just">
              <a:lnSpc>
                <a:spcPct val="150000"/>
              </a:lnSpc>
            </a:pPr>
            <a:r>
              <a:rPr lang="en-GB" dirty="0" smtClean="0"/>
              <a:t>Each one is done independently</a:t>
            </a:r>
          </a:p>
          <a:p>
            <a:pPr algn="just">
              <a:lnSpc>
                <a:spcPct val="150000"/>
              </a:lnSpc>
            </a:pPr>
            <a:r>
              <a:rPr lang="en-GB" dirty="0" smtClean="0"/>
              <a:t>Rice + Dhal -&gt; </a:t>
            </a:r>
            <a:r>
              <a:rPr lang="en-GB" dirty="0" err="1" smtClean="0"/>
              <a:t>Idli</a:t>
            </a:r>
            <a:endParaRPr lang="en-GB" dirty="0" smtClean="0"/>
          </a:p>
          <a:p>
            <a:pPr algn="just">
              <a:lnSpc>
                <a:spcPct val="150000"/>
              </a:lnSpc>
            </a:pPr>
            <a:r>
              <a:rPr lang="en-GB" dirty="0" smtClean="0"/>
              <a:t>Can be separated to two modules</a:t>
            </a:r>
          </a:p>
          <a:p>
            <a:pPr lvl="1" algn="just">
              <a:lnSpc>
                <a:spcPct val="150000"/>
              </a:lnSpc>
            </a:pPr>
            <a:r>
              <a:rPr lang="en-GB" dirty="0" smtClean="0"/>
              <a:t>Preparing wet flour</a:t>
            </a:r>
          </a:p>
          <a:p>
            <a:pPr lvl="1" algn="just">
              <a:lnSpc>
                <a:spcPct val="150000"/>
              </a:lnSpc>
            </a:pPr>
            <a:r>
              <a:rPr lang="en-GB" dirty="0" smtClean="0"/>
              <a:t>Wet flour to </a:t>
            </a:r>
            <a:r>
              <a:rPr lang="en-GB" dirty="0" err="1" smtClean="0"/>
              <a:t>Idlis</a:t>
            </a:r>
            <a:endParaRPr lang="en-GB" dirty="0"/>
          </a:p>
        </p:txBody>
      </p:sp>
      <p:sp>
        <p:nvSpPr>
          <p:cNvPr id="1026" name="AutoShape 2"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28" name="AutoShape 4"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0" name="AutoShape 6"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03200"/>
            <a:ext cx="8229600" cy="725470"/>
          </a:xfrm>
        </p:spPr>
        <p:txBody>
          <a:bodyPr>
            <a:normAutofit fontScale="90000"/>
          </a:bodyPr>
          <a:lstStyle/>
          <a:p>
            <a:r>
              <a:rPr lang="en-US" dirty="0" smtClean="0"/>
              <a:t>Fibonacci series</a:t>
            </a:r>
            <a:endParaRPr lang="en-GB" dirty="0"/>
          </a:p>
        </p:txBody>
      </p:sp>
      <p:sp>
        <p:nvSpPr>
          <p:cNvPr id="3" name="Content Placeholder 2"/>
          <p:cNvSpPr>
            <a:spLocks noGrp="1"/>
          </p:cNvSpPr>
          <p:nvPr>
            <p:ph idx="1"/>
          </p:nvPr>
        </p:nvSpPr>
        <p:spPr>
          <a:xfrm>
            <a:off x="457200" y="1071546"/>
            <a:ext cx="8229600" cy="5357850"/>
          </a:xfrm>
        </p:spPr>
        <p:txBody>
          <a:bodyPr>
            <a:normAutofit/>
          </a:bodyPr>
          <a:lstStyle/>
          <a:p>
            <a:pPr lvl="2">
              <a:buFontTx/>
              <a:buNone/>
            </a:pPr>
            <a:r>
              <a:rPr lang="en-US" dirty="0" smtClean="0"/>
              <a:t> 0, 1, 1, 2, 3, 5, 8...</a:t>
            </a:r>
            <a:endParaRPr lang="en-US" b="1" dirty="0" smtClean="0">
              <a:latin typeface="Courier New" pitchFamily="49" charset="0"/>
            </a:endParaRPr>
          </a:p>
          <a:p>
            <a:pPr lvl="2">
              <a:buFontTx/>
              <a:buNone/>
            </a:pPr>
            <a:r>
              <a:rPr lang="en-US" b="1" dirty="0" err="1" smtClean="0">
                <a:latin typeface="Courier New" pitchFamily="49" charset="0"/>
              </a:rPr>
              <a:t>int</a:t>
            </a:r>
            <a:r>
              <a:rPr lang="en-US" b="1" dirty="0" smtClean="0">
                <a:latin typeface="Courier New" pitchFamily="49" charset="0"/>
              </a:rPr>
              <a:t> </a:t>
            </a:r>
            <a:r>
              <a:rPr lang="en-US" b="1" dirty="0" err="1" smtClean="0">
                <a:latin typeface="Courier New" pitchFamily="49" charset="0"/>
              </a:rPr>
              <a:t>fibonacci</a:t>
            </a:r>
            <a:r>
              <a:rPr lang="en-US" b="1" dirty="0" smtClean="0">
                <a:latin typeface="Courier New" pitchFamily="49" charset="0"/>
              </a:rPr>
              <a:t>( </a:t>
            </a:r>
            <a:r>
              <a:rPr lang="en-US" b="1" dirty="0" err="1" smtClean="0">
                <a:latin typeface="Courier New" pitchFamily="49" charset="0"/>
              </a:rPr>
              <a:t>int</a:t>
            </a:r>
            <a:r>
              <a:rPr lang="en-US" b="1" dirty="0" smtClean="0">
                <a:latin typeface="Courier New" pitchFamily="49" charset="0"/>
              </a:rPr>
              <a:t> n )</a:t>
            </a:r>
          </a:p>
          <a:p>
            <a:pPr lvl="2">
              <a:buFontTx/>
              <a:buNone/>
            </a:pPr>
            <a:r>
              <a:rPr lang="en-US" b="1" dirty="0" smtClean="0">
                <a:latin typeface="Courier New" pitchFamily="49" charset="0"/>
              </a:rPr>
              <a:t>{</a:t>
            </a:r>
          </a:p>
          <a:p>
            <a:pPr lvl="2">
              <a:buFontTx/>
              <a:buNone/>
            </a:pPr>
            <a:r>
              <a:rPr lang="en-US" b="1" dirty="0" smtClean="0">
                <a:latin typeface="Courier New" pitchFamily="49" charset="0"/>
              </a:rPr>
              <a:t>	if (n == 0 || n == 1)  // base case</a:t>
            </a:r>
          </a:p>
          <a:p>
            <a:pPr lvl="2">
              <a:buFontTx/>
              <a:buNone/>
            </a:pPr>
            <a:r>
              <a:rPr lang="en-US" b="1" dirty="0" smtClean="0">
                <a:latin typeface="Courier New" pitchFamily="49" charset="0"/>
              </a:rPr>
              <a:t>    return n;</a:t>
            </a:r>
          </a:p>
          <a:p>
            <a:pPr lvl="2">
              <a:buFontTx/>
              <a:buNone/>
            </a:pPr>
            <a:r>
              <a:rPr lang="en-US" b="1" dirty="0" smtClean="0">
                <a:latin typeface="Courier New" pitchFamily="49" charset="0"/>
              </a:rPr>
              <a:t>	else</a:t>
            </a:r>
          </a:p>
          <a:p>
            <a:pPr lvl="2">
              <a:buFontTx/>
              <a:buNone/>
            </a:pPr>
            <a:r>
              <a:rPr lang="en-US" b="1" dirty="0" smtClean="0">
                <a:latin typeface="Courier New" pitchFamily="49" charset="0"/>
              </a:rPr>
              <a:t>    return </a:t>
            </a:r>
            <a:r>
              <a:rPr lang="en-US" b="1" dirty="0" err="1" smtClean="0">
                <a:latin typeface="Courier New" pitchFamily="49" charset="0"/>
              </a:rPr>
              <a:t>fibonacci</a:t>
            </a:r>
            <a:r>
              <a:rPr lang="en-US" b="1" dirty="0" smtClean="0">
                <a:latin typeface="Courier New" pitchFamily="49" charset="0"/>
              </a:rPr>
              <a:t>( n - 1) +</a:t>
            </a:r>
            <a:br>
              <a:rPr lang="en-US" b="1" dirty="0" smtClean="0">
                <a:latin typeface="Courier New" pitchFamily="49" charset="0"/>
              </a:rPr>
            </a:br>
            <a:r>
              <a:rPr lang="en-US" b="1" dirty="0" smtClean="0">
                <a:latin typeface="Courier New" pitchFamily="49" charset="0"/>
              </a:rPr>
              <a:t>     </a:t>
            </a:r>
            <a:r>
              <a:rPr lang="en-US" b="1" dirty="0" err="1" smtClean="0">
                <a:latin typeface="Courier New" pitchFamily="49" charset="0"/>
              </a:rPr>
              <a:t>fibonacci</a:t>
            </a:r>
            <a:r>
              <a:rPr lang="en-US" b="1" dirty="0" smtClean="0">
                <a:latin typeface="Courier New" pitchFamily="49" charset="0"/>
              </a:rPr>
              <a:t>( n – 2 );</a:t>
            </a:r>
          </a:p>
          <a:p>
            <a:pPr lvl="2">
              <a:buFontTx/>
              <a:buNone/>
            </a:pPr>
            <a:r>
              <a:rPr lang="en-US" b="1" dirty="0" smtClean="0">
                <a:latin typeface="Courier New" pitchFamily="49" charset="0"/>
              </a:rPr>
              <a:t>}</a:t>
            </a:r>
            <a:endParaRPr lang="en-US" b="1" dirty="0">
              <a:latin typeface="Courier New" pitchFamily="49"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p:cNvPicPr>
            <a:picLocks noChangeAspect="1" noChangeArrowheads="1"/>
          </p:cNvPicPr>
          <p:nvPr/>
        </p:nvPicPr>
        <p:blipFill>
          <a:blip r:embed="rId2"/>
          <a:srcRect/>
          <a:stretch>
            <a:fillRect/>
          </a:stretch>
        </p:blipFill>
        <p:spPr bwMode="auto">
          <a:xfrm>
            <a:off x="0" y="214290"/>
            <a:ext cx="9144000" cy="594180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3" name="Picture 3"/>
          <p:cNvPicPr>
            <a:picLocks noChangeAspect="1" noChangeArrowheads="1"/>
          </p:cNvPicPr>
          <p:nvPr/>
        </p:nvPicPr>
        <p:blipFill>
          <a:blip r:embed="rId2"/>
          <a:srcRect/>
          <a:stretch>
            <a:fillRect/>
          </a:stretch>
        </p:blipFill>
        <p:spPr bwMode="auto">
          <a:xfrm>
            <a:off x="0" y="357166"/>
            <a:ext cx="9038121" cy="5357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03200"/>
            <a:ext cx="8229600" cy="725470"/>
          </a:xfrm>
        </p:spPr>
        <p:txBody>
          <a:bodyPr>
            <a:normAutofit fontScale="90000"/>
          </a:bodyPr>
          <a:lstStyle/>
          <a:p>
            <a:r>
              <a:rPr lang="en-US" dirty="0" smtClean="0"/>
              <a:t>Recursion vs. Iteration</a:t>
            </a:r>
            <a:endParaRPr lang="en-GB" dirty="0"/>
          </a:p>
        </p:txBody>
      </p:sp>
      <p:sp>
        <p:nvSpPr>
          <p:cNvPr id="3" name="Content Placeholder 2"/>
          <p:cNvSpPr>
            <a:spLocks noGrp="1"/>
          </p:cNvSpPr>
          <p:nvPr>
            <p:ph idx="1"/>
          </p:nvPr>
        </p:nvSpPr>
        <p:spPr>
          <a:xfrm>
            <a:off x="457200" y="1071546"/>
            <a:ext cx="8229600" cy="5357850"/>
          </a:xfrm>
        </p:spPr>
        <p:txBody>
          <a:bodyPr>
            <a:normAutofit/>
          </a:bodyPr>
          <a:lstStyle/>
          <a:p>
            <a:r>
              <a:rPr lang="en-US" dirty="0" smtClean="0"/>
              <a:t>Repetition</a:t>
            </a:r>
          </a:p>
          <a:p>
            <a:pPr lvl="1"/>
            <a:r>
              <a:rPr lang="en-US" dirty="0" smtClean="0"/>
              <a:t>Iteration:  explicit loop</a:t>
            </a:r>
          </a:p>
          <a:p>
            <a:pPr lvl="1"/>
            <a:r>
              <a:rPr lang="en-US" dirty="0" smtClean="0"/>
              <a:t>Recursion:  repeated function calls</a:t>
            </a:r>
          </a:p>
          <a:p>
            <a:r>
              <a:rPr lang="en-US" dirty="0" smtClean="0"/>
              <a:t>Termination</a:t>
            </a:r>
          </a:p>
          <a:p>
            <a:pPr lvl="1"/>
            <a:r>
              <a:rPr lang="en-US" dirty="0" smtClean="0"/>
              <a:t>Iteration: loop condition fails</a:t>
            </a:r>
          </a:p>
          <a:p>
            <a:pPr lvl="1"/>
            <a:r>
              <a:rPr lang="en-US" dirty="0" smtClean="0"/>
              <a:t>Recursion: base case recognized</a:t>
            </a:r>
          </a:p>
          <a:p>
            <a:r>
              <a:rPr lang="en-US" dirty="0" smtClean="0"/>
              <a:t>Both can have infinite loops</a:t>
            </a:r>
          </a:p>
          <a:p>
            <a:r>
              <a:rPr lang="en-US" dirty="0" smtClean="0"/>
              <a:t>Balance </a:t>
            </a:r>
          </a:p>
          <a:p>
            <a:pPr lvl="1"/>
            <a:r>
              <a:rPr lang="en-US" dirty="0" smtClean="0"/>
              <a:t>Choice between performance (iteration) and good software engineering (recursion)</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31762"/>
            <a:ext cx="8229600" cy="939784"/>
          </a:xfrm>
        </p:spPr>
        <p:txBody>
          <a:bodyPr>
            <a:normAutofit fontScale="90000"/>
          </a:bodyPr>
          <a:lstStyle/>
          <a:p>
            <a:r>
              <a:rPr lang="en-GB" b="1" dirty="0" smtClean="0"/>
              <a:t>Tic </a:t>
            </a:r>
            <a:r>
              <a:rPr lang="en-GB" b="1" dirty="0" err="1" smtClean="0"/>
              <a:t>Tac</a:t>
            </a:r>
            <a:r>
              <a:rPr lang="en-GB" b="1" dirty="0" smtClean="0"/>
              <a:t> Toe - State of Board Problems</a:t>
            </a:r>
            <a:endParaRPr lang="en-GB" dirty="0"/>
          </a:p>
        </p:txBody>
      </p:sp>
      <p:sp>
        <p:nvSpPr>
          <p:cNvPr id="3" name="Content Placeholder 2"/>
          <p:cNvSpPr>
            <a:spLocks noGrp="1"/>
          </p:cNvSpPr>
          <p:nvPr>
            <p:ph idx="1"/>
          </p:nvPr>
        </p:nvSpPr>
        <p:spPr>
          <a:xfrm>
            <a:off x="428596" y="1071546"/>
            <a:ext cx="8229600" cy="5429288"/>
          </a:xfrm>
        </p:spPr>
        <p:txBody>
          <a:bodyPr>
            <a:normAutofit fontScale="85000" lnSpcReduction="10000"/>
          </a:bodyPr>
          <a:lstStyle/>
          <a:p>
            <a:pPr algn="just">
              <a:lnSpc>
                <a:spcPct val="150000"/>
              </a:lnSpc>
              <a:buNone/>
            </a:pPr>
            <a:r>
              <a:rPr lang="en-GB" dirty="0" smtClean="0"/>
              <a:t>	Given the board configuration of the tic </a:t>
            </a:r>
            <a:r>
              <a:rPr lang="en-GB" dirty="0" err="1" smtClean="0"/>
              <a:t>tac</a:t>
            </a:r>
            <a:r>
              <a:rPr lang="en-GB" dirty="0" smtClean="0"/>
              <a:t> toe game, determine if the board is in either of the following states: empty, player1 wins, player2 wins, draw or intermediate. The board is said to be in initial state if all the cells contain ‘-1’, player1 uses ‘1’ as his coin and player2 uses ‘2’ as his coin. The game is draw when the board is full and no one has won the game.  The game is in intermediate state when no one has won and board is not full</a:t>
            </a:r>
            <a:endParaRPr lang="en-GB" dirty="0"/>
          </a:p>
        </p:txBody>
      </p:sp>
      <p:sp>
        <p:nvSpPr>
          <p:cNvPr id="1026" name="AutoShape 2"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28" name="AutoShape 4"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0" name="AutoShape 6"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31762"/>
            <a:ext cx="8229600" cy="939784"/>
          </a:xfrm>
        </p:spPr>
        <p:txBody>
          <a:bodyPr>
            <a:normAutofit/>
          </a:bodyPr>
          <a:lstStyle/>
          <a:p>
            <a:r>
              <a:rPr lang="en-GB" b="1" dirty="0" smtClean="0"/>
              <a:t>Drawbacks of Previous Code</a:t>
            </a:r>
            <a:endParaRPr lang="en-GB" dirty="0"/>
          </a:p>
        </p:txBody>
      </p:sp>
      <p:sp>
        <p:nvSpPr>
          <p:cNvPr id="3" name="Content Placeholder 2"/>
          <p:cNvSpPr>
            <a:spLocks noGrp="1"/>
          </p:cNvSpPr>
          <p:nvPr>
            <p:ph idx="1"/>
          </p:nvPr>
        </p:nvSpPr>
        <p:spPr>
          <a:xfrm>
            <a:off x="428596" y="1071546"/>
            <a:ext cx="8229600" cy="5429288"/>
          </a:xfrm>
        </p:spPr>
        <p:txBody>
          <a:bodyPr>
            <a:normAutofit/>
          </a:bodyPr>
          <a:lstStyle/>
          <a:p>
            <a:pPr algn="just">
              <a:lnSpc>
                <a:spcPct val="150000"/>
              </a:lnSpc>
            </a:pPr>
            <a:r>
              <a:rPr lang="en-GB" dirty="0" smtClean="0"/>
              <a:t>Previous code was 65 lines long</a:t>
            </a:r>
          </a:p>
          <a:p>
            <a:pPr algn="just">
              <a:lnSpc>
                <a:spcPct val="150000"/>
              </a:lnSpc>
            </a:pPr>
            <a:r>
              <a:rPr lang="en-GB" dirty="0" smtClean="0"/>
              <a:t>Difficult to understand and determine error</a:t>
            </a:r>
          </a:p>
          <a:p>
            <a:pPr algn="just">
              <a:lnSpc>
                <a:spcPct val="150000"/>
              </a:lnSpc>
            </a:pPr>
            <a:r>
              <a:rPr lang="en-GB" dirty="0" smtClean="0"/>
              <a:t>Better if it can be done through smaller modules</a:t>
            </a:r>
          </a:p>
          <a:p>
            <a:pPr algn="just">
              <a:lnSpc>
                <a:spcPct val="150000"/>
              </a:lnSpc>
            </a:pPr>
            <a:r>
              <a:rPr lang="en-GB" dirty="0" smtClean="0"/>
              <a:t>Part of code can be reused</a:t>
            </a:r>
          </a:p>
          <a:p>
            <a:pPr algn="just">
              <a:lnSpc>
                <a:spcPct val="150000"/>
              </a:lnSpc>
            </a:pPr>
            <a:endParaRPr lang="en-GB" dirty="0"/>
          </a:p>
        </p:txBody>
      </p:sp>
      <p:sp>
        <p:nvSpPr>
          <p:cNvPr id="1026" name="AutoShape 2"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28" name="AutoShape 4"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0" name="AutoShape 6"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31762"/>
            <a:ext cx="8229600" cy="939784"/>
          </a:xfrm>
        </p:spPr>
        <p:txBody>
          <a:bodyPr>
            <a:normAutofit fontScale="90000"/>
          </a:bodyPr>
          <a:lstStyle/>
          <a:p>
            <a:r>
              <a:rPr lang="en-GB" b="1" dirty="0" smtClean="0"/>
              <a:t>Modules </a:t>
            </a:r>
            <a:br>
              <a:rPr lang="en-GB" b="1" dirty="0" smtClean="0"/>
            </a:br>
            <a:r>
              <a:rPr lang="en-GB" b="1" dirty="0" smtClean="0"/>
              <a:t>Tic </a:t>
            </a:r>
            <a:r>
              <a:rPr lang="en-GB" b="1" dirty="0" err="1" smtClean="0"/>
              <a:t>Tac</a:t>
            </a:r>
            <a:r>
              <a:rPr lang="en-GB" b="1" dirty="0" smtClean="0"/>
              <a:t> Toe - State of Board Problems</a:t>
            </a:r>
            <a:endParaRPr lang="en-GB" dirty="0"/>
          </a:p>
        </p:txBody>
      </p:sp>
      <p:sp>
        <p:nvSpPr>
          <p:cNvPr id="3" name="Content Placeholder 2"/>
          <p:cNvSpPr>
            <a:spLocks noGrp="1"/>
          </p:cNvSpPr>
          <p:nvPr>
            <p:ph idx="1"/>
          </p:nvPr>
        </p:nvSpPr>
        <p:spPr>
          <a:xfrm>
            <a:off x="428596" y="1428736"/>
            <a:ext cx="8229600" cy="4929222"/>
          </a:xfrm>
        </p:spPr>
        <p:txBody>
          <a:bodyPr>
            <a:normAutofit/>
          </a:bodyPr>
          <a:lstStyle/>
          <a:p>
            <a:pPr marL="514350" indent="-514350" algn="just">
              <a:lnSpc>
                <a:spcPct val="150000"/>
              </a:lnSpc>
              <a:buAutoNum type="arabicPeriod"/>
            </a:pPr>
            <a:r>
              <a:rPr lang="en-GB" dirty="0" smtClean="0"/>
              <a:t>Read state of board</a:t>
            </a:r>
          </a:p>
          <a:p>
            <a:pPr marL="514350" indent="-514350" algn="just">
              <a:lnSpc>
                <a:spcPct val="150000"/>
              </a:lnSpc>
              <a:buAutoNum type="arabicPeriod"/>
            </a:pPr>
            <a:r>
              <a:rPr lang="en-GB" dirty="0" smtClean="0"/>
              <a:t>Count number of empty cells</a:t>
            </a:r>
          </a:p>
          <a:p>
            <a:pPr marL="514350" indent="-514350" algn="just">
              <a:lnSpc>
                <a:spcPct val="150000"/>
              </a:lnSpc>
              <a:buAutoNum type="arabicPeriod"/>
            </a:pPr>
            <a:r>
              <a:rPr lang="en-GB" dirty="0" smtClean="0"/>
              <a:t>Check if same coin is in a row</a:t>
            </a:r>
          </a:p>
          <a:p>
            <a:pPr marL="514350" indent="-514350" algn="just">
              <a:lnSpc>
                <a:spcPct val="150000"/>
              </a:lnSpc>
              <a:buFont typeface="Arial" pitchFamily="34" charset="0"/>
              <a:buAutoNum type="arabicPeriod"/>
            </a:pPr>
            <a:r>
              <a:rPr lang="en-GB" dirty="0" smtClean="0"/>
              <a:t>Check if same coin is in a column</a:t>
            </a:r>
          </a:p>
          <a:p>
            <a:pPr marL="514350" indent="-514350" algn="just">
              <a:lnSpc>
                <a:spcPct val="150000"/>
              </a:lnSpc>
              <a:buFont typeface="Arial" pitchFamily="34" charset="0"/>
              <a:buAutoNum type="arabicPeriod"/>
            </a:pPr>
            <a:r>
              <a:rPr lang="en-GB" dirty="0" smtClean="0"/>
              <a:t>Check if same coin is placed diagonally</a:t>
            </a:r>
          </a:p>
          <a:p>
            <a:pPr marL="514350" indent="-514350" algn="just">
              <a:lnSpc>
                <a:spcPct val="150000"/>
              </a:lnSpc>
              <a:buAutoNum type="arabicPeriod"/>
            </a:pPr>
            <a:endParaRPr lang="en-GB" dirty="0"/>
          </a:p>
        </p:txBody>
      </p:sp>
      <p:sp>
        <p:nvSpPr>
          <p:cNvPr id="1026" name="AutoShape 2"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28" name="AutoShape 4"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0" name="AutoShape 6"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31762"/>
            <a:ext cx="8229600" cy="939784"/>
          </a:xfrm>
        </p:spPr>
        <p:txBody>
          <a:bodyPr>
            <a:normAutofit/>
          </a:bodyPr>
          <a:lstStyle/>
          <a:p>
            <a:r>
              <a:rPr lang="en-GB" b="1" dirty="0" smtClean="0"/>
              <a:t>Modules in </a:t>
            </a:r>
            <a:r>
              <a:rPr lang="en-GB" b="1" dirty="0" err="1" smtClean="0"/>
              <a:t>Isogram</a:t>
            </a:r>
            <a:r>
              <a:rPr lang="en-GB" b="1" dirty="0" smtClean="0"/>
              <a:t> Problem</a:t>
            </a:r>
            <a:endParaRPr lang="en-GB" dirty="0"/>
          </a:p>
        </p:txBody>
      </p:sp>
      <p:sp>
        <p:nvSpPr>
          <p:cNvPr id="3" name="Content Placeholder 2"/>
          <p:cNvSpPr>
            <a:spLocks noGrp="1"/>
          </p:cNvSpPr>
          <p:nvPr>
            <p:ph idx="1"/>
          </p:nvPr>
        </p:nvSpPr>
        <p:spPr>
          <a:xfrm>
            <a:off x="428596" y="1428736"/>
            <a:ext cx="8229600" cy="1500198"/>
          </a:xfrm>
        </p:spPr>
        <p:txBody>
          <a:bodyPr>
            <a:normAutofit/>
          </a:bodyPr>
          <a:lstStyle/>
          <a:p>
            <a:pPr marL="514350" indent="-514350" algn="just">
              <a:lnSpc>
                <a:spcPct val="150000"/>
              </a:lnSpc>
              <a:buNone/>
            </a:pPr>
            <a:r>
              <a:rPr lang="en-GB" dirty="0" smtClean="0"/>
              <a:t>Module to find factorial of a number</a:t>
            </a:r>
            <a:endParaRPr lang="en-GB" dirty="0"/>
          </a:p>
        </p:txBody>
      </p:sp>
      <p:sp>
        <p:nvSpPr>
          <p:cNvPr id="1026" name="AutoShape 2"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28" name="AutoShape 4"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0" name="AutoShape 6"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31762"/>
            <a:ext cx="8229600" cy="939784"/>
          </a:xfrm>
        </p:spPr>
        <p:txBody>
          <a:bodyPr>
            <a:normAutofit/>
          </a:bodyPr>
          <a:lstStyle/>
          <a:p>
            <a:r>
              <a:rPr lang="en-GB" b="1" dirty="0" smtClean="0"/>
              <a:t>Modules in Accident Problem</a:t>
            </a:r>
            <a:endParaRPr lang="en-GB" dirty="0"/>
          </a:p>
        </p:txBody>
      </p:sp>
      <p:sp>
        <p:nvSpPr>
          <p:cNvPr id="3" name="Content Placeholder 2"/>
          <p:cNvSpPr>
            <a:spLocks noGrp="1"/>
          </p:cNvSpPr>
          <p:nvPr>
            <p:ph idx="1"/>
          </p:nvPr>
        </p:nvSpPr>
        <p:spPr>
          <a:xfrm>
            <a:off x="428596" y="1071546"/>
            <a:ext cx="8229600" cy="4643470"/>
          </a:xfrm>
        </p:spPr>
        <p:txBody>
          <a:bodyPr>
            <a:normAutofit/>
          </a:bodyPr>
          <a:lstStyle/>
          <a:p>
            <a:pPr marL="514350" indent="-514350" algn="just">
              <a:lnSpc>
                <a:spcPct val="150000"/>
              </a:lnSpc>
            </a:pPr>
            <a:r>
              <a:rPr lang="en-GB" dirty="0" smtClean="0"/>
              <a:t>Module to read values</a:t>
            </a:r>
          </a:p>
          <a:p>
            <a:pPr marL="514350" indent="-514350" algn="just">
              <a:lnSpc>
                <a:spcPct val="150000"/>
              </a:lnSpc>
            </a:pPr>
            <a:r>
              <a:rPr lang="en-GB" dirty="0" smtClean="0"/>
              <a:t>Module to find mean of values</a:t>
            </a:r>
          </a:p>
          <a:p>
            <a:pPr marL="514350" indent="-514350" algn="just">
              <a:lnSpc>
                <a:spcPct val="150000"/>
              </a:lnSpc>
            </a:pPr>
            <a:r>
              <a:rPr lang="en-GB" dirty="0" smtClean="0"/>
              <a:t>Module to find difference between values and mean</a:t>
            </a:r>
          </a:p>
          <a:p>
            <a:pPr marL="514350" indent="-514350" algn="just">
              <a:lnSpc>
                <a:spcPct val="150000"/>
              </a:lnSpc>
            </a:pPr>
            <a:r>
              <a:rPr lang="en-GB" dirty="0" smtClean="0"/>
              <a:t>Print the values</a:t>
            </a:r>
          </a:p>
          <a:p>
            <a:pPr marL="514350" indent="-514350" algn="just">
              <a:lnSpc>
                <a:spcPct val="150000"/>
              </a:lnSpc>
            </a:pPr>
            <a:endParaRPr lang="en-GB" dirty="0" smtClean="0"/>
          </a:p>
          <a:p>
            <a:pPr marL="514350" indent="-514350" algn="just">
              <a:lnSpc>
                <a:spcPct val="150000"/>
              </a:lnSpc>
            </a:pPr>
            <a:endParaRPr lang="en-GB" dirty="0"/>
          </a:p>
        </p:txBody>
      </p:sp>
      <p:sp>
        <p:nvSpPr>
          <p:cNvPr id="1026" name="AutoShape 2"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28" name="AutoShape 4"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0" name="AutoShape 6"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963</TotalTime>
  <Words>716</Words>
  <Application>Microsoft Office PowerPoint</Application>
  <PresentationFormat>On-screen Show (4:3)</PresentationFormat>
  <Paragraphs>182</Paragraphs>
  <Slides>43</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45" baseType="lpstr">
      <vt:lpstr>Office Theme</vt:lpstr>
      <vt:lpstr>Bitmap Image</vt:lpstr>
      <vt:lpstr>Functions in C</vt:lpstr>
      <vt:lpstr>Slide 2</vt:lpstr>
      <vt:lpstr>Modularity in Car</vt:lpstr>
      <vt:lpstr>Used in Every Day Life</vt:lpstr>
      <vt:lpstr>Tic Tac Toe - State of Board Problems</vt:lpstr>
      <vt:lpstr>Drawbacks of Previous Code</vt:lpstr>
      <vt:lpstr>Modules  Tic Tac Toe - State of Board Problems</vt:lpstr>
      <vt:lpstr>Modules in Isogram Problem</vt:lpstr>
      <vt:lpstr>Modules in Accident Problem</vt:lpstr>
      <vt:lpstr>Modules in Accident Problem</vt:lpstr>
      <vt:lpstr>Functions in C</vt:lpstr>
      <vt:lpstr>Syntax for Function Declaration</vt:lpstr>
      <vt:lpstr>Syntax for Function Definition</vt:lpstr>
      <vt:lpstr>Passing Arguments</vt:lpstr>
      <vt:lpstr>Return Statement</vt:lpstr>
      <vt:lpstr>Slide 16</vt:lpstr>
      <vt:lpstr>Slide 17</vt:lpstr>
      <vt:lpstr>Slide 18</vt:lpstr>
      <vt:lpstr>Pass by Address or Reference</vt:lpstr>
      <vt:lpstr>Slide 20</vt:lpstr>
      <vt:lpstr>Slide 21</vt:lpstr>
      <vt:lpstr>Slide 22</vt:lpstr>
      <vt:lpstr>Default Passing Mechanisms</vt:lpstr>
      <vt:lpstr>Pass a Single Dimensional Array as Argument</vt:lpstr>
      <vt:lpstr>Slide 25</vt:lpstr>
      <vt:lpstr>Slide 26</vt:lpstr>
      <vt:lpstr>Slide 27</vt:lpstr>
      <vt:lpstr>Slide 28</vt:lpstr>
      <vt:lpstr>Passing 2D Array to Functions</vt:lpstr>
      <vt:lpstr>First Dimension is Optional</vt:lpstr>
      <vt:lpstr>As a Single Dimensional Array</vt:lpstr>
      <vt:lpstr>Slide 32</vt:lpstr>
      <vt:lpstr>Slide 33</vt:lpstr>
      <vt:lpstr>Slide 34</vt:lpstr>
      <vt:lpstr>Recursion</vt:lpstr>
      <vt:lpstr>Slide 36</vt:lpstr>
      <vt:lpstr>Recursion in Real Life</vt:lpstr>
      <vt:lpstr>Slide 38</vt:lpstr>
      <vt:lpstr>Slide 39</vt:lpstr>
      <vt:lpstr>Fibonacci series</vt:lpstr>
      <vt:lpstr>Slide 41</vt:lpstr>
      <vt:lpstr>Slide 42</vt:lpstr>
      <vt:lpstr>Recursion vs. Iteration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384</cp:revision>
  <dcterms:created xsi:type="dcterms:W3CDTF">2016-01-12T05:48:54Z</dcterms:created>
  <dcterms:modified xsi:type="dcterms:W3CDTF">2016-10-20T04:41:42Z</dcterms:modified>
</cp:coreProperties>
</file>