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311" r:id="rId6"/>
    <p:sldId id="260" r:id="rId7"/>
    <p:sldId id="261" r:id="rId8"/>
    <p:sldId id="275" r:id="rId9"/>
    <p:sldId id="276" r:id="rId10"/>
    <p:sldId id="277" r:id="rId11"/>
    <p:sldId id="318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8" r:id="rId26"/>
    <p:sldId id="289" r:id="rId27"/>
    <p:sldId id="280" r:id="rId28"/>
    <p:sldId id="281" r:id="rId29"/>
    <p:sldId id="312" r:id="rId30"/>
    <p:sldId id="313" r:id="rId31"/>
    <p:sldId id="282" r:id="rId32"/>
    <p:sldId id="283" r:id="rId33"/>
    <p:sldId id="284" r:id="rId34"/>
    <p:sldId id="285" r:id="rId35"/>
    <p:sldId id="286" r:id="rId36"/>
    <p:sldId id="287" r:id="rId37"/>
    <p:sldId id="290" r:id="rId38"/>
    <p:sldId id="291" r:id="rId39"/>
    <p:sldId id="292" r:id="rId40"/>
    <p:sldId id="293" r:id="rId41"/>
    <p:sldId id="294" r:id="rId42"/>
    <p:sldId id="295" r:id="rId43"/>
    <p:sldId id="319" r:id="rId44"/>
    <p:sldId id="296" r:id="rId45"/>
    <p:sldId id="320" r:id="rId46"/>
    <p:sldId id="297" r:id="rId47"/>
    <p:sldId id="298" r:id="rId48"/>
    <p:sldId id="299" r:id="rId49"/>
    <p:sldId id="300" r:id="rId50"/>
    <p:sldId id="314" r:id="rId51"/>
    <p:sldId id="301" r:id="rId52"/>
    <p:sldId id="315" r:id="rId53"/>
    <p:sldId id="302" r:id="rId54"/>
    <p:sldId id="303" r:id="rId55"/>
    <p:sldId id="304" r:id="rId56"/>
    <p:sldId id="305" r:id="rId57"/>
    <p:sldId id="317" r:id="rId58"/>
    <p:sldId id="316" r:id="rId59"/>
    <p:sldId id="306" r:id="rId60"/>
    <p:sldId id="307" r:id="rId61"/>
    <p:sldId id="308" r:id="rId62"/>
    <p:sldId id="309" r:id="rId63"/>
    <p:sldId id="31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9DF96-1C67-47BB-BC96-047D2FA6FE8A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431A-F423-47A7-919F-840259F30A7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658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55F9-9122-4BE2-8BD6-A6BECE5B969E}" type="datetimeFigureOut">
              <a:rPr lang="en-US" smtClean="0"/>
              <a:pPr/>
              <a:t>10/6/2016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4A95-859E-489C-906C-FBC6BC739C1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Selection </a:t>
            </a:r>
            <a:r>
              <a:rPr lang="en-GB" smtClean="0"/>
              <a:t>and Iterative Statements </a:t>
            </a:r>
            <a:r>
              <a:rPr lang="en-GB" dirty="0" smtClean="0"/>
              <a:t>in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686800" cy="5572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/>
              <a:t> if (x &gt;= 0.0)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err="1" smtClean="0"/>
              <a:t>printf</a:t>
            </a:r>
            <a:r>
              <a:rPr lang="en-GB" dirty="0" smtClean="0"/>
              <a:t>("positive\n");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else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err="1" smtClean="0"/>
              <a:t>printf</a:t>
            </a:r>
            <a:r>
              <a:rPr lang="en-GB" dirty="0" smtClean="0"/>
              <a:t>("negative\n");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syntax if statement in c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642918"/>
            <a:ext cx="5087744" cy="428628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7158" y="71414"/>
            <a:ext cx="8229600" cy="72547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Statement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Python and C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85784" y="642918"/>
            <a:ext cx="4357686" cy="415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Compound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57216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Until now we have been using only sequential flow</a:t>
            </a:r>
          </a:p>
          <a:p>
            <a:r>
              <a:rPr lang="en-GB" dirty="0" smtClean="0"/>
              <a:t>A  compound statement, written as a group of statements bracketed by  {  and  } , is used to specify sequential flow.   </a:t>
            </a:r>
          </a:p>
          <a:p>
            <a:r>
              <a:rPr lang="en-GB" dirty="0" smtClean="0"/>
              <a:t> {        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statement  1 ;        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statement  2 ;              </a:t>
            </a:r>
          </a:p>
          <a:p>
            <a:pPr>
              <a:buNone/>
            </a:pPr>
            <a:r>
              <a:rPr lang="en-GB" dirty="0" smtClean="0"/>
              <a:t>	...        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statement  n ;</a:t>
            </a:r>
          </a:p>
          <a:p>
            <a:pPr>
              <a:buNone/>
            </a:pPr>
            <a:r>
              <a:rPr lang="en-GB" dirty="0" smtClean="0"/>
              <a:t>}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Relational and Equality Operators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61695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120228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Memory with Values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614505"/>
            <a:ext cx="84677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357158" y="1000108"/>
            <a:ext cx="8286808" cy="1857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Logical Operators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572164"/>
          </a:xfrm>
        </p:spPr>
        <p:txBody>
          <a:bodyPr>
            <a:normAutofit/>
          </a:bodyPr>
          <a:lstStyle/>
          <a:p>
            <a:r>
              <a:rPr lang="en-GB" dirty="0" smtClean="0"/>
              <a:t>To form more complicated conditions or  logical expressions</a:t>
            </a:r>
          </a:p>
          <a:p>
            <a:r>
              <a:rPr lang="en-GB" dirty="0" smtClean="0"/>
              <a:t>Three operators:</a:t>
            </a:r>
          </a:p>
          <a:p>
            <a:pPr lvl="1"/>
            <a:r>
              <a:rPr lang="en-GB" dirty="0" smtClean="0"/>
              <a:t>And (&amp;&amp;)</a:t>
            </a:r>
          </a:p>
          <a:p>
            <a:pPr lvl="1"/>
            <a:r>
              <a:rPr lang="en-GB" dirty="0" smtClean="0"/>
              <a:t>Or (||)</a:t>
            </a:r>
          </a:p>
          <a:p>
            <a:pPr lvl="1"/>
            <a:r>
              <a:rPr lang="en-GB" dirty="0" smtClean="0"/>
              <a:t>Not(!)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Logical And 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459" y="1357298"/>
            <a:ext cx="747363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Logical Or 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97550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Logical Not 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11132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True/False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572164"/>
          </a:xfrm>
        </p:spPr>
        <p:txBody>
          <a:bodyPr>
            <a:normAutofit/>
          </a:bodyPr>
          <a:lstStyle/>
          <a:p>
            <a:r>
              <a:rPr lang="en-GB" dirty="0" smtClean="0"/>
              <a:t>For numbers all values except 0 is true</a:t>
            </a:r>
          </a:p>
          <a:p>
            <a:r>
              <a:rPr lang="en-GB" dirty="0" smtClean="0"/>
              <a:t>For characters all values except ‘/0’ (Null Character) is true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Browsing Problem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12700">
              <a:lnSpc>
                <a:spcPct val="150000"/>
              </a:lnSpc>
              <a:buNone/>
            </a:pPr>
            <a:r>
              <a:rPr lang="en-US" sz="2800" dirty="0" smtClean="0"/>
              <a:t>Given the number of hours and minutes browsed, write a program to calculate bill for Internet Browsing in a browsing center. The conditions are given below.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(a) 1 Hour Rs.50</a:t>
            </a:r>
            <a:endParaRPr lang="en-GB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(b) 1 minute Re. 1</a:t>
            </a:r>
            <a:endParaRPr lang="en-GB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(c) Rs. 200 for five hours</a:t>
            </a:r>
            <a:endParaRPr lang="en-GB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Boundary condition:  </a:t>
            </a:r>
            <a:r>
              <a:rPr lang="en-US" sz="2800" dirty="0" smtClean="0"/>
              <a:t>User can only browse for a maximum of 7 hours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Check boundary conditions </a:t>
            </a:r>
          </a:p>
          <a:p>
            <a:pPr>
              <a:lnSpc>
                <a:spcPct val="150000"/>
              </a:lnSpc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7948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Short Circuit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572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Stopping evaluation of a logical expression as soon as its value can be determined is called  short-circuit evaluation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Second part of ‘&amp;&amp;’ does not gets evaluated when first part is evaluated as False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Second part of ‘||’ does not gets evaluated when first part is evaluated as true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Short Circuit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572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(num % div == 0) – Runtime error if div = 0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But prevented when written as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(div != 0 &amp;&amp; (num % div == 0))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15001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We can also compare characters in C using the relational and equality operators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444" y="2357430"/>
            <a:ext cx="886771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929718" cy="55007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even = (n % 2 == 0);</a:t>
            </a:r>
          </a:p>
          <a:p>
            <a:pPr>
              <a:lnSpc>
                <a:spcPct val="150000"/>
              </a:lnSpc>
            </a:pPr>
            <a:r>
              <a:rPr lang="en-GB" sz="2800" dirty="0" err="1" smtClean="0"/>
              <a:t>in_range</a:t>
            </a:r>
            <a:r>
              <a:rPr lang="en-GB" sz="2800" dirty="0" smtClean="0"/>
              <a:t> = (n &gt; -10  &amp;&amp;  n &lt; 10); </a:t>
            </a:r>
          </a:p>
          <a:p>
            <a:pPr>
              <a:lnSpc>
                <a:spcPct val="150000"/>
              </a:lnSpc>
            </a:pPr>
            <a:r>
              <a:rPr lang="en-GB" sz="2600" dirty="0" err="1" smtClean="0"/>
              <a:t>is_letter</a:t>
            </a:r>
            <a:r>
              <a:rPr lang="en-GB" sz="2600" dirty="0" smtClean="0"/>
              <a:t> = ('A' &lt;= </a:t>
            </a:r>
            <a:r>
              <a:rPr lang="en-GB" sz="2600" dirty="0" err="1" smtClean="0"/>
              <a:t>ch</a:t>
            </a:r>
            <a:r>
              <a:rPr lang="en-GB" sz="2600" dirty="0" smtClean="0"/>
              <a:t>  &amp;&amp;  </a:t>
            </a:r>
            <a:r>
              <a:rPr lang="en-GB" sz="2600" dirty="0" err="1" smtClean="0"/>
              <a:t>ch</a:t>
            </a:r>
            <a:r>
              <a:rPr lang="en-GB" sz="2600" dirty="0" smtClean="0"/>
              <a:t> &lt;= 'Z') || ('a' &lt;= </a:t>
            </a:r>
            <a:r>
              <a:rPr lang="en-GB" sz="2600" dirty="0" err="1" smtClean="0"/>
              <a:t>ch</a:t>
            </a:r>
            <a:r>
              <a:rPr lang="en-GB" sz="2600" dirty="0" smtClean="0"/>
              <a:t>  &amp;&amp;  </a:t>
            </a:r>
            <a:r>
              <a:rPr lang="en-GB" sz="2600" dirty="0" err="1" smtClean="0"/>
              <a:t>ch</a:t>
            </a:r>
            <a:r>
              <a:rPr lang="en-GB" sz="2600" dirty="0" smtClean="0"/>
              <a:t> &lt;= 'z'); 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Variable  </a:t>
            </a:r>
            <a:r>
              <a:rPr lang="en-GB" sz="2800" dirty="0" err="1" smtClean="0"/>
              <a:t>in_range</a:t>
            </a:r>
            <a:r>
              <a:rPr lang="en-GB" sz="2800" dirty="0" smtClean="0"/>
              <a:t>  gets  1  (true) if the value of  n  is between  −10  and  10  excluding the endpoints;  </a:t>
            </a:r>
          </a:p>
          <a:p>
            <a:pPr>
              <a:lnSpc>
                <a:spcPct val="150000"/>
              </a:lnSpc>
            </a:pPr>
            <a:r>
              <a:rPr lang="en-GB" sz="2800" dirty="0" err="1" smtClean="0"/>
              <a:t>is_letter</a:t>
            </a:r>
            <a:r>
              <a:rPr lang="en-GB" sz="2800" dirty="0" smtClean="0"/>
              <a:t>  gets  1  (true) if  </a:t>
            </a:r>
            <a:r>
              <a:rPr lang="en-GB" sz="2800" dirty="0" err="1" smtClean="0"/>
              <a:t>ch</a:t>
            </a:r>
            <a:r>
              <a:rPr lang="en-GB" sz="2800" dirty="0" smtClean="0"/>
              <a:t>  is an uppercase or a lowercase letter. </a:t>
            </a:r>
            <a:r>
              <a:rPr lang="en-GB" sz="2400" dirty="0" smtClean="0"/>
              <a:t>	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71480"/>
            <a:ext cx="628654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57356" y="71414"/>
            <a:ext cx="3485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When 'A‘  = 60 and 'B' =13 </a:t>
            </a:r>
            <a:endParaRPr lang="en-GB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56032" y="3483610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981075"/>
            <a:ext cx="68659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67135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71414"/>
            <a:ext cx="8229600" cy="928694"/>
          </a:xfrm>
        </p:spPr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686800" cy="557216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pt-BR" sz="2600" b="1" dirty="0" smtClean="0"/>
              <a:t>/* increment num_pos, num_neg, or num_zero depending on x */  </a:t>
            </a:r>
            <a:endParaRPr lang="pt-BR" b="1" dirty="0" smtClean="0"/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if (x &gt; 0)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num_pos = num_pos + 1;             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else if (x &lt; 0)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num_neg = num_neg + 1;             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else /* x equals 0 */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num_zero = num_zero + 1;</a:t>
            </a:r>
            <a:endParaRPr lang="en-GB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71414"/>
            <a:ext cx="8229600" cy="785818"/>
          </a:xfrm>
        </p:spPr>
        <p:txBody>
          <a:bodyPr>
            <a:normAutofit/>
          </a:bodyPr>
          <a:lstStyle/>
          <a:p>
            <a:r>
              <a:rPr lang="en-GB" dirty="0" smtClean="0"/>
              <a:t>Class of the 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686800" cy="28575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Each ship serial number begins with a letter indicating the class of the ship. Write a program that reads a ship’s first character of serial number and displays the class of the ship. </a:t>
            </a:r>
            <a:endParaRPr lang="en-GB" sz="4000" baseline="-25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857628"/>
            <a:ext cx="609346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71480"/>
            <a:ext cx="762799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Browsing Program</a:t>
            </a:r>
            <a:endParaRPr lang="en-US" dirty="0"/>
          </a:p>
        </p:txBody>
      </p:sp>
      <p:graphicFrame>
        <p:nvGraphicFramePr>
          <p:cNvPr id="5" name="Group 10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267925694"/>
              </p:ext>
            </p:extLst>
          </p:nvPr>
        </p:nvGraphicFramePr>
        <p:xfrm>
          <a:off x="457200" y="838200"/>
          <a:ext cx="8458200" cy="3566160"/>
        </p:xfrm>
        <a:graphic>
          <a:graphicData uri="http://schemas.openxmlformats.org/drawingml/2006/table">
            <a:tbl>
              <a:tblPr/>
              <a:tblGrid>
                <a:gridCol w="2819400"/>
                <a:gridCol w="3741634"/>
                <a:gridCol w="1897166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hours and minutes browsed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Check number of hours browsed, if it is greater than 5 then add Rs 200 to amount for five hours and subtract 5 from hours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Add Rs for each hour and Re 1 for each minute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Basic process involved: Multiplication and 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Amount to be paid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344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5725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71414"/>
            <a:ext cx="8229600" cy="785818"/>
          </a:xfrm>
        </p:spPr>
        <p:txBody>
          <a:bodyPr>
            <a:normAutofit/>
          </a:bodyPr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85794"/>
            <a:ext cx="6579664" cy="572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71414"/>
            <a:ext cx="8229600" cy="928694"/>
          </a:xfrm>
        </p:spPr>
        <p:txBody>
          <a:bodyPr>
            <a:normAutofit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686800" cy="4929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Useful when the selection is based on the value of a single variable or of a simple expression (called the  controlling expression)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Value of this expression may be of type  </a:t>
            </a:r>
            <a:r>
              <a:rPr lang="en-GB" dirty="0" err="1" smtClean="0"/>
              <a:t>int</a:t>
            </a:r>
            <a:r>
              <a:rPr lang="en-GB" dirty="0" smtClean="0"/>
              <a:t>  or  char , but not of type  double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 </a:t>
            </a:r>
            <a:endParaRPr lang="en-GB" sz="40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71414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 smtClean="0"/>
              <a:t>Syntax of 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5721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switch ( controlling expression ) </a:t>
            </a:r>
          </a:p>
          <a:p>
            <a:pPr>
              <a:buNone/>
            </a:pPr>
            <a:r>
              <a:rPr lang="en-GB" sz="2400" dirty="0" smtClean="0"/>
              <a:t>{           </a:t>
            </a:r>
          </a:p>
          <a:p>
            <a:pPr>
              <a:buNone/>
            </a:pPr>
            <a:r>
              <a:rPr lang="en-GB" sz="2400" dirty="0" smtClean="0"/>
              <a:t>label set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               </a:t>
            </a:r>
          </a:p>
          <a:p>
            <a:pPr>
              <a:buNone/>
            </a:pPr>
            <a:r>
              <a:rPr lang="en-GB" sz="2400" dirty="0" smtClean="0"/>
              <a:t>statements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              </a:t>
            </a:r>
          </a:p>
          <a:p>
            <a:pPr>
              <a:buNone/>
            </a:pPr>
            <a:r>
              <a:rPr lang="en-GB" sz="2400" dirty="0" smtClean="0"/>
              <a:t>break; </a:t>
            </a:r>
          </a:p>
          <a:p>
            <a:pPr>
              <a:buNone/>
            </a:pPr>
            <a:r>
              <a:rPr lang="en-GB" sz="2800" dirty="0" smtClean="0"/>
              <a:t>label set</a:t>
            </a:r>
            <a:r>
              <a:rPr lang="en-GB" sz="2800" baseline="-25000" dirty="0" smtClean="0"/>
              <a:t>n</a:t>
            </a:r>
          </a:p>
          <a:p>
            <a:pPr>
              <a:buNone/>
            </a:pPr>
            <a:r>
              <a:rPr lang="en-GB" sz="2800" dirty="0" err="1" smtClean="0"/>
              <a:t>statements</a:t>
            </a:r>
            <a:r>
              <a:rPr lang="en-GB" sz="2800" baseline="-25000" dirty="0" err="1" smtClean="0"/>
              <a:t>n</a:t>
            </a:r>
            <a:r>
              <a:rPr lang="en-GB" sz="2800" dirty="0" smtClean="0"/>
              <a:t>                 </a:t>
            </a:r>
          </a:p>
          <a:p>
            <a:pPr>
              <a:buNone/>
            </a:pPr>
            <a:r>
              <a:rPr lang="en-GB" sz="2800" dirty="0" smtClean="0"/>
              <a:t>break;  </a:t>
            </a:r>
          </a:p>
          <a:p>
            <a:pPr>
              <a:buNone/>
            </a:pPr>
            <a:r>
              <a:rPr lang="en-GB" sz="2800" dirty="0" smtClean="0"/>
              <a:t>default:                 </a:t>
            </a:r>
          </a:p>
          <a:p>
            <a:pPr>
              <a:buNone/>
            </a:pPr>
            <a:r>
              <a:rPr lang="en-GB" sz="2800" dirty="0" err="1" smtClean="0"/>
              <a:t>statements</a:t>
            </a:r>
            <a:r>
              <a:rPr lang="en-GB" sz="2800" baseline="-25000" dirty="0" err="1" smtClean="0"/>
              <a:t>d</a:t>
            </a:r>
            <a:r>
              <a:rPr lang="en-GB" sz="2800" dirty="0" smtClean="0"/>
              <a:t> </a:t>
            </a:r>
          </a:p>
          <a:p>
            <a:pPr>
              <a:buNone/>
            </a:pP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71414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 smtClean="0"/>
              <a:t>Syntax of 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86800" cy="5572164"/>
          </a:xfrm>
        </p:spPr>
        <p:txBody>
          <a:bodyPr>
            <a:noAutofit/>
          </a:bodyPr>
          <a:lstStyle/>
          <a:p>
            <a:r>
              <a:rPr lang="en-GB" dirty="0" smtClean="0"/>
              <a:t>When a match between the value of the   controlling expression   and a  case  label value is found, the statements following the  case  label are executed until a  break  statement is encountered. </a:t>
            </a:r>
          </a:p>
          <a:p>
            <a:r>
              <a:rPr lang="en-GB" dirty="0" smtClean="0"/>
              <a:t>Then the rest of the  switch  statement is skipped. </a:t>
            </a:r>
          </a:p>
          <a:p>
            <a:r>
              <a:rPr lang="en-GB" dirty="0" smtClean="0"/>
              <a:t> If no  case  label value matches the controlling expression, the entire  switch  statement body is skipped unless it contains a  default  label.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89"/>
            <a:ext cx="3643338" cy="603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6129"/>
            <a:ext cx="3857652" cy="62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0430" y="1071546"/>
            <a:ext cx="56436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Output</a:t>
            </a:r>
          </a:p>
          <a:p>
            <a:endParaRPr lang="en-GB" sz="2400" b="1" dirty="0" smtClean="0"/>
          </a:p>
          <a:p>
            <a:r>
              <a:rPr lang="en-GB" sz="2400" dirty="0" err="1" smtClean="0"/>
              <a:t>BattleshipCruiserDestroyerFrigateNo</a:t>
            </a:r>
            <a:r>
              <a:rPr lang="en-GB" sz="2400" dirty="0" smtClean="0"/>
              <a:t> match</a:t>
            </a:r>
          </a:p>
          <a:p>
            <a:endParaRPr lang="en-GB" sz="2400" dirty="0" smtClean="0"/>
          </a:p>
          <a:p>
            <a:r>
              <a:rPr lang="en-GB" sz="2400" dirty="0" smtClean="0"/>
              <a:t>When input is b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 smtClean="0"/>
              <a:t>GCD of Two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347187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dirty="0" smtClean="0"/>
              <a:t>	The greatest common divisor (GCD) of two integers is the product of the integers’ common factors. Write a program that inputs two numbers and find their GCD by repeated division. For example, consider the numbers 252 and 735. find the remainder of one divided by the other.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357694"/>
            <a:ext cx="2714644" cy="156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GB" dirty="0" smtClean="0"/>
              <a:t>GCD of Two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121444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 smtClean="0"/>
              <a:t> 	Now we calculate the remainder of the old divisor divided by the remainder found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071678"/>
            <a:ext cx="261669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429000"/>
            <a:ext cx="8229600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 the process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until remainder is zero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Divisor when remainder is zero is the GCD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357694"/>
            <a:ext cx="3429024" cy="193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29058" y="4857760"/>
            <a:ext cx="5062542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 is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GCD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GCD problem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500174"/>
          <a:ext cx="8715435" cy="315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024077"/>
                <a:gridCol w="3786213"/>
              </a:tblGrid>
              <a:tr h="117603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Input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Output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Logic Involved</a:t>
                      </a:r>
                      <a:endParaRPr lang="en-GB" sz="3200" dirty="0"/>
                    </a:p>
                  </a:txBody>
                  <a:tcPr/>
                </a:tc>
              </a:tr>
              <a:tr h="681353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Two numbers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GCD of the numbers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100" dirty="0" smtClean="0"/>
                        <a:t>Euclidean</a:t>
                      </a:r>
                      <a:r>
                        <a:rPr lang="en-GB" sz="3100" baseline="0" dirty="0" smtClean="0"/>
                        <a:t> algorithm, binary GCD algorithm, repeated division method</a:t>
                      </a:r>
                      <a:endParaRPr lang="en-GB" sz="31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400" dirty="0" smtClean="0"/>
              <a:t>READ hours and minutes</a:t>
            </a:r>
          </a:p>
          <a:p>
            <a:pPr>
              <a:buNone/>
            </a:pPr>
            <a:r>
              <a:rPr lang="en-GB" sz="2400" dirty="0" smtClean="0"/>
              <a:t>SET amount = 0</a:t>
            </a:r>
          </a:p>
          <a:p>
            <a:pPr>
              <a:buNone/>
            </a:pPr>
            <a:r>
              <a:rPr lang="en-GB" sz="2400" smtClean="0"/>
              <a:t>IF </a:t>
            </a:r>
            <a:r>
              <a:rPr lang="en-GB" sz="2400" dirty="0" smtClean="0"/>
              <a:t>hours &gt;=5 then</a:t>
            </a:r>
          </a:p>
          <a:p>
            <a:pPr>
              <a:buNone/>
            </a:pPr>
            <a:r>
              <a:rPr lang="en-GB" sz="2400" dirty="0" smtClean="0"/>
              <a:t>	CALCULATE amount as amount + 200</a:t>
            </a:r>
          </a:p>
          <a:p>
            <a:pPr>
              <a:buNone/>
            </a:pPr>
            <a:r>
              <a:rPr lang="en-GB" sz="2400" dirty="0" smtClean="0"/>
              <a:t>	COMPUTE hours as hours – 5</a:t>
            </a:r>
          </a:p>
          <a:p>
            <a:pPr>
              <a:buNone/>
            </a:pPr>
            <a:r>
              <a:rPr lang="en-GB" sz="2400" dirty="0" smtClean="0"/>
              <a:t>END IF</a:t>
            </a:r>
          </a:p>
          <a:p>
            <a:pPr>
              <a:buNone/>
            </a:pPr>
            <a:r>
              <a:rPr lang="en-GB" sz="2400" dirty="0" smtClean="0"/>
              <a:t>COMPUTE amount as amount + hours * 50</a:t>
            </a:r>
          </a:p>
          <a:p>
            <a:pPr>
              <a:buNone/>
            </a:pPr>
            <a:r>
              <a:rPr lang="en-GB" sz="2400" dirty="0" smtClean="0"/>
              <a:t>COMPUTE amount  as amount + minutes * 1</a:t>
            </a:r>
          </a:p>
          <a:p>
            <a:pPr>
              <a:buNone/>
            </a:pPr>
            <a:r>
              <a:rPr lang="en-GB" sz="2400" dirty="0" smtClean="0"/>
              <a:t>PRINT amount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	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7948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GB" dirty="0" smtClean="0"/>
              <a:t>Algorithm to Find GCD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6868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Step 1: Read the numbers from the user</a:t>
            </a:r>
          </a:p>
          <a:p>
            <a:pPr>
              <a:buNone/>
            </a:pPr>
            <a:r>
              <a:rPr lang="en-GB" dirty="0" smtClean="0"/>
              <a:t>Step 2: Let dividend = number1 and divisor = number2</a:t>
            </a:r>
          </a:p>
          <a:p>
            <a:pPr>
              <a:buNone/>
            </a:pPr>
            <a:r>
              <a:rPr lang="en-GB" dirty="0" smtClean="0"/>
              <a:t>Step 3: Repeat step 4 to step 6 while remainder not equal to zero</a:t>
            </a:r>
          </a:p>
          <a:p>
            <a:pPr>
              <a:buNone/>
            </a:pPr>
            <a:r>
              <a:rPr lang="en-GB" dirty="0" smtClean="0"/>
              <a:t>Step 4: remainder = number1 modulus number2</a:t>
            </a:r>
          </a:p>
          <a:p>
            <a:pPr>
              <a:buNone/>
            </a:pPr>
            <a:r>
              <a:rPr lang="en-GB" dirty="0" smtClean="0"/>
              <a:t>Step 5: dividend = divisor </a:t>
            </a:r>
          </a:p>
          <a:p>
            <a:pPr>
              <a:buNone/>
            </a:pPr>
            <a:r>
              <a:rPr lang="en-GB" dirty="0" smtClean="0"/>
              <a:t>Step 6: divisor = remainder</a:t>
            </a:r>
          </a:p>
          <a:p>
            <a:pPr>
              <a:buNone/>
            </a:pPr>
            <a:r>
              <a:rPr lang="en-GB" dirty="0" smtClean="0"/>
              <a:t>Step 7: GCD = divisor</a:t>
            </a:r>
          </a:p>
          <a:p>
            <a:pPr>
              <a:buNone/>
            </a:pPr>
            <a:r>
              <a:rPr lang="en-GB" dirty="0" smtClean="0"/>
              <a:t>Step 8: print GCD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686800" cy="5357826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We have to learn how to repeat statements</a:t>
            </a:r>
          </a:p>
          <a:p>
            <a:pPr algn="just"/>
            <a:r>
              <a:rPr lang="en-GB" dirty="0" smtClean="0"/>
              <a:t>In some cases the number of times to repeat a statement is known, in weather report example it is ten times we have to repeat some statements</a:t>
            </a:r>
          </a:p>
          <a:p>
            <a:pPr algn="just"/>
            <a:r>
              <a:rPr lang="en-GB" dirty="0" smtClean="0"/>
              <a:t>In some other cases the conditions are not direct as a number but as a terminating condition that may be based on I/O. In our GCD problem, the statements are to be repeated till reminder becomes zero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1214422"/>
            <a:ext cx="8858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To repeat a set of statements either while a condition is met or till a condition is met</a:t>
            </a:r>
          </a:p>
          <a:p>
            <a:endParaRPr lang="en-GB" sz="3200" dirty="0" smtClean="0"/>
          </a:p>
          <a:p>
            <a:r>
              <a:rPr lang="en-GB" sz="3200" dirty="0" smtClean="0">
                <a:solidFill>
                  <a:srgbClr val="C00000"/>
                </a:solidFill>
              </a:rPr>
              <a:t>while  (loop control variable &lt; final value)   . . .  	Change value of  loop control variable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4546" y="285728"/>
            <a:ext cx="2443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/>
              <a:t>While loop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714488"/>
            <a:ext cx="3428992" cy="201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0034" y="642918"/>
            <a:ext cx="8229600" cy="72547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While Statement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Python and C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4143404" cy="263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1214422"/>
            <a:ext cx="8858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dirty="0" smtClean="0">
                <a:solidFill>
                  <a:srgbClr val="C00000"/>
                </a:solidFill>
              </a:rPr>
              <a:t>for (loop control variable initialization; loop terminating condition; loop control variable update)</a:t>
            </a:r>
          </a:p>
          <a:p>
            <a:pPr algn="just"/>
            <a:endParaRPr lang="en-GB" sz="3200" dirty="0" smtClean="0">
              <a:solidFill>
                <a:srgbClr val="C00000"/>
              </a:solidFill>
            </a:endParaRPr>
          </a:p>
          <a:p>
            <a:pPr algn="just">
              <a:buFontTx/>
              <a:buChar char="-"/>
            </a:pPr>
            <a:r>
              <a:rPr lang="en-GB" sz="3200" dirty="0" smtClean="0"/>
              <a:t>All three components are optional</a:t>
            </a:r>
          </a:p>
          <a:p>
            <a:pPr algn="just">
              <a:buFontTx/>
              <a:buChar char="-"/>
            </a:pPr>
            <a:r>
              <a:rPr lang="en-GB" sz="3200" dirty="0" smtClean="0"/>
              <a:t>But semicolons are mandatory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2214546" y="285728"/>
            <a:ext cx="4281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/>
              <a:t>Syntax of a For loop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642918"/>
            <a:ext cx="8229600" cy="72547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Statement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Python and C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2946" name="Picture 2" descr="Image result for syntax for statement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571612"/>
            <a:ext cx="5860702" cy="257176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3357586" cy="254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5072098" cy="408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4643470" cy="231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85794"/>
            <a:ext cx="4429156" cy="356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7" y="571480"/>
            <a:ext cx="8501122" cy="178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609600"/>
            <a:ext cx="8229600" cy="582594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Browsing Program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5786478" cy="351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71604" y="58143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GCD Program Using While in Python</a:t>
            </a:r>
            <a:endParaRPr lang="en-GB" sz="32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8665"/>
            <a:ext cx="7591000" cy="523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71604" y="58143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GCD Program Using While in C</a:t>
            </a:r>
            <a:endParaRPr lang="en-GB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10486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2976" y="357166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GCD Program Using For in Python</a:t>
            </a:r>
            <a:endParaRPr lang="en-GB" sz="32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714356"/>
            <a:ext cx="8929718" cy="519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71604" y="58143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GCD Program Using For in C</a:t>
            </a:r>
            <a:endParaRPr lang="en-GB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/>
          <a:lstStyle/>
          <a:p>
            <a:r>
              <a:rPr lang="en-GB" dirty="0" smtClean="0"/>
              <a:t>Similar to a while loop, except the fact that it is guaranteed to execute at least one time</a:t>
            </a:r>
          </a:p>
          <a:p>
            <a:r>
              <a:rPr lang="en-GB" dirty="0" smtClean="0"/>
              <a:t>Syntax :</a:t>
            </a:r>
          </a:p>
          <a:p>
            <a:pPr>
              <a:buNone/>
            </a:pPr>
            <a:r>
              <a:rPr lang="en-GB" dirty="0" smtClean="0"/>
              <a:t>do </a:t>
            </a:r>
          </a:p>
          <a:p>
            <a:pPr>
              <a:buNone/>
            </a:pPr>
            <a:r>
              <a:rPr lang="en-GB" dirty="0" smtClean="0"/>
              <a:t>{ </a:t>
            </a:r>
          </a:p>
          <a:p>
            <a:pPr>
              <a:buNone/>
            </a:pPr>
            <a:r>
              <a:rPr lang="en-GB" dirty="0" smtClean="0"/>
              <a:t>statement(s); </a:t>
            </a:r>
          </a:p>
          <a:p>
            <a:pPr>
              <a:buNone/>
            </a:pPr>
            <a:r>
              <a:rPr lang="en-GB" dirty="0" smtClean="0"/>
              <a:t>} while( condition );</a:t>
            </a:r>
          </a:p>
          <a:p>
            <a:pPr>
              <a:buNone/>
            </a:pPr>
            <a:r>
              <a:rPr lang="en-GB" dirty="0" smtClean="0"/>
              <a:t>Condition is checked at the end of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829771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71604" y="58143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GCD Program Using Do While</a:t>
            </a:r>
            <a:endParaRPr lang="en-GB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and Continue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Interrupt iterative flow of control in loops</a:t>
            </a:r>
          </a:p>
          <a:p>
            <a:r>
              <a:rPr lang="en-GB" dirty="0" smtClean="0"/>
              <a:t>Break causes a loop to end</a:t>
            </a:r>
          </a:p>
          <a:p>
            <a:r>
              <a:rPr lang="en-GB" dirty="0" smtClean="0"/>
              <a:t>Continue stops the current iteration and begin the next iteration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79"/>
            <a:ext cx="7929618" cy="47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43005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1"/>
            <a:ext cx="8143932" cy="62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Already Know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read values from user </a:t>
            </a:r>
          </a:p>
          <a:p>
            <a:r>
              <a:rPr lang="en-GB" dirty="0" smtClean="0"/>
              <a:t>Write arithmetic expressions in C</a:t>
            </a:r>
          </a:p>
          <a:p>
            <a:r>
              <a:rPr lang="en-GB" dirty="0" smtClean="0"/>
              <a:t>Print values in a formatted way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8" y="142852"/>
            <a:ext cx="8072462" cy="537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0" y="174136"/>
            <a:ext cx="7072330" cy="668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5580"/>
            <a:ext cx="9144000" cy="527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486" y="357166"/>
            <a:ext cx="854279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Yet to learn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a condition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Syntax of if Statement Two Alternatives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686800" cy="55721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GB" b="1" dirty="0" smtClean="0">
                <a:solidFill>
                  <a:srgbClr val="FF0000"/>
                </a:solidFill>
              </a:rPr>
              <a:t>Form 1: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if ( condition )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 statement </a:t>
            </a:r>
            <a:r>
              <a:rPr lang="en-GB" baseline="-25000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  ;</a:t>
            </a:r>
          </a:p>
          <a:p>
            <a:pPr>
              <a:lnSpc>
                <a:spcPct val="150000"/>
              </a:lnSpc>
              <a:buNone/>
            </a:pPr>
            <a:r>
              <a:rPr lang="en-GB" b="1" dirty="0" err="1" smtClean="0">
                <a:solidFill>
                  <a:srgbClr val="FF0000"/>
                </a:solidFill>
              </a:rPr>
              <a:t>Eg</a:t>
            </a:r>
            <a:r>
              <a:rPr lang="en-GB" b="1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if (x &gt; 0.0)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pos_prod</a:t>
            </a:r>
            <a:r>
              <a:rPr lang="en-GB" dirty="0" smtClean="0">
                <a:solidFill>
                  <a:srgbClr val="0070C0"/>
                </a:solidFill>
              </a:rPr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pos_prod</a:t>
            </a:r>
            <a:r>
              <a:rPr lang="en-GB" dirty="0" smtClean="0">
                <a:solidFill>
                  <a:srgbClr val="0070C0"/>
                </a:solidFill>
              </a:rPr>
              <a:t> * x;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If   condition   evaluates to  true  (a nonzero value), then   statement </a:t>
            </a:r>
            <a:r>
              <a:rPr lang="en-GB" baseline="-25000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    is executed; otherwise,   statement </a:t>
            </a:r>
            <a:r>
              <a:rPr lang="en-GB" baseline="-25000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    is skipped.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Syntax of if Statement Two Alternatives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686800" cy="55721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FF0000"/>
                </a:solidFill>
              </a:rPr>
              <a:t>Form 2: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if ( condition )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statement </a:t>
            </a:r>
            <a:r>
              <a:rPr lang="en-GB" baseline="-25000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  ;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else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statement </a:t>
            </a:r>
            <a:r>
              <a:rPr lang="en-GB" baseline="-25000" dirty="0" smtClean="0">
                <a:solidFill>
                  <a:srgbClr val="0070C0"/>
                </a:solidFill>
              </a:rPr>
              <a:t>F</a:t>
            </a:r>
            <a:r>
              <a:rPr lang="en-GB" dirty="0" smtClean="0">
                <a:solidFill>
                  <a:srgbClr val="0070C0"/>
                </a:solidFill>
              </a:rPr>
              <a:t>  ;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If   condition   evaluates to  true  (a nonzero value), then   statement </a:t>
            </a:r>
            <a:r>
              <a:rPr lang="en-GB" baseline="-25000" dirty="0" smtClean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    is executed; otherwise,   statement </a:t>
            </a:r>
            <a:r>
              <a:rPr lang="en-GB" baseline="-25000" dirty="0" smtClean="0">
                <a:solidFill>
                  <a:srgbClr val="0070C0"/>
                </a:solidFill>
              </a:rPr>
              <a:t>F</a:t>
            </a:r>
            <a:r>
              <a:rPr lang="en-GB" dirty="0" smtClean="0">
                <a:solidFill>
                  <a:srgbClr val="0070C0"/>
                </a:solidFill>
              </a:rPr>
              <a:t>   is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1196</Words>
  <Application>Microsoft Office PowerPoint</Application>
  <PresentationFormat>On-screen Show (4:3)</PresentationFormat>
  <Paragraphs>192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Selection and Iterative Statements in C</vt:lpstr>
      <vt:lpstr>Browsing Problem</vt:lpstr>
      <vt:lpstr>Browsing Program</vt:lpstr>
      <vt:lpstr>Pseudocode</vt:lpstr>
      <vt:lpstr>Slide 5</vt:lpstr>
      <vt:lpstr>Already Know</vt:lpstr>
      <vt:lpstr>Yet to learn</vt:lpstr>
      <vt:lpstr>Syntax of if Statement Two Alternatives</vt:lpstr>
      <vt:lpstr>Syntax of if Statement Two Alternatives</vt:lpstr>
      <vt:lpstr>Example</vt:lpstr>
      <vt:lpstr>Slide 11</vt:lpstr>
      <vt:lpstr>Compound Statements</vt:lpstr>
      <vt:lpstr> Relational and Equality Operators</vt:lpstr>
      <vt:lpstr>Examples</vt:lpstr>
      <vt:lpstr> Logical Operators </vt:lpstr>
      <vt:lpstr> Logical And </vt:lpstr>
      <vt:lpstr> Logical Or </vt:lpstr>
      <vt:lpstr> Logical Not </vt:lpstr>
      <vt:lpstr>True/False Values</vt:lpstr>
      <vt:lpstr>Short Circuit Evaluation</vt:lpstr>
      <vt:lpstr>Short Circuit Evaluation</vt:lpstr>
      <vt:lpstr>Comparing Characters</vt:lpstr>
      <vt:lpstr>Logical Assignment</vt:lpstr>
      <vt:lpstr>Slide 24</vt:lpstr>
      <vt:lpstr>Slide 25</vt:lpstr>
      <vt:lpstr>Slide 26</vt:lpstr>
      <vt:lpstr>Example</vt:lpstr>
      <vt:lpstr>Class of the Ship</vt:lpstr>
      <vt:lpstr>Slide 29</vt:lpstr>
      <vt:lpstr>Slide 30</vt:lpstr>
      <vt:lpstr>Nested if Statements</vt:lpstr>
      <vt:lpstr>Switch Statement</vt:lpstr>
      <vt:lpstr>Syntax of Switch Statement</vt:lpstr>
      <vt:lpstr>Syntax of Switch Statement</vt:lpstr>
      <vt:lpstr>Slide 35</vt:lpstr>
      <vt:lpstr>Slide 36</vt:lpstr>
      <vt:lpstr>GCD of Two Numbers</vt:lpstr>
      <vt:lpstr>GCD of Two Numbers</vt:lpstr>
      <vt:lpstr>GCD problem</vt:lpstr>
      <vt:lpstr>Algorithm to Find GCD</vt:lpstr>
      <vt:lpstr>Implementation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Do while Loop</vt:lpstr>
      <vt:lpstr>Slide 55</vt:lpstr>
      <vt:lpstr>Break and Continue Statements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53</cp:revision>
  <dcterms:created xsi:type="dcterms:W3CDTF">2016-10-04T08:36:38Z</dcterms:created>
  <dcterms:modified xsi:type="dcterms:W3CDTF">2016-10-06T05:20:40Z</dcterms:modified>
</cp:coreProperties>
</file>