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73" r:id="rId14"/>
    <p:sldId id="271" r:id="rId15"/>
    <p:sldId id="272" r:id="rId16"/>
    <p:sldId id="270" r:id="rId17"/>
    <p:sldId id="269" r:id="rId18"/>
    <p:sldId id="277" r:id="rId19"/>
    <p:sldId id="278" r:id="rId20"/>
    <p:sldId id="279" r:id="rId21"/>
    <p:sldId id="280" r:id="rId22"/>
    <p:sldId id="281" r:id="rId23"/>
    <p:sldId id="282" r:id="rId24"/>
    <p:sldId id="283" r:id="rId25"/>
    <p:sldId id="284" r:id="rId26"/>
    <p:sldId id="285" r:id="rId27"/>
    <p:sldId id="286" r:id="rId28"/>
    <p:sldId id="287" r:id="rId29"/>
    <p:sldId id="275" r:id="rId30"/>
    <p:sldId id="27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7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8E285F-3C93-439D-A170-B0ACAD259BC5}" type="datetimeFigureOut">
              <a:rPr lang="en-IN" smtClean="0"/>
              <a:pPr/>
              <a:t>12-10-2020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92790F-4248-422B-9157-B406A35609F5}" type="slidenum">
              <a:rPr lang="en-IN" smtClean="0"/>
              <a:pPr/>
              <a:t>‹#›</a:t>
            </a:fld>
            <a:endParaRPr lang="en-IN"/>
          </a:p>
        </p:txBody>
      </p:sp>
    </p:spTree>
    <p:extLst>
      <p:ext uri="{BB962C8B-B14F-4D97-AF65-F5344CB8AC3E}">
        <p14:creationId xmlns="" xmlns:p14="http://schemas.microsoft.com/office/powerpoint/2010/main" val="1222973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92790F-4248-422B-9157-B406A35609F5}" type="slidenum">
              <a:rPr lang="en-IN" smtClean="0"/>
              <a:pPr/>
              <a:t>13</a:t>
            </a:fld>
            <a:endParaRPr lang="en-IN"/>
          </a:p>
        </p:txBody>
      </p:sp>
    </p:spTree>
    <p:extLst>
      <p:ext uri="{BB962C8B-B14F-4D97-AF65-F5344CB8AC3E}">
        <p14:creationId xmlns="" xmlns:p14="http://schemas.microsoft.com/office/powerpoint/2010/main" val="418481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6E4C7B-7D05-48A8-B9DA-985EDB15D0C2}" type="datetimeFigureOut">
              <a:rPr lang="en-IN" smtClean="0"/>
              <a:pPr/>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4481E-6AE9-47B6-983E-B4548E87CC2C}" type="slidenum">
              <a:rPr lang="en-IN" smtClean="0"/>
              <a:pPr/>
              <a:t>‹#›</a:t>
            </a:fld>
            <a:endParaRPr lang="en-IN"/>
          </a:p>
        </p:txBody>
      </p:sp>
    </p:spTree>
    <p:extLst>
      <p:ext uri="{BB962C8B-B14F-4D97-AF65-F5344CB8AC3E}">
        <p14:creationId xmlns="" xmlns:p14="http://schemas.microsoft.com/office/powerpoint/2010/main" val="343840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6E4C7B-7D05-48A8-B9DA-985EDB15D0C2}" type="datetimeFigureOut">
              <a:rPr lang="en-IN" smtClean="0"/>
              <a:pPr/>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4481E-6AE9-47B6-983E-B4548E87CC2C}" type="slidenum">
              <a:rPr lang="en-IN" smtClean="0"/>
              <a:pPr/>
              <a:t>‹#›</a:t>
            </a:fld>
            <a:endParaRPr lang="en-IN"/>
          </a:p>
        </p:txBody>
      </p:sp>
    </p:spTree>
    <p:extLst>
      <p:ext uri="{BB962C8B-B14F-4D97-AF65-F5344CB8AC3E}">
        <p14:creationId xmlns="" xmlns:p14="http://schemas.microsoft.com/office/powerpoint/2010/main" val="17464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6E4C7B-7D05-48A8-B9DA-985EDB15D0C2}" type="datetimeFigureOut">
              <a:rPr lang="en-IN" smtClean="0"/>
              <a:pPr/>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4481E-6AE9-47B6-983E-B4548E87CC2C}" type="slidenum">
              <a:rPr lang="en-IN" smtClean="0"/>
              <a:pPr/>
              <a:t>‹#›</a:t>
            </a:fld>
            <a:endParaRPr lang="en-IN"/>
          </a:p>
        </p:txBody>
      </p:sp>
    </p:spTree>
    <p:extLst>
      <p:ext uri="{BB962C8B-B14F-4D97-AF65-F5344CB8AC3E}">
        <p14:creationId xmlns="" xmlns:p14="http://schemas.microsoft.com/office/powerpoint/2010/main" val="4037567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6E4C7B-7D05-48A8-B9DA-985EDB15D0C2}" type="datetimeFigureOut">
              <a:rPr lang="en-IN" smtClean="0"/>
              <a:pPr/>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4481E-6AE9-47B6-983E-B4548E87CC2C}" type="slidenum">
              <a:rPr lang="en-IN" smtClean="0"/>
              <a:pPr/>
              <a:t>‹#›</a:t>
            </a:fld>
            <a:endParaRPr lang="en-IN"/>
          </a:p>
        </p:txBody>
      </p:sp>
    </p:spTree>
    <p:extLst>
      <p:ext uri="{BB962C8B-B14F-4D97-AF65-F5344CB8AC3E}">
        <p14:creationId xmlns="" xmlns:p14="http://schemas.microsoft.com/office/powerpoint/2010/main" val="2315474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6E4C7B-7D05-48A8-B9DA-985EDB15D0C2}" type="datetimeFigureOut">
              <a:rPr lang="en-IN" smtClean="0"/>
              <a:pPr/>
              <a:t>12-10-2020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54481E-6AE9-47B6-983E-B4548E87CC2C}" type="slidenum">
              <a:rPr lang="en-IN" smtClean="0"/>
              <a:pPr/>
              <a:t>‹#›</a:t>
            </a:fld>
            <a:endParaRPr lang="en-IN"/>
          </a:p>
        </p:txBody>
      </p:sp>
    </p:spTree>
    <p:extLst>
      <p:ext uri="{BB962C8B-B14F-4D97-AF65-F5344CB8AC3E}">
        <p14:creationId xmlns="" xmlns:p14="http://schemas.microsoft.com/office/powerpoint/2010/main" val="1302837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06E4C7B-7D05-48A8-B9DA-985EDB15D0C2}" type="datetimeFigureOut">
              <a:rPr lang="en-IN" smtClean="0"/>
              <a:pPr/>
              <a:t>12-10-2020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54481E-6AE9-47B6-983E-B4548E87CC2C}" type="slidenum">
              <a:rPr lang="en-IN" smtClean="0"/>
              <a:pPr/>
              <a:t>‹#›</a:t>
            </a:fld>
            <a:endParaRPr lang="en-IN"/>
          </a:p>
        </p:txBody>
      </p:sp>
    </p:spTree>
    <p:extLst>
      <p:ext uri="{BB962C8B-B14F-4D97-AF65-F5344CB8AC3E}">
        <p14:creationId xmlns="" xmlns:p14="http://schemas.microsoft.com/office/powerpoint/2010/main" val="1530335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06E4C7B-7D05-48A8-B9DA-985EDB15D0C2}" type="datetimeFigureOut">
              <a:rPr lang="en-IN" smtClean="0"/>
              <a:pPr/>
              <a:t>12-10-2020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54481E-6AE9-47B6-983E-B4548E87CC2C}" type="slidenum">
              <a:rPr lang="en-IN" smtClean="0"/>
              <a:pPr/>
              <a:t>‹#›</a:t>
            </a:fld>
            <a:endParaRPr lang="en-IN"/>
          </a:p>
        </p:txBody>
      </p:sp>
    </p:spTree>
    <p:extLst>
      <p:ext uri="{BB962C8B-B14F-4D97-AF65-F5344CB8AC3E}">
        <p14:creationId xmlns="" xmlns:p14="http://schemas.microsoft.com/office/powerpoint/2010/main" val="2737015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06E4C7B-7D05-48A8-B9DA-985EDB15D0C2}" type="datetimeFigureOut">
              <a:rPr lang="en-IN" smtClean="0"/>
              <a:pPr/>
              <a:t>12-10-2020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54481E-6AE9-47B6-983E-B4548E87CC2C}" type="slidenum">
              <a:rPr lang="en-IN" smtClean="0"/>
              <a:pPr/>
              <a:t>‹#›</a:t>
            </a:fld>
            <a:endParaRPr lang="en-IN"/>
          </a:p>
        </p:txBody>
      </p:sp>
    </p:spTree>
    <p:extLst>
      <p:ext uri="{BB962C8B-B14F-4D97-AF65-F5344CB8AC3E}">
        <p14:creationId xmlns="" xmlns:p14="http://schemas.microsoft.com/office/powerpoint/2010/main" val="3468265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E4C7B-7D05-48A8-B9DA-985EDB15D0C2}" type="datetimeFigureOut">
              <a:rPr lang="en-IN" smtClean="0"/>
              <a:pPr/>
              <a:t>12-10-2020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54481E-6AE9-47B6-983E-B4548E87CC2C}" type="slidenum">
              <a:rPr lang="en-IN" smtClean="0"/>
              <a:pPr/>
              <a:t>‹#›</a:t>
            </a:fld>
            <a:endParaRPr lang="en-IN"/>
          </a:p>
        </p:txBody>
      </p:sp>
    </p:spTree>
    <p:extLst>
      <p:ext uri="{BB962C8B-B14F-4D97-AF65-F5344CB8AC3E}">
        <p14:creationId xmlns="" xmlns:p14="http://schemas.microsoft.com/office/powerpoint/2010/main" val="1845436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6E4C7B-7D05-48A8-B9DA-985EDB15D0C2}" type="datetimeFigureOut">
              <a:rPr lang="en-IN" smtClean="0"/>
              <a:pPr/>
              <a:t>12-10-2020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54481E-6AE9-47B6-983E-B4548E87CC2C}" type="slidenum">
              <a:rPr lang="en-IN" smtClean="0"/>
              <a:pPr/>
              <a:t>‹#›</a:t>
            </a:fld>
            <a:endParaRPr lang="en-IN"/>
          </a:p>
        </p:txBody>
      </p:sp>
    </p:spTree>
    <p:extLst>
      <p:ext uri="{BB962C8B-B14F-4D97-AF65-F5344CB8AC3E}">
        <p14:creationId xmlns="" xmlns:p14="http://schemas.microsoft.com/office/powerpoint/2010/main" val="244288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6E4C7B-7D05-48A8-B9DA-985EDB15D0C2}" type="datetimeFigureOut">
              <a:rPr lang="en-IN" smtClean="0"/>
              <a:pPr/>
              <a:t>12-10-2020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54481E-6AE9-47B6-983E-B4548E87CC2C}" type="slidenum">
              <a:rPr lang="en-IN" smtClean="0"/>
              <a:pPr/>
              <a:t>‹#›</a:t>
            </a:fld>
            <a:endParaRPr lang="en-IN"/>
          </a:p>
        </p:txBody>
      </p:sp>
    </p:spTree>
    <p:extLst>
      <p:ext uri="{BB962C8B-B14F-4D97-AF65-F5344CB8AC3E}">
        <p14:creationId xmlns="" xmlns:p14="http://schemas.microsoft.com/office/powerpoint/2010/main" val="225152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E4C7B-7D05-48A8-B9DA-985EDB15D0C2}" type="datetimeFigureOut">
              <a:rPr lang="en-IN" smtClean="0"/>
              <a:pPr/>
              <a:t>12-10-2020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4481E-6AE9-47B6-983E-B4548E87CC2C}" type="slidenum">
              <a:rPr lang="en-IN" smtClean="0"/>
              <a:pPr/>
              <a:t>‹#›</a:t>
            </a:fld>
            <a:endParaRPr lang="en-IN"/>
          </a:p>
        </p:txBody>
      </p:sp>
    </p:spTree>
    <p:extLst>
      <p:ext uri="{BB962C8B-B14F-4D97-AF65-F5344CB8AC3E}">
        <p14:creationId xmlns="" xmlns:p14="http://schemas.microsoft.com/office/powerpoint/2010/main" val="3654307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avatpoint.com/web-terminolog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SERVLETS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 xmlns:p14="http://schemas.microsoft.com/office/powerpoint/2010/main" val="1346215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a:t>
            </a:r>
            <a:r>
              <a:rPr lang="en-IN" dirty="0" err="1" smtClean="0"/>
              <a:t>nit</a:t>
            </a:r>
            <a:r>
              <a:rPr lang="en-IN" dirty="0" smtClean="0"/>
              <a:t> method is invoked</a:t>
            </a:r>
            <a:endParaRPr lang="en-IN" dirty="0"/>
          </a:p>
        </p:txBody>
      </p:sp>
      <p:sp>
        <p:nvSpPr>
          <p:cNvPr id="3" name="Content Placeholder 2"/>
          <p:cNvSpPr>
            <a:spLocks noGrp="1"/>
          </p:cNvSpPr>
          <p:nvPr>
            <p:ph idx="1"/>
          </p:nvPr>
        </p:nvSpPr>
        <p:spPr/>
        <p:txBody>
          <a:bodyPr/>
          <a:lstStyle/>
          <a:p>
            <a:r>
              <a:rPr lang="en-IN" dirty="0"/>
              <a:t>The web container calls the </a:t>
            </a:r>
            <a:r>
              <a:rPr lang="en-IN" dirty="0" err="1"/>
              <a:t>init</a:t>
            </a:r>
            <a:r>
              <a:rPr lang="en-IN" dirty="0"/>
              <a:t> method only once after creating the servlet instance. The </a:t>
            </a:r>
            <a:r>
              <a:rPr lang="en-IN" dirty="0" err="1"/>
              <a:t>init</a:t>
            </a:r>
            <a:r>
              <a:rPr lang="en-IN" dirty="0"/>
              <a:t> method is used to initialize the servlet. It is the life cycle method of the </a:t>
            </a:r>
            <a:r>
              <a:rPr lang="en-IN" dirty="0" err="1"/>
              <a:t>javax.servlet.Servlet</a:t>
            </a:r>
            <a:r>
              <a:rPr lang="en-IN" dirty="0"/>
              <a:t> interface. Syntax of the </a:t>
            </a:r>
            <a:r>
              <a:rPr lang="en-IN" dirty="0" err="1"/>
              <a:t>init</a:t>
            </a:r>
            <a:r>
              <a:rPr lang="en-IN" dirty="0"/>
              <a:t> method is given below</a:t>
            </a:r>
            <a:r>
              <a:rPr lang="en-IN" dirty="0" smtClean="0"/>
              <a:t>:</a:t>
            </a:r>
          </a:p>
          <a:p>
            <a:r>
              <a:rPr lang="en-IN" b="1" dirty="0"/>
              <a:t>public</a:t>
            </a:r>
            <a:r>
              <a:rPr lang="en-IN" dirty="0"/>
              <a:t> </a:t>
            </a:r>
            <a:r>
              <a:rPr lang="en-IN" b="1" dirty="0"/>
              <a:t>void</a:t>
            </a:r>
            <a:r>
              <a:rPr lang="en-IN" dirty="0"/>
              <a:t> </a:t>
            </a:r>
            <a:r>
              <a:rPr lang="en-IN" dirty="0" err="1"/>
              <a:t>init</a:t>
            </a:r>
            <a:r>
              <a:rPr lang="en-IN" dirty="0"/>
              <a:t>(</a:t>
            </a:r>
            <a:r>
              <a:rPr lang="en-IN" dirty="0" err="1"/>
              <a:t>ServletConfig</a:t>
            </a:r>
            <a:r>
              <a:rPr lang="en-IN" dirty="0"/>
              <a:t> </a:t>
            </a:r>
            <a:r>
              <a:rPr lang="en-IN" dirty="0" err="1"/>
              <a:t>config</a:t>
            </a:r>
            <a:r>
              <a:rPr lang="en-IN" dirty="0"/>
              <a:t>) </a:t>
            </a:r>
            <a:r>
              <a:rPr lang="en-IN" b="1" dirty="0"/>
              <a:t>throws</a:t>
            </a:r>
            <a:r>
              <a:rPr lang="en-IN" dirty="0"/>
              <a:t> </a:t>
            </a:r>
            <a:r>
              <a:rPr lang="en-IN" dirty="0" err="1"/>
              <a:t>ServletException</a:t>
            </a:r>
            <a:r>
              <a:rPr lang="en-IN" dirty="0"/>
              <a:t>  </a:t>
            </a:r>
          </a:p>
          <a:p>
            <a:pPr marL="0" indent="0">
              <a:buNone/>
            </a:pPr>
            <a:endParaRPr lang="en-IN" b="1" dirty="0"/>
          </a:p>
        </p:txBody>
      </p:sp>
    </p:spTree>
    <p:extLst>
      <p:ext uri="{BB962C8B-B14F-4D97-AF65-F5344CB8AC3E}">
        <p14:creationId xmlns="" xmlns:p14="http://schemas.microsoft.com/office/powerpoint/2010/main" val="3166102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Service method is invoked</a:t>
            </a:r>
            <a:endParaRPr lang="en-IN" dirty="0"/>
          </a:p>
        </p:txBody>
      </p:sp>
      <p:sp>
        <p:nvSpPr>
          <p:cNvPr id="3" name="Content Placeholder 2"/>
          <p:cNvSpPr>
            <a:spLocks noGrp="1"/>
          </p:cNvSpPr>
          <p:nvPr>
            <p:ph idx="1"/>
          </p:nvPr>
        </p:nvSpPr>
        <p:spPr/>
        <p:txBody>
          <a:bodyPr>
            <a:normAutofit fontScale="85000" lnSpcReduction="10000"/>
          </a:bodyPr>
          <a:lstStyle/>
          <a:p>
            <a:r>
              <a:rPr lang="en-IN" dirty="0"/>
              <a:t>The web container calls the service method each time when request for the servlet is received. If servlet is not initialized, it follows the first three steps as described above then calls the service method. </a:t>
            </a:r>
            <a:endParaRPr lang="en-IN" dirty="0" smtClean="0"/>
          </a:p>
          <a:p>
            <a:r>
              <a:rPr lang="en-IN" dirty="0" smtClean="0"/>
              <a:t>If </a:t>
            </a:r>
            <a:r>
              <a:rPr lang="en-IN" dirty="0"/>
              <a:t>servlet is initialized, it calls the service method. Notice that servlet is initialized only once. The syntax of the service method of the Servlet interface is given below</a:t>
            </a:r>
            <a:r>
              <a:rPr lang="en-IN" dirty="0" smtClean="0"/>
              <a:t>:</a:t>
            </a:r>
          </a:p>
          <a:p>
            <a:r>
              <a:rPr lang="en-IN" b="1" dirty="0"/>
              <a:t>public</a:t>
            </a:r>
            <a:r>
              <a:rPr lang="en-IN" dirty="0"/>
              <a:t> </a:t>
            </a:r>
            <a:r>
              <a:rPr lang="en-IN" b="1" dirty="0"/>
              <a:t>void</a:t>
            </a:r>
            <a:r>
              <a:rPr lang="en-IN" dirty="0"/>
              <a:t> service(</a:t>
            </a:r>
            <a:r>
              <a:rPr lang="en-IN" dirty="0" err="1"/>
              <a:t>ServletRequest</a:t>
            </a:r>
            <a:r>
              <a:rPr lang="en-IN" dirty="0"/>
              <a:t> request, </a:t>
            </a:r>
            <a:r>
              <a:rPr lang="en-IN" dirty="0" err="1"/>
              <a:t>ServletResponse</a:t>
            </a:r>
            <a:r>
              <a:rPr lang="en-IN" dirty="0"/>
              <a:t> response)  </a:t>
            </a:r>
            <a:r>
              <a:rPr lang="en-IN" b="1" dirty="0" smtClean="0"/>
              <a:t>throws</a:t>
            </a:r>
            <a:r>
              <a:rPr lang="en-IN" dirty="0"/>
              <a:t> </a:t>
            </a:r>
            <a:r>
              <a:rPr lang="en-IN" dirty="0" err="1"/>
              <a:t>ServletException</a:t>
            </a:r>
            <a:r>
              <a:rPr lang="en-IN" dirty="0"/>
              <a:t>, </a:t>
            </a:r>
            <a:r>
              <a:rPr lang="en-IN" dirty="0" err="1"/>
              <a:t>IOException</a:t>
            </a:r>
            <a:r>
              <a:rPr lang="en-IN" dirty="0"/>
              <a:t>  </a:t>
            </a:r>
          </a:p>
          <a:p>
            <a:pPr marL="0" indent="0">
              <a:buNone/>
            </a:pPr>
            <a:endParaRPr lang="en-IN" dirty="0"/>
          </a:p>
        </p:txBody>
      </p:sp>
    </p:spTree>
    <p:extLst>
      <p:ext uri="{BB962C8B-B14F-4D97-AF65-F5344CB8AC3E}">
        <p14:creationId xmlns="" xmlns:p14="http://schemas.microsoft.com/office/powerpoint/2010/main" val="289262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
            </a:r>
            <a:r>
              <a:rPr lang="en-IN" dirty="0" smtClean="0"/>
              <a:t>estroy method</a:t>
            </a:r>
            <a:endParaRPr lang="en-IN" dirty="0"/>
          </a:p>
        </p:txBody>
      </p:sp>
      <p:sp>
        <p:nvSpPr>
          <p:cNvPr id="3" name="Content Placeholder 2"/>
          <p:cNvSpPr>
            <a:spLocks noGrp="1"/>
          </p:cNvSpPr>
          <p:nvPr>
            <p:ph idx="1"/>
          </p:nvPr>
        </p:nvSpPr>
        <p:spPr/>
        <p:txBody>
          <a:bodyPr/>
          <a:lstStyle/>
          <a:p>
            <a:r>
              <a:rPr lang="en-IN" dirty="0"/>
              <a:t>The web container calls the destroy method before removing the servlet instance from the service. It gives the servlet an opportunity to clean up any resource for example memory, thread etc. The syntax of the destroy method of the </a:t>
            </a:r>
            <a:r>
              <a:rPr lang="en-IN" dirty="0" smtClean="0"/>
              <a:t>Servlet </a:t>
            </a:r>
            <a:r>
              <a:rPr lang="en-IN" dirty="0"/>
              <a:t>interface is given below</a:t>
            </a:r>
            <a:r>
              <a:rPr lang="en-IN" dirty="0" smtClean="0"/>
              <a:t>:</a:t>
            </a:r>
          </a:p>
          <a:p>
            <a:r>
              <a:rPr lang="en-IN" b="1"/>
              <a:t>public</a:t>
            </a:r>
            <a:r>
              <a:rPr lang="en-IN"/>
              <a:t> </a:t>
            </a:r>
            <a:r>
              <a:rPr lang="en-IN" b="1"/>
              <a:t>void</a:t>
            </a:r>
            <a:r>
              <a:rPr lang="en-IN"/>
              <a:t> destroy() </a:t>
            </a:r>
            <a:endParaRPr lang="en-IN" dirty="0"/>
          </a:p>
        </p:txBody>
      </p:sp>
    </p:spTree>
    <p:extLst>
      <p:ext uri="{BB962C8B-B14F-4D97-AF65-F5344CB8AC3E}">
        <p14:creationId xmlns="" xmlns:p14="http://schemas.microsoft.com/office/powerpoint/2010/main" val="248920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Servlet architecture</a:t>
            </a:r>
            <a:endParaRPr lang="en-IN" dirty="0"/>
          </a:p>
        </p:txBody>
      </p:sp>
      <p:pic>
        <p:nvPicPr>
          <p:cNvPr id="3074" name="Picture 2"/>
          <p:cNvPicPr>
            <a:picLocks noGrp="1" noChangeAspect="1" noChangeArrowheads="1"/>
          </p:cNvPicPr>
          <p:nvPr>
            <p:ph idx="1"/>
          </p:nvPr>
        </p:nvPicPr>
        <p:blipFill>
          <a:blip r:embed="rId3">
            <a:extLst>
              <a:ext uri="{28A0092B-C50C-407E-A947-70E740481C1C}">
                <a14:useLocalDpi xmlns="" xmlns:a14="http://schemas.microsoft.com/office/drawing/2010/main" val="0"/>
              </a:ext>
            </a:extLst>
          </a:blip>
          <a:srcRect/>
          <a:stretch>
            <a:fillRect/>
          </a:stretch>
        </p:blipFill>
        <p:spPr bwMode="auto">
          <a:xfrm>
            <a:off x="2352675" y="2067719"/>
            <a:ext cx="4438650" cy="35909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56827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SERVLET API</a:t>
            </a:r>
            <a:endParaRPr lang="en-IN" dirty="0"/>
          </a:p>
        </p:txBody>
      </p:sp>
      <p:sp>
        <p:nvSpPr>
          <p:cNvPr id="3" name="Content Placeholder 2"/>
          <p:cNvSpPr>
            <a:spLocks noGrp="1"/>
          </p:cNvSpPr>
          <p:nvPr>
            <p:ph idx="1"/>
          </p:nvPr>
        </p:nvSpPr>
        <p:spPr/>
        <p:txBody>
          <a:bodyPr>
            <a:normAutofit fontScale="92500"/>
          </a:bodyPr>
          <a:lstStyle/>
          <a:p>
            <a:r>
              <a:rPr lang="en-IN" dirty="0"/>
              <a:t>The </a:t>
            </a:r>
            <a:r>
              <a:rPr lang="en-IN" dirty="0" err="1"/>
              <a:t>javax.servlet</a:t>
            </a:r>
            <a:r>
              <a:rPr lang="en-IN" dirty="0"/>
              <a:t> and </a:t>
            </a:r>
            <a:r>
              <a:rPr lang="en-IN" dirty="0" err="1"/>
              <a:t>javax.servlet.http</a:t>
            </a:r>
            <a:r>
              <a:rPr lang="en-IN" dirty="0"/>
              <a:t> packages represent interfaces and classes for servlet </a:t>
            </a:r>
            <a:r>
              <a:rPr lang="en-IN" dirty="0" err="1"/>
              <a:t>api</a:t>
            </a:r>
            <a:r>
              <a:rPr lang="en-IN" dirty="0"/>
              <a:t>.</a:t>
            </a:r>
          </a:p>
          <a:p>
            <a:r>
              <a:rPr lang="en-IN" dirty="0"/>
              <a:t>The </a:t>
            </a:r>
            <a:r>
              <a:rPr lang="en-IN" b="1" dirty="0" err="1"/>
              <a:t>javax.servlet</a:t>
            </a:r>
            <a:r>
              <a:rPr lang="en-IN" dirty="0"/>
              <a:t> package contains many interfaces and classes that are used by the servlet or web container. These are not specific to any protocol.</a:t>
            </a:r>
          </a:p>
          <a:p>
            <a:r>
              <a:rPr lang="en-IN" dirty="0"/>
              <a:t>The </a:t>
            </a:r>
            <a:r>
              <a:rPr lang="en-IN" b="1" dirty="0" err="1"/>
              <a:t>javax.servlet.http</a:t>
            </a:r>
            <a:r>
              <a:rPr lang="en-IN" dirty="0"/>
              <a:t> package contains interfaces and classes that are responsible for http requests only.</a:t>
            </a:r>
          </a:p>
          <a:p>
            <a:endParaRPr lang="en-IN" dirty="0"/>
          </a:p>
        </p:txBody>
      </p:sp>
    </p:spTree>
    <p:extLst>
      <p:ext uri="{BB962C8B-B14F-4D97-AF65-F5344CB8AC3E}">
        <p14:creationId xmlns="" xmlns:p14="http://schemas.microsoft.com/office/powerpoint/2010/main" val="234879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pPr marL="0" indent="0">
              <a:buNone/>
            </a:pPr>
            <a:r>
              <a:rPr lang="en-IN" dirty="0" smtClean="0"/>
              <a:t>Interfaces </a:t>
            </a:r>
            <a:r>
              <a:rPr lang="en-IN" dirty="0"/>
              <a:t>in </a:t>
            </a:r>
            <a:r>
              <a:rPr lang="en-IN" dirty="0" err="1"/>
              <a:t>javax.servlet</a:t>
            </a:r>
            <a:r>
              <a:rPr lang="en-IN" dirty="0"/>
              <a:t> package</a:t>
            </a:r>
          </a:p>
          <a:p>
            <a:r>
              <a:rPr lang="en-IN" dirty="0"/>
              <a:t>There are many interfaces in </a:t>
            </a:r>
            <a:r>
              <a:rPr lang="en-IN" dirty="0" err="1"/>
              <a:t>javax.servlet</a:t>
            </a:r>
            <a:r>
              <a:rPr lang="en-IN" dirty="0"/>
              <a:t> package. They are as follows:</a:t>
            </a:r>
          </a:p>
          <a:p>
            <a:r>
              <a:rPr lang="en-IN" dirty="0"/>
              <a:t>Servlet</a:t>
            </a:r>
          </a:p>
          <a:p>
            <a:r>
              <a:rPr lang="en-IN" dirty="0" err="1"/>
              <a:t>ServletRequest</a:t>
            </a:r>
            <a:endParaRPr lang="en-IN" dirty="0"/>
          </a:p>
          <a:p>
            <a:r>
              <a:rPr lang="en-IN" dirty="0" err="1"/>
              <a:t>ServletResponse</a:t>
            </a:r>
            <a:endParaRPr lang="en-IN" dirty="0"/>
          </a:p>
          <a:p>
            <a:r>
              <a:rPr lang="en-IN" dirty="0" err="1"/>
              <a:t>RequestDispatcher</a:t>
            </a:r>
            <a:endParaRPr lang="en-IN" dirty="0"/>
          </a:p>
          <a:p>
            <a:r>
              <a:rPr lang="en-IN" dirty="0" err="1"/>
              <a:t>ServletConfig</a:t>
            </a:r>
            <a:endParaRPr lang="en-IN" dirty="0"/>
          </a:p>
          <a:p>
            <a:r>
              <a:rPr lang="en-IN" dirty="0" err="1"/>
              <a:t>ServletContext</a:t>
            </a:r>
            <a:endParaRPr lang="en-IN" dirty="0"/>
          </a:p>
          <a:p>
            <a:r>
              <a:rPr lang="en-IN" dirty="0" err="1"/>
              <a:t>SingleThreadModel</a:t>
            </a:r>
            <a:endParaRPr lang="en-IN" dirty="0"/>
          </a:p>
          <a:p>
            <a:r>
              <a:rPr lang="en-IN" dirty="0"/>
              <a:t>Filter</a:t>
            </a:r>
          </a:p>
          <a:p>
            <a:r>
              <a:rPr lang="en-IN" dirty="0" err="1"/>
              <a:t>FilterConfig</a:t>
            </a:r>
            <a:endParaRPr lang="en-IN" dirty="0"/>
          </a:p>
          <a:p>
            <a:r>
              <a:rPr lang="en-IN" dirty="0" err="1"/>
              <a:t>FilterChain</a:t>
            </a:r>
            <a:endParaRPr lang="en-IN" dirty="0"/>
          </a:p>
          <a:p>
            <a:r>
              <a:rPr lang="en-IN" dirty="0" err="1"/>
              <a:t>ServletRequestListener</a:t>
            </a:r>
            <a:endParaRPr lang="en-IN" dirty="0"/>
          </a:p>
          <a:p>
            <a:r>
              <a:rPr lang="en-IN" dirty="0" err="1"/>
              <a:t>ServletRequestAttributeListener</a:t>
            </a:r>
            <a:endParaRPr lang="en-IN" dirty="0"/>
          </a:p>
          <a:p>
            <a:r>
              <a:rPr lang="en-IN" dirty="0" err="1"/>
              <a:t>ServletContextListener</a:t>
            </a:r>
            <a:endParaRPr lang="en-IN" dirty="0"/>
          </a:p>
          <a:p>
            <a:r>
              <a:rPr lang="en-IN" dirty="0" err="1"/>
              <a:t>ServletContextAttributeListener</a:t>
            </a:r>
            <a:endParaRPr lang="en-IN" dirty="0"/>
          </a:p>
          <a:p>
            <a:endParaRPr lang="en-IN" dirty="0"/>
          </a:p>
        </p:txBody>
      </p:sp>
    </p:spTree>
    <p:extLst>
      <p:ext uri="{BB962C8B-B14F-4D97-AF65-F5344CB8AC3E}">
        <p14:creationId xmlns="" xmlns:p14="http://schemas.microsoft.com/office/powerpoint/2010/main" val="1539926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kumimoji="0" lang="en-US" altLang="en-US" b="0" i="0" u="none" strike="noStrike" cap="none" normalizeH="0" baseline="0" dirty="0" smtClean="0">
                <a:ln>
                  <a:noFill/>
                </a:ln>
                <a:solidFill>
                  <a:srgbClr val="610B38"/>
                </a:solidFill>
                <a:effectLst/>
                <a:latin typeface="erdana"/>
                <a:cs typeface="Arial" pitchFamily="34" charset="0"/>
              </a:rPr>
              <a:t>Servlet Interface</a:t>
            </a:r>
            <a:br>
              <a:rPr kumimoji="0" lang="en-US" altLang="en-US" b="0" i="0" u="none" strike="noStrike" cap="none" normalizeH="0" baseline="0" dirty="0" smtClean="0">
                <a:ln>
                  <a:noFill/>
                </a:ln>
                <a:solidFill>
                  <a:srgbClr val="610B38"/>
                </a:solidFill>
                <a:effectLst/>
                <a:latin typeface="erdana"/>
                <a:cs typeface="Arial" pitchFamily="34" charset="0"/>
              </a:rPr>
            </a:br>
            <a:endParaRPr lang="en-IN" dirty="0"/>
          </a:p>
        </p:txBody>
      </p:sp>
      <p:sp>
        <p:nvSpPr>
          <p:cNvPr id="5" name="Content Placeholder 4"/>
          <p:cNvSpPr>
            <a:spLocks noGrp="1"/>
          </p:cNvSpPr>
          <p:nvPr>
            <p:ph idx="1"/>
          </p:nvPr>
        </p:nvSpPr>
        <p:spPr>
          <a:xfrm>
            <a:off x="539552" y="980728"/>
            <a:ext cx="8147248" cy="5145435"/>
          </a:xfrm>
        </p:spPr>
        <p:txBody>
          <a:bodyPr>
            <a:normAutofit fontScale="92500" lnSpcReduction="10000"/>
          </a:bodyPr>
          <a:lstStyle/>
          <a:p>
            <a:pPr marL="0" lvl="0" indent="0" algn="just" eaLnBrk="0" fontAlgn="base" hangingPunct="0">
              <a:spcBef>
                <a:spcPct val="0"/>
              </a:spcBef>
              <a:spcAft>
                <a:spcPct val="0"/>
              </a:spcAft>
              <a:buNone/>
            </a:pPr>
            <a:r>
              <a:rPr kumimoji="0" lang="en-US" altLang="en-US" b="1" i="0" u="none" strike="noStrike" cap="none" normalizeH="0" baseline="0" dirty="0" smtClean="0">
                <a:ln>
                  <a:noFill/>
                </a:ln>
                <a:solidFill>
                  <a:srgbClr val="000000"/>
                </a:solidFill>
                <a:effectLst/>
                <a:latin typeface="Verdana" pitchFamily="34" charset="0"/>
                <a:cs typeface="Arial" pitchFamily="34" charset="0"/>
              </a:rPr>
              <a:t>Servlet interface</a:t>
            </a:r>
            <a:r>
              <a:rPr kumimoji="0" lang="en-US" altLang="en-US" b="0" i="0" u="none" strike="noStrike" cap="none" normalizeH="0" baseline="0" dirty="0" smtClean="0">
                <a:ln>
                  <a:noFill/>
                </a:ln>
                <a:solidFill>
                  <a:srgbClr val="000000"/>
                </a:solidFill>
                <a:effectLst/>
                <a:latin typeface="Verdana" pitchFamily="34" charset="0"/>
                <a:cs typeface="Arial" pitchFamily="34" charset="0"/>
              </a:rPr>
              <a:t> provides common </a:t>
            </a:r>
            <a:r>
              <a:rPr kumimoji="0" lang="en-US" altLang="en-US" b="0" i="0" u="none" strike="noStrike" cap="none" normalizeH="0" baseline="0" dirty="0" err="1" smtClean="0">
                <a:ln>
                  <a:noFill/>
                </a:ln>
                <a:solidFill>
                  <a:srgbClr val="000000"/>
                </a:solidFill>
                <a:effectLst/>
                <a:latin typeface="Verdana" pitchFamily="34" charset="0"/>
                <a:cs typeface="Arial" pitchFamily="34" charset="0"/>
              </a:rPr>
              <a:t>behaviour</a:t>
            </a:r>
            <a:r>
              <a:rPr kumimoji="0" lang="en-US" altLang="en-US" b="0" i="0" u="none" strike="noStrike" cap="none" normalizeH="0" baseline="0" dirty="0" smtClean="0">
                <a:ln>
                  <a:noFill/>
                </a:ln>
                <a:solidFill>
                  <a:srgbClr val="000000"/>
                </a:solidFill>
                <a:effectLst/>
                <a:latin typeface="Verdana" pitchFamily="34" charset="0"/>
                <a:cs typeface="Arial" pitchFamily="34" charset="0"/>
              </a:rPr>
              <a:t> to all the servlets.</a:t>
            </a:r>
            <a:endParaRPr kumimoji="0" lang="en-US" altLang="en-US" sz="2800" b="0" i="0" u="none" strike="noStrike" cap="none" normalizeH="0" baseline="0" dirty="0" smtClean="0">
              <a:ln>
                <a:noFill/>
              </a:ln>
              <a:solidFill>
                <a:schemeClr val="tx1"/>
              </a:solidFill>
              <a:effectLst/>
              <a:latin typeface="Arial" pitchFamily="34" charset="0"/>
              <a:cs typeface="Arial" pitchFamily="34" charset="0"/>
            </a:endParaRPr>
          </a:p>
          <a:p>
            <a:pPr marL="0" lvl="0" indent="0" algn="just" eaLnBrk="0" fontAlgn="base" hangingPunct="0">
              <a:spcBef>
                <a:spcPct val="0"/>
              </a:spcBef>
              <a:spcAft>
                <a:spcPct val="0"/>
              </a:spcAft>
              <a:buNone/>
            </a:pPr>
            <a:endParaRPr kumimoji="0" lang="en-US" altLang="en-US" b="0" i="0" u="none" strike="noStrike" cap="none" normalizeH="0" baseline="0" dirty="0" smtClean="0">
              <a:ln>
                <a:noFill/>
              </a:ln>
              <a:solidFill>
                <a:srgbClr val="000000"/>
              </a:solidFill>
              <a:effectLst/>
              <a:latin typeface="Verdana" pitchFamily="34" charset="0"/>
              <a:cs typeface="Arial" pitchFamily="34" charset="0"/>
            </a:endParaRPr>
          </a:p>
          <a:p>
            <a:pPr marL="0" lvl="0" indent="0" algn="just" eaLnBrk="0" fontAlgn="base" hangingPunct="0">
              <a:spcBef>
                <a:spcPct val="0"/>
              </a:spcBef>
              <a:spcAft>
                <a:spcPct val="0"/>
              </a:spcAft>
              <a:buNone/>
            </a:pPr>
            <a:r>
              <a:rPr kumimoji="0" lang="en-US" altLang="en-US" b="0" i="0" u="none" strike="noStrike" cap="none" normalizeH="0" baseline="0" dirty="0" smtClean="0">
                <a:ln>
                  <a:noFill/>
                </a:ln>
                <a:solidFill>
                  <a:srgbClr val="000000"/>
                </a:solidFill>
                <a:effectLst/>
                <a:cs typeface="Arial" pitchFamily="34" charset="0"/>
              </a:rPr>
              <a:t>Servlet interface needs to be implemented for creating any servlet (either directly or indirectly). It provides 3 life cycle methods that are used to initialize the servlet, to service the requests, and to destroy the servlet and 2 non-life cycle methods.</a:t>
            </a:r>
            <a:endParaRPr kumimoji="0" lang="en-US" altLang="en-US" sz="6000" b="0" i="0" u="none" strike="noStrike" cap="none" normalizeH="0" baseline="0" dirty="0" smtClean="0">
              <a:ln>
                <a:noFill/>
              </a:ln>
              <a:solidFill>
                <a:srgbClr val="610B4B"/>
              </a:solidFill>
              <a:effectLst/>
              <a:cs typeface="Arial" pitchFamily="34" charset="0"/>
            </a:endParaRPr>
          </a:p>
          <a:p>
            <a:pPr marL="0" lvl="0" indent="0" algn="just" eaLnBrk="0" fontAlgn="base" hangingPunct="0">
              <a:spcBef>
                <a:spcPct val="0"/>
              </a:spcBef>
              <a:spcAft>
                <a:spcPct val="0"/>
              </a:spcAft>
              <a:buNone/>
            </a:pPr>
            <a:r>
              <a:rPr kumimoji="0" lang="en-US" altLang="en-US" sz="2600" b="0" i="0" u="none" strike="noStrike" cap="none" normalizeH="0" baseline="0" dirty="0" smtClean="0">
                <a:ln>
                  <a:noFill/>
                </a:ln>
                <a:solidFill>
                  <a:srgbClr val="610B4B"/>
                </a:solidFill>
                <a:effectLst/>
                <a:cs typeface="Arial" pitchFamily="34" charset="0"/>
              </a:rPr>
              <a:t>Methods of Servlet interface</a:t>
            </a:r>
          </a:p>
          <a:p>
            <a:pPr marL="0" lvl="0" indent="0" algn="just" eaLnBrk="0" fontAlgn="base" hangingPunct="0">
              <a:spcBef>
                <a:spcPct val="0"/>
              </a:spcBef>
              <a:spcAft>
                <a:spcPct val="0"/>
              </a:spcAft>
              <a:buNone/>
            </a:pPr>
            <a:r>
              <a:rPr kumimoji="0" lang="en-US" altLang="en-US" sz="3000" b="0" i="0" u="none" strike="noStrike" cap="none" normalizeH="0" baseline="0" dirty="0" smtClean="0">
                <a:ln>
                  <a:noFill/>
                </a:ln>
                <a:solidFill>
                  <a:srgbClr val="000000"/>
                </a:solidFill>
                <a:effectLst/>
                <a:cs typeface="Arial" pitchFamily="34" charset="0"/>
              </a:rPr>
              <a:t>There are 5 methods in Servlet interface. The </a:t>
            </a:r>
            <a:r>
              <a:rPr kumimoji="0" lang="en-US" altLang="en-US" sz="3000" b="0" i="0" u="none" strike="noStrike" cap="none" normalizeH="0" baseline="0" dirty="0" err="1" smtClean="0">
                <a:ln>
                  <a:noFill/>
                </a:ln>
                <a:solidFill>
                  <a:srgbClr val="000000"/>
                </a:solidFill>
                <a:effectLst/>
                <a:cs typeface="Arial" pitchFamily="34" charset="0"/>
              </a:rPr>
              <a:t>init</a:t>
            </a:r>
            <a:r>
              <a:rPr kumimoji="0" lang="en-US" altLang="en-US" sz="3000" b="0" i="0" u="none" strike="noStrike" cap="none" normalizeH="0" baseline="0" dirty="0" smtClean="0">
                <a:ln>
                  <a:noFill/>
                </a:ln>
                <a:solidFill>
                  <a:srgbClr val="000000"/>
                </a:solidFill>
                <a:effectLst/>
                <a:cs typeface="Arial" pitchFamily="34" charset="0"/>
              </a:rPr>
              <a:t>, service and destroy are the life cycle methods of servlet. These are invoked by the web container.</a:t>
            </a:r>
            <a:endParaRPr kumimoji="0" lang="en-US" altLang="en-US" sz="3000" b="0" i="0" u="none" strike="noStrike" cap="none" normalizeH="0" baseline="0" dirty="0" smtClean="0">
              <a:ln>
                <a:noFill/>
              </a:ln>
              <a:solidFill>
                <a:schemeClr val="tx1"/>
              </a:solidFill>
              <a:effectLst/>
              <a:cs typeface="Arial" pitchFamily="34" charset="0"/>
            </a:endParaRPr>
          </a:p>
          <a:p>
            <a:endParaRPr lang="en-IN" sz="3000" dirty="0"/>
          </a:p>
        </p:txBody>
      </p:sp>
    </p:spTree>
    <p:extLst>
      <p:ext uri="{BB962C8B-B14F-4D97-AF65-F5344CB8AC3E}">
        <p14:creationId xmlns="" xmlns:p14="http://schemas.microsoft.com/office/powerpoint/2010/main" val="23145412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1090181" y="1600200"/>
          <a:ext cx="6963638" cy="4525964"/>
        </p:xfrm>
        <a:graphic>
          <a:graphicData uri="http://schemas.openxmlformats.org/drawingml/2006/table">
            <a:tbl>
              <a:tblPr/>
              <a:tblGrid>
                <a:gridCol w="3481819"/>
                <a:gridCol w="3481819"/>
              </a:tblGrid>
              <a:tr h="423107">
                <a:tc>
                  <a:txBody>
                    <a:bodyPr/>
                    <a:lstStyle/>
                    <a:p>
                      <a:pPr algn="l" fontAlgn="t"/>
                      <a:r>
                        <a:rPr lang="en-IN" sz="1500" dirty="0">
                          <a:solidFill>
                            <a:srgbClr val="000000"/>
                          </a:solidFill>
                          <a:effectLst/>
                          <a:latin typeface="times new roman"/>
                        </a:rPr>
                        <a:t>Method</a:t>
                      </a:r>
                    </a:p>
                  </a:txBody>
                  <a:tcPr marL="96161" marR="96161" marT="96161" marB="96161">
                    <a:lnL w="9525" cap="flat" cmpd="sng" algn="ctr">
                      <a:solidFill>
                        <a:srgbClr val="5008F0"/>
                      </a:solidFill>
                      <a:prstDash val="solid"/>
                      <a:round/>
                      <a:headEnd type="none" w="med" len="med"/>
                      <a:tailEnd type="none" w="med" len="med"/>
                    </a:lnL>
                    <a:lnR w="9525" cap="flat" cmpd="sng" algn="ctr">
                      <a:solidFill>
                        <a:srgbClr val="5008F0"/>
                      </a:solidFill>
                      <a:prstDash val="solid"/>
                      <a:round/>
                      <a:headEnd type="none" w="med" len="med"/>
                      <a:tailEnd type="none" w="med" len="med"/>
                    </a:lnR>
                    <a:lnT w="9525" cap="flat" cmpd="sng" algn="ctr">
                      <a:solidFill>
                        <a:srgbClr val="5008F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500">
                          <a:solidFill>
                            <a:srgbClr val="000000"/>
                          </a:solidFill>
                          <a:effectLst/>
                          <a:latin typeface="times new roman"/>
                        </a:rPr>
                        <a:t>Description</a:t>
                      </a:r>
                    </a:p>
                  </a:txBody>
                  <a:tcPr marL="96161" marR="96161" marT="96161" marB="96161">
                    <a:lnL w="9525" cap="flat" cmpd="sng" algn="ctr">
                      <a:solidFill>
                        <a:srgbClr val="5008F0"/>
                      </a:solidFill>
                      <a:prstDash val="solid"/>
                      <a:round/>
                      <a:headEnd type="none" w="med" len="med"/>
                      <a:tailEnd type="none" w="med" len="med"/>
                    </a:lnL>
                    <a:lnR w="9525" cap="flat" cmpd="sng" algn="ctr">
                      <a:solidFill>
                        <a:srgbClr val="5008F0"/>
                      </a:solidFill>
                      <a:prstDash val="solid"/>
                      <a:round/>
                      <a:headEnd type="none" w="med" len="med"/>
                      <a:tailEnd type="none" w="med" len="med"/>
                    </a:lnR>
                    <a:lnT w="9525" cap="flat" cmpd="sng" algn="ctr">
                      <a:solidFill>
                        <a:srgbClr val="5008F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051357">
                <a:tc>
                  <a:txBody>
                    <a:bodyPr/>
                    <a:lstStyle/>
                    <a:p>
                      <a:pPr algn="just" fontAlgn="t"/>
                      <a:r>
                        <a:rPr lang="en-IN" sz="1500" b="1" i="0">
                          <a:solidFill>
                            <a:srgbClr val="000000"/>
                          </a:solidFill>
                          <a:effectLst/>
                          <a:latin typeface="verdana"/>
                        </a:rPr>
                        <a:t>public void init(ServletConfig config)</a:t>
                      </a:r>
                      <a:endParaRPr lang="en-IN" sz="1500" b="0" i="0">
                        <a:solidFill>
                          <a:srgbClr val="000000"/>
                        </a:solidFill>
                        <a:effectLst/>
                        <a:latin typeface="verdana"/>
                      </a:endParaRP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b="0" i="0">
                          <a:solidFill>
                            <a:srgbClr val="000000"/>
                          </a:solidFill>
                          <a:effectLst/>
                          <a:latin typeface="verdana"/>
                        </a:rPr>
                        <a:t>initializes the servlet. It is the life cycle method of servlet and invoked by the web container only once.</a:t>
                      </a: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051357">
                <a:tc>
                  <a:txBody>
                    <a:bodyPr/>
                    <a:lstStyle/>
                    <a:p>
                      <a:pPr algn="just" fontAlgn="t"/>
                      <a:r>
                        <a:rPr lang="fr-FR" sz="1500" b="1" i="0">
                          <a:solidFill>
                            <a:srgbClr val="000000"/>
                          </a:solidFill>
                          <a:effectLst/>
                          <a:latin typeface="verdana"/>
                        </a:rPr>
                        <a:t>public void service(ServletRequest request,ServletResponse response)</a:t>
                      </a:r>
                      <a:endParaRPr lang="fr-FR" sz="1500" b="0" i="0">
                        <a:solidFill>
                          <a:srgbClr val="000000"/>
                        </a:solidFill>
                        <a:effectLst/>
                        <a:latin typeface="verdana"/>
                      </a:endParaRP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b="0" i="0">
                          <a:solidFill>
                            <a:srgbClr val="000000"/>
                          </a:solidFill>
                          <a:effectLst/>
                          <a:latin typeface="verdana"/>
                        </a:rPr>
                        <a:t>provides response for the incoming request. It is invoked at each request by the web container.</a:t>
                      </a: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89786">
                <a:tc>
                  <a:txBody>
                    <a:bodyPr/>
                    <a:lstStyle/>
                    <a:p>
                      <a:pPr algn="just" fontAlgn="t"/>
                      <a:r>
                        <a:rPr lang="en-IN" sz="1500" b="1" i="0">
                          <a:solidFill>
                            <a:srgbClr val="000000"/>
                          </a:solidFill>
                          <a:effectLst/>
                          <a:latin typeface="verdana"/>
                        </a:rPr>
                        <a:t>public void destroy()</a:t>
                      </a:r>
                      <a:endParaRPr lang="en-IN" sz="1500" b="0" i="0">
                        <a:solidFill>
                          <a:srgbClr val="000000"/>
                        </a:solidFill>
                        <a:effectLst/>
                        <a:latin typeface="verdana"/>
                      </a:endParaRP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b="0" i="0">
                          <a:solidFill>
                            <a:srgbClr val="000000"/>
                          </a:solidFill>
                          <a:effectLst/>
                          <a:latin typeface="verdana"/>
                        </a:rPr>
                        <a:t>is invoked only once and indicates that servlet is being destroyed.</a:t>
                      </a: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89786">
                <a:tc>
                  <a:txBody>
                    <a:bodyPr/>
                    <a:lstStyle/>
                    <a:p>
                      <a:pPr algn="just" fontAlgn="t"/>
                      <a:r>
                        <a:rPr lang="en-IN" sz="1500" b="1" i="0" dirty="0">
                          <a:solidFill>
                            <a:srgbClr val="000000"/>
                          </a:solidFill>
                          <a:effectLst/>
                          <a:latin typeface="verdana"/>
                        </a:rPr>
                        <a:t>public </a:t>
                      </a:r>
                      <a:r>
                        <a:rPr lang="en-IN" sz="1500" b="1" i="0" dirty="0" err="1">
                          <a:solidFill>
                            <a:srgbClr val="000000"/>
                          </a:solidFill>
                          <a:effectLst/>
                          <a:latin typeface="verdana"/>
                        </a:rPr>
                        <a:t>ServletConfig</a:t>
                      </a:r>
                      <a:r>
                        <a:rPr lang="en-IN" sz="1500" b="1" i="0" dirty="0">
                          <a:solidFill>
                            <a:srgbClr val="000000"/>
                          </a:solidFill>
                          <a:effectLst/>
                          <a:latin typeface="verdana"/>
                        </a:rPr>
                        <a:t> </a:t>
                      </a:r>
                      <a:r>
                        <a:rPr lang="en-IN" sz="1500" b="1" i="0" dirty="0" err="1">
                          <a:solidFill>
                            <a:srgbClr val="000000"/>
                          </a:solidFill>
                          <a:effectLst/>
                          <a:latin typeface="verdana"/>
                        </a:rPr>
                        <a:t>getServletConfig</a:t>
                      </a:r>
                      <a:r>
                        <a:rPr lang="en-IN" sz="1500" b="1" i="0" dirty="0">
                          <a:solidFill>
                            <a:srgbClr val="000000"/>
                          </a:solidFill>
                          <a:effectLst/>
                          <a:latin typeface="verdana"/>
                        </a:rPr>
                        <a:t>()</a:t>
                      </a:r>
                      <a:endParaRPr lang="en-IN" sz="1500" b="0" i="0" dirty="0">
                        <a:solidFill>
                          <a:srgbClr val="000000"/>
                        </a:solidFill>
                        <a:effectLst/>
                        <a:latin typeface="verdana"/>
                      </a:endParaRP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b="0" i="0" dirty="0">
                          <a:solidFill>
                            <a:srgbClr val="000000"/>
                          </a:solidFill>
                          <a:effectLst/>
                          <a:latin typeface="verdana"/>
                        </a:rPr>
                        <a:t>returns the object of </a:t>
                      </a:r>
                      <a:r>
                        <a:rPr lang="en-IN" sz="1500" b="0" i="0" dirty="0" err="1">
                          <a:solidFill>
                            <a:srgbClr val="000000"/>
                          </a:solidFill>
                          <a:effectLst/>
                          <a:latin typeface="verdana"/>
                        </a:rPr>
                        <a:t>ServletConfig</a:t>
                      </a:r>
                      <a:r>
                        <a:rPr lang="en-IN" sz="1500" b="0" i="0" dirty="0">
                          <a:solidFill>
                            <a:srgbClr val="000000"/>
                          </a:solidFill>
                          <a:effectLst/>
                          <a:latin typeface="verdana"/>
                        </a:rPr>
                        <a:t>.</a:t>
                      </a: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20571">
                <a:tc>
                  <a:txBody>
                    <a:bodyPr/>
                    <a:lstStyle/>
                    <a:p>
                      <a:pPr algn="just" fontAlgn="t"/>
                      <a:r>
                        <a:rPr lang="en-IN" sz="1500" b="1" i="0" dirty="0">
                          <a:solidFill>
                            <a:srgbClr val="000000"/>
                          </a:solidFill>
                          <a:effectLst/>
                          <a:latin typeface="verdana"/>
                        </a:rPr>
                        <a:t>public String </a:t>
                      </a:r>
                      <a:r>
                        <a:rPr lang="en-IN" sz="1500" b="1" i="0" dirty="0" err="1">
                          <a:solidFill>
                            <a:srgbClr val="000000"/>
                          </a:solidFill>
                          <a:effectLst/>
                          <a:latin typeface="verdana"/>
                        </a:rPr>
                        <a:t>getServletInfo</a:t>
                      </a:r>
                      <a:r>
                        <a:rPr lang="en-IN" sz="1500" b="1" i="0" dirty="0">
                          <a:solidFill>
                            <a:srgbClr val="000000"/>
                          </a:solidFill>
                          <a:effectLst/>
                          <a:latin typeface="verdana"/>
                        </a:rPr>
                        <a:t>()</a:t>
                      </a:r>
                      <a:endParaRPr lang="en-IN" sz="1500" b="0" i="0" dirty="0">
                        <a:solidFill>
                          <a:srgbClr val="000000"/>
                        </a:solidFill>
                        <a:effectLst/>
                        <a:latin typeface="verdana"/>
                      </a:endParaRP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b="0" i="0" dirty="0">
                          <a:solidFill>
                            <a:srgbClr val="000000"/>
                          </a:solidFill>
                          <a:effectLst/>
                          <a:latin typeface="verdana"/>
                        </a:rPr>
                        <a:t>returns information about servlet such as writer, copyright, version etc.</a:t>
                      </a:r>
                    </a:p>
                  </a:txBody>
                  <a:tcPr marL="64107" marR="64107" marT="64107" marB="641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 xmlns:p14="http://schemas.microsoft.com/office/powerpoint/2010/main" val="2800607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ServletRequest</a:t>
            </a:r>
            <a:endParaRPr lang="en-IN" dirty="0"/>
          </a:p>
        </p:txBody>
      </p:sp>
      <p:sp>
        <p:nvSpPr>
          <p:cNvPr id="3" name="Content Placeholder 2"/>
          <p:cNvSpPr>
            <a:spLocks noGrp="1"/>
          </p:cNvSpPr>
          <p:nvPr>
            <p:ph idx="1"/>
          </p:nvPr>
        </p:nvSpPr>
        <p:spPr/>
        <p:txBody>
          <a:bodyPr>
            <a:normAutofit/>
          </a:bodyPr>
          <a:lstStyle/>
          <a:p>
            <a:pPr marL="0" indent="0">
              <a:buNone/>
            </a:pPr>
            <a:r>
              <a:rPr lang="en-IN" b="1" dirty="0" err="1"/>
              <a:t>S</a:t>
            </a:r>
            <a:r>
              <a:rPr lang="en-IN" b="1" dirty="0" err="1" smtClean="0"/>
              <a:t>ervletRequest</a:t>
            </a:r>
            <a:r>
              <a:rPr lang="en-IN" b="1" dirty="0" smtClean="0"/>
              <a:t> </a:t>
            </a:r>
            <a:r>
              <a:rPr lang="en-IN" b="1" dirty="0"/>
              <a:t>Interface</a:t>
            </a:r>
          </a:p>
          <a:p>
            <a:r>
              <a:rPr lang="en-IN" dirty="0" smtClean="0"/>
              <a:t>An </a:t>
            </a:r>
            <a:r>
              <a:rPr lang="en-IN" dirty="0"/>
              <a:t>object of </a:t>
            </a:r>
            <a:r>
              <a:rPr lang="en-IN" dirty="0" err="1"/>
              <a:t>ServletRequest</a:t>
            </a:r>
            <a:r>
              <a:rPr lang="en-IN" dirty="0"/>
              <a:t> is used to provide the client request information to a servlet such as content type, content length, parameter names and values, header </a:t>
            </a:r>
            <a:r>
              <a:rPr lang="en-IN" dirty="0" err="1"/>
              <a:t>informations</a:t>
            </a:r>
            <a:r>
              <a:rPr lang="en-IN" dirty="0"/>
              <a:t>, attributes etc. </a:t>
            </a:r>
          </a:p>
          <a:p>
            <a:endParaRPr lang="en-IN" dirty="0"/>
          </a:p>
        </p:txBody>
      </p:sp>
    </p:spTree>
    <p:extLst>
      <p:ext uri="{BB962C8B-B14F-4D97-AF65-F5344CB8AC3E}">
        <p14:creationId xmlns="" xmlns:p14="http://schemas.microsoft.com/office/powerpoint/2010/main" val="409979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1045140" y="404811"/>
          <a:ext cx="7053720" cy="5721354"/>
        </p:xfrm>
        <a:graphic>
          <a:graphicData uri="http://schemas.openxmlformats.org/drawingml/2006/table">
            <a:tbl>
              <a:tblPr/>
              <a:tblGrid>
                <a:gridCol w="3526860"/>
                <a:gridCol w="3526860"/>
              </a:tblGrid>
              <a:tr h="313499">
                <a:tc>
                  <a:txBody>
                    <a:bodyPr/>
                    <a:lstStyle/>
                    <a:p>
                      <a:r>
                        <a:rPr lang="en-IN" sz="1500"/>
                        <a:t>Method</a:t>
                      </a:r>
                    </a:p>
                  </a:txBody>
                  <a:tcPr marL="78375" marR="78375" marT="39187" marB="39187" anchor="ctr">
                    <a:lnL>
                      <a:noFill/>
                    </a:lnL>
                    <a:lnR>
                      <a:noFill/>
                    </a:lnR>
                    <a:lnT>
                      <a:noFill/>
                    </a:lnT>
                    <a:lnB>
                      <a:noFill/>
                    </a:lnB>
                  </a:tcPr>
                </a:tc>
                <a:tc>
                  <a:txBody>
                    <a:bodyPr/>
                    <a:lstStyle/>
                    <a:p>
                      <a:r>
                        <a:rPr lang="en-IN" sz="1500"/>
                        <a:t>Description</a:t>
                      </a:r>
                    </a:p>
                  </a:txBody>
                  <a:tcPr marL="78375" marR="78375" marT="39187" marB="39187" anchor="ctr">
                    <a:lnL>
                      <a:noFill/>
                    </a:lnL>
                    <a:lnR>
                      <a:noFill/>
                    </a:lnR>
                    <a:lnT>
                      <a:noFill/>
                    </a:lnT>
                    <a:lnB>
                      <a:noFill/>
                    </a:lnB>
                  </a:tcPr>
                </a:tc>
              </a:tr>
              <a:tr h="548623">
                <a:tc>
                  <a:txBody>
                    <a:bodyPr/>
                    <a:lstStyle/>
                    <a:p>
                      <a:r>
                        <a:rPr lang="en-IN" sz="1500" b="1"/>
                        <a:t>public String getParameter(String name)</a:t>
                      </a:r>
                      <a:endParaRPr lang="en-IN" sz="1500"/>
                    </a:p>
                  </a:txBody>
                  <a:tcPr marL="78375" marR="78375" marT="39187" marB="39187" anchor="ctr">
                    <a:lnL>
                      <a:noFill/>
                    </a:lnL>
                    <a:lnR>
                      <a:noFill/>
                    </a:lnR>
                    <a:lnT>
                      <a:noFill/>
                    </a:lnT>
                    <a:lnB>
                      <a:noFill/>
                    </a:lnB>
                  </a:tcPr>
                </a:tc>
                <a:tc>
                  <a:txBody>
                    <a:bodyPr/>
                    <a:lstStyle/>
                    <a:p>
                      <a:r>
                        <a:rPr lang="en-IN" sz="1500"/>
                        <a:t>is used to obtain the value of a parameter by name. </a:t>
                      </a:r>
                    </a:p>
                  </a:txBody>
                  <a:tcPr marL="78375" marR="78375" marT="39187" marB="39187" anchor="ctr">
                    <a:lnL>
                      <a:noFill/>
                    </a:lnL>
                    <a:lnR>
                      <a:noFill/>
                    </a:lnR>
                    <a:lnT>
                      <a:noFill/>
                    </a:lnT>
                    <a:lnB>
                      <a:noFill/>
                    </a:lnB>
                  </a:tcPr>
                </a:tc>
              </a:tr>
              <a:tr h="1018871">
                <a:tc>
                  <a:txBody>
                    <a:bodyPr/>
                    <a:lstStyle/>
                    <a:p>
                      <a:r>
                        <a:rPr lang="en-IN" sz="1500" b="1"/>
                        <a:t>public String[] getParameterValues(String name)</a:t>
                      </a:r>
                      <a:endParaRPr lang="en-IN" sz="1500"/>
                    </a:p>
                  </a:txBody>
                  <a:tcPr marL="78375" marR="78375" marT="39187" marB="39187" anchor="ctr">
                    <a:lnL>
                      <a:noFill/>
                    </a:lnL>
                    <a:lnR>
                      <a:noFill/>
                    </a:lnR>
                    <a:lnT>
                      <a:noFill/>
                    </a:lnT>
                    <a:lnB>
                      <a:noFill/>
                    </a:lnB>
                  </a:tcPr>
                </a:tc>
                <a:tc>
                  <a:txBody>
                    <a:bodyPr/>
                    <a:lstStyle/>
                    <a:p>
                      <a:r>
                        <a:rPr lang="en-IN" sz="1500"/>
                        <a:t>returns an array of String containing all values of given parameter name. It is mainly used to obtain values of a Multi select list box.</a:t>
                      </a:r>
                    </a:p>
                  </a:txBody>
                  <a:tcPr marL="78375" marR="78375" marT="39187" marB="39187" anchor="ctr">
                    <a:lnL>
                      <a:noFill/>
                    </a:lnL>
                    <a:lnR>
                      <a:noFill/>
                    </a:lnR>
                    <a:lnT>
                      <a:noFill/>
                    </a:lnT>
                    <a:lnB>
                      <a:noFill/>
                    </a:lnB>
                  </a:tcPr>
                </a:tc>
              </a:tr>
              <a:tr h="548623">
                <a:tc>
                  <a:txBody>
                    <a:bodyPr/>
                    <a:lstStyle/>
                    <a:p>
                      <a:r>
                        <a:rPr lang="en-IN" sz="1500" b="1"/>
                        <a:t>java.util.Enumeration getParameterNames()</a:t>
                      </a:r>
                      <a:endParaRPr lang="en-IN" sz="1500"/>
                    </a:p>
                  </a:txBody>
                  <a:tcPr marL="78375" marR="78375" marT="39187" marB="39187" anchor="ctr">
                    <a:lnL>
                      <a:noFill/>
                    </a:lnL>
                    <a:lnR>
                      <a:noFill/>
                    </a:lnR>
                    <a:lnT>
                      <a:noFill/>
                    </a:lnT>
                    <a:lnB>
                      <a:noFill/>
                    </a:lnB>
                  </a:tcPr>
                </a:tc>
                <a:tc>
                  <a:txBody>
                    <a:bodyPr/>
                    <a:lstStyle/>
                    <a:p>
                      <a:r>
                        <a:rPr lang="en-IN" sz="1500"/>
                        <a:t>returns an enumeration of all of the request parameter names.</a:t>
                      </a:r>
                    </a:p>
                  </a:txBody>
                  <a:tcPr marL="78375" marR="78375" marT="39187" marB="39187" anchor="ctr">
                    <a:lnL>
                      <a:noFill/>
                    </a:lnL>
                    <a:lnR>
                      <a:noFill/>
                    </a:lnR>
                    <a:lnT>
                      <a:noFill/>
                    </a:lnT>
                    <a:lnB>
                      <a:noFill/>
                    </a:lnB>
                  </a:tcPr>
                </a:tc>
              </a:tr>
              <a:tr h="548623">
                <a:tc>
                  <a:txBody>
                    <a:bodyPr/>
                    <a:lstStyle/>
                    <a:p>
                      <a:r>
                        <a:rPr lang="en-IN" sz="1500" b="1"/>
                        <a:t>public int getContentLength()</a:t>
                      </a:r>
                      <a:endParaRPr lang="en-IN" sz="1500"/>
                    </a:p>
                  </a:txBody>
                  <a:tcPr marL="78375" marR="78375" marT="39187" marB="39187" anchor="ctr">
                    <a:lnL>
                      <a:noFill/>
                    </a:lnL>
                    <a:lnR>
                      <a:noFill/>
                    </a:lnR>
                    <a:lnT>
                      <a:noFill/>
                    </a:lnT>
                    <a:lnB>
                      <a:noFill/>
                    </a:lnB>
                  </a:tcPr>
                </a:tc>
                <a:tc>
                  <a:txBody>
                    <a:bodyPr/>
                    <a:lstStyle/>
                    <a:p>
                      <a:r>
                        <a:rPr lang="en-IN" sz="1500"/>
                        <a:t>Returns the size of the request entity data, or -1 if not known.</a:t>
                      </a:r>
                    </a:p>
                  </a:txBody>
                  <a:tcPr marL="78375" marR="78375" marT="39187" marB="39187" anchor="ctr">
                    <a:lnL>
                      <a:noFill/>
                    </a:lnL>
                    <a:lnR>
                      <a:noFill/>
                    </a:lnR>
                    <a:lnT>
                      <a:noFill/>
                    </a:lnT>
                    <a:lnB>
                      <a:noFill/>
                    </a:lnB>
                  </a:tcPr>
                </a:tc>
              </a:tr>
              <a:tr h="548623">
                <a:tc>
                  <a:txBody>
                    <a:bodyPr/>
                    <a:lstStyle/>
                    <a:p>
                      <a:r>
                        <a:rPr lang="en-IN" sz="1500" b="1"/>
                        <a:t>public String getCharacterEncoding()</a:t>
                      </a:r>
                      <a:endParaRPr lang="en-IN" sz="1500"/>
                    </a:p>
                  </a:txBody>
                  <a:tcPr marL="78375" marR="78375" marT="39187" marB="39187" anchor="ctr">
                    <a:lnL>
                      <a:noFill/>
                    </a:lnL>
                    <a:lnR>
                      <a:noFill/>
                    </a:lnR>
                    <a:lnT>
                      <a:noFill/>
                    </a:lnT>
                    <a:lnB>
                      <a:noFill/>
                    </a:lnB>
                  </a:tcPr>
                </a:tc>
                <a:tc>
                  <a:txBody>
                    <a:bodyPr/>
                    <a:lstStyle/>
                    <a:p>
                      <a:r>
                        <a:rPr lang="en-IN" sz="1500"/>
                        <a:t>Returns the character set encoding for the input of this request. </a:t>
                      </a:r>
                    </a:p>
                  </a:txBody>
                  <a:tcPr marL="78375" marR="78375" marT="39187" marB="39187" anchor="ctr">
                    <a:lnL>
                      <a:noFill/>
                    </a:lnL>
                    <a:lnR>
                      <a:noFill/>
                    </a:lnR>
                    <a:lnT>
                      <a:noFill/>
                    </a:lnT>
                    <a:lnB>
                      <a:noFill/>
                    </a:lnB>
                  </a:tcPr>
                </a:tc>
              </a:tr>
              <a:tr h="548623">
                <a:tc>
                  <a:txBody>
                    <a:bodyPr/>
                    <a:lstStyle/>
                    <a:p>
                      <a:r>
                        <a:rPr lang="en-IN" sz="1500" b="1"/>
                        <a:t>public String getContentType()</a:t>
                      </a:r>
                      <a:endParaRPr lang="en-IN" sz="1500"/>
                    </a:p>
                  </a:txBody>
                  <a:tcPr marL="78375" marR="78375" marT="39187" marB="39187" anchor="ctr">
                    <a:lnL>
                      <a:noFill/>
                    </a:lnL>
                    <a:lnR>
                      <a:noFill/>
                    </a:lnR>
                    <a:lnT>
                      <a:noFill/>
                    </a:lnT>
                    <a:lnB>
                      <a:noFill/>
                    </a:lnB>
                  </a:tcPr>
                </a:tc>
                <a:tc>
                  <a:txBody>
                    <a:bodyPr/>
                    <a:lstStyle/>
                    <a:p>
                      <a:r>
                        <a:rPr lang="en-IN" sz="1500"/>
                        <a:t>Returns the Internet Media Type of the request entity data, or null if not known.</a:t>
                      </a:r>
                    </a:p>
                  </a:txBody>
                  <a:tcPr marL="78375" marR="78375" marT="39187" marB="39187" anchor="ctr">
                    <a:lnL>
                      <a:noFill/>
                    </a:lnL>
                    <a:lnR>
                      <a:noFill/>
                    </a:lnR>
                    <a:lnT>
                      <a:noFill/>
                    </a:lnT>
                    <a:lnB>
                      <a:noFill/>
                    </a:lnB>
                  </a:tcPr>
                </a:tc>
              </a:tr>
              <a:tr h="548623">
                <a:tc>
                  <a:txBody>
                    <a:bodyPr/>
                    <a:lstStyle/>
                    <a:p>
                      <a:r>
                        <a:rPr lang="en-IN" sz="1500" b="1"/>
                        <a:t>public ServletInputStream getInputStream() throws IOException</a:t>
                      </a:r>
                      <a:endParaRPr lang="en-IN" sz="1500"/>
                    </a:p>
                  </a:txBody>
                  <a:tcPr marL="78375" marR="78375" marT="39187" marB="39187" anchor="ctr">
                    <a:lnL>
                      <a:noFill/>
                    </a:lnL>
                    <a:lnR>
                      <a:noFill/>
                    </a:lnR>
                    <a:lnT>
                      <a:noFill/>
                    </a:lnT>
                    <a:lnB>
                      <a:noFill/>
                    </a:lnB>
                  </a:tcPr>
                </a:tc>
                <a:tc>
                  <a:txBody>
                    <a:bodyPr/>
                    <a:lstStyle/>
                    <a:p>
                      <a:r>
                        <a:rPr lang="en-IN" sz="1500"/>
                        <a:t>Returns an input stream for reading binary data in the request body. </a:t>
                      </a:r>
                    </a:p>
                  </a:txBody>
                  <a:tcPr marL="78375" marR="78375" marT="39187" marB="39187" anchor="ctr">
                    <a:lnL>
                      <a:noFill/>
                    </a:lnL>
                    <a:lnR>
                      <a:noFill/>
                    </a:lnR>
                    <a:lnT>
                      <a:noFill/>
                    </a:lnT>
                    <a:lnB>
                      <a:noFill/>
                    </a:lnB>
                  </a:tcPr>
                </a:tc>
              </a:tr>
              <a:tr h="548623">
                <a:tc>
                  <a:txBody>
                    <a:bodyPr/>
                    <a:lstStyle/>
                    <a:p>
                      <a:r>
                        <a:rPr lang="en-IN" sz="1500" b="1"/>
                        <a:t>public abstract String getServerName()</a:t>
                      </a:r>
                      <a:endParaRPr lang="en-IN" sz="1500"/>
                    </a:p>
                  </a:txBody>
                  <a:tcPr marL="78375" marR="78375" marT="39187" marB="39187" anchor="ctr">
                    <a:lnL>
                      <a:noFill/>
                    </a:lnL>
                    <a:lnR>
                      <a:noFill/>
                    </a:lnR>
                    <a:lnT>
                      <a:noFill/>
                    </a:lnT>
                    <a:lnB>
                      <a:noFill/>
                    </a:lnB>
                  </a:tcPr>
                </a:tc>
                <a:tc>
                  <a:txBody>
                    <a:bodyPr/>
                    <a:lstStyle/>
                    <a:p>
                      <a:r>
                        <a:rPr lang="en-IN" sz="1500"/>
                        <a:t>Returns the host name of the server that received the request.</a:t>
                      </a:r>
                    </a:p>
                  </a:txBody>
                  <a:tcPr marL="78375" marR="78375" marT="39187" marB="39187" anchor="ctr">
                    <a:lnL>
                      <a:noFill/>
                    </a:lnL>
                    <a:lnR>
                      <a:noFill/>
                    </a:lnR>
                    <a:lnT>
                      <a:noFill/>
                    </a:lnT>
                    <a:lnB>
                      <a:noFill/>
                    </a:lnB>
                  </a:tcPr>
                </a:tc>
              </a:tr>
              <a:tr h="548623">
                <a:tc>
                  <a:txBody>
                    <a:bodyPr/>
                    <a:lstStyle/>
                    <a:p>
                      <a:r>
                        <a:rPr lang="en-IN" sz="1500" b="1"/>
                        <a:t>public int getServerPort()</a:t>
                      </a:r>
                      <a:endParaRPr lang="en-IN" sz="1500"/>
                    </a:p>
                  </a:txBody>
                  <a:tcPr marL="78375" marR="78375" marT="39187" marB="39187" anchor="ctr">
                    <a:lnL>
                      <a:noFill/>
                    </a:lnL>
                    <a:lnR>
                      <a:noFill/>
                    </a:lnR>
                    <a:lnT>
                      <a:noFill/>
                    </a:lnT>
                    <a:lnB>
                      <a:noFill/>
                    </a:lnB>
                  </a:tcPr>
                </a:tc>
                <a:tc>
                  <a:txBody>
                    <a:bodyPr/>
                    <a:lstStyle/>
                    <a:p>
                      <a:r>
                        <a:rPr lang="en-IN" sz="1500" dirty="0"/>
                        <a:t>Returns the port number on which this request was received.</a:t>
                      </a:r>
                    </a:p>
                  </a:txBody>
                  <a:tcPr marL="78375" marR="78375" marT="39187" marB="39187" anchor="ctr">
                    <a:lnL>
                      <a:noFill/>
                    </a:lnL>
                    <a:lnR>
                      <a:noFill/>
                    </a:lnR>
                    <a:lnT>
                      <a:noFill/>
                    </a:lnT>
                    <a:lnB>
                      <a:noFill/>
                    </a:lnB>
                  </a:tcPr>
                </a:tc>
              </a:tr>
            </a:tbl>
          </a:graphicData>
        </a:graphic>
      </p:graphicFrame>
    </p:spTree>
    <p:extLst>
      <p:ext uri="{BB962C8B-B14F-4D97-AF65-F5344CB8AC3E}">
        <p14:creationId xmlns="" xmlns:p14="http://schemas.microsoft.com/office/powerpoint/2010/main" val="257963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SERVLETS</a:t>
            </a:r>
            <a:endParaRPr lang="en-IN" dirty="0"/>
          </a:p>
        </p:txBody>
      </p:sp>
      <p:sp>
        <p:nvSpPr>
          <p:cNvPr id="3" name="Content Placeholder 2"/>
          <p:cNvSpPr>
            <a:spLocks noGrp="1"/>
          </p:cNvSpPr>
          <p:nvPr>
            <p:ph idx="1"/>
          </p:nvPr>
        </p:nvSpPr>
        <p:spPr/>
        <p:txBody>
          <a:bodyPr>
            <a:normAutofit fontScale="77500" lnSpcReduction="20000"/>
          </a:bodyPr>
          <a:lstStyle/>
          <a:p>
            <a:r>
              <a:rPr lang="en-IN" dirty="0"/>
              <a:t>Servlet can be described in many ways, depending on the context.</a:t>
            </a:r>
          </a:p>
          <a:p>
            <a:r>
              <a:rPr lang="en-IN" dirty="0"/>
              <a:t>Servlet is a</a:t>
            </a:r>
            <a:r>
              <a:rPr lang="en-IN" dirty="0">
                <a:solidFill>
                  <a:srgbClr val="FF0000"/>
                </a:solidFill>
              </a:rPr>
              <a:t> technology </a:t>
            </a:r>
            <a:r>
              <a:rPr lang="en-IN" dirty="0"/>
              <a:t>i.e. used to </a:t>
            </a:r>
            <a:r>
              <a:rPr lang="en-IN" dirty="0">
                <a:solidFill>
                  <a:srgbClr val="FF0000"/>
                </a:solidFill>
              </a:rPr>
              <a:t>create web application.</a:t>
            </a:r>
          </a:p>
          <a:p>
            <a:r>
              <a:rPr lang="en-IN" dirty="0"/>
              <a:t>Servlet is an </a:t>
            </a:r>
            <a:r>
              <a:rPr lang="en-IN" dirty="0">
                <a:solidFill>
                  <a:srgbClr val="FF0000"/>
                </a:solidFill>
              </a:rPr>
              <a:t>API</a:t>
            </a:r>
            <a:r>
              <a:rPr lang="en-IN" dirty="0"/>
              <a:t> that provides </a:t>
            </a:r>
            <a:r>
              <a:rPr lang="en-IN" dirty="0">
                <a:solidFill>
                  <a:srgbClr val="FF0000"/>
                </a:solidFill>
              </a:rPr>
              <a:t>many interfaces and classes</a:t>
            </a:r>
            <a:r>
              <a:rPr lang="en-IN" dirty="0"/>
              <a:t> including documentations.</a:t>
            </a:r>
          </a:p>
          <a:p>
            <a:r>
              <a:rPr lang="en-IN" dirty="0"/>
              <a:t>Servlet is an</a:t>
            </a:r>
            <a:r>
              <a:rPr lang="en-IN" dirty="0">
                <a:solidFill>
                  <a:srgbClr val="FF0000"/>
                </a:solidFill>
              </a:rPr>
              <a:t> interface </a:t>
            </a:r>
            <a:r>
              <a:rPr lang="en-IN" dirty="0"/>
              <a:t>that must be implemented for </a:t>
            </a:r>
            <a:r>
              <a:rPr lang="en-IN" dirty="0">
                <a:solidFill>
                  <a:srgbClr val="FF0000"/>
                </a:solidFill>
              </a:rPr>
              <a:t>creating any servlet</a:t>
            </a:r>
            <a:r>
              <a:rPr lang="en-IN" dirty="0"/>
              <a:t>.</a:t>
            </a:r>
          </a:p>
          <a:p>
            <a:r>
              <a:rPr lang="en-IN" dirty="0"/>
              <a:t>Servlet is a </a:t>
            </a:r>
            <a:r>
              <a:rPr lang="en-IN" dirty="0">
                <a:solidFill>
                  <a:srgbClr val="FF0000"/>
                </a:solidFill>
              </a:rPr>
              <a:t>class</a:t>
            </a:r>
            <a:r>
              <a:rPr lang="en-IN" dirty="0"/>
              <a:t> that extend the capabilities of the servers and respond to the incoming request. It can respond to any type of requests.</a:t>
            </a:r>
          </a:p>
          <a:p>
            <a:r>
              <a:rPr lang="en-IN" dirty="0"/>
              <a:t>Servlet is a </a:t>
            </a:r>
            <a:r>
              <a:rPr lang="en-IN" dirty="0">
                <a:solidFill>
                  <a:srgbClr val="FF0000"/>
                </a:solidFill>
              </a:rPr>
              <a:t>web component </a:t>
            </a:r>
            <a:r>
              <a:rPr lang="en-IN" dirty="0"/>
              <a:t>that is deployed on the server to create </a:t>
            </a:r>
            <a:r>
              <a:rPr lang="en-IN" dirty="0">
                <a:solidFill>
                  <a:srgbClr val="FF0000"/>
                </a:solidFill>
              </a:rPr>
              <a:t>dynamic web page.</a:t>
            </a:r>
          </a:p>
          <a:p>
            <a:endParaRPr lang="en-IN" dirty="0"/>
          </a:p>
        </p:txBody>
      </p:sp>
    </p:spTree>
    <p:extLst>
      <p:ext uri="{BB962C8B-B14F-4D97-AF65-F5344CB8AC3E}">
        <p14:creationId xmlns="" xmlns:p14="http://schemas.microsoft.com/office/powerpoint/2010/main" val="2414477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ServletConfig</a:t>
            </a:r>
            <a:r>
              <a:rPr lang="en-IN" b="1" dirty="0"/>
              <a:t> Interface</a:t>
            </a:r>
            <a:br>
              <a:rPr lang="en-IN" b="1" dirty="0"/>
            </a:b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An </a:t>
            </a:r>
            <a:r>
              <a:rPr lang="en-IN" dirty="0"/>
              <a:t>object of </a:t>
            </a:r>
            <a:r>
              <a:rPr lang="en-IN" dirty="0" err="1"/>
              <a:t>ServletConfig</a:t>
            </a:r>
            <a:r>
              <a:rPr lang="en-IN" dirty="0"/>
              <a:t> is created by the web container for each servlet. This object can be used to get configuration information from web.xml file. </a:t>
            </a:r>
          </a:p>
          <a:p>
            <a:r>
              <a:rPr lang="en-IN" dirty="0"/>
              <a:t>If the configuration information is modified from the web.xml file, we don't need to change the servlet. So it is easier to manage the web application if any specific content is modified from time to time. </a:t>
            </a:r>
          </a:p>
          <a:p>
            <a:r>
              <a:rPr lang="en-IN" b="1" dirty="0"/>
              <a:t>Advantage of </a:t>
            </a:r>
            <a:r>
              <a:rPr lang="en-IN" b="1" dirty="0" err="1"/>
              <a:t>ServletConfig</a:t>
            </a:r>
            <a:endParaRPr lang="en-IN" b="1" dirty="0"/>
          </a:p>
          <a:p>
            <a:r>
              <a:rPr lang="en-IN" dirty="0"/>
              <a:t>The core advantage of </a:t>
            </a:r>
            <a:r>
              <a:rPr lang="en-IN" dirty="0" err="1"/>
              <a:t>ServletConfig</a:t>
            </a:r>
            <a:r>
              <a:rPr lang="en-IN" dirty="0"/>
              <a:t> is that you don't need to edit the servlet file if information is modified from the web.xml file.</a:t>
            </a:r>
          </a:p>
          <a:p>
            <a:endParaRPr lang="en-IN" dirty="0"/>
          </a:p>
        </p:txBody>
      </p:sp>
    </p:spTree>
    <p:extLst>
      <p:ext uri="{BB962C8B-B14F-4D97-AF65-F5344CB8AC3E}">
        <p14:creationId xmlns="" xmlns:p14="http://schemas.microsoft.com/office/powerpoint/2010/main" val="3347418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Methods of </a:t>
            </a:r>
            <a:r>
              <a:rPr lang="en-IN" b="1" dirty="0" err="1"/>
              <a:t>ServletConfig</a:t>
            </a:r>
            <a:r>
              <a:rPr lang="en-IN" b="1" dirty="0"/>
              <a:t> interface</a:t>
            </a:r>
            <a:br>
              <a:rPr lang="en-IN" b="1" dirty="0"/>
            </a:br>
            <a:endParaRPr lang="en-IN" dirty="0"/>
          </a:p>
        </p:txBody>
      </p:sp>
      <p:sp>
        <p:nvSpPr>
          <p:cNvPr id="3" name="Content Placeholder 2"/>
          <p:cNvSpPr>
            <a:spLocks noGrp="1"/>
          </p:cNvSpPr>
          <p:nvPr>
            <p:ph idx="1"/>
          </p:nvPr>
        </p:nvSpPr>
        <p:spPr/>
        <p:txBody>
          <a:bodyPr>
            <a:normAutofit fontScale="70000" lnSpcReduction="20000"/>
          </a:bodyPr>
          <a:lstStyle/>
          <a:p>
            <a:r>
              <a:rPr lang="en-IN" b="1" dirty="0" smtClean="0"/>
              <a:t>public </a:t>
            </a:r>
            <a:r>
              <a:rPr lang="en-IN" b="1" dirty="0"/>
              <a:t>String </a:t>
            </a:r>
            <a:r>
              <a:rPr lang="en-IN" b="1" dirty="0" err="1"/>
              <a:t>getInitParameter</a:t>
            </a:r>
            <a:r>
              <a:rPr lang="en-IN" b="1" dirty="0"/>
              <a:t>(String name):</a:t>
            </a:r>
            <a:r>
              <a:rPr lang="en-IN" dirty="0"/>
              <a:t>Returns the parameter value for the specified parameter name.</a:t>
            </a:r>
          </a:p>
          <a:p>
            <a:r>
              <a:rPr lang="en-IN" b="1" dirty="0"/>
              <a:t>public Enumeration </a:t>
            </a:r>
            <a:r>
              <a:rPr lang="en-IN" b="1" dirty="0" err="1"/>
              <a:t>getInitParameterNames</a:t>
            </a:r>
            <a:r>
              <a:rPr lang="en-IN" b="1" dirty="0"/>
              <a:t>():</a:t>
            </a:r>
            <a:r>
              <a:rPr lang="en-IN" dirty="0"/>
              <a:t>Returns an enumeration of all the initialization parameter names.</a:t>
            </a:r>
          </a:p>
          <a:p>
            <a:r>
              <a:rPr lang="en-IN" b="1" dirty="0"/>
              <a:t>public String </a:t>
            </a:r>
            <a:r>
              <a:rPr lang="en-IN" b="1" dirty="0" err="1"/>
              <a:t>getServletName</a:t>
            </a:r>
            <a:r>
              <a:rPr lang="en-IN" b="1" dirty="0"/>
              <a:t>():</a:t>
            </a:r>
            <a:r>
              <a:rPr lang="en-IN" dirty="0"/>
              <a:t>Returns the name of the servlet.</a:t>
            </a:r>
          </a:p>
          <a:p>
            <a:r>
              <a:rPr lang="en-IN" b="1" dirty="0"/>
              <a:t>public </a:t>
            </a:r>
            <a:r>
              <a:rPr lang="en-IN" b="1" dirty="0" err="1"/>
              <a:t>ServletContext</a:t>
            </a:r>
            <a:r>
              <a:rPr lang="en-IN" b="1" dirty="0"/>
              <a:t> </a:t>
            </a:r>
            <a:r>
              <a:rPr lang="en-IN" b="1" dirty="0" err="1"/>
              <a:t>getServletContext</a:t>
            </a:r>
            <a:r>
              <a:rPr lang="en-IN" b="1" dirty="0"/>
              <a:t>():</a:t>
            </a:r>
            <a:r>
              <a:rPr lang="en-IN" dirty="0"/>
              <a:t>Returns an object of </a:t>
            </a:r>
            <a:r>
              <a:rPr lang="en-IN" dirty="0" err="1"/>
              <a:t>ServletContext</a:t>
            </a:r>
            <a:r>
              <a:rPr lang="en-IN" dirty="0"/>
              <a:t>.</a:t>
            </a:r>
          </a:p>
          <a:p>
            <a:pPr marL="0" indent="0">
              <a:buNone/>
            </a:pPr>
            <a:r>
              <a:rPr lang="en-IN" b="1" dirty="0"/>
              <a:t>How to get the object of </a:t>
            </a:r>
            <a:r>
              <a:rPr lang="en-IN" b="1" dirty="0" err="1"/>
              <a:t>ServletConfig</a:t>
            </a:r>
            <a:endParaRPr lang="en-IN" b="1" dirty="0"/>
          </a:p>
          <a:p>
            <a:r>
              <a:rPr lang="en-IN" b="1" dirty="0" err="1"/>
              <a:t>getServletConfig</a:t>
            </a:r>
            <a:r>
              <a:rPr lang="en-IN" b="1" dirty="0"/>
              <a:t>() method</a:t>
            </a:r>
            <a:r>
              <a:rPr lang="en-IN" dirty="0"/>
              <a:t> of Servlet interface returns the object of </a:t>
            </a:r>
            <a:r>
              <a:rPr lang="en-IN" dirty="0" err="1"/>
              <a:t>ServletConfig</a:t>
            </a:r>
            <a:r>
              <a:rPr lang="en-IN" dirty="0"/>
              <a:t>.</a:t>
            </a:r>
          </a:p>
          <a:p>
            <a:r>
              <a:rPr lang="en-IN" b="1" dirty="0"/>
              <a:t>Syntax of </a:t>
            </a:r>
            <a:r>
              <a:rPr lang="en-IN" b="1" dirty="0" err="1"/>
              <a:t>getServletConfig</a:t>
            </a:r>
            <a:r>
              <a:rPr lang="en-IN" b="1" dirty="0"/>
              <a:t>() method</a:t>
            </a:r>
          </a:p>
          <a:p>
            <a:r>
              <a:rPr lang="en-IN" dirty="0"/>
              <a:t>public </a:t>
            </a:r>
            <a:r>
              <a:rPr lang="en-IN" dirty="0" err="1"/>
              <a:t>ServletConfig</a:t>
            </a:r>
            <a:r>
              <a:rPr lang="en-IN" dirty="0"/>
              <a:t> </a:t>
            </a:r>
            <a:r>
              <a:rPr lang="en-IN" dirty="0" err="1"/>
              <a:t>getServletConfig</a:t>
            </a:r>
            <a:r>
              <a:rPr lang="en-IN" dirty="0"/>
              <a:t>();  </a:t>
            </a:r>
          </a:p>
          <a:p>
            <a:endParaRPr lang="en-IN" dirty="0"/>
          </a:p>
        </p:txBody>
      </p:sp>
    </p:spTree>
    <p:extLst>
      <p:ext uri="{BB962C8B-B14F-4D97-AF65-F5344CB8AC3E}">
        <p14:creationId xmlns="" xmlns:p14="http://schemas.microsoft.com/office/powerpoint/2010/main" val="426639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47500" lnSpcReduction="20000"/>
          </a:bodyPr>
          <a:lstStyle/>
          <a:p>
            <a:pPr marL="0" indent="0">
              <a:buNone/>
            </a:pPr>
            <a:r>
              <a:rPr lang="en-IN" b="1" dirty="0"/>
              <a:t>Example of </a:t>
            </a:r>
            <a:r>
              <a:rPr lang="en-IN" b="1" dirty="0" err="1"/>
              <a:t>getServletConfig</a:t>
            </a:r>
            <a:r>
              <a:rPr lang="en-IN" b="1" dirty="0"/>
              <a:t>() method</a:t>
            </a:r>
          </a:p>
          <a:p>
            <a:r>
              <a:rPr lang="en-IN" dirty="0" err="1"/>
              <a:t>ServletConfig</a:t>
            </a:r>
            <a:r>
              <a:rPr lang="en-IN" dirty="0"/>
              <a:t> </a:t>
            </a:r>
            <a:r>
              <a:rPr lang="en-IN" dirty="0" err="1"/>
              <a:t>config</a:t>
            </a:r>
            <a:r>
              <a:rPr lang="en-IN" dirty="0"/>
              <a:t>=</a:t>
            </a:r>
            <a:r>
              <a:rPr lang="en-IN" dirty="0" err="1"/>
              <a:t>getServletConfig</a:t>
            </a:r>
            <a:r>
              <a:rPr lang="en-IN" dirty="0"/>
              <a:t>();  </a:t>
            </a:r>
          </a:p>
          <a:p>
            <a:r>
              <a:rPr lang="en-IN" dirty="0"/>
              <a:t>//Now we can call the methods of </a:t>
            </a:r>
            <a:r>
              <a:rPr lang="en-IN" dirty="0" err="1"/>
              <a:t>ServletConfig</a:t>
            </a:r>
            <a:r>
              <a:rPr lang="en-IN" dirty="0"/>
              <a:t> interface  </a:t>
            </a:r>
          </a:p>
          <a:p>
            <a:pPr marL="0" indent="0">
              <a:buNone/>
            </a:pPr>
            <a:r>
              <a:rPr lang="en-IN" b="1" dirty="0"/>
              <a:t>Syntax to provide the initialization parameter for a servlet</a:t>
            </a:r>
          </a:p>
          <a:p>
            <a:pPr marL="0" indent="0">
              <a:buNone/>
            </a:pPr>
            <a:r>
              <a:rPr lang="en-IN" dirty="0"/>
              <a:t>The </a:t>
            </a:r>
            <a:r>
              <a:rPr lang="en-IN" dirty="0" err="1"/>
              <a:t>init-param</a:t>
            </a:r>
            <a:r>
              <a:rPr lang="en-IN" dirty="0"/>
              <a:t> sub-element of servlet is used to specify the initialization parameter for a servlet.</a:t>
            </a:r>
          </a:p>
          <a:p>
            <a:pPr marL="0" indent="0">
              <a:buNone/>
            </a:pPr>
            <a:r>
              <a:rPr lang="en-IN" dirty="0"/>
              <a:t>&lt;web-app&gt;  </a:t>
            </a:r>
          </a:p>
          <a:p>
            <a:pPr marL="0" indent="0">
              <a:buNone/>
            </a:pPr>
            <a:r>
              <a:rPr lang="en-IN" dirty="0"/>
              <a:t>  &lt;servlet&gt;  </a:t>
            </a:r>
          </a:p>
          <a:p>
            <a:pPr marL="0" indent="0">
              <a:buNone/>
            </a:pPr>
            <a:r>
              <a:rPr lang="en-IN" dirty="0"/>
              <a:t>    ......  </a:t>
            </a:r>
          </a:p>
          <a:p>
            <a:pPr marL="0" indent="0">
              <a:buNone/>
            </a:pPr>
            <a:r>
              <a:rPr lang="en-IN" dirty="0"/>
              <a:t>      </a:t>
            </a:r>
          </a:p>
          <a:p>
            <a:pPr marL="0" indent="0">
              <a:buNone/>
            </a:pPr>
            <a:r>
              <a:rPr lang="en-IN" dirty="0"/>
              <a:t>    &lt;</a:t>
            </a:r>
            <a:r>
              <a:rPr lang="en-IN" dirty="0" err="1"/>
              <a:t>init-param</a:t>
            </a:r>
            <a:r>
              <a:rPr lang="en-IN" dirty="0"/>
              <a:t>&gt;  </a:t>
            </a:r>
          </a:p>
          <a:p>
            <a:pPr marL="0" indent="0">
              <a:buNone/>
            </a:pPr>
            <a:r>
              <a:rPr lang="en-IN" dirty="0"/>
              <a:t>      &lt;</a:t>
            </a:r>
            <a:r>
              <a:rPr lang="en-IN" dirty="0" err="1"/>
              <a:t>param</a:t>
            </a:r>
            <a:r>
              <a:rPr lang="en-IN" dirty="0"/>
              <a:t>-name&gt;</a:t>
            </a:r>
            <a:r>
              <a:rPr lang="en-IN" dirty="0" err="1"/>
              <a:t>parametername</a:t>
            </a:r>
            <a:r>
              <a:rPr lang="en-IN" dirty="0"/>
              <a:t>&lt;/</a:t>
            </a:r>
            <a:r>
              <a:rPr lang="en-IN" dirty="0" err="1"/>
              <a:t>param</a:t>
            </a:r>
            <a:r>
              <a:rPr lang="en-IN" dirty="0"/>
              <a:t>-name&gt;  </a:t>
            </a:r>
          </a:p>
          <a:p>
            <a:pPr marL="0" indent="0">
              <a:buNone/>
            </a:pPr>
            <a:r>
              <a:rPr lang="en-IN" dirty="0"/>
              <a:t>      &lt;</a:t>
            </a:r>
            <a:r>
              <a:rPr lang="en-IN" dirty="0" err="1"/>
              <a:t>param</a:t>
            </a:r>
            <a:r>
              <a:rPr lang="en-IN" dirty="0"/>
              <a:t>-value&gt;</a:t>
            </a:r>
            <a:r>
              <a:rPr lang="en-IN" dirty="0" err="1"/>
              <a:t>parametervalue</a:t>
            </a:r>
            <a:r>
              <a:rPr lang="en-IN" dirty="0"/>
              <a:t>&lt;/</a:t>
            </a:r>
            <a:r>
              <a:rPr lang="en-IN" dirty="0" err="1"/>
              <a:t>param</a:t>
            </a:r>
            <a:r>
              <a:rPr lang="en-IN" dirty="0"/>
              <a:t>-value&gt;  </a:t>
            </a:r>
          </a:p>
          <a:p>
            <a:pPr marL="0" indent="0">
              <a:buNone/>
            </a:pPr>
            <a:r>
              <a:rPr lang="en-IN" dirty="0"/>
              <a:t>    &lt;/</a:t>
            </a:r>
            <a:r>
              <a:rPr lang="en-IN" dirty="0" err="1"/>
              <a:t>init-param</a:t>
            </a:r>
            <a:r>
              <a:rPr lang="en-IN" dirty="0"/>
              <a:t>&gt;  </a:t>
            </a:r>
          </a:p>
          <a:p>
            <a:pPr marL="0" indent="0">
              <a:buNone/>
            </a:pPr>
            <a:r>
              <a:rPr lang="en-IN" dirty="0"/>
              <a:t>    ......  </a:t>
            </a:r>
          </a:p>
          <a:p>
            <a:pPr marL="0" indent="0">
              <a:buNone/>
            </a:pPr>
            <a:r>
              <a:rPr lang="en-IN" dirty="0"/>
              <a:t>  &lt;/servlet&gt;  </a:t>
            </a:r>
          </a:p>
          <a:p>
            <a:pPr marL="0" indent="0">
              <a:buNone/>
            </a:pPr>
            <a:r>
              <a:rPr lang="en-IN" dirty="0"/>
              <a:t>&lt;/web-app&gt;  </a:t>
            </a:r>
          </a:p>
          <a:p>
            <a:endParaRPr lang="en-IN" dirty="0"/>
          </a:p>
        </p:txBody>
      </p:sp>
    </p:spTree>
    <p:extLst>
      <p:ext uri="{BB962C8B-B14F-4D97-AF65-F5344CB8AC3E}">
        <p14:creationId xmlns="" xmlns:p14="http://schemas.microsoft.com/office/powerpoint/2010/main" val="26213036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74"/>
            <a:ext cx="8229600" cy="1143000"/>
          </a:xfrm>
        </p:spPr>
        <p:txBody>
          <a:bodyPr/>
          <a:lstStyle/>
          <a:p>
            <a:r>
              <a:rPr lang="en-IN" dirty="0" smtClean="0"/>
              <a:t>Servlet Context</a:t>
            </a:r>
            <a:endParaRPr lang="en-IN" dirty="0"/>
          </a:p>
        </p:txBody>
      </p:sp>
      <p:sp>
        <p:nvSpPr>
          <p:cNvPr id="3" name="Content Placeholder 2"/>
          <p:cNvSpPr>
            <a:spLocks noGrp="1"/>
          </p:cNvSpPr>
          <p:nvPr>
            <p:ph idx="1"/>
          </p:nvPr>
        </p:nvSpPr>
        <p:spPr/>
        <p:txBody>
          <a:bodyPr>
            <a:normAutofit lnSpcReduction="10000"/>
          </a:bodyPr>
          <a:lstStyle/>
          <a:p>
            <a:r>
              <a:rPr lang="en-IN" dirty="0"/>
              <a:t>An object of </a:t>
            </a:r>
            <a:r>
              <a:rPr lang="en-IN" dirty="0" err="1"/>
              <a:t>ServletContext</a:t>
            </a:r>
            <a:r>
              <a:rPr lang="en-IN" dirty="0"/>
              <a:t> is created by the web </a:t>
            </a:r>
            <a:r>
              <a:rPr lang="en-IN" b="1" dirty="0"/>
              <a:t>container at time of deploying the project</a:t>
            </a:r>
            <a:r>
              <a:rPr lang="en-IN" dirty="0"/>
              <a:t>. This object can be used to get configuration information from web.xml file. There is only one </a:t>
            </a:r>
            <a:r>
              <a:rPr lang="en-IN" dirty="0" err="1"/>
              <a:t>ServletContext</a:t>
            </a:r>
            <a:r>
              <a:rPr lang="en-IN" dirty="0"/>
              <a:t> object per web application. </a:t>
            </a:r>
          </a:p>
          <a:p>
            <a:r>
              <a:rPr lang="en-IN" dirty="0"/>
              <a:t>If any information is shared to many servlet, it is better to provide it from the web.xml file using the </a:t>
            </a:r>
            <a:r>
              <a:rPr lang="en-IN" b="1" dirty="0"/>
              <a:t>&lt;context-</a:t>
            </a:r>
            <a:r>
              <a:rPr lang="en-IN" b="1" dirty="0" err="1"/>
              <a:t>param</a:t>
            </a:r>
            <a:r>
              <a:rPr lang="en-IN" b="1" dirty="0"/>
              <a:t>&gt;</a:t>
            </a:r>
            <a:r>
              <a:rPr lang="en-IN" dirty="0"/>
              <a:t> element. </a:t>
            </a:r>
          </a:p>
          <a:p>
            <a:pPr marL="0" indent="0">
              <a:buNone/>
            </a:pPr>
            <a:endParaRPr lang="en-IN" dirty="0"/>
          </a:p>
        </p:txBody>
      </p:sp>
    </p:spTree>
    <p:extLst>
      <p:ext uri="{BB962C8B-B14F-4D97-AF65-F5344CB8AC3E}">
        <p14:creationId xmlns="" xmlns:p14="http://schemas.microsoft.com/office/powerpoint/2010/main" val="12936000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Advantage of </a:t>
            </a:r>
            <a:r>
              <a:rPr lang="en-IN" b="1" dirty="0" err="1"/>
              <a:t>ServletContext</a:t>
            </a:r>
            <a:r>
              <a:rPr lang="en-IN" b="1" dirty="0"/>
              <a:t/>
            </a:r>
            <a:br>
              <a:rPr lang="en-IN" b="1" dirty="0"/>
            </a:b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b="1" dirty="0" smtClean="0"/>
              <a:t>Easy </a:t>
            </a:r>
            <a:r>
              <a:rPr lang="en-IN" b="1" dirty="0"/>
              <a:t>to maintain</a:t>
            </a:r>
            <a:r>
              <a:rPr lang="en-IN" dirty="0"/>
              <a:t> if any information is shared to all the servlet, it is better to make it available for all the servlet. We provide this information from the web.xml file, so if the information is changed, we don't need to modify the servlet. Thus it removes maintenance problem. </a:t>
            </a:r>
          </a:p>
          <a:p>
            <a:pPr marL="0" indent="0">
              <a:buNone/>
            </a:pPr>
            <a:r>
              <a:rPr lang="en-IN" b="1" dirty="0"/>
              <a:t>Usage of </a:t>
            </a:r>
            <a:r>
              <a:rPr lang="en-IN" b="1" dirty="0" err="1"/>
              <a:t>ServletContext</a:t>
            </a:r>
            <a:r>
              <a:rPr lang="en-IN" b="1" dirty="0"/>
              <a:t> Interface</a:t>
            </a:r>
          </a:p>
          <a:p>
            <a:r>
              <a:rPr lang="en-IN" dirty="0"/>
              <a:t>There can be a lot of usage of </a:t>
            </a:r>
            <a:r>
              <a:rPr lang="en-IN" dirty="0" err="1"/>
              <a:t>ServletContext</a:t>
            </a:r>
            <a:r>
              <a:rPr lang="en-IN" dirty="0"/>
              <a:t> object. Some of them are as follows:</a:t>
            </a:r>
          </a:p>
          <a:p>
            <a:r>
              <a:rPr lang="en-IN" dirty="0"/>
              <a:t>The object of </a:t>
            </a:r>
            <a:r>
              <a:rPr lang="en-IN" dirty="0" err="1"/>
              <a:t>ServletContext</a:t>
            </a:r>
            <a:r>
              <a:rPr lang="en-IN" dirty="0"/>
              <a:t> provides an interface between the container and servlet.</a:t>
            </a:r>
          </a:p>
          <a:p>
            <a:r>
              <a:rPr lang="en-IN" dirty="0"/>
              <a:t>The </a:t>
            </a:r>
            <a:r>
              <a:rPr lang="en-IN" dirty="0" err="1"/>
              <a:t>ServletContext</a:t>
            </a:r>
            <a:r>
              <a:rPr lang="en-IN" dirty="0"/>
              <a:t> object can be used to get configuration information from the web.xml file.</a:t>
            </a:r>
          </a:p>
          <a:p>
            <a:r>
              <a:rPr lang="en-IN" dirty="0"/>
              <a:t>The </a:t>
            </a:r>
            <a:r>
              <a:rPr lang="en-IN" dirty="0" err="1"/>
              <a:t>ServletContext</a:t>
            </a:r>
            <a:r>
              <a:rPr lang="en-IN" dirty="0"/>
              <a:t> object can be used to set, get or remove attribute from the web.xml file.</a:t>
            </a:r>
          </a:p>
          <a:p>
            <a:r>
              <a:rPr lang="en-IN" dirty="0"/>
              <a:t>The </a:t>
            </a:r>
            <a:r>
              <a:rPr lang="en-IN" dirty="0" err="1"/>
              <a:t>ServletContext</a:t>
            </a:r>
            <a:r>
              <a:rPr lang="en-IN" dirty="0"/>
              <a:t> object can be used to provide inter-application communication.</a:t>
            </a:r>
          </a:p>
          <a:p>
            <a:endParaRPr lang="en-IN" dirty="0"/>
          </a:p>
        </p:txBody>
      </p:sp>
    </p:spTree>
    <p:extLst>
      <p:ext uri="{BB962C8B-B14F-4D97-AF65-F5344CB8AC3E}">
        <p14:creationId xmlns="" xmlns:p14="http://schemas.microsoft.com/office/powerpoint/2010/main" val="2694063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latin typeface="Arial" charset="0"/>
                <a:cs typeface="Arial" charset="0"/>
              </a:rPr>
              <a:t>Commonly used methods of </a:t>
            </a:r>
            <a:r>
              <a:rPr lang="en-US" altLang="en-US" b="1" dirty="0" err="1">
                <a:latin typeface="Arial" charset="0"/>
                <a:cs typeface="Arial" charset="0"/>
              </a:rPr>
              <a:t>ServletContext</a:t>
            </a:r>
            <a:r>
              <a:rPr lang="en-US" altLang="en-US" b="1" dirty="0">
                <a:latin typeface="Arial" charset="0"/>
                <a:cs typeface="Arial" charset="0"/>
              </a:rPr>
              <a:t> interface</a:t>
            </a:r>
            <a:endParaRPr lang="en-IN" dirty="0"/>
          </a:p>
        </p:txBody>
      </p:sp>
      <p:graphicFrame>
        <p:nvGraphicFramePr>
          <p:cNvPr id="17" name="Content Placeholder 16"/>
          <p:cNvGraphicFramePr>
            <a:graphicFrameLocks noGrp="1"/>
          </p:cNvGraphicFramePr>
          <p:nvPr>
            <p:ph idx="1"/>
          </p:nvPr>
        </p:nvGraphicFramePr>
        <p:xfrm>
          <a:off x="457200" y="2034381"/>
          <a:ext cx="8229600" cy="3657600"/>
        </p:xfrm>
        <a:graphic>
          <a:graphicData uri="http://schemas.openxmlformats.org/drawingml/2006/table">
            <a:tbl>
              <a:tblPr/>
              <a:tblGrid>
                <a:gridCol w="8229600"/>
              </a:tblGrid>
              <a:tr h="0">
                <a:tc>
                  <a:txBody>
                    <a:bodyPr/>
                    <a:lstStyle/>
                    <a:p>
                      <a:pPr>
                        <a:buFont typeface="+mj-lt"/>
                        <a:buAutoNum type="arabicPeriod"/>
                      </a:pPr>
                      <a:r>
                        <a:rPr lang="en-IN" dirty="0"/>
                        <a:t>There is given some commonly used methods of </a:t>
                      </a:r>
                      <a:r>
                        <a:rPr lang="en-IN" dirty="0" err="1"/>
                        <a:t>ServletContext</a:t>
                      </a:r>
                      <a:r>
                        <a:rPr lang="en-IN" dirty="0"/>
                        <a:t> interface. </a:t>
                      </a:r>
                      <a:r>
                        <a:rPr lang="en-IN" b="1" dirty="0"/>
                        <a:t>public String </a:t>
                      </a:r>
                      <a:r>
                        <a:rPr lang="en-IN" b="1" dirty="0" err="1"/>
                        <a:t>getInitParameter</a:t>
                      </a:r>
                      <a:r>
                        <a:rPr lang="en-IN" b="1" dirty="0"/>
                        <a:t>(String name):</a:t>
                      </a:r>
                      <a:r>
                        <a:rPr lang="en-IN" dirty="0"/>
                        <a:t>Returns the parameter value for the specified parameter name.</a:t>
                      </a:r>
                    </a:p>
                    <a:p>
                      <a:pPr>
                        <a:buFont typeface="+mj-lt"/>
                        <a:buAutoNum type="arabicPeriod"/>
                      </a:pPr>
                      <a:r>
                        <a:rPr lang="en-IN" b="1" dirty="0"/>
                        <a:t>public Enumeration </a:t>
                      </a:r>
                      <a:r>
                        <a:rPr lang="en-IN" b="1" dirty="0" err="1"/>
                        <a:t>getInitParameterNames</a:t>
                      </a:r>
                      <a:r>
                        <a:rPr lang="en-IN" b="1" dirty="0"/>
                        <a:t>():</a:t>
                      </a:r>
                      <a:r>
                        <a:rPr lang="en-IN" dirty="0"/>
                        <a:t>Returns the names of the context's initialization parameters.</a:t>
                      </a:r>
                    </a:p>
                    <a:p>
                      <a:pPr>
                        <a:buFont typeface="+mj-lt"/>
                        <a:buAutoNum type="arabicPeriod"/>
                      </a:pPr>
                      <a:r>
                        <a:rPr lang="en-IN" b="1" dirty="0"/>
                        <a:t>public void </a:t>
                      </a:r>
                      <a:r>
                        <a:rPr lang="en-IN" b="1" dirty="0" err="1"/>
                        <a:t>setAttribute</a:t>
                      </a:r>
                      <a:r>
                        <a:rPr lang="en-IN" b="1" dirty="0"/>
                        <a:t>(String </a:t>
                      </a:r>
                      <a:r>
                        <a:rPr lang="en-IN" b="1" dirty="0" err="1"/>
                        <a:t>name,Object</a:t>
                      </a:r>
                      <a:r>
                        <a:rPr lang="en-IN" b="1" dirty="0"/>
                        <a:t> object):</a:t>
                      </a:r>
                      <a:r>
                        <a:rPr lang="en-IN" dirty="0"/>
                        <a:t>sets the given object in the application scope.</a:t>
                      </a:r>
                    </a:p>
                    <a:p>
                      <a:pPr>
                        <a:buFont typeface="+mj-lt"/>
                        <a:buAutoNum type="arabicPeriod"/>
                      </a:pPr>
                      <a:r>
                        <a:rPr lang="en-IN" b="1" dirty="0"/>
                        <a:t>public Object </a:t>
                      </a:r>
                      <a:r>
                        <a:rPr lang="en-IN" b="1" dirty="0" err="1"/>
                        <a:t>getAttribute</a:t>
                      </a:r>
                      <a:r>
                        <a:rPr lang="en-IN" b="1" dirty="0"/>
                        <a:t>(String name):</a:t>
                      </a:r>
                      <a:r>
                        <a:rPr lang="en-IN" dirty="0"/>
                        <a:t>Returns the attribute for the specified name.</a:t>
                      </a:r>
                    </a:p>
                    <a:p>
                      <a:pPr>
                        <a:buFont typeface="+mj-lt"/>
                        <a:buAutoNum type="arabicPeriod"/>
                      </a:pPr>
                      <a:r>
                        <a:rPr lang="en-IN" b="1" dirty="0"/>
                        <a:t>public Enumeration </a:t>
                      </a:r>
                      <a:r>
                        <a:rPr lang="en-IN" b="1" dirty="0" err="1"/>
                        <a:t>getInitParameterNames</a:t>
                      </a:r>
                      <a:r>
                        <a:rPr lang="en-IN" b="1" dirty="0"/>
                        <a:t>():</a:t>
                      </a:r>
                      <a:r>
                        <a:rPr lang="en-IN" dirty="0"/>
                        <a:t>Returns the names of the context's initialization parameters as an Enumeration of String objects.</a:t>
                      </a:r>
                    </a:p>
                    <a:p>
                      <a:pPr>
                        <a:buFont typeface="+mj-lt"/>
                        <a:buAutoNum type="arabicPeriod"/>
                      </a:pPr>
                      <a:r>
                        <a:rPr lang="en-IN" b="1" dirty="0"/>
                        <a:t>public void </a:t>
                      </a:r>
                      <a:r>
                        <a:rPr lang="en-IN" b="1" dirty="0" err="1"/>
                        <a:t>removeAttribute</a:t>
                      </a:r>
                      <a:r>
                        <a:rPr lang="en-IN" b="1" dirty="0"/>
                        <a:t>(String name):</a:t>
                      </a:r>
                      <a:r>
                        <a:rPr lang="en-IN" dirty="0"/>
                        <a:t>Removes the attribute with the given name from the servlet context.</a:t>
                      </a:r>
                    </a:p>
                  </a:txBody>
                  <a:tcPr anchor="ctr">
                    <a:lnL>
                      <a:noFill/>
                    </a:lnL>
                    <a:lnR>
                      <a:noFill/>
                    </a:lnR>
                    <a:lnT>
                      <a:noFill/>
                    </a:lnT>
                    <a:lnB>
                      <a:noFill/>
                    </a:lnB>
                  </a:tcPr>
                </a:tc>
              </a:tr>
            </a:tbl>
          </a:graphicData>
        </a:graphic>
      </p:graphicFrame>
      <p:sp>
        <p:nvSpPr>
          <p:cNvPr id="18" name="Rectangle 10"/>
          <p:cNvSpPr>
            <a:spLocks noChangeArrowheads="1"/>
          </p:cNvSpPr>
          <p:nvPr/>
        </p:nvSpPr>
        <p:spPr bwMode="auto">
          <a:xfrm>
            <a:off x="457200" y="2008273"/>
            <a:ext cx="184731"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 xmlns:p14="http://schemas.microsoft.com/office/powerpoint/2010/main" val="29526374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How to get the object of </a:t>
            </a:r>
            <a:r>
              <a:rPr lang="en-IN" b="1" dirty="0" err="1"/>
              <a:t>ServletContext</a:t>
            </a:r>
            <a:r>
              <a:rPr lang="en-IN" b="1" dirty="0"/>
              <a:t> interface</a:t>
            </a:r>
            <a:br>
              <a:rPr lang="en-IN" b="1" dirty="0"/>
            </a:br>
            <a:endParaRPr lang="en-IN" dirty="0"/>
          </a:p>
        </p:txBody>
      </p:sp>
      <p:sp>
        <p:nvSpPr>
          <p:cNvPr id="3" name="Content Placeholder 2"/>
          <p:cNvSpPr>
            <a:spLocks noGrp="1"/>
          </p:cNvSpPr>
          <p:nvPr>
            <p:ph idx="1"/>
          </p:nvPr>
        </p:nvSpPr>
        <p:spPr/>
        <p:txBody>
          <a:bodyPr/>
          <a:lstStyle/>
          <a:p>
            <a:r>
              <a:rPr lang="en-IN" b="1" dirty="0" err="1" smtClean="0"/>
              <a:t>getServletContext</a:t>
            </a:r>
            <a:r>
              <a:rPr lang="en-IN" b="1" dirty="0"/>
              <a:t>() method</a:t>
            </a:r>
            <a:r>
              <a:rPr lang="en-IN" dirty="0"/>
              <a:t> of </a:t>
            </a:r>
            <a:r>
              <a:rPr lang="en-IN" dirty="0" err="1"/>
              <a:t>ServletConfig</a:t>
            </a:r>
            <a:r>
              <a:rPr lang="en-IN" dirty="0"/>
              <a:t> interface returns the object of </a:t>
            </a:r>
            <a:r>
              <a:rPr lang="en-IN" dirty="0" err="1"/>
              <a:t>ServletContext</a:t>
            </a:r>
            <a:r>
              <a:rPr lang="en-IN" dirty="0"/>
              <a:t>.</a:t>
            </a:r>
          </a:p>
          <a:p>
            <a:r>
              <a:rPr lang="en-IN" b="1" dirty="0" err="1"/>
              <a:t>getServletContext</a:t>
            </a:r>
            <a:r>
              <a:rPr lang="en-IN" b="1" dirty="0"/>
              <a:t>() method</a:t>
            </a:r>
            <a:r>
              <a:rPr lang="en-IN" dirty="0"/>
              <a:t> of </a:t>
            </a:r>
            <a:r>
              <a:rPr lang="en-IN" dirty="0" err="1"/>
              <a:t>GenericServlet</a:t>
            </a:r>
            <a:r>
              <a:rPr lang="en-IN" dirty="0"/>
              <a:t> class returns the object of </a:t>
            </a:r>
            <a:r>
              <a:rPr lang="en-IN" dirty="0" err="1"/>
              <a:t>ServletContext</a:t>
            </a:r>
            <a:r>
              <a:rPr lang="en-IN" dirty="0"/>
              <a:t>.</a:t>
            </a:r>
          </a:p>
          <a:p>
            <a:r>
              <a:rPr lang="en-IN" b="1" dirty="0"/>
              <a:t>Syntax of </a:t>
            </a:r>
            <a:r>
              <a:rPr lang="en-IN" b="1" dirty="0" err="1"/>
              <a:t>getServletContext</a:t>
            </a:r>
            <a:r>
              <a:rPr lang="en-IN" b="1" dirty="0"/>
              <a:t>() method</a:t>
            </a:r>
          </a:p>
          <a:p>
            <a:r>
              <a:rPr lang="en-IN" dirty="0"/>
              <a:t>public </a:t>
            </a:r>
            <a:r>
              <a:rPr lang="en-IN" dirty="0" err="1"/>
              <a:t>ServletContext</a:t>
            </a:r>
            <a:r>
              <a:rPr lang="en-IN" dirty="0"/>
              <a:t> </a:t>
            </a:r>
            <a:r>
              <a:rPr lang="en-IN" dirty="0" err="1"/>
              <a:t>getServletContext</a:t>
            </a:r>
            <a:r>
              <a:rPr lang="en-IN" dirty="0"/>
              <a:t>()  </a:t>
            </a:r>
          </a:p>
          <a:p>
            <a:endParaRPr lang="en-IN" dirty="0"/>
          </a:p>
        </p:txBody>
      </p:sp>
    </p:spTree>
    <p:extLst>
      <p:ext uri="{BB962C8B-B14F-4D97-AF65-F5344CB8AC3E}">
        <p14:creationId xmlns="" xmlns:p14="http://schemas.microsoft.com/office/powerpoint/2010/main" val="1726823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b="1" dirty="0"/>
              <a:t>Example of </a:t>
            </a:r>
            <a:r>
              <a:rPr lang="en-IN" b="1" dirty="0" err="1"/>
              <a:t>getServletContext</a:t>
            </a:r>
            <a:r>
              <a:rPr lang="en-IN" b="1" dirty="0"/>
              <a:t>() method</a:t>
            </a:r>
          </a:p>
          <a:p>
            <a:r>
              <a:rPr lang="en-IN" dirty="0"/>
              <a:t>//We can get the </a:t>
            </a:r>
            <a:r>
              <a:rPr lang="en-IN" dirty="0" err="1"/>
              <a:t>ServletContext</a:t>
            </a:r>
            <a:r>
              <a:rPr lang="en-IN" dirty="0"/>
              <a:t> object from </a:t>
            </a:r>
            <a:r>
              <a:rPr lang="en-IN" dirty="0" err="1"/>
              <a:t>ServletConfig</a:t>
            </a:r>
            <a:r>
              <a:rPr lang="en-IN" dirty="0"/>
              <a:t> object  </a:t>
            </a:r>
          </a:p>
          <a:p>
            <a:r>
              <a:rPr lang="en-IN" dirty="0" err="1"/>
              <a:t>ServletContext</a:t>
            </a:r>
            <a:r>
              <a:rPr lang="en-IN" dirty="0"/>
              <a:t> application=</a:t>
            </a:r>
            <a:r>
              <a:rPr lang="en-IN" dirty="0" err="1"/>
              <a:t>getServletConfig</a:t>
            </a:r>
            <a:r>
              <a:rPr lang="en-IN" dirty="0"/>
              <a:t>().</a:t>
            </a:r>
            <a:r>
              <a:rPr lang="en-IN" dirty="0" err="1"/>
              <a:t>getServletContext</a:t>
            </a:r>
            <a:r>
              <a:rPr lang="en-IN" dirty="0"/>
              <a:t>();  </a:t>
            </a:r>
          </a:p>
          <a:p>
            <a:r>
              <a:rPr lang="en-IN" dirty="0"/>
              <a:t>  </a:t>
            </a:r>
          </a:p>
          <a:p>
            <a:r>
              <a:rPr lang="en-IN" dirty="0"/>
              <a:t>//Another convenient way to get the </a:t>
            </a:r>
            <a:r>
              <a:rPr lang="en-IN" dirty="0" err="1"/>
              <a:t>ServletContext</a:t>
            </a:r>
            <a:r>
              <a:rPr lang="en-IN" dirty="0"/>
              <a:t> object  </a:t>
            </a:r>
          </a:p>
          <a:p>
            <a:r>
              <a:rPr lang="en-IN" dirty="0" err="1"/>
              <a:t>ServletContext</a:t>
            </a:r>
            <a:r>
              <a:rPr lang="en-IN" dirty="0"/>
              <a:t> application=</a:t>
            </a:r>
            <a:r>
              <a:rPr lang="en-IN" dirty="0" err="1"/>
              <a:t>getServletContext</a:t>
            </a:r>
            <a:r>
              <a:rPr lang="en-IN" dirty="0"/>
              <a:t>();  </a:t>
            </a:r>
          </a:p>
          <a:p>
            <a:endParaRPr lang="en-IN" dirty="0"/>
          </a:p>
        </p:txBody>
      </p:sp>
    </p:spTree>
    <p:extLst>
      <p:ext uri="{BB962C8B-B14F-4D97-AF65-F5344CB8AC3E}">
        <p14:creationId xmlns="" xmlns:p14="http://schemas.microsoft.com/office/powerpoint/2010/main" val="24094909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en-US" b="1" dirty="0" smtClean="0">
                <a:latin typeface="Arial" charset="0"/>
                <a:cs typeface="Arial" charset="0"/>
              </a:rPr>
              <a:t>Syntax </a:t>
            </a:r>
            <a:r>
              <a:rPr lang="en-US" altLang="en-US" b="1" dirty="0">
                <a:latin typeface="Arial" charset="0"/>
                <a:cs typeface="Arial" charset="0"/>
              </a:rPr>
              <a:t>to provide the initialization parameter in Context scope</a:t>
            </a:r>
            <a:br>
              <a:rPr lang="en-US" altLang="en-US" b="1" dirty="0">
                <a:latin typeface="Arial" charset="0"/>
                <a:cs typeface="Arial" charset="0"/>
              </a:rPr>
            </a:br>
            <a:endParaRPr lang="en-IN" dirty="0"/>
          </a:p>
        </p:txBody>
      </p:sp>
      <p:graphicFrame>
        <p:nvGraphicFramePr>
          <p:cNvPr id="10" name="Content Placeholder 9"/>
          <p:cNvGraphicFramePr>
            <a:graphicFrameLocks noGrp="1"/>
          </p:cNvGraphicFramePr>
          <p:nvPr>
            <p:ph idx="1"/>
            <p:extLst>
              <p:ext uri="{D42A27DB-BD31-4B8C-83A1-F6EECF244321}">
                <p14:modId xmlns="" xmlns:p14="http://schemas.microsoft.com/office/powerpoint/2010/main" val="1678381886"/>
              </p:ext>
            </p:extLst>
          </p:nvPr>
        </p:nvGraphicFramePr>
        <p:xfrm>
          <a:off x="323528" y="1772816"/>
          <a:ext cx="8363272" cy="3931920"/>
        </p:xfrm>
        <a:graphic>
          <a:graphicData uri="http://schemas.openxmlformats.org/drawingml/2006/table">
            <a:tbl>
              <a:tblPr/>
              <a:tblGrid>
                <a:gridCol w="8363272"/>
              </a:tblGrid>
              <a:tr h="2684725">
                <a:tc>
                  <a:txBody>
                    <a:bodyPr/>
                    <a:lstStyle/>
                    <a:p>
                      <a:r>
                        <a:rPr lang="en-IN" dirty="0"/>
                        <a:t>The </a:t>
                      </a:r>
                      <a:r>
                        <a:rPr lang="en-IN" b="1" dirty="0"/>
                        <a:t>context-</a:t>
                      </a:r>
                      <a:r>
                        <a:rPr lang="en-IN" b="1" dirty="0" err="1"/>
                        <a:t>param</a:t>
                      </a:r>
                      <a:r>
                        <a:rPr lang="en-IN" dirty="0"/>
                        <a:t> element, </a:t>
                      </a:r>
                      <a:r>
                        <a:rPr lang="en-IN" dirty="0" err="1"/>
                        <a:t>subelement</a:t>
                      </a:r>
                      <a:r>
                        <a:rPr lang="en-IN" dirty="0"/>
                        <a:t> of web-app, is used to define the initialization parameter in the application scope. The </a:t>
                      </a:r>
                      <a:r>
                        <a:rPr lang="en-IN" dirty="0" err="1"/>
                        <a:t>param</a:t>
                      </a:r>
                      <a:r>
                        <a:rPr lang="en-IN" dirty="0"/>
                        <a:t>-name and </a:t>
                      </a:r>
                      <a:r>
                        <a:rPr lang="en-IN" dirty="0" err="1"/>
                        <a:t>param</a:t>
                      </a:r>
                      <a:r>
                        <a:rPr lang="en-IN" dirty="0"/>
                        <a:t>-value are the sub-elements of the context-</a:t>
                      </a:r>
                      <a:r>
                        <a:rPr lang="en-IN" dirty="0" err="1"/>
                        <a:t>param</a:t>
                      </a:r>
                      <a:r>
                        <a:rPr lang="en-IN" dirty="0"/>
                        <a:t>. The </a:t>
                      </a:r>
                      <a:r>
                        <a:rPr lang="en-IN" dirty="0" err="1"/>
                        <a:t>param</a:t>
                      </a:r>
                      <a:r>
                        <a:rPr lang="en-IN" dirty="0"/>
                        <a:t>-name element defines parameter name and </a:t>
                      </a:r>
                      <a:r>
                        <a:rPr lang="en-IN" dirty="0" err="1"/>
                        <a:t>and</a:t>
                      </a:r>
                      <a:r>
                        <a:rPr lang="en-IN" dirty="0"/>
                        <a:t> </a:t>
                      </a:r>
                      <a:r>
                        <a:rPr lang="en-IN" dirty="0" err="1"/>
                        <a:t>param</a:t>
                      </a:r>
                      <a:r>
                        <a:rPr lang="en-IN" dirty="0"/>
                        <a:t>-value defines its value</a:t>
                      </a:r>
                      <a:r>
                        <a:rPr lang="en-IN" dirty="0" smtClean="0"/>
                        <a:t>.</a:t>
                      </a:r>
                    </a:p>
                    <a:p>
                      <a:r>
                        <a:rPr lang="pt-BR" dirty="0" smtClean="0"/>
                        <a:t>&lt;web-app&gt;  </a:t>
                      </a:r>
                    </a:p>
                    <a:p>
                      <a:r>
                        <a:rPr lang="pt-BR" dirty="0" smtClean="0"/>
                        <a:t> ......  </a:t>
                      </a:r>
                    </a:p>
                    <a:p>
                      <a:r>
                        <a:rPr lang="pt-BR" dirty="0" smtClean="0"/>
                        <a:t>      </a:t>
                      </a:r>
                    </a:p>
                    <a:p>
                      <a:r>
                        <a:rPr lang="pt-BR" dirty="0" smtClean="0"/>
                        <a:t>  &lt;context-param&gt;  </a:t>
                      </a:r>
                    </a:p>
                    <a:p>
                      <a:r>
                        <a:rPr lang="pt-BR" dirty="0" smtClean="0"/>
                        <a:t>    &lt;param-name&gt;parametername&lt;/param-name&gt;  </a:t>
                      </a:r>
                    </a:p>
                    <a:p>
                      <a:r>
                        <a:rPr lang="pt-BR" dirty="0" smtClean="0"/>
                        <a:t>    &lt;param-value&gt;parametervalue&lt;/param-value&gt;  </a:t>
                      </a:r>
                    </a:p>
                    <a:p>
                      <a:r>
                        <a:rPr lang="pt-BR" dirty="0" smtClean="0"/>
                        <a:t>  &lt;/context-param&gt;  </a:t>
                      </a:r>
                    </a:p>
                    <a:p>
                      <a:r>
                        <a:rPr lang="pt-BR" dirty="0" smtClean="0"/>
                        <a:t> ......  </a:t>
                      </a:r>
                    </a:p>
                    <a:p>
                      <a:r>
                        <a:rPr lang="pt-BR" dirty="0" smtClean="0"/>
                        <a:t>&lt;/web-app&gt;  </a:t>
                      </a:r>
                    </a:p>
                    <a:p>
                      <a:endParaRPr lang="en-IN" dirty="0"/>
                    </a:p>
                  </a:txBody>
                  <a:tcPr anchor="ctr">
                    <a:lnL>
                      <a:noFill/>
                    </a:lnL>
                    <a:lnR>
                      <a:noFill/>
                    </a:lnR>
                    <a:lnT>
                      <a:noFill/>
                    </a:lnT>
                    <a:lnB>
                      <a:noFill/>
                    </a:lnB>
                  </a:tcPr>
                </a:tc>
              </a:tr>
            </a:tbl>
          </a:graphicData>
        </a:graphic>
      </p:graphicFrame>
      <p:sp>
        <p:nvSpPr>
          <p:cNvPr id="11" name="Rectangle 4"/>
          <p:cNvSpPr>
            <a:spLocks noChangeArrowheads="1"/>
          </p:cNvSpPr>
          <p:nvPr/>
        </p:nvSpPr>
        <p:spPr bwMode="auto">
          <a:xfrm>
            <a:off x="457200" y="3312597"/>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 xmlns:p14="http://schemas.microsoft.com/office/powerpoint/2010/main" val="17172283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Types of Servlet</a:t>
            </a:r>
          </a:p>
        </p:txBody>
      </p:sp>
      <p:sp>
        <p:nvSpPr>
          <p:cNvPr id="5123" name="Rectangle 3"/>
          <p:cNvSpPr>
            <a:spLocks noGrp="1" noChangeArrowheads="1"/>
          </p:cNvSpPr>
          <p:nvPr>
            <p:ph type="body" idx="1"/>
          </p:nvPr>
        </p:nvSpPr>
        <p:spPr/>
        <p:txBody>
          <a:bodyPr/>
          <a:lstStyle/>
          <a:p>
            <a:pPr>
              <a:lnSpc>
                <a:spcPct val="90000"/>
              </a:lnSpc>
            </a:pPr>
            <a:r>
              <a:rPr lang="en-US" altLang="en-US" dirty="0"/>
              <a:t>Generic </a:t>
            </a:r>
            <a:r>
              <a:rPr lang="en-US" altLang="en-US" dirty="0" err="1"/>
              <a:t>Servlet</a:t>
            </a:r>
            <a:r>
              <a:rPr lang="en-US" altLang="en-US" dirty="0"/>
              <a:t> </a:t>
            </a:r>
          </a:p>
          <a:p>
            <a:pPr lvl="1">
              <a:lnSpc>
                <a:spcPct val="90000"/>
              </a:lnSpc>
            </a:pPr>
            <a:r>
              <a:rPr lang="en-US" altLang="en-US" dirty="0" err="1"/>
              <a:t>javax.servlet</a:t>
            </a:r>
            <a:r>
              <a:rPr lang="en-US" altLang="en-US" dirty="0"/>
              <a:t> (package)</a:t>
            </a:r>
          </a:p>
          <a:p>
            <a:pPr lvl="1">
              <a:lnSpc>
                <a:spcPct val="90000"/>
              </a:lnSpc>
            </a:pPr>
            <a:r>
              <a:rPr lang="en-US" altLang="en-US" dirty="0"/>
              <a:t>extends </a:t>
            </a:r>
            <a:r>
              <a:rPr lang="en-US" altLang="en-US" dirty="0" err="1"/>
              <a:t>javax.servlet.Servlet</a:t>
            </a:r>
            <a:r>
              <a:rPr lang="en-US" altLang="en-US" dirty="0"/>
              <a:t> </a:t>
            </a:r>
          </a:p>
          <a:p>
            <a:pPr lvl="1">
              <a:lnSpc>
                <a:spcPct val="90000"/>
              </a:lnSpc>
            </a:pPr>
            <a:r>
              <a:rPr lang="en-US" altLang="en-US" dirty="0"/>
              <a:t>service method</a:t>
            </a:r>
          </a:p>
          <a:p>
            <a:pPr>
              <a:lnSpc>
                <a:spcPct val="90000"/>
              </a:lnSpc>
            </a:pPr>
            <a:r>
              <a:rPr lang="en-US" altLang="en-US" dirty="0"/>
              <a:t>Http </a:t>
            </a:r>
            <a:r>
              <a:rPr lang="en-US" altLang="en-US" dirty="0" err="1"/>
              <a:t>Servlet</a:t>
            </a:r>
            <a:endParaRPr lang="en-US" altLang="en-US" dirty="0"/>
          </a:p>
          <a:p>
            <a:pPr lvl="1">
              <a:lnSpc>
                <a:spcPct val="90000"/>
              </a:lnSpc>
            </a:pPr>
            <a:r>
              <a:rPr lang="en-US" altLang="en-US" dirty="0" err="1"/>
              <a:t>javax.servlet.http</a:t>
            </a:r>
            <a:r>
              <a:rPr lang="en-US" altLang="en-US" dirty="0"/>
              <a:t> (package)</a:t>
            </a:r>
          </a:p>
          <a:p>
            <a:pPr lvl="1">
              <a:lnSpc>
                <a:spcPct val="90000"/>
              </a:lnSpc>
            </a:pPr>
            <a:r>
              <a:rPr lang="en-US" altLang="en-US" dirty="0"/>
              <a:t>extends </a:t>
            </a:r>
            <a:r>
              <a:rPr lang="en-US" altLang="en-US" dirty="0" err="1"/>
              <a:t>javax.servlet.HttpServlet</a:t>
            </a:r>
            <a:endParaRPr lang="en-US" altLang="en-US" dirty="0"/>
          </a:p>
          <a:p>
            <a:pPr lvl="1">
              <a:lnSpc>
                <a:spcPct val="90000"/>
              </a:lnSpc>
            </a:pPr>
            <a:r>
              <a:rPr lang="en-US" altLang="en-US" dirty="0" err="1"/>
              <a:t>doget</a:t>
            </a:r>
            <a:r>
              <a:rPr lang="en-US" altLang="en-US" dirty="0"/>
              <a:t>(), </a:t>
            </a:r>
            <a:r>
              <a:rPr lang="en-US" altLang="en-US" dirty="0" err="1"/>
              <a:t>doPost</a:t>
            </a:r>
            <a:r>
              <a:rPr lang="en-US" altLang="en-US" dirty="0"/>
              <a:t>()….</a:t>
            </a:r>
          </a:p>
        </p:txBody>
      </p:sp>
    </p:spTree>
    <p:extLst>
      <p:ext uri="{BB962C8B-B14F-4D97-AF65-F5344CB8AC3E}">
        <p14:creationId xmlns="" xmlns:p14="http://schemas.microsoft.com/office/powerpoint/2010/main" val="1259644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745490" y="1988841"/>
            <a:ext cx="6636385" cy="325070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90695648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Types of servlets (cont..)</a:t>
            </a:r>
          </a:p>
        </p:txBody>
      </p:sp>
      <p:sp>
        <p:nvSpPr>
          <p:cNvPr id="6147" name="Rectangle 3"/>
          <p:cNvSpPr>
            <a:spLocks noGrp="1" noChangeArrowheads="1"/>
          </p:cNvSpPr>
          <p:nvPr>
            <p:ph type="body" idx="1"/>
          </p:nvPr>
        </p:nvSpPr>
        <p:spPr/>
        <p:txBody>
          <a:bodyPr/>
          <a:lstStyle/>
          <a:p>
            <a:r>
              <a:rPr lang="en-US" altLang="en-US"/>
              <a:t>Generic servlet</a:t>
            </a:r>
          </a:p>
          <a:p>
            <a:pPr lvl="1"/>
            <a:r>
              <a:rPr lang="en-US" altLang="en-US"/>
              <a:t>service(Request, Response) throws ServletException, IOException</a:t>
            </a:r>
          </a:p>
          <a:p>
            <a:r>
              <a:rPr lang="en-US" altLang="en-US"/>
              <a:t>HttpServlet</a:t>
            </a:r>
          </a:p>
          <a:p>
            <a:pPr lvl="1"/>
            <a:r>
              <a:rPr lang="en-US" altLang="en-US"/>
              <a:t>doGet(HttpServletRequest req, HttpServletResponse res)</a:t>
            </a:r>
          </a:p>
          <a:p>
            <a:pPr lvl="1">
              <a:buFontTx/>
              <a:buNone/>
            </a:pPr>
            <a:endParaRPr lang="en-US" altLang="en-US"/>
          </a:p>
        </p:txBody>
      </p:sp>
    </p:spTree>
    <p:extLst>
      <p:ext uri="{BB962C8B-B14F-4D97-AF65-F5344CB8AC3E}">
        <p14:creationId xmlns="" xmlns:p14="http://schemas.microsoft.com/office/powerpoint/2010/main" val="605442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Benefits of servlets</a:t>
            </a:r>
            <a:br>
              <a:rPr lang="en-IN" dirty="0" smtClean="0"/>
            </a:br>
            <a:endParaRPr lang="en-IN" dirty="0"/>
          </a:p>
        </p:txBody>
      </p:sp>
      <p:sp>
        <p:nvSpPr>
          <p:cNvPr id="3" name="Content Placeholder 2"/>
          <p:cNvSpPr>
            <a:spLocks noGrp="1"/>
          </p:cNvSpPr>
          <p:nvPr>
            <p:ph idx="1"/>
          </p:nvPr>
        </p:nvSpPr>
        <p:spPr/>
        <p:txBody>
          <a:bodyPr/>
          <a:lstStyle/>
          <a:p>
            <a:pPr algn="just"/>
            <a:r>
              <a:rPr lang="en-IN" b="1" dirty="0" smtClean="0"/>
              <a:t>Better </a:t>
            </a:r>
            <a:r>
              <a:rPr lang="en-IN" b="1" dirty="0"/>
              <a:t>performance:</a:t>
            </a:r>
            <a:r>
              <a:rPr lang="en-IN" dirty="0"/>
              <a:t> because it creates a thread for each request not process.</a:t>
            </a:r>
          </a:p>
          <a:p>
            <a:pPr algn="just"/>
            <a:r>
              <a:rPr lang="en-IN" b="1" dirty="0"/>
              <a:t>Portability:</a:t>
            </a:r>
            <a:r>
              <a:rPr lang="en-IN" dirty="0"/>
              <a:t> because it uses java language.</a:t>
            </a:r>
          </a:p>
          <a:p>
            <a:pPr algn="just"/>
            <a:r>
              <a:rPr lang="en-IN" b="1" dirty="0"/>
              <a:t>Robust:</a:t>
            </a:r>
            <a:r>
              <a:rPr lang="en-IN" dirty="0"/>
              <a:t> Servlets are managed by JVM so we don't need to worry about memory leak, garbage collection etc.</a:t>
            </a:r>
          </a:p>
          <a:p>
            <a:pPr algn="just"/>
            <a:r>
              <a:rPr lang="en-IN" b="1" dirty="0"/>
              <a:t>Secure:</a:t>
            </a:r>
            <a:r>
              <a:rPr lang="en-IN" dirty="0"/>
              <a:t> because it uses java language..</a:t>
            </a:r>
          </a:p>
          <a:p>
            <a:endParaRPr lang="en-IN" dirty="0"/>
          </a:p>
        </p:txBody>
      </p:sp>
    </p:spTree>
    <p:extLst>
      <p:ext uri="{BB962C8B-B14F-4D97-AF65-F5344CB8AC3E}">
        <p14:creationId xmlns="" xmlns:p14="http://schemas.microsoft.com/office/powerpoint/2010/main" val="2395088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 TERMINOLOGY</a:t>
            </a:r>
            <a:endParaRPr lang="en-IN"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971286704"/>
              </p:ext>
            </p:extLst>
          </p:nvPr>
        </p:nvGraphicFramePr>
        <p:xfrm>
          <a:off x="611557" y="1192201"/>
          <a:ext cx="7344818" cy="5405151"/>
        </p:xfrm>
        <a:graphic>
          <a:graphicData uri="http://schemas.openxmlformats.org/drawingml/2006/table">
            <a:tbl>
              <a:tblPr/>
              <a:tblGrid>
                <a:gridCol w="3672409"/>
                <a:gridCol w="3672409"/>
              </a:tblGrid>
              <a:tr h="320814">
                <a:tc>
                  <a:txBody>
                    <a:bodyPr/>
                    <a:lstStyle/>
                    <a:p>
                      <a:pPr algn="l" fontAlgn="t"/>
                      <a:r>
                        <a:rPr lang="en-IN" sz="1400" dirty="0">
                          <a:solidFill>
                            <a:srgbClr val="000000"/>
                          </a:solidFill>
                          <a:effectLst/>
                          <a:latin typeface="Bookman Old Style" panose="02050604050505020204" pitchFamily="18" charset="0"/>
                        </a:rPr>
                        <a:t>Servlet Terminology</a:t>
                      </a:r>
                    </a:p>
                  </a:txBody>
                  <a:tcPr marL="65657" marR="65657" marT="65657" marB="65657">
                    <a:lnL w="9525" cap="flat" cmpd="sng" algn="ctr">
                      <a:solidFill>
                        <a:srgbClr val="30D6E3"/>
                      </a:solidFill>
                      <a:prstDash val="solid"/>
                      <a:round/>
                      <a:headEnd type="none" w="med" len="med"/>
                      <a:tailEnd type="none" w="med" len="med"/>
                    </a:lnL>
                    <a:lnR w="9525" cap="flat" cmpd="sng" algn="ctr">
                      <a:solidFill>
                        <a:srgbClr val="30D6E3"/>
                      </a:solidFill>
                      <a:prstDash val="solid"/>
                      <a:round/>
                      <a:headEnd type="none" w="med" len="med"/>
                      <a:tailEnd type="none" w="med" len="med"/>
                    </a:lnR>
                    <a:lnT w="9525" cap="flat" cmpd="sng" algn="ctr">
                      <a:solidFill>
                        <a:srgbClr val="30D6E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dirty="0">
                          <a:solidFill>
                            <a:srgbClr val="000000"/>
                          </a:solidFill>
                          <a:effectLst/>
                          <a:latin typeface="Bookman Old Style" panose="02050604050505020204" pitchFamily="18" charset="0"/>
                        </a:rPr>
                        <a:t>Description</a:t>
                      </a:r>
                    </a:p>
                  </a:txBody>
                  <a:tcPr marL="65657" marR="65657" marT="65657" marB="65657">
                    <a:lnL w="9525" cap="flat" cmpd="sng" algn="ctr">
                      <a:solidFill>
                        <a:srgbClr val="30D6E3"/>
                      </a:solidFill>
                      <a:prstDash val="solid"/>
                      <a:round/>
                      <a:headEnd type="none" w="med" len="med"/>
                      <a:tailEnd type="none" w="med" len="med"/>
                    </a:lnL>
                    <a:lnR w="9525" cap="flat" cmpd="sng" algn="ctr">
                      <a:solidFill>
                        <a:srgbClr val="30D6E3"/>
                      </a:solidFill>
                      <a:prstDash val="solid"/>
                      <a:round/>
                      <a:headEnd type="none" w="med" len="med"/>
                      <a:tailEnd type="none" w="med" len="med"/>
                    </a:lnR>
                    <a:lnT w="9525" cap="flat" cmpd="sng" algn="ctr">
                      <a:solidFill>
                        <a:srgbClr val="30D6E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14856">
                <a:tc>
                  <a:txBody>
                    <a:bodyPr/>
                    <a:lstStyle/>
                    <a:p>
                      <a:pPr algn="just" fontAlgn="t"/>
                      <a:r>
                        <a:rPr lang="en-IN" sz="1400" b="0" i="0" u="none" strike="noStrike">
                          <a:solidFill>
                            <a:srgbClr val="008000"/>
                          </a:solidFill>
                          <a:effectLst/>
                          <a:latin typeface="Bookman Old Style" panose="02050604050505020204" pitchFamily="18" charset="0"/>
                          <a:hlinkClick r:id="rId2"/>
                        </a:rPr>
                        <a:t>Website: static vs dynamic</a:t>
                      </a:r>
                      <a:endParaRPr lang="en-IN" sz="1400" b="0" i="0">
                        <a:solidFill>
                          <a:srgbClr val="000000"/>
                        </a:solidFill>
                        <a:effectLst/>
                        <a:latin typeface="Bookman Old Style" panose="02050604050505020204" pitchFamily="18" charset="0"/>
                      </a:endParaRPr>
                    </a:p>
                  </a:txBody>
                  <a:tcPr marL="43771" marR="43771" marT="43771" marB="4377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b="0" i="0" dirty="0">
                          <a:solidFill>
                            <a:srgbClr val="000000"/>
                          </a:solidFill>
                          <a:effectLst/>
                          <a:latin typeface="Bookman Old Style" panose="02050604050505020204" pitchFamily="18" charset="0"/>
                        </a:rPr>
                        <a:t>It is a collection of related web pages that may contain text, images, audio and video.</a:t>
                      </a:r>
                    </a:p>
                  </a:txBody>
                  <a:tcPr marL="43771" marR="43771" marT="43771" marB="4377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87783">
                <a:tc>
                  <a:txBody>
                    <a:bodyPr/>
                    <a:lstStyle/>
                    <a:p>
                      <a:pPr algn="just" fontAlgn="t"/>
                      <a:r>
                        <a:rPr lang="en-IN" sz="1400" b="0" i="0" u="none" strike="noStrike" dirty="0">
                          <a:solidFill>
                            <a:srgbClr val="008000"/>
                          </a:solidFill>
                          <a:effectLst/>
                          <a:latin typeface="Bookman Old Style" panose="02050604050505020204" pitchFamily="18" charset="0"/>
                          <a:hlinkClick r:id="rId2"/>
                        </a:rPr>
                        <a:t>HTTP</a:t>
                      </a:r>
                      <a:endParaRPr lang="en-IN" sz="1400" b="0" i="0" dirty="0">
                        <a:solidFill>
                          <a:srgbClr val="000000"/>
                        </a:solidFill>
                        <a:effectLst/>
                        <a:latin typeface="Bookman Old Style" panose="02050604050505020204" pitchFamily="18" charset="0"/>
                      </a:endParaRPr>
                    </a:p>
                  </a:txBody>
                  <a:tcPr marL="43771" marR="43771" marT="43771" marB="4377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b="0" i="0" dirty="0">
                          <a:solidFill>
                            <a:srgbClr val="000000"/>
                          </a:solidFill>
                          <a:effectLst/>
                          <a:latin typeface="Bookman Old Style" panose="02050604050505020204" pitchFamily="18" charset="0"/>
                        </a:rPr>
                        <a:t>It is the data communication protocol used to establish communication between client and server.</a:t>
                      </a:r>
                    </a:p>
                  </a:txBody>
                  <a:tcPr marL="43771" marR="43771" marT="43771" marB="4377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87783">
                <a:tc>
                  <a:txBody>
                    <a:bodyPr/>
                    <a:lstStyle/>
                    <a:p>
                      <a:pPr algn="just" fontAlgn="t"/>
                      <a:r>
                        <a:rPr lang="en-IN" sz="1400" b="0" i="0" u="none" strike="noStrike">
                          <a:solidFill>
                            <a:srgbClr val="008000"/>
                          </a:solidFill>
                          <a:effectLst/>
                          <a:latin typeface="Bookman Old Style" panose="02050604050505020204" pitchFamily="18" charset="0"/>
                          <a:hlinkClick r:id="rId2"/>
                        </a:rPr>
                        <a:t>HTTP Requests</a:t>
                      </a:r>
                      <a:endParaRPr lang="en-IN" sz="1400" b="0" i="0">
                        <a:solidFill>
                          <a:srgbClr val="000000"/>
                        </a:solidFill>
                        <a:effectLst/>
                        <a:latin typeface="Bookman Old Style" panose="02050604050505020204" pitchFamily="18" charset="0"/>
                      </a:endParaRPr>
                    </a:p>
                  </a:txBody>
                  <a:tcPr marL="43771" marR="43771" marT="43771" marB="4377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b="0" i="0">
                          <a:solidFill>
                            <a:srgbClr val="000000"/>
                          </a:solidFill>
                          <a:effectLst/>
                          <a:latin typeface="Bookman Old Style" panose="02050604050505020204" pitchFamily="18" charset="0"/>
                        </a:rPr>
                        <a:t>It is the request send by the computer to a web server that contains all sorts of potentially interesting information.</a:t>
                      </a:r>
                    </a:p>
                  </a:txBody>
                  <a:tcPr marL="43771" marR="43771" marT="43771" marB="4377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1927">
                <a:tc>
                  <a:txBody>
                    <a:bodyPr/>
                    <a:lstStyle/>
                    <a:p>
                      <a:pPr algn="just" fontAlgn="t"/>
                      <a:r>
                        <a:rPr lang="en-IN" sz="1400" b="0" i="0" u="none" strike="noStrike" dirty="0">
                          <a:solidFill>
                            <a:srgbClr val="008000"/>
                          </a:solidFill>
                          <a:effectLst/>
                          <a:latin typeface="Bookman Old Style" panose="02050604050505020204" pitchFamily="18" charset="0"/>
                          <a:hlinkClick r:id="rId2"/>
                        </a:rPr>
                        <a:t>Get </a:t>
                      </a:r>
                      <a:r>
                        <a:rPr lang="en-IN" sz="1400" b="0" i="0" u="none" strike="noStrike" dirty="0" err="1">
                          <a:solidFill>
                            <a:srgbClr val="008000"/>
                          </a:solidFill>
                          <a:effectLst/>
                          <a:latin typeface="Bookman Old Style" panose="02050604050505020204" pitchFamily="18" charset="0"/>
                          <a:hlinkClick r:id="rId2"/>
                        </a:rPr>
                        <a:t>vs</a:t>
                      </a:r>
                      <a:r>
                        <a:rPr lang="en-IN" sz="1400" b="0" i="0" u="none" strike="noStrike" dirty="0">
                          <a:solidFill>
                            <a:srgbClr val="008000"/>
                          </a:solidFill>
                          <a:effectLst/>
                          <a:latin typeface="Bookman Old Style" panose="02050604050505020204" pitchFamily="18" charset="0"/>
                          <a:hlinkClick r:id="rId2"/>
                        </a:rPr>
                        <a:t> Post</a:t>
                      </a:r>
                      <a:endParaRPr lang="en-IN" sz="1400" b="0" i="0" dirty="0">
                        <a:solidFill>
                          <a:srgbClr val="000000"/>
                        </a:solidFill>
                        <a:effectLst/>
                        <a:latin typeface="Bookman Old Style" panose="02050604050505020204" pitchFamily="18" charset="0"/>
                      </a:endParaRPr>
                    </a:p>
                  </a:txBody>
                  <a:tcPr marL="43771" marR="43771" marT="43771" marB="4377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b="0" i="0">
                          <a:solidFill>
                            <a:srgbClr val="000000"/>
                          </a:solidFill>
                          <a:effectLst/>
                          <a:latin typeface="Bookman Old Style" panose="02050604050505020204" pitchFamily="18" charset="0"/>
                        </a:rPr>
                        <a:t>It give the difference between GET and POST request.</a:t>
                      </a:r>
                    </a:p>
                  </a:txBody>
                  <a:tcPr marL="43771" marR="43771" marT="43771" marB="4377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14856">
                <a:tc>
                  <a:txBody>
                    <a:bodyPr/>
                    <a:lstStyle/>
                    <a:p>
                      <a:pPr algn="just" fontAlgn="t"/>
                      <a:r>
                        <a:rPr lang="en-IN" sz="1400" b="0" i="0" u="none" strike="noStrike" dirty="0">
                          <a:solidFill>
                            <a:srgbClr val="008000"/>
                          </a:solidFill>
                          <a:effectLst/>
                          <a:latin typeface="Bookman Old Style" panose="02050604050505020204" pitchFamily="18" charset="0"/>
                          <a:hlinkClick r:id="rId2"/>
                        </a:rPr>
                        <a:t>Container</a:t>
                      </a:r>
                      <a:endParaRPr lang="en-IN" sz="1400" b="0" i="0" dirty="0">
                        <a:solidFill>
                          <a:srgbClr val="000000"/>
                        </a:solidFill>
                        <a:effectLst/>
                        <a:latin typeface="Bookman Old Style" panose="02050604050505020204" pitchFamily="18" charset="0"/>
                      </a:endParaRPr>
                    </a:p>
                  </a:txBody>
                  <a:tcPr marL="43771" marR="43771" marT="43771" marB="4377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b="0" i="0">
                          <a:solidFill>
                            <a:srgbClr val="000000"/>
                          </a:solidFill>
                          <a:effectLst/>
                          <a:latin typeface="Bookman Old Style" panose="02050604050505020204" pitchFamily="18" charset="0"/>
                        </a:rPr>
                        <a:t>It is used in java for dynamically generate the web pages on the server side.</a:t>
                      </a:r>
                    </a:p>
                  </a:txBody>
                  <a:tcPr marL="43771" marR="43771" marT="43771" marB="4377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87783">
                <a:tc>
                  <a:txBody>
                    <a:bodyPr/>
                    <a:lstStyle/>
                    <a:p>
                      <a:pPr algn="just" fontAlgn="t"/>
                      <a:r>
                        <a:rPr lang="en-IN" sz="1400" b="0" i="0" u="none" strike="noStrike" dirty="0">
                          <a:solidFill>
                            <a:srgbClr val="008000"/>
                          </a:solidFill>
                          <a:effectLst/>
                          <a:latin typeface="Bookman Old Style" panose="02050604050505020204" pitchFamily="18" charset="0"/>
                          <a:hlinkClick r:id="rId2"/>
                        </a:rPr>
                        <a:t>Server: Web vs Application</a:t>
                      </a:r>
                      <a:endParaRPr lang="en-IN" sz="1400" b="0" i="0" dirty="0">
                        <a:solidFill>
                          <a:srgbClr val="000000"/>
                        </a:solidFill>
                        <a:effectLst/>
                        <a:latin typeface="Bookman Old Style" panose="02050604050505020204" pitchFamily="18" charset="0"/>
                      </a:endParaRPr>
                    </a:p>
                  </a:txBody>
                  <a:tcPr marL="43771" marR="43771" marT="43771" marB="4377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b="0" i="0">
                          <a:solidFill>
                            <a:srgbClr val="000000"/>
                          </a:solidFill>
                          <a:effectLst/>
                          <a:latin typeface="Bookman Old Style" panose="02050604050505020204" pitchFamily="18" charset="0"/>
                        </a:rPr>
                        <a:t>It is used to manage the network resources and for running the program or software that provides services.</a:t>
                      </a:r>
                    </a:p>
                  </a:txBody>
                  <a:tcPr marL="43771" marR="43771" marT="43771" marB="4377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14856">
                <a:tc>
                  <a:txBody>
                    <a:bodyPr/>
                    <a:lstStyle/>
                    <a:p>
                      <a:pPr algn="just" fontAlgn="t"/>
                      <a:r>
                        <a:rPr lang="en-IN" sz="1400" b="0" i="0" u="none" strike="noStrike" dirty="0">
                          <a:solidFill>
                            <a:srgbClr val="008000"/>
                          </a:solidFill>
                          <a:effectLst/>
                          <a:latin typeface="Bookman Old Style" panose="02050604050505020204" pitchFamily="18" charset="0"/>
                          <a:hlinkClick r:id="rId2"/>
                        </a:rPr>
                        <a:t>Content Type</a:t>
                      </a:r>
                      <a:endParaRPr lang="en-IN" sz="1400" b="0" i="0" dirty="0">
                        <a:solidFill>
                          <a:srgbClr val="000000"/>
                        </a:solidFill>
                        <a:effectLst/>
                        <a:latin typeface="Bookman Old Style" panose="02050604050505020204" pitchFamily="18" charset="0"/>
                      </a:endParaRPr>
                    </a:p>
                  </a:txBody>
                  <a:tcPr marL="43771" marR="43771" marT="43771" marB="4377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b="0" i="0" dirty="0">
                          <a:solidFill>
                            <a:srgbClr val="000000"/>
                          </a:solidFill>
                          <a:effectLst/>
                          <a:latin typeface="Bookman Old Style" panose="02050604050505020204" pitchFamily="18" charset="0"/>
                        </a:rPr>
                        <a:t>It is HTTP header that provides the description about what are you sending to the browser.</a:t>
                      </a:r>
                    </a:p>
                  </a:txBody>
                  <a:tcPr marL="43771" marR="43771" marT="43771" marB="4377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 xmlns:p14="http://schemas.microsoft.com/office/powerpoint/2010/main" val="127182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Servlet lifecycle</a:t>
            </a:r>
            <a:endParaRPr lang="en-IN" dirty="0"/>
          </a:p>
        </p:txBody>
      </p:sp>
      <p:sp>
        <p:nvSpPr>
          <p:cNvPr id="3" name="Content Placeholder 2"/>
          <p:cNvSpPr>
            <a:spLocks noGrp="1"/>
          </p:cNvSpPr>
          <p:nvPr>
            <p:ph idx="1"/>
          </p:nvPr>
        </p:nvSpPr>
        <p:spPr/>
        <p:txBody>
          <a:bodyPr>
            <a:normAutofit/>
          </a:bodyPr>
          <a:lstStyle/>
          <a:p>
            <a:r>
              <a:rPr lang="en-IN" dirty="0"/>
              <a:t>The web container maintains the life cycle of a servlet instance. Let's see the life cycle of the servlet:</a:t>
            </a:r>
          </a:p>
          <a:p>
            <a:r>
              <a:rPr lang="en-IN" dirty="0"/>
              <a:t>Servlet class is loaded.</a:t>
            </a:r>
          </a:p>
          <a:p>
            <a:r>
              <a:rPr lang="en-IN" dirty="0"/>
              <a:t>Servlet instance is created.</a:t>
            </a:r>
          </a:p>
          <a:p>
            <a:r>
              <a:rPr lang="en-IN" dirty="0" err="1"/>
              <a:t>init</a:t>
            </a:r>
            <a:r>
              <a:rPr lang="en-IN" dirty="0"/>
              <a:t> method is invoked.</a:t>
            </a:r>
          </a:p>
          <a:p>
            <a:r>
              <a:rPr lang="en-IN" dirty="0"/>
              <a:t>service method is invoked.</a:t>
            </a:r>
          </a:p>
          <a:p>
            <a:r>
              <a:rPr lang="en-IN" dirty="0"/>
              <a:t>D</a:t>
            </a:r>
            <a:r>
              <a:rPr lang="en-IN" dirty="0" smtClean="0"/>
              <a:t>estroy </a:t>
            </a:r>
            <a:r>
              <a:rPr lang="en-IN" dirty="0"/>
              <a:t>method is invoked.</a:t>
            </a:r>
          </a:p>
          <a:p>
            <a:pPr marL="0" indent="0">
              <a:buNone/>
            </a:pPr>
            <a:endParaRPr lang="en-IN" dirty="0"/>
          </a:p>
        </p:txBody>
      </p:sp>
    </p:spTree>
    <p:extLst>
      <p:ext uri="{BB962C8B-B14F-4D97-AF65-F5344CB8AC3E}">
        <p14:creationId xmlns="" xmlns:p14="http://schemas.microsoft.com/office/powerpoint/2010/main" val="325034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88640"/>
            <a:ext cx="8229600" cy="5937523"/>
          </a:xfrm>
        </p:spPr>
        <p:txBody>
          <a:bodyPr>
            <a:normAutofit/>
          </a:bodyPr>
          <a:lstStyle/>
          <a:p>
            <a:endParaRPr lang="en-IN" dirty="0" smtClean="0"/>
          </a:p>
          <a:p>
            <a:endParaRPr lang="en-IN" dirty="0"/>
          </a:p>
          <a:p>
            <a:endParaRPr lang="en-IN" dirty="0" smtClean="0"/>
          </a:p>
          <a:p>
            <a:endParaRPr lang="en-IN" dirty="0"/>
          </a:p>
          <a:p>
            <a:endParaRPr lang="en-IN" dirty="0" smtClean="0"/>
          </a:p>
          <a:p>
            <a:endParaRPr lang="en-IN" sz="2200" dirty="0" smtClean="0"/>
          </a:p>
          <a:p>
            <a:endParaRPr lang="en-IN" sz="2200" dirty="0"/>
          </a:p>
          <a:p>
            <a:pPr algn="just"/>
            <a:r>
              <a:rPr lang="en-IN" sz="2200" dirty="0" smtClean="0"/>
              <a:t>As displayed in the above diagram, there are three states of a servlet: new, ready and end. The servlet is in new state if servlet instance is created. After invoking the </a:t>
            </a:r>
            <a:r>
              <a:rPr lang="en-IN" sz="2200" dirty="0" err="1" smtClean="0"/>
              <a:t>init</a:t>
            </a:r>
            <a:r>
              <a:rPr lang="en-IN" sz="2200" dirty="0" smtClean="0"/>
              <a:t>() method, Servlet comes in the ready state. In the ready state, servlet performs all the tasks. When the web container invokes the destroy() method, it shifts to the end state.</a:t>
            </a:r>
          </a:p>
          <a:p>
            <a:endParaRPr lang="en-IN" dirty="0"/>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45154" y="188640"/>
            <a:ext cx="3422989" cy="37019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63986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err="1" smtClean="0"/>
              <a:t>contd</a:t>
            </a:r>
            <a:r>
              <a:rPr lang="en-IN" dirty="0" smtClean="0"/>
              <a:t>…</a:t>
            </a:r>
            <a:endParaRPr lang="en-IN" dirty="0"/>
          </a:p>
        </p:txBody>
      </p:sp>
      <p:sp>
        <p:nvSpPr>
          <p:cNvPr id="3" name="Content Placeholder 2"/>
          <p:cNvSpPr>
            <a:spLocks noGrp="1"/>
          </p:cNvSpPr>
          <p:nvPr>
            <p:ph idx="1"/>
          </p:nvPr>
        </p:nvSpPr>
        <p:spPr/>
        <p:txBody>
          <a:bodyPr/>
          <a:lstStyle/>
          <a:p>
            <a:pPr marL="0" indent="0">
              <a:buNone/>
            </a:pPr>
            <a:r>
              <a:rPr lang="en-IN" dirty="0"/>
              <a:t>1) Servlet class is loaded</a:t>
            </a:r>
          </a:p>
          <a:p>
            <a:r>
              <a:rPr lang="en-IN" dirty="0"/>
              <a:t>The </a:t>
            </a:r>
            <a:r>
              <a:rPr lang="en-IN" dirty="0" err="1"/>
              <a:t>classloader</a:t>
            </a:r>
            <a:r>
              <a:rPr lang="en-IN" dirty="0"/>
              <a:t> is responsible to load the servlet class. The servlet class is loaded when the first request for the servlet is received by the web container.</a:t>
            </a:r>
          </a:p>
        </p:txBody>
      </p:sp>
    </p:spTree>
    <p:extLst>
      <p:ext uri="{BB962C8B-B14F-4D97-AF65-F5344CB8AC3E}">
        <p14:creationId xmlns="" xmlns:p14="http://schemas.microsoft.com/office/powerpoint/2010/main" val="392899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2. Servlet </a:t>
            </a:r>
            <a:r>
              <a:rPr lang="en-IN" dirty="0"/>
              <a:t>instance is created</a:t>
            </a:r>
          </a:p>
          <a:p>
            <a:r>
              <a:rPr lang="en-IN" dirty="0"/>
              <a:t>The web container creates the instance of a servlet after loading the servlet class. The servlet instance is created only once in the servlet life cycle.</a:t>
            </a:r>
          </a:p>
          <a:p>
            <a:pPr marL="0" indent="0">
              <a:buNone/>
            </a:pPr>
            <a:endParaRPr lang="en-IN" dirty="0"/>
          </a:p>
        </p:txBody>
      </p:sp>
    </p:spTree>
    <p:extLst>
      <p:ext uri="{BB962C8B-B14F-4D97-AF65-F5344CB8AC3E}">
        <p14:creationId xmlns="" xmlns:p14="http://schemas.microsoft.com/office/powerpoint/2010/main" val="3925803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1130</TotalTime>
  <Words>1619</Words>
  <Application>Microsoft Office PowerPoint</Application>
  <PresentationFormat>On-screen Show (4:3)</PresentationFormat>
  <Paragraphs>207</Paragraphs>
  <Slides>30</Slides>
  <Notes>1</Notes>
  <HiddenSlides>1</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SERVLETS</vt:lpstr>
      <vt:lpstr>SERVLETS</vt:lpstr>
      <vt:lpstr>Slide 3</vt:lpstr>
      <vt:lpstr>Benefits of servlets </vt:lpstr>
      <vt:lpstr>WEB TERMINOLOGY</vt:lpstr>
      <vt:lpstr>Servlet lifecycle</vt:lpstr>
      <vt:lpstr>Slide 7</vt:lpstr>
      <vt:lpstr>    contd…</vt:lpstr>
      <vt:lpstr>Slide 9</vt:lpstr>
      <vt:lpstr>init method is invoked</vt:lpstr>
      <vt:lpstr>Service method is invoked</vt:lpstr>
      <vt:lpstr>destroy method</vt:lpstr>
      <vt:lpstr>Servlet architecture</vt:lpstr>
      <vt:lpstr>SERVLET API</vt:lpstr>
      <vt:lpstr>Slide 15</vt:lpstr>
      <vt:lpstr>Servlet Interface </vt:lpstr>
      <vt:lpstr>Slide 17</vt:lpstr>
      <vt:lpstr>ServletRequest</vt:lpstr>
      <vt:lpstr>Slide 19</vt:lpstr>
      <vt:lpstr>ServletConfig Interface </vt:lpstr>
      <vt:lpstr>Methods of ServletConfig interface </vt:lpstr>
      <vt:lpstr>Slide 22</vt:lpstr>
      <vt:lpstr>Servlet Context</vt:lpstr>
      <vt:lpstr>Advantage of ServletContext </vt:lpstr>
      <vt:lpstr>Commonly used methods of ServletContext interface</vt:lpstr>
      <vt:lpstr>How to get the object of ServletContext interface </vt:lpstr>
      <vt:lpstr>Slide 27</vt:lpstr>
      <vt:lpstr>Syntax to provide the initialization parameter in Context scope </vt:lpstr>
      <vt:lpstr>Types of Servlet</vt:lpstr>
      <vt:lpstr>Types of servlets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SERVLETS</dc:title>
  <dc:creator>Admin</dc:creator>
  <cp:lastModifiedBy>Admin</cp:lastModifiedBy>
  <cp:revision>67</cp:revision>
  <dcterms:created xsi:type="dcterms:W3CDTF">2017-10-24T03:18:20Z</dcterms:created>
  <dcterms:modified xsi:type="dcterms:W3CDTF">2020-10-12T07:19:11Z</dcterms:modified>
</cp:coreProperties>
</file>