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20"/>
  </p:notesMasterIdLst>
  <p:sldIdLst>
    <p:sldId id="256" r:id="rId2"/>
    <p:sldId id="257" r:id="rId3"/>
    <p:sldId id="259" r:id="rId4"/>
    <p:sldId id="260" r:id="rId5"/>
    <p:sldId id="261" r:id="rId6"/>
    <p:sldId id="262" r:id="rId7"/>
    <p:sldId id="263" r:id="rId8"/>
    <p:sldId id="264" r:id="rId9"/>
    <p:sldId id="265" r:id="rId10"/>
    <p:sldId id="274"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860" y="-4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D8517E-77C3-43E8-AB95-AC1C2858DE6D}" type="datetimeFigureOut">
              <a:rPr lang="en-IN" smtClean="0"/>
              <a:t>27-09-2017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EE34F7-1ADD-469E-82E1-CF5763535AC4}" type="slidenum">
              <a:rPr lang="en-IN" smtClean="0"/>
              <a:t>‹#›</a:t>
            </a:fld>
            <a:endParaRPr lang="en-IN"/>
          </a:p>
        </p:txBody>
      </p:sp>
    </p:spTree>
    <p:extLst>
      <p:ext uri="{BB962C8B-B14F-4D97-AF65-F5344CB8AC3E}">
        <p14:creationId xmlns:p14="http://schemas.microsoft.com/office/powerpoint/2010/main" val="2616153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8EE34F7-1ADD-469E-82E1-CF5763535AC4}" type="slidenum">
              <a:rPr lang="en-IN" smtClean="0"/>
              <a:t>16</a:t>
            </a:fld>
            <a:endParaRPr lang="en-IN"/>
          </a:p>
        </p:txBody>
      </p:sp>
    </p:spTree>
    <p:extLst>
      <p:ext uri="{BB962C8B-B14F-4D97-AF65-F5344CB8AC3E}">
        <p14:creationId xmlns:p14="http://schemas.microsoft.com/office/powerpoint/2010/main" val="1631012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0EB27D1-13A2-4162-AE2D-5F8A5557F31E}" type="datetimeFigureOut">
              <a:rPr lang="en-IN" smtClean="0"/>
              <a:t>27-09-2017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A0592-5308-4C90-910F-01603B9AD9FD}" type="slidenum">
              <a:rPr lang="en-IN" smtClean="0"/>
              <a:t>‹#›</a:t>
            </a:fld>
            <a:endParaRPr lang="en-IN"/>
          </a:p>
        </p:txBody>
      </p:sp>
    </p:spTree>
    <p:extLst>
      <p:ext uri="{BB962C8B-B14F-4D97-AF65-F5344CB8AC3E}">
        <p14:creationId xmlns:p14="http://schemas.microsoft.com/office/powerpoint/2010/main" val="625514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EB27D1-13A2-4162-AE2D-5F8A5557F31E}" type="datetimeFigureOut">
              <a:rPr lang="en-IN" smtClean="0"/>
              <a:t>27-09-2017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A0592-5308-4C90-910F-01603B9AD9FD}" type="slidenum">
              <a:rPr lang="en-IN" smtClean="0"/>
              <a:t>‹#›</a:t>
            </a:fld>
            <a:endParaRPr lang="en-IN"/>
          </a:p>
        </p:txBody>
      </p:sp>
    </p:spTree>
    <p:extLst>
      <p:ext uri="{BB962C8B-B14F-4D97-AF65-F5344CB8AC3E}">
        <p14:creationId xmlns:p14="http://schemas.microsoft.com/office/powerpoint/2010/main" val="309606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EB27D1-13A2-4162-AE2D-5F8A5557F31E}" type="datetimeFigureOut">
              <a:rPr lang="en-IN" smtClean="0"/>
              <a:t>27-09-2017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A0592-5308-4C90-910F-01603B9AD9FD}" type="slidenum">
              <a:rPr lang="en-IN" smtClean="0"/>
              <a:t>‹#›</a:t>
            </a:fld>
            <a:endParaRPr lang="en-IN"/>
          </a:p>
        </p:txBody>
      </p:sp>
    </p:spTree>
    <p:extLst>
      <p:ext uri="{BB962C8B-B14F-4D97-AF65-F5344CB8AC3E}">
        <p14:creationId xmlns:p14="http://schemas.microsoft.com/office/powerpoint/2010/main" val="4069920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EB27D1-13A2-4162-AE2D-5F8A5557F31E}" type="datetimeFigureOut">
              <a:rPr lang="en-IN" smtClean="0"/>
              <a:t>27-09-2017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A0592-5308-4C90-910F-01603B9AD9FD}" type="slidenum">
              <a:rPr lang="en-IN" smtClean="0"/>
              <a:t>‹#›</a:t>
            </a:fld>
            <a:endParaRPr lang="en-IN"/>
          </a:p>
        </p:txBody>
      </p:sp>
    </p:spTree>
    <p:extLst>
      <p:ext uri="{BB962C8B-B14F-4D97-AF65-F5344CB8AC3E}">
        <p14:creationId xmlns:p14="http://schemas.microsoft.com/office/powerpoint/2010/main" val="3421758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EB27D1-13A2-4162-AE2D-5F8A5557F31E}" type="datetimeFigureOut">
              <a:rPr lang="en-IN" smtClean="0"/>
              <a:t>27-09-2017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A0592-5308-4C90-910F-01603B9AD9FD}" type="slidenum">
              <a:rPr lang="en-IN" smtClean="0"/>
              <a:t>‹#›</a:t>
            </a:fld>
            <a:endParaRPr lang="en-IN"/>
          </a:p>
        </p:txBody>
      </p:sp>
    </p:spTree>
    <p:extLst>
      <p:ext uri="{BB962C8B-B14F-4D97-AF65-F5344CB8AC3E}">
        <p14:creationId xmlns:p14="http://schemas.microsoft.com/office/powerpoint/2010/main" val="401661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0EB27D1-13A2-4162-AE2D-5F8A5557F31E}" type="datetimeFigureOut">
              <a:rPr lang="en-IN" smtClean="0"/>
              <a:t>27-09-2017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AA0592-5308-4C90-910F-01603B9AD9FD}" type="slidenum">
              <a:rPr lang="en-IN" smtClean="0"/>
              <a:t>‹#›</a:t>
            </a:fld>
            <a:endParaRPr lang="en-IN"/>
          </a:p>
        </p:txBody>
      </p:sp>
    </p:spTree>
    <p:extLst>
      <p:ext uri="{BB962C8B-B14F-4D97-AF65-F5344CB8AC3E}">
        <p14:creationId xmlns:p14="http://schemas.microsoft.com/office/powerpoint/2010/main" val="202737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0EB27D1-13A2-4162-AE2D-5F8A5557F31E}" type="datetimeFigureOut">
              <a:rPr lang="en-IN" smtClean="0"/>
              <a:t>27-09-2017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AA0592-5308-4C90-910F-01603B9AD9FD}" type="slidenum">
              <a:rPr lang="en-IN" smtClean="0"/>
              <a:t>‹#›</a:t>
            </a:fld>
            <a:endParaRPr lang="en-IN"/>
          </a:p>
        </p:txBody>
      </p:sp>
    </p:spTree>
    <p:extLst>
      <p:ext uri="{BB962C8B-B14F-4D97-AF65-F5344CB8AC3E}">
        <p14:creationId xmlns:p14="http://schemas.microsoft.com/office/powerpoint/2010/main" val="4290420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0EB27D1-13A2-4162-AE2D-5F8A5557F31E}" type="datetimeFigureOut">
              <a:rPr lang="en-IN" smtClean="0"/>
              <a:t>27-09-2017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AA0592-5308-4C90-910F-01603B9AD9FD}" type="slidenum">
              <a:rPr lang="en-IN" smtClean="0"/>
              <a:t>‹#›</a:t>
            </a:fld>
            <a:endParaRPr lang="en-IN"/>
          </a:p>
        </p:txBody>
      </p:sp>
    </p:spTree>
    <p:extLst>
      <p:ext uri="{BB962C8B-B14F-4D97-AF65-F5344CB8AC3E}">
        <p14:creationId xmlns:p14="http://schemas.microsoft.com/office/powerpoint/2010/main" val="1038371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B27D1-13A2-4162-AE2D-5F8A5557F31E}" type="datetimeFigureOut">
              <a:rPr lang="en-IN" smtClean="0"/>
              <a:t>27-09-2017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AA0592-5308-4C90-910F-01603B9AD9FD}" type="slidenum">
              <a:rPr lang="en-IN" smtClean="0"/>
              <a:t>‹#›</a:t>
            </a:fld>
            <a:endParaRPr lang="en-IN"/>
          </a:p>
        </p:txBody>
      </p:sp>
    </p:spTree>
    <p:extLst>
      <p:ext uri="{BB962C8B-B14F-4D97-AF65-F5344CB8AC3E}">
        <p14:creationId xmlns:p14="http://schemas.microsoft.com/office/powerpoint/2010/main" val="1128292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EB27D1-13A2-4162-AE2D-5F8A5557F31E}" type="datetimeFigureOut">
              <a:rPr lang="en-IN" smtClean="0"/>
              <a:t>27-09-2017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AA0592-5308-4C90-910F-01603B9AD9FD}" type="slidenum">
              <a:rPr lang="en-IN" smtClean="0"/>
              <a:t>‹#›</a:t>
            </a:fld>
            <a:endParaRPr lang="en-IN"/>
          </a:p>
        </p:txBody>
      </p:sp>
    </p:spTree>
    <p:extLst>
      <p:ext uri="{BB962C8B-B14F-4D97-AF65-F5344CB8AC3E}">
        <p14:creationId xmlns:p14="http://schemas.microsoft.com/office/powerpoint/2010/main" val="1703878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EB27D1-13A2-4162-AE2D-5F8A5557F31E}" type="datetimeFigureOut">
              <a:rPr lang="en-IN" smtClean="0"/>
              <a:t>27-09-2017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AA0592-5308-4C90-910F-01603B9AD9FD}" type="slidenum">
              <a:rPr lang="en-IN" smtClean="0"/>
              <a:t>‹#›</a:t>
            </a:fld>
            <a:endParaRPr lang="en-IN"/>
          </a:p>
        </p:txBody>
      </p:sp>
    </p:spTree>
    <p:extLst>
      <p:ext uri="{BB962C8B-B14F-4D97-AF65-F5344CB8AC3E}">
        <p14:creationId xmlns:p14="http://schemas.microsoft.com/office/powerpoint/2010/main" val="2708073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EB27D1-13A2-4162-AE2D-5F8A5557F31E}" type="datetimeFigureOut">
              <a:rPr lang="en-IN" smtClean="0"/>
              <a:t>27-09-2017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AA0592-5308-4C90-910F-01603B9AD9FD}" type="slidenum">
              <a:rPr lang="en-IN" smtClean="0"/>
              <a:t>‹#›</a:t>
            </a:fld>
            <a:endParaRPr lang="en-IN"/>
          </a:p>
        </p:txBody>
      </p:sp>
    </p:spTree>
    <p:extLst>
      <p:ext uri="{BB962C8B-B14F-4D97-AF65-F5344CB8AC3E}">
        <p14:creationId xmlns:p14="http://schemas.microsoft.com/office/powerpoint/2010/main" val="2091608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JSP ACTION TAGS</a:t>
            </a:r>
            <a:br>
              <a:rPr lang="en-IN" dirty="0" smtClean="0"/>
            </a:b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492681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620688"/>
            <a:ext cx="8229600" cy="5505475"/>
          </a:xfrm>
        </p:spPr>
        <p:txBody>
          <a:bodyPr>
            <a:normAutofit lnSpcReduction="10000"/>
          </a:bodyPr>
          <a:lstStyle/>
          <a:p>
            <a:pPr lvl="0"/>
            <a:r>
              <a:rPr lang="en-IN" b="1" dirty="0" smtClean="0"/>
              <a:t>class: </a:t>
            </a:r>
            <a:r>
              <a:rPr lang="en-IN" dirty="0" smtClean="0"/>
              <a:t>instantiates the specified bean class (i.e. creates an object of the bean class) but it must have no-</a:t>
            </a:r>
            <a:r>
              <a:rPr lang="en-IN" dirty="0" err="1" smtClean="0"/>
              <a:t>arg</a:t>
            </a:r>
            <a:r>
              <a:rPr lang="en-IN" dirty="0" smtClean="0"/>
              <a:t> or no constructor and must not be abstract.</a:t>
            </a:r>
            <a:endParaRPr lang="en-IN" sz="2800" dirty="0" smtClean="0"/>
          </a:p>
          <a:p>
            <a:pPr lvl="0"/>
            <a:r>
              <a:rPr lang="en-IN" b="1" dirty="0" smtClean="0"/>
              <a:t>type: </a:t>
            </a:r>
            <a:r>
              <a:rPr lang="en-IN" dirty="0" smtClean="0"/>
              <a:t>provides the bean a data type if the bean already exists in the scope. It is mainly used with class or </a:t>
            </a:r>
            <a:r>
              <a:rPr lang="en-IN" dirty="0" err="1" smtClean="0"/>
              <a:t>beanName</a:t>
            </a:r>
            <a:r>
              <a:rPr lang="en-IN" dirty="0" smtClean="0"/>
              <a:t> attribute. If you use it without class or </a:t>
            </a:r>
            <a:r>
              <a:rPr lang="en-IN" dirty="0" err="1" smtClean="0"/>
              <a:t>beanName</a:t>
            </a:r>
            <a:r>
              <a:rPr lang="en-IN" dirty="0" smtClean="0"/>
              <a:t>, no bean is instantiated.</a:t>
            </a:r>
            <a:endParaRPr lang="en-IN" sz="2800" dirty="0" smtClean="0"/>
          </a:p>
          <a:p>
            <a:pPr lvl="0"/>
            <a:r>
              <a:rPr lang="en-IN" b="1" dirty="0" err="1" smtClean="0"/>
              <a:t>beanName</a:t>
            </a:r>
            <a:r>
              <a:rPr lang="en-IN" b="1" dirty="0" smtClean="0"/>
              <a:t>: </a:t>
            </a:r>
            <a:r>
              <a:rPr lang="en-IN" dirty="0" smtClean="0"/>
              <a:t>instantiates the bean using the </a:t>
            </a:r>
            <a:r>
              <a:rPr lang="en-IN" dirty="0" err="1" smtClean="0"/>
              <a:t>java.beans.Beans.instantiate</a:t>
            </a:r>
            <a:r>
              <a:rPr lang="en-IN" dirty="0" smtClean="0"/>
              <a:t>() method.</a:t>
            </a:r>
            <a:endParaRPr lang="en-IN" sz="2800" dirty="0" smtClean="0"/>
          </a:p>
          <a:p>
            <a:endParaRPr lang="en-IN" dirty="0" smtClean="0"/>
          </a:p>
          <a:p>
            <a:endParaRPr lang="en-IN" dirty="0"/>
          </a:p>
        </p:txBody>
      </p:sp>
    </p:spTree>
    <p:extLst>
      <p:ext uri="{BB962C8B-B14F-4D97-AF65-F5344CB8AC3E}">
        <p14:creationId xmlns:p14="http://schemas.microsoft.com/office/powerpoint/2010/main" val="3863313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Simple example of </a:t>
            </a:r>
            <a:r>
              <a:rPr lang="en-IN" b="1" dirty="0" err="1" smtClean="0"/>
              <a:t>jsp:useBean</a:t>
            </a:r>
            <a:r>
              <a:rPr lang="en-IN" b="1" dirty="0" smtClean="0"/>
              <a:t> action tag</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In </a:t>
            </a:r>
            <a:r>
              <a:rPr lang="en-IN" dirty="0"/>
              <a:t>this example, we are simply invoking the method of the Bean class. </a:t>
            </a:r>
          </a:p>
          <a:p>
            <a:pPr marL="0" indent="0">
              <a:buNone/>
            </a:pPr>
            <a:r>
              <a:rPr lang="en-IN" b="1" dirty="0" smtClean="0"/>
              <a:t>Calculator.java </a:t>
            </a:r>
            <a:r>
              <a:rPr lang="en-IN" b="1" dirty="0"/>
              <a:t>(a simple Bean class)</a:t>
            </a:r>
            <a:endParaRPr lang="en-IN" dirty="0"/>
          </a:p>
          <a:p>
            <a:pPr marL="0" indent="0">
              <a:buNone/>
            </a:pPr>
            <a:r>
              <a:rPr lang="en-IN" dirty="0"/>
              <a:t>package </a:t>
            </a:r>
            <a:r>
              <a:rPr lang="en-IN" dirty="0" err="1"/>
              <a:t>com.javatpoint</a:t>
            </a:r>
            <a:r>
              <a:rPr lang="en-IN" dirty="0"/>
              <a:t>;  </a:t>
            </a:r>
          </a:p>
          <a:p>
            <a:pPr marL="0" indent="0">
              <a:buNone/>
            </a:pPr>
            <a:r>
              <a:rPr lang="en-IN" dirty="0"/>
              <a:t>public class Calculator{  </a:t>
            </a:r>
          </a:p>
          <a:p>
            <a:pPr marL="0" indent="0">
              <a:buNone/>
            </a:pPr>
            <a:r>
              <a:rPr lang="en-IN" dirty="0" smtClean="0"/>
              <a:t>public</a:t>
            </a:r>
            <a:r>
              <a:rPr lang="en-IN" dirty="0"/>
              <a:t> </a:t>
            </a:r>
            <a:r>
              <a:rPr lang="en-IN" dirty="0" err="1"/>
              <a:t>int</a:t>
            </a:r>
            <a:r>
              <a:rPr lang="en-IN" dirty="0"/>
              <a:t> cube(</a:t>
            </a:r>
            <a:r>
              <a:rPr lang="en-IN" dirty="0" err="1"/>
              <a:t>int</a:t>
            </a:r>
            <a:r>
              <a:rPr lang="en-IN" dirty="0"/>
              <a:t> n){return n*n*n;}  </a:t>
            </a:r>
          </a:p>
          <a:p>
            <a:pPr marL="0" indent="0">
              <a:buNone/>
            </a:pPr>
            <a:r>
              <a:rPr lang="en-IN" dirty="0" smtClean="0"/>
              <a:t>}</a:t>
            </a:r>
            <a:r>
              <a:rPr lang="en-IN" dirty="0"/>
              <a:t>  </a:t>
            </a:r>
          </a:p>
          <a:p>
            <a:pPr marL="0" indent="0">
              <a:buNone/>
            </a:pPr>
            <a:endParaRPr lang="en-IN" b="1" dirty="0" smtClean="0"/>
          </a:p>
          <a:p>
            <a:pPr marL="0" indent="0">
              <a:buNone/>
            </a:pPr>
            <a:r>
              <a:rPr lang="en-IN" b="1" dirty="0" err="1" smtClean="0"/>
              <a:t>index.jsp</a:t>
            </a:r>
            <a:r>
              <a:rPr lang="en-IN" b="1" dirty="0" smtClean="0"/>
              <a:t> </a:t>
            </a:r>
            <a:r>
              <a:rPr lang="en-IN" b="1" dirty="0"/>
              <a:t>file</a:t>
            </a:r>
            <a:endParaRPr lang="en-IN" dirty="0"/>
          </a:p>
          <a:p>
            <a:pPr marL="0" indent="0">
              <a:buNone/>
            </a:pPr>
            <a:r>
              <a:rPr lang="en-IN" dirty="0"/>
              <a:t>&lt;</a:t>
            </a:r>
            <a:r>
              <a:rPr lang="en-IN" dirty="0" err="1"/>
              <a:t>jsp:useBean</a:t>
            </a:r>
            <a:r>
              <a:rPr lang="en-IN" dirty="0"/>
              <a:t> id="</a:t>
            </a:r>
            <a:r>
              <a:rPr lang="en-IN" dirty="0" err="1"/>
              <a:t>obj</a:t>
            </a:r>
            <a:r>
              <a:rPr lang="en-IN" dirty="0"/>
              <a:t>" class="</a:t>
            </a:r>
            <a:r>
              <a:rPr lang="en-IN" dirty="0" err="1"/>
              <a:t>com.javatpoint.Calculator</a:t>
            </a:r>
            <a:r>
              <a:rPr lang="en-IN" dirty="0"/>
              <a:t>"/&gt;  </a:t>
            </a:r>
          </a:p>
          <a:p>
            <a:pPr marL="0" indent="0">
              <a:buNone/>
            </a:pPr>
            <a:r>
              <a:rPr lang="en-IN" dirty="0" smtClean="0"/>
              <a:t>&lt;%</a:t>
            </a:r>
            <a:r>
              <a:rPr lang="en-IN" dirty="0"/>
              <a:t>  </a:t>
            </a:r>
          </a:p>
          <a:p>
            <a:pPr marL="0" indent="0">
              <a:buNone/>
            </a:pPr>
            <a:r>
              <a:rPr lang="en-IN" dirty="0" err="1"/>
              <a:t>int</a:t>
            </a:r>
            <a:r>
              <a:rPr lang="en-IN" dirty="0"/>
              <a:t> m=</a:t>
            </a:r>
            <a:r>
              <a:rPr lang="en-IN" dirty="0" err="1"/>
              <a:t>obj.cube</a:t>
            </a:r>
            <a:r>
              <a:rPr lang="en-IN" dirty="0"/>
              <a:t>(5);  </a:t>
            </a:r>
          </a:p>
          <a:p>
            <a:pPr marL="0" indent="0">
              <a:buNone/>
            </a:pPr>
            <a:r>
              <a:rPr lang="en-IN" dirty="0" err="1"/>
              <a:t>out.print</a:t>
            </a:r>
            <a:r>
              <a:rPr lang="en-IN" dirty="0"/>
              <a:t>("cube of 5 is "+m);  </a:t>
            </a:r>
          </a:p>
          <a:p>
            <a:pPr marL="0" indent="0">
              <a:buNone/>
            </a:pPr>
            <a:r>
              <a:rPr lang="en-IN" dirty="0"/>
              <a:t>%&gt;  </a:t>
            </a:r>
          </a:p>
          <a:p>
            <a:pPr marL="0" indent="0">
              <a:buNone/>
            </a:pPr>
            <a:endParaRPr lang="en-IN" dirty="0"/>
          </a:p>
        </p:txBody>
      </p:sp>
    </p:spTree>
    <p:extLst>
      <p:ext uri="{BB962C8B-B14F-4D97-AF65-F5344CB8AC3E}">
        <p14:creationId xmlns:p14="http://schemas.microsoft.com/office/powerpoint/2010/main" val="2500244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smtClean="0"/>
              <a:t>jsp:setProperty</a:t>
            </a:r>
            <a:r>
              <a:rPr lang="en-IN" b="1" dirty="0" smtClean="0"/>
              <a:t> and </a:t>
            </a:r>
            <a:r>
              <a:rPr lang="en-IN" b="1" dirty="0" err="1" smtClean="0"/>
              <a:t>jsp:getProperty</a:t>
            </a:r>
            <a:r>
              <a:rPr lang="en-IN" b="1" dirty="0" smtClean="0"/>
              <a:t> action tags</a:t>
            </a: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IN" dirty="0"/>
              <a:t>The </a:t>
            </a:r>
            <a:r>
              <a:rPr lang="en-IN" dirty="0" err="1"/>
              <a:t>setProperty</a:t>
            </a:r>
            <a:r>
              <a:rPr lang="en-IN" dirty="0"/>
              <a:t> and </a:t>
            </a:r>
            <a:r>
              <a:rPr lang="en-IN" dirty="0" err="1"/>
              <a:t>getProperty</a:t>
            </a:r>
            <a:r>
              <a:rPr lang="en-IN" dirty="0"/>
              <a:t> action tags are used for developing web application with Java Bean. In web </a:t>
            </a:r>
            <a:r>
              <a:rPr lang="en-IN" dirty="0" err="1"/>
              <a:t>devlopment</a:t>
            </a:r>
            <a:r>
              <a:rPr lang="en-IN" dirty="0"/>
              <a:t>, bean class is mostly used because it is a reusable software component that represents data. </a:t>
            </a:r>
          </a:p>
          <a:p>
            <a:r>
              <a:rPr lang="en-IN" dirty="0"/>
              <a:t>The </a:t>
            </a:r>
            <a:r>
              <a:rPr lang="en-IN" dirty="0" err="1"/>
              <a:t>jsp:setProperty</a:t>
            </a:r>
            <a:r>
              <a:rPr lang="en-IN" dirty="0"/>
              <a:t> action tag sets a property value or values in a bean using the setter method. </a:t>
            </a:r>
          </a:p>
          <a:p>
            <a:pPr marL="0" indent="0">
              <a:buNone/>
            </a:pPr>
            <a:endParaRPr lang="en-IN" dirty="0"/>
          </a:p>
        </p:txBody>
      </p:sp>
    </p:spTree>
    <p:extLst>
      <p:ext uri="{BB962C8B-B14F-4D97-AF65-F5344CB8AC3E}">
        <p14:creationId xmlns:p14="http://schemas.microsoft.com/office/powerpoint/2010/main" val="2996140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Syntax of </a:t>
            </a:r>
            <a:r>
              <a:rPr lang="en-IN" b="1" dirty="0" err="1" smtClean="0"/>
              <a:t>jsp:setProperty</a:t>
            </a:r>
            <a:r>
              <a:rPr lang="en-IN" b="1" dirty="0" smtClean="0"/>
              <a:t> action tag</a:t>
            </a:r>
            <a:r>
              <a:rPr lang="en-IN" dirty="0" smtClean="0"/>
              <a:t/>
            </a:r>
            <a:br>
              <a:rPr lang="en-IN" dirty="0" smtClean="0"/>
            </a:br>
            <a:endParaRPr lang="en-IN" dirty="0"/>
          </a:p>
        </p:txBody>
      </p:sp>
      <p:sp>
        <p:nvSpPr>
          <p:cNvPr id="3" name="Content Placeholder 2"/>
          <p:cNvSpPr>
            <a:spLocks noGrp="1"/>
          </p:cNvSpPr>
          <p:nvPr>
            <p:ph idx="1"/>
          </p:nvPr>
        </p:nvSpPr>
        <p:spPr/>
        <p:txBody>
          <a:bodyPr/>
          <a:lstStyle/>
          <a:p>
            <a:pPr marL="0" lvl="0" indent="0">
              <a:buNone/>
            </a:pPr>
            <a:r>
              <a:rPr lang="en-IN" dirty="0" smtClean="0"/>
              <a:t>&lt;</a:t>
            </a:r>
            <a:r>
              <a:rPr lang="en-IN" dirty="0" err="1"/>
              <a:t>jsp:setProperty</a:t>
            </a:r>
            <a:r>
              <a:rPr lang="en-IN" dirty="0"/>
              <a:t> name="</a:t>
            </a:r>
            <a:r>
              <a:rPr lang="en-IN" dirty="0" err="1"/>
              <a:t>instanceOfBean</a:t>
            </a:r>
            <a:r>
              <a:rPr lang="en-IN" dirty="0"/>
              <a:t>" property= "*"   |   </a:t>
            </a:r>
          </a:p>
          <a:p>
            <a:pPr marL="0" lvl="0" indent="0">
              <a:buNone/>
            </a:pPr>
            <a:r>
              <a:rPr lang="en-IN" dirty="0"/>
              <a:t>property="</a:t>
            </a:r>
            <a:r>
              <a:rPr lang="en-IN" dirty="0" err="1"/>
              <a:t>propertyName</a:t>
            </a:r>
            <a:r>
              <a:rPr lang="en-IN" dirty="0"/>
              <a:t>" </a:t>
            </a:r>
            <a:r>
              <a:rPr lang="en-IN" dirty="0" err="1"/>
              <a:t>param</a:t>
            </a:r>
            <a:r>
              <a:rPr lang="en-IN" dirty="0"/>
              <a:t>="</a:t>
            </a:r>
            <a:r>
              <a:rPr lang="en-IN" dirty="0" err="1"/>
              <a:t>parameterName</a:t>
            </a:r>
            <a:r>
              <a:rPr lang="en-IN" dirty="0"/>
              <a:t>"  |   </a:t>
            </a:r>
          </a:p>
          <a:p>
            <a:pPr marL="0" lvl="0" indent="0">
              <a:buNone/>
            </a:pPr>
            <a:r>
              <a:rPr lang="en-IN" dirty="0"/>
              <a:t>property="</a:t>
            </a:r>
            <a:r>
              <a:rPr lang="en-IN" dirty="0" err="1"/>
              <a:t>propertyName</a:t>
            </a:r>
            <a:r>
              <a:rPr lang="en-IN" dirty="0"/>
              <a:t>" value="{ string | &lt;%= expression %&gt;}"   </a:t>
            </a:r>
          </a:p>
          <a:p>
            <a:pPr marL="0" indent="0">
              <a:buNone/>
            </a:pPr>
            <a:r>
              <a:rPr lang="en-IN" dirty="0"/>
              <a:t>/&gt; </a:t>
            </a:r>
          </a:p>
        </p:txBody>
      </p:sp>
    </p:spTree>
    <p:extLst>
      <p:ext uri="{BB962C8B-B14F-4D97-AF65-F5344CB8AC3E}">
        <p14:creationId xmlns:p14="http://schemas.microsoft.com/office/powerpoint/2010/main" val="3412567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124744"/>
            <a:ext cx="8229600" cy="5001419"/>
          </a:xfrm>
        </p:spPr>
        <p:txBody>
          <a:bodyPr>
            <a:normAutofit/>
          </a:bodyPr>
          <a:lstStyle/>
          <a:p>
            <a:pPr marL="0" indent="0">
              <a:buNone/>
            </a:pPr>
            <a:r>
              <a:rPr lang="en-IN" b="1" dirty="0"/>
              <a:t>to set all the values of incoming request in the bean</a:t>
            </a:r>
            <a:endParaRPr lang="en-IN" dirty="0"/>
          </a:p>
          <a:p>
            <a:pPr marL="0" lvl="0" indent="0">
              <a:buNone/>
            </a:pPr>
            <a:r>
              <a:rPr lang="en-IN" dirty="0" smtClean="0"/>
              <a:t>&lt;</a:t>
            </a:r>
            <a:r>
              <a:rPr lang="en-IN" dirty="0" err="1"/>
              <a:t>jsp:setProperty</a:t>
            </a:r>
            <a:r>
              <a:rPr lang="en-IN" dirty="0"/>
              <a:t> name="bean" property="*" /&gt; </a:t>
            </a:r>
            <a:endParaRPr lang="en-IN" dirty="0" smtClean="0"/>
          </a:p>
          <a:p>
            <a:pPr marL="0" indent="0">
              <a:buNone/>
            </a:pPr>
            <a:r>
              <a:rPr lang="en-IN" b="1" dirty="0" smtClean="0"/>
              <a:t>To </a:t>
            </a:r>
            <a:r>
              <a:rPr lang="en-IN" b="1" dirty="0"/>
              <a:t>set value of the incoming specific property</a:t>
            </a:r>
            <a:endParaRPr lang="en-IN" dirty="0"/>
          </a:p>
          <a:p>
            <a:pPr marL="0" lvl="0" indent="0">
              <a:buNone/>
            </a:pPr>
            <a:r>
              <a:rPr lang="en-IN" dirty="0" smtClean="0"/>
              <a:t>&lt;</a:t>
            </a:r>
            <a:r>
              <a:rPr lang="en-IN" dirty="0" err="1"/>
              <a:t>jsp:setProperty</a:t>
            </a:r>
            <a:r>
              <a:rPr lang="en-IN" dirty="0"/>
              <a:t> name="bean" property="username" /&gt;   </a:t>
            </a:r>
          </a:p>
          <a:p>
            <a:pPr marL="0" indent="0">
              <a:buNone/>
            </a:pPr>
            <a:r>
              <a:rPr lang="en-IN" b="1" dirty="0" smtClean="0"/>
              <a:t>To </a:t>
            </a:r>
            <a:r>
              <a:rPr lang="en-IN" b="1" dirty="0"/>
              <a:t>set a specific value in the </a:t>
            </a:r>
            <a:r>
              <a:rPr lang="en-IN" b="1" dirty="0" smtClean="0"/>
              <a:t>property</a:t>
            </a:r>
          </a:p>
          <a:p>
            <a:pPr marL="0" indent="0">
              <a:buNone/>
            </a:pPr>
            <a:r>
              <a:rPr lang="en-IN" dirty="0"/>
              <a:t>&lt;</a:t>
            </a:r>
            <a:r>
              <a:rPr lang="en-IN" dirty="0" err="1"/>
              <a:t>jsp:setProperty</a:t>
            </a:r>
            <a:r>
              <a:rPr lang="en-IN" dirty="0"/>
              <a:t> name="bean" property="username" value="Kumar" /&gt;</a:t>
            </a:r>
          </a:p>
          <a:p>
            <a:pPr marL="0" indent="0">
              <a:buNone/>
            </a:pPr>
            <a:endParaRPr lang="en-IN" dirty="0"/>
          </a:p>
        </p:txBody>
      </p:sp>
    </p:spTree>
    <p:extLst>
      <p:ext uri="{BB962C8B-B14F-4D97-AF65-F5344CB8AC3E}">
        <p14:creationId xmlns:p14="http://schemas.microsoft.com/office/powerpoint/2010/main" val="3361887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smtClean="0"/>
              <a:t>jsp:getProperty</a:t>
            </a:r>
            <a:r>
              <a:rPr lang="en-IN" b="1" dirty="0" smtClean="0"/>
              <a:t> action tag</a:t>
            </a: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The </a:t>
            </a:r>
            <a:r>
              <a:rPr lang="en-IN" dirty="0" err="1"/>
              <a:t>jsp:getProperty</a:t>
            </a:r>
            <a:r>
              <a:rPr lang="en-IN" dirty="0"/>
              <a:t> action tag returns the value of the property. </a:t>
            </a:r>
          </a:p>
          <a:p>
            <a:pPr marL="0" indent="0">
              <a:buNone/>
            </a:pPr>
            <a:r>
              <a:rPr lang="en-IN" b="1" dirty="0"/>
              <a:t>Syntax of </a:t>
            </a:r>
            <a:r>
              <a:rPr lang="en-IN" b="1" dirty="0" err="1"/>
              <a:t>jsp:getProperty</a:t>
            </a:r>
            <a:r>
              <a:rPr lang="en-IN" b="1" dirty="0"/>
              <a:t> action tag</a:t>
            </a:r>
            <a:endParaRPr lang="en-IN" dirty="0"/>
          </a:p>
          <a:p>
            <a:pPr lvl="0"/>
            <a:r>
              <a:rPr lang="en-IN" dirty="0"/>
              <a:t>&lt;</a:t>
            </a:r>
            <a:r>
              <a:rPr lang="en-IN" dirty="0" err="1"/>
              <a:t>jsp:getProperty</a:t>
            </a:r>
            <a:r>
              <a:rPr lang="en-IN" dirty="0"/>
              <a:t> name="</a:t>
            </a:r>
            <a:r>
              <a:rPr lang="en-IN" dirty="0" err="1"/>
              <a:t>instanceOfBean</a:t>
            </a:r>
            <a:r>
              <a:rPr lang="en-IN" dirty="0"/>
              <a:t>" property="</a:t>
            </a:r>
            <a:r>
              <a:rPr lang="en-IN" dirty="0" err="1"/>
              <a:t>propertyName</a:t>
            </a:r>
            <a:r>
              <a:rPr lang="en-IN" dirty="0"/>
              <a:t>" /&gt;  </a:t>
            </a:r>
          </a:p>
          <a:p>
            <a:pPr marL="0" indent="0">
              <a:buNone/>
            </a:pPr>
            <a:r>
              <a:rPr lang="en-IN" b="1" dirty="0"/>
              <a:t>Simple example of </a:t>
            </a:r>
            <a:r>
              <a:rPr lang="en-IN" b="1" dirty="0" err="1"/>
              <a:t>jsp:getProperty</a:t>
            </a:r>
            <a:r>
              <a:rPr lang="en-IN" b="1" dirty="0"/>
              <a:t> action tag</a:t>
            </a:r>
            <a:endParaRPr lang="en-IN" dirty="0"/>
          </a:p>
          <a:p>
            <a:pPr lvl="0"/>
            <a:r>
              <a:rPr lang="en-IN" dirty="0"/>
              <a:t>&lt;</a:t>
            </a:r>
            <a:r>
              <a:rPr lang="en-IN" dirty="0" err="1"/>
              <a:t>jsp:getProperty</a:t>
            </a:r>
            <a:r>
              <a:rPr lang="en-IN" dirty="0"/>
              <a:t> name="</a:t>
            </a:r>
            <a:r>
              <a:rPr lang="en-IN" dirty="0" err="1"/>
              <a:t>obj</a:t>
            </a:r>
            <a:r>
              <a:rPr lang="en-IN" dirty="0"/>
              <a:t>" property="name" /&gt;  </a:t>
            </a:r>
          </a:p>
          <a:p>
            <a:endParaRPr lang="en-IN" dirty="0"/>
          </a:p>
        </p:txBody>
      </p:sp>
    </p:spTree>
    <p:extLst>
      <p:ext uri="{BB962C8B-B14F-4D97-AF65-F5344CB8AC3E}">
        <p14:creationId xmlns:p14="http://schemas.microsoft.com/office/powerpoint/2010/main" val="1141077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Displaying applet in JSP (</a:t>
            </a:r>
            <a:r>
              <a:rPr lang="en-IN" b="1" dirty="0" err="1" smtClean="0"/>
              <a:t>jsp:plugin</a:t>
            </a:r>
            <a:r>
              <a:rPr lang="en-IN" b="1" dirty="0" smtClean="0"/>
              <a:t> action tag)</a:t>
            </a:r>
            <a:r>
              <a:rPr lang="en-IN" dirty="0" smtClean="0"/>
              <a:t/>
            </a:r>
            <a:br>
              <a:rPr lang="en-IN" dirty="0" smtClean="0"/>
            </a:br>
            <a:endParaRPr lang="en-IN" dirty="0"/>
          </a:p>
        </p:txBody>
      </p:sp>
      <p:sp>
        <p:nvSpPr>
          <p:cNvPr id="3" name="Content Placeholder 2"/>
          <p:cNvSpPr>
            <a:spLocks noGrp="1"/>
          </p:cNvSpPr>
          <p:nvPr>
            <p:ph idx="1"/>
          </p:nvPr>
        </p:nvSpPr>
        <p:spPr>
          <a:xfrm>
            <a:off x="467544" y="1196752"/>
            <a:ext cx="8229600" cy="5030019"/>
          </a:xfrm>
        </p:spPr>
        <p:txBody>
          <a:bodyPr>
            <a:normAutofit/>
          </a:bodyPr>
          <a:lstStyle/>
          <a:p>
            <a:pPr marL="0" indent="0">
              <a:buNone/>
            </a:pPr>
            <a:r>
              <a:rPr lang="en-IN" dirty="0" smtClean="0"/>
              <a:t>The </a:t>
            </a:r>
            <a:r>
              <a:rPr lang="en-IN" dirty="0" err="1"/>
              <a:t>jsp:plugin</a:t>
            </a:r>
            <a:r>
              <a:rPr lang="en-IN" dirty="0"/>
              <a:t> action tag is used to embed applet in the </a:t>
            </a:r>
            <a:r>
              <a:rPr lang="en-IN" dirty="0" err="1"/>
              <a:t>jsp</a:t>
            </a:r>
            <a:r>
              <a:rPr lang="en-IN" dirty="0"/>
              <a:t> file. The </a:t>
            </a:r>
            <a:r>
              <a:rPr lang="en-IN" dirty="0" err="1"/>
              <a:t>jsp:plugin</a:t>
            </a:r>
            <a:r>
              <a:rPr lang="en-IN" dirty="0"/>
              <a:t> action tag downloads plugin at client side to execute an applet or bean. </a:t>
            </a:r>
          </a:p>
          <a:p>
            <a:pPr marL="0" indent="0">
              <a:buNone/>
            </a:pPr>
            <a:r>
              <a:rPr lang="en-IN" b="1" dirty="0"/>
              <a:t>Syntax of </a:t>
            </a:r>
            <a:r>
              <a:rPr lang="en-IN" b="1" dirty="0" err="1"/>
              <a:t>jsp:plugin</a:t>
            </a:r>
            <a:r>
              <a:rPr lang="en-IN" b="1" dirty="0"/>
              <a:t> action tag</a:t>
            </a:r>
            <a:endParaRPr lang="en-IN" dirty="0"/>
          </a:p>
          <a:p>
            <a:pPr lvl="0"/>
            <a:r>
              <a:rPr lang="en-IN" dirty="0"/>
              <a:t>&lt;</a:t>
            </a:r>
            <a:r>
              <a:rPr lang="en-IN" dirty="0" err="1"/>
              <a:t>jsp:plugin</a:t>
            </a:r>
            <a:r>
              <a:rPr lang="en-IN" dirty="0"/>
              <a:t> type= "applet | bean" code= "</a:t>
            </a:r>
            <a:r>
              <a:rPr lang="en-IN" dirty="0" err="1"/>
              <a:t>nameOfClassFile</a:t>
            </a:r>
            <a:r>
              <a:rPr lang="en-IN" dirty="0"/>
              <a:t>"   </a:t>
            </a:r>
          </a:p>
          <a:p>
            <a:pPr lvl="0"/>
            <a:r>
              <a:rPr lang="en-IN" dirty="0"/>
              <a:t>codebase= "</a:t>
            </a:r>
            <a:r>
              <a:rPr lang="en-IN" dirty="0" err="1"/>
              <a:t>directoryNameOfClassFile</a:t>
            </a:r>
            <a:r>
              <a:rPr lang="en-IN" dirty="0"/>
              <a:t>"  </a:t>
            </a:r>
          </a:p>
          <a:p>
            <a:pPr lvl="0"/>
            <a:r>
              <a:rPr lang="en-IN" dirty="0"/>
              <a:t>&lt;/</a:t>
            </a:r>
            <a:r>
              <a:rPr lang="en-IN" dirty="0" err="1"/>
              <a:t>jsp:plugin</a:t>
            </a:r>
            <a:r>
              <a:rPr lang="en-IN" dirty="0"/>
              <a:t>&gt;  </a:t>
            </a:r>
          </a:p>
          <a:p>
            <a:pPr marL="0" indent="0">
              <a:buNone/>
            </a:pPr>
            <a:endParaRPr lang="en-IN" dirty="0"/>
          </a:p>
        </p:txBody>
      </p:sp>
    </p:spTree>
    <p:extLst>
      <p:ext uri="{BB962C8B-B14F-4D97-AF65-F5344CB8AC3E}">
        <p14:creationId xmlns:p14="http://schemas.microsoft.com/office/powerpoint/2010/main" val="2360845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97285510"/>
              </p:ext>
            </p:extLst>
          </p:nvPr>
        </p:nvGraphicFramePr>
        <p:xfrm>
          <a:off x="395536" y="1340768"/>
          <a:ext cx="8229600" cy="2537530"/>
        </p:xfrm>
        <a:graphic>
          <a:graphicData uri="http://schemas.openxmlformats.org/drawingml/2006/table">
            <a:tbl>
              <a:tblPr firstRow="1" firstCol="1" bandRow="1">
                <a:tableStyleId>{5C22544A-7EE6-4342-B048-85BDC9FD1C3A}</a:tableStyleId>
              </a:tblPr>
              <a:tblGrid>
                <a:gridCol w="8229600"/>
              </a:tblGrid>
              <a:tr h="2537530">
                <a:tc>
                  <a:txBody>
                    <a:bodyPr/>
                    <a:lstStyle/>
                    <a:p>
                      <a:pPr>
                        <a:lnSpc>
                          <a:spcPct val="115000"/>
                        </a:lnSpc>
                        <a:spcAft>
                          <a:spcPts val="0"/>
                        </a:spcAft>
                      </a:pPr>
                      <a:r>
                        <a:rPr lang="en-IN" sz="2400" dirty="0">
                          <a:effectLst/>
                        </a:rPr>
                        <a:t>In this example, we are simply displaying applet in </a:t>
                      </a:r>
                      <a:r>
                        <a:rPr lang="en-IN" sz="2400" dirty="0" err="1">
                          <a:effectLst/>
                        </a:rPr>
                        <a:t>jsp</a:t>
                      </a:r>
                      <a:r>
                        <a:rPr lang="en-IN" sz="2400" dirty="0">
                          <a:effectLst/>
                        </a:rPr>
                        <a:t> using the </a:t>
                      </a:r>
                      <a:r>
                        <a:rPr lang="en-IN" sz="2400" dirty="0" err="1">
                          <a:effectLst/>
                        </a:rPr>
                        <a:t>jsp:plugin</a:t>
                      </a:r>
                      <a:r>
                        <a:rPr lang="en-IN" sz="2400" dirty="0">
                          <a:effectLst/>
                        </a:rPr>
                        <a:t> tag. You must have </a:t>
                      </a:r>
                      <a:r>
                        <a:rPr lang="en-IN" sz="2400" dirty="0" err="1">
                          <a:effectLst/>
                        </a:rPr>
                        <a:t>MouseDrag.class</a:t>
                      </a:r>
                      <a:r>
                        <a:rPr lang="en-IN" sz="2400" dirty="0">
                          <a:effectLst/>
                        </a:rPr>
                        <a:t> file (an applet class file) in the current folder where </a:t>
                      </a:r>
                      <a:r>
                        <a:rPr lang="en-IN" sz="2400" dirty="0" err="1">
                          <a:effectLst/>
                        </a:rPr>
                        <a:t>jsp</a:t>
                      </a:r>
                      <a:r>
                        <a:rPr lang="en-IN" sz="2400" dirty="0">
                          <a:effectLst/>
                        </a:rPr>
                        <a:t> file resides. You may simply download this program that contains </a:t>
                      </a:r>
                      <a:r>
                        <a:rPr lang="en-IN" sz="2400" dirty="0" err="1">
                          <a:effectLst/>
                        </a:rPr>
                        <a:t>index.jsp</a:t>
                      </a:r>
                      <a:r>
                        <a:rPr lang="en-IN" sz="2400" dirty="0">
                          <a:effectLst/>
                        </a:rPr>
                        <a:t>, MouseDrag.java and </a:t>
                      </a:r>
                      <a:r>
                        <a:rPr lang="en-IN" sz="2400" dirty="0" err="1">
                          <a:effectLst/>
                        </a:rPr>
                        <a:t>MouseDrag.class</a:t>
                      </a:r>
                      <a:r>
                        <a:rPr lang="en-IN" sz="2400" dirty="0">
                          <a:effectLst/>
                        </a:rPr>
                        <a:t> files to run this application</a:t>
                      </a:r>
                      <a:r>
                        <a:rPr lang="en-IN" sz="1200" dirty="0">
                          <a:effectLst/>
                        </a:rPr>
                        <a:t>. </a:t>
                      </a:r>
                      <a:endParaRPr lang="en-IN" sz="1100" dirty="0">
                        <a:effectLst/>
                        <a:latin typeface="Calibri"/>
                        <a:ea typeface="Calibri"/>
                        <a:cs typeface="Times New Roman"/>
                      </a:endParaRPr>
                    </a:p>
                  </a:txBody>
                  <a:tcPr marL="0" marR="0" marT="0" marB="0" anchor="ctr"/>
                </a:tc>
              </a:tr>
            </a:tbl>
          </a:graphicData>
        </a:graphic>
      </p:graphicFrame>
    </p:spTree>
    <p:extLst>
      <p:ext uri="{BB962C8B-B14F-4D97-AF65-F5344CB8AC3E}">
        <p14:creationId xmlns:p14="http://schemas.microsoft.com/office/powerpoint/2010/main" val="2906605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marL="0" indent="0">
              <a:buNone/>
            </a:pPr>
            <a:r>
              <a:rPr lang="en-IN" dirty="0"/>
              <a:t>&lt;html&gt;  </a:t>
            </a:r>
          </a:p>
          <a:p>
            <a:pPr marL="0" indent="0">
              <a:buNone/>
            </a:pPr>
            <a:r>
              <a:rPr lang="en-IN" dirty="0"/>
              <a:t>    &lt;head&gt;  </a:t>
            </a:r>
          </a:p>
          <a:p>
            <a:pPr marL="0" indent="0">
              <a:buNone/>
            </a:pPr>
            <a:r>
              <a:rPr lang="en-IN" dirty="0"/>
              <a:t>        &lt;meta http-</a:t>
            </a:r>
            <a:r>
              <a:rPr lang="en-IN" dirty="0" err="1"/>
              <a:t>equiv</a:t>
            </a:r>
            <a:r>
              <a:rPr lang="en-IN" dirty="0"/>
              <a:t>="</a:t>
            </a:r>
            <a:r>
              <a:rPr lang="en-IN" dirty="0" smtClean="0"/>
              <a:t>Content-	Type</a:t>
            </a:r>
            <a:r>
              <a:rPr lang="en-IN" dirty="0"/>
              <a:t>" content="text/html; charset=UTF-8"&gt;  </a:t>
            </a:r>
          </a:p>
          <a:p>
            <a:pPr marL="0" indent="0">
              <a:buNone/>
            </a:pPr>
            <a:r>
              <a:rPr lang="en-IN" dirty="0"/>
              <a:t>        &lt;title&gt;Mouse Drag&lt;/title&gt;  </a:t>
            </a:r>
          </a:p>
          <a:p>
            <a:pPr marL="0" indent="0">
              <a:buNone/>
            </a:pPr>
            <a:r>
              <a:rPr lang="en-IN" dirty="0"/>
              <a:t>    &lt;/head&gt;  </a:t>
            </a:r>
          </a:p>
          <a:p>
            <a:pPr marL="0" indent="0">
              <a:buNone/>
            </a:pPr>
            <a:r>
              <a:rPr lang="en-IN" dirty="0"/>
              <a:t>    &lt;body </a:t>
            </a:r>
            <a:r>
              <a:rPr lang="en-IN" dirty="0" err="1"/>
              <a:t>bgcolor</a:t>
            </a:r>
            <a:r>
              <a:rPr lang="en-IN" dirty="0"/>
              <a:t>="khaki"&gt;  </a:t>
            </a:r>
          </a:p>
          <a:p>
            <a:pPr marL="0" indent="0">
              <a:buNone/>
            </a:pPr>
            <a:r>
              <a:rPr lang="en-IN" dirty="0"/>
              <a:t>&lt;h1&gt;Mouse Drag Example&lt;/h1&gt;  </a:t>
            </a:r>
          </a:p>
          <a:p>
            <a:pPr marL="0" indent="0">
              <a:buNone/>
            </a:pPr>
            <a:r>
              <a:rPr lang="en-IN" dirty="0"/>
              <a:t>   &lt;</a:t>
            </a:r>
            <a:r>
              <a:rPr lang="en-IN" dirty="0" err="1"/>
              <a:t>jsp:plugin</a:t>
            </a:r>
            <a:r>
              <a:rPr lang="en-IN" dirty="0"/>
              <a:t> align="middle" height="500" width="500"  </a:t>
            </a:r>
          </a:p>
          <a:p>
            <a:pPr marL="0" indent="0">
              <a:buNone/>
            </a:pPr>
            <a:r>
              <a:rPr lang="en-IN" dirty="0"/>
              <a:t>     type="applet"  code="</a:t>
            </a:r>
            <a:r>
              <a:rPr lang="en-IN" dirty="0" err="1"/>
              <a:t>MouseDrag.class</a:t>
            </a:r>
            <a:r>
              <a:rPr lang="en-IN" dirty="0"/>
              <a:t>" name="clock" codebase="."/&gt;  </a:t>
            </a:r>
          </a:p>
          <a:p>
            <a:pPr marL="0" indent="0">
              <a:buNone/>
            </a:pPr>
            <a:r>
              <a:rPr lang="en-IN" dirty="0"/>
              <a:t>      &lt;/body&gt;  </a:t>
            </a:r>
          </a:p>
          <a:p>
            <a:pPr marL="0" indent="0">
              <a:buNone/>
            </a:pPr>
            <a:r>
              <a:rPr lang="en-IN" dirty="0"/>
              <a:t>&lt;/html&gt;  </a:t>
            </a:r>
          </a:p>
          <a:p>
            <a:pPr marL="0" indent="0">
              <a:buNone/>
            </a:pPr>
            <a:endParaRPr lang="en-IN" dirty="0"/>
          </a:p>
        </p:txBody>
      </p:sp>
    </p:spTree>
    <p:extLst>
      <p:ext uri="{BB962C8B-B14F-4D97-AF65-F5344CB8AC3E}">
        <p14:creationId xmlns:p14="http://schemas.microsoft.com/office/powerpoint/2010/main" val="2098303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Action elements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43947055"/>
              </p:ext>
            </p:extLst>
          </p:nvPr>
        </p:nvGraphicFramePr>
        <p:xfrm>
          <a:off x="461484" y="2757121"/>
          <a:ext cx="8180332" cy="3179994"/>
        </p:xfrm>
        <a:graphic>
          <a:graphicData uri="http://schemas.openxmlformats.org/drawingml/2006/table">
            <a:tbl>
              <a:tblPr firstRow="1" firstCol="1" bandRow="1">
                <a:tableStyleId>{5C22544A-7EE6-4342-B048-85BDC9FD1C3A}</a:tableStyleId>
              </a:tblPr>
              <a:tblGrid>
                <a:gridCol w="4090166"/>
                <a:gridCol w="4090166"/>
              </a:tblGrid>
              <a:tr h="336705">
                <a:tc>
                  <a:txBody>
                    <a:bodyPr/>
                    <a:lstStyle/>
                    <a:p>
                      <a:pPr algn="ctr">
                        <a:lnSpc>
                          <a:spcPct val="115000"/>
                        </a:lnSpc>
                        <a:spcAft>
                          <a:spcPts val="0"/>
                        </a:spcAft>
                      </a:pPr>
                      <a:r>
                        <a:rPr lang="en-IN" sz="1600" dirty="0">
                          <a:effectLst/>
                        </a:rPr>
                        <a:t>JSP Action Tags</a:t>
                      </a:r>
                      <a:endParaRPr lang="en-IN" sz="1600" dirty="0">
                        <a:effectLst/>
                        <a:latin typeface="Calibri"/>
                        <a:ea typeface="Calibri"/>
                        <a:cs typeface="Times New Roman"/>
                      </a:endParaRPr>
                    </a:p>
                  </a:txBody>
                  <a:tcPr marL="9525" marR="9525" marT="9525" marB="9525" anchor="ctr"/>
                </a:tc>
                <a:tc>
                  <a:txBody>
                    <a:bodyPr/>
                    <a:lstStyle/>
                    <a:p>
                      <a:pPr algn="ctr">
                        <a:lnSpc>
                          <a:spcPct val="115000"/>
                        </a:lnSpc>
                        <a:spcAft>
                          <a:spcPts val="0"/>
                        </a:spcAft>
                      </a:pPr>
                      <a:r>
                        <a:rPr lang="en-IN" sz="1600">
                          <a:effectLst/>
                        </a:rPr>
                        <a:t>Description</a:t>
                      </a:r>
                      <a:endParaRPr lang="en-IN" sz="1600">
                        <a:effectLst/>
                        <a:latin typeface="Calibri"/>
                        <a:ea typeface="Calibri"/>
                        <a:cs typeface="Times New Roman"/>
                      </a:endParaRPr>
                    </a:p>
                  </a:txBody>
                  <a:tcPr marL="9525" marR="9525" marT="9525" marB="9525" anchor="ctr"/>
                </a:tc>
              </a:tr>
              <a:tr h="336705">
                <a:tc>
                  <a:txBody>
                    <a:bodyPr/>
                    <a:lstStyle/>
                    <a:p>
                      <a:pPr>
                        <a:lnSpc>
                          <a:spcPct val="115000"/>
                        </a:lnSpc>
                        <a:spcAft>
                          <a:spcPts val="0"/>
                        </a:spcAft>
                      </a:pPr>
                      <a:r>
                        <a:rPr lang="en-IN" sz="1600" dirty="0" err="1">
                          <a:effectLst/>
                        </a:rPr>
                        <a:t>jsp:forward</a:t>
                      </a:r>
                      <a:endParaRPr lang="en-IN" sz="1600" dirty="0">
                        <a:effectLst/>
                        <a:latin typeface="Calibri"/>
                        <a:ea typeface="Calibri"/>
                        <a:cs typeface="Times New Roman"/>
                      </a:endParaRPr>
                    </a:p>
                  </a:txBody>
                  <a:tcPr marL="9525" marR="9525" marT="9525" marB="9525" anchor="ctr"/>
                </a:tc>
                <a:tc>
                  <a:txBody>
                    <a:bodyPr/>
                    <a:lstStyle/>
                    <a:p>
                      <a:pPr>
                        <a:lnSpc>
                          <a:spcPct val="115000"/>
                        </a:lnSpc>
                        <a:spcAft>
                          <a:spcPts val="0"/>
                        </a:spcAft>
                      </a:pPr>
                      <a:r>
                        <a:rPr lang="en-IN" sz="1600" dirty="0">
                          <a:effectLst/>
                        </a:rPr>
                        <a:t>forwards the request and response to another resource.</a:t>
                      </a:r>
                      <a:endParaRPr lang="en-IN" sz="1600" dirty="0">
                        <a:effectLst/>
                        <a:latin typeface="Calibri"/>
                        <a:ea typeface="Calibri"/>
                        <a:cs typeface="Times New Roman"/>
                      </a:endParaRPr>
                    </a:p>
                  </a:txBody>
                  <a:tcPr marL="9525" marR="9525" marT="9525" marB="9525" anchor="ctr"/>
                </a:tc>
              </a:tr>
              <a:tr h="336705">
                <a:tc>
                  <a:txBody>
                    <a:bodyPr/>
                    <a:lstStyle/>
                    <a:p>
                      <a:pPr>
                        <a:lnSpc>
                          <a:spcPct val="115000"/>
                        </a:lnSpc>
                        <a:spcAft>
                          <a:spcPts val="0"/>
                        </a:spcAft>
                      </a:pPr>
                      <a:r>
                        <a:rPr lang="en-IN" sz="1600">
                          <a:effectLst/>
                        </a:rPr>
                        <a:t>jsp:include</a:t>
                      </a:r>
                      <a:endParaRPr lang="en-IN" sz="1600">
                        <a:effectLst/>
                        <a:latin typeface="Calibri"/>
                        <a:ea typeface="Calibri"/>
                        <a:cs typeface="Times New Roman"/>
                      </a:endParaRPr>
                    </a:p>
                  </a:txBody>
                  <a:tcPr marL="9525" marR="9525" marT="9525" marB="9525" anchor="ctr"/>
                </a:tc>
                <a:tc>
                  <a:txBody>
                    <a:bodyPr/>
                    <a:lstStyle/>
                    <a:p>
                      <a:pPr>
                        <a:lnSpc>
                          <a:spcPct val="115000"/>
                        </a:lnSpc>
                        <a:spcAft>
                          <a:spcPts val="0"/>
                        </a:spcAft>
                      </a:pPr>
                      <a:r>
                        <a:rPr lang="en-IN" sz="1600">
                          <a:effectLst/>
                        </a:rPr>
                        <a:t>includes another resource.</a:t>
                      </a:r>
                      <a:endParaRPr lang="en-IN" sz="1600">
                        <a:effectLst/>
                        <a:latin typeface="Calibri"/>
                        <a:ea typeface="Calibri"/>
                        <a:cs typeface="Times New Roman"/>
                      </a:endParaRPr>
                    </a:p>
                  </a:txBody>
                  <a:tcPr marL="9525" marR="9525" marT="9525" marB="9525" anchor="ctr"/>
                </a:tc>
              </a:tr>
              <a:tr h="336705">
                <a:tc>
                  <a:txBody>
                    <a:bodyPr/>
                    <a:lstStyle/>
                    <a:p>
                      <a:pPr>
                        <a:lnSpc>
                          <a:spcPct val="115000"/>
                        </a:lnSpc>
                        <a:spcAft>
                          <a:spcPts val="0"/>
                        </a:spcAft>
                      </a:pPr>
                      <a:r>
                        <a:rPr lang="en-IN" sz="1600">
                          <a:effectLst/>
                        </a:rPr>
                        <a:t>jsp:useBean</a:t>
                      </a:r>
                      <a:endParaRPr lang="en-IN" sz="1600">
                        <a:effectLst/>
                        <a:latin typeface="Calibri"/>
                        <a:ea typeface="Calibri"/>
                        <a:cs typeface="Times New Roman"/>
                      </a:endParaRPr>
                    </a:p>
                  </a:txBody>
                  <a:tcPr marL="9525" marR="9525" marT="9525" marB="9525" anchor="ctr"/>
                </a:tc>
                <a:tc>
                  <a:txBody>
                    <a:bodyPr/>
                    <a:lstStyle/>
                    <a:p>
                      <a:pPr>
                        <a:lnSpc>
                          <a:spcPct val="115000"/>
                        </a:lnSpc>
                        <a:spcAft>
                          <a:spcPts val="0"/>
                        </a:spcAft>
                      </a:pPr>
                      <a:r>
                        <a:rPr lang="en-IN" sz="1600">
                          <a:effectLst/>
                        </a:rPr>
                        <a:t>creates or locates bean object.</a:t>
                      </a:r>
                      <a:endParaRPr lang="en-IN" sz="1600">
                        <a:effectLst/>
                        <a:latin typeface="Calibri"/>
                        <a:ea typeface="Calibri"/>
                        <a:cs typeface="Times New Roman"/>
                      </a:endParaRPr>
                    </a:p>
                  </a:txBody>
                  <a:tcPr marL="9525" marR="9525" marT="9525" marB="9525" anchor="ctr"/>
                </a:tc>
              </a:tr>
              <a:tr h="336705">
                <a:tc>
                  <a:txBody>
                    <a:bodyPr/>
                    <a:lstStyle/>
                    <a:p>
                      <a:pPr>
                        <a:lnSpc>
                          <a:spcPct val="115000"/>
                        </a:lnSpc>
                        <a:spcAft>
                          <a:spcPts val="0"/>
                        </a:spcAft>
                      </a:pPr>
                      <a:r>
                        <a:rPr lang="en-IN" sz="1600">
                          <a:effectLst/>
                        </a:rPr>
                        <a:t>jsp:setProperty</a:t>
                      </a:r>
                      <a:endParaRPr lang="en-IN" sz="1600">
                        <a:effectLst/>
                        <a:latin typeface="Calibri"/>
                        <a:ea typeface="Calibri"/>
                        <a:cs typeface="Times New Roman"/>
                      </a:endParaRPr>
                    </a:p>
                  </a:txBody>
                  <a:tcPr marL="9525" marR="9525" marT="9525" marB="9525" anchor="ctr"/>
                </a:tc>
                <a:tc>
                  <a:txBody>
                    <a:bodyPr/>
                    <a:lstStyle/>
                    <a:p>
                      <a:pPr>
                        <a:lnSpc>
                          <a:spcPct val="115000"/>
                        </a:lnSpc>
                        <a:spcAft>
                          <a:spcPts val="0"/>
                        </a:spcAft>
                      </a:pPr>
                      <a:r>
                        <a:rPr lang="en-IN" sz="1600">
                          <a:effectLst/>
                        </a:rPr>
                        <a:t>sets the value of property in bean object.</a:t>
                      </a:r>
                      <a:endParaRPr lang="en-IN" sz="1600">
                        <a:effectLst/>
                        <a:latin typeface="Calibri"/>
                        <a:ea typeface="Calibri"/>
                        <a:cs typeface="Times New Roman"/>
                      </a:endParaRPr>
                    </a:p>
                  </a:txBody>
                  <a:tcPr marL="9525" marR="9525" marT="9525" marB="9525" anchor="ctr"/>
                </a:tc>
              </a:tr>
              <a:tr h="336705">
                <a:tc>
                  <a:txBody>
                    <a:bodyPr/>
                    <a:lstStyle/>
                    <a:p>
                      <a:pPr>
                        <a:lnSpc>
                          <a:spcPct val="115000"/>
                        </a:lnSpc>
                        <a:spcAft>
                          <a:spcPts val="0"/>
                        </a:spcAft>
                      </a:pPr>
                      <a:r>
                        <a:rPr lang="en-IN" sz="1600">
                          <a:effectLst/>
                        </a:rPr>
                        <a:t>jsp:getProperty</a:t>
                      </a:r>
                      <a:endParaRPr lang="en-IN" sz="1600">
                        <a:effectLst/>
                        <a:latin typeface="Calibri"/>
                        <a:ea typeface="Calibri"/>
                        <a:cs typeface="Times New Roman"/>
                      </a:endParaRPr>
                    </a:p>
                  </a:txBody>
                  <a:tcPr marL="9525" marR="9525" marT="9525" marB="9525" anchor="ctr"/>
                </a:tc>
                <a:tc>
                  <a:txBody>
                    <a:bodyPr/>
                    <a:lstStyle/>
                    <a:p>
                      <a:pPr>
                        <a:lnSpc>
                          <a:spcPct val="115000"/>
                        </a:lnSpc>
                        <a:spcAft>
                          <a:spcPts val="0"/>
                        </a:spcAft>
                      </a:pPr>
                      <a:r>
                        <a:rPr lang="en-IN" sz="1600">
                          <a:effectLst/>
                        </a:rPr>
                        <a:t>prints the value of property of the bean.</a:t>
                      </a:r>
                      <a:endParaRPr lang="en-IN" sz="1600">
                        <a:effectLst/>
                        <a:latin typeface="Calibri"/>
                        <a:ea typeface="Calibri"/>
                        <a:cs typeface="Times New Roman"/>
                      </a:endParaRPr>
                    </a:p>
                  </a:txBody>
                  <a:tcPr marL="9525" marR="9525" marT="9525" marB="9525" anchor="ctr"/>
                </a:tc>
              </a:tr>
              <a:tr h="336705">
                <a:tc>
                  <a:txBody>
                    <a:bodyPr/>
                    <a:lstStyle/>
                    <a:p>
                      <a:pPr>
                        <a:lnSpc>
                          <a:spcPct val="115000"/>
                        </a:lnSpc>
                        <a:spcAft>
                          <a:spcPts val="0"/>
                        </a:spcAft>
                      </a:pPr>
                      <a:r>
                        <a:rPr lang="en-IN" sz="1600">
                          <a:effectLst/>
                        </a:rPr>
                        <a:t>jsp:plugin</a:t>
                      </a:r>
                      <a:endParaRPr lang="en-IN" sz="1600">
                        <a:effectLst/>
                        <a:latin typeface="Calibri"/>
                        <a:ea typeface="Calibri"/>
                        <a:cs typeface="Times New Roman"/>
                      </a:endParaRPr>
                    </a:p>
                  </a:txBody>
                  <a:tcPr marL="9525" marR="9525" marT="9525" marB="9525" anchor="ctr"/>
                </a:tc>
                <a:tc>
                  <a:txBody>
                    <a:bodyPr/>
                    <a:lstStyle/>
                    <a:p>
                      <a:pPr>
                        <a:lnSpc>
                          <a:spcPct val="115000"/>
                        </a:lnSpc>
                        <a:spcAft>
                          <a:spcPts val="0"/>
                        </a:spcAft>
                      </a:pPr>
                      <a:r>
                        <a:rPr lang="en-IN" sz="1600">
                          <a:effectLst/>
                        </a:rPr>
                        <a:t>embeds another components such as applet.</a:t>
                      </a:r>
                      <a:endParaRPr lang="en-IN" sz="1600">
                        <a:effectLst/>
                        <a:latin typeface="Calibri"/>
                        <a:ea typeface="Calibri"/>
                        <a:cs typeface="Times New Roman"/>
                      </a:endParaRPr>
                    </a:p>
                  </a:txBody>
                  <a:tcPr marL="9525" marR="9525" marT="9525" marB="9525" anchor="ctr"/>
                </a:tc>
              </a:tr>
              <a:tr h="336705">
                <a:tc>
                  <a:txBody>
                    <a:bodyPr/>
                    <a:lstStyle/>
                    <a:p>
                      <a:pPr>
                        <a:lnSpc>
                          <a:spcPct val="115000"/>
                        </a:lnSpc>
                        <a:spcAft>
                          <a:spcPts val="0"/>
                        </a:spcAft>
                      </a:pPr>
                      <a:r>
                        <a:rPr lang="en-IN" sz="1600">
                          <a:effectLst/>
                        </a:rPr>
                        <a:t>jsp:param</a:t>
                      </a:r>
                      <a:endParaRPr lang="en-IN" sz="1600">
                        <a:effectLst/>
                        <a:latin typeface="Calibri"/>
                        <a:ea typeface="Calibri"/>
                        <a:cs typeface="Times New Roman"/>
                      </a:endParaRPr>
                    </a:p>
                  </a:txBody>
                  <a:tcPr marL="9525" marR="9525" marT="9525" marB="9525" anchor="ctr"/>
                </a:tc>
                <a:tc>
                  <a:txBody>
                    <a:bodyPr/>
                    <a:lstStyle/>
                    <a:p>
                      <a:pPr>
                        <a:lnSpc>
                          <a:spcPct val="115000"/>
                        </a:lnSpc>
                        <a:spcAft>
                          <a:spcPts val="0"/>
                        </a:spcAft>
                      </a:pPr>
                      <a:r>
                        <a:rPr lang="en-IN" sz="1600" dirty="0">
                          <a:effectLst/>
                        </a:rPr>
                        <a:t>sets the parameter value. It is used in forward and include mostly.</a:t>
                      </a:r>
                      <a:endParaRPr lang="en-IN" sz="1600" dirty="0">
                        <a:effectLst/>
                        <a:latin typeface="Calibri"/>
                        <a:ea typeface="Calibri"/>
                        <a:cs typeface="Times New Roman"/>
                      </a:endParaRPr>
                    </a:p>
                  </a:txBody>
                  <a:tcPr marL="9525" marR="9525" marT="9525" marB="9525" anchor="ctr"/>
                </a:tc>
              </a:tr>
            </a:tbl>
          </a:graphicData>
        </a:graphic>
      </p:graphicFrame>
      <p:sp>
        <p:nvSpPr>
          <p:cNvPr id="6" name="Rectangle 5"/>
          <p:cNvSpPr/>
          <p:nvPr/>
        </p:nvSpPr>
        <p:spPr>
          <a:xfrm>
            <a:off x="461485" y="1124744"/>
            <a:ext cx="8136904" cy="1323439"/>
          </a:xfrm>
          <a:prstGeom prst="rect">
            <a:avLst/>
          </a:prstGeom>
        </p:spPr>
        <p:txBody>
          <a:bodyPr wrap="square">
            <a:spAutoFit/>
          </a:bodyPr>
          <a:lstStyle/>
          <a:p>
            <a:pPr lvl="0" fontAlgn="base">
              <a:spcBef>
                <a:spcPct val="0"/>
              </a:spcBef>
              <a:spcAft>
                <a:spcPct val="0"/>
              </a:spcAft>
            </a:pPr>
            <a:r>
              <a:rPr kumimoji="0" lang="en-US" altLang="en-US" sz="20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There are many JSP action tags or elements. Each JSP action tag is used to perform some specific tasks.</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kumimoji="0" lang="en-US" altLang="en-US" sz="2000" b="0" i="0" u="none" strike="noStrike" cap="none" normalizeH="0" baseline="0" dirty="0" smtClean="0">
                <a:ln>
                  <a:noFill/>
                </a:ln>
                <a:solidFill>
                  <a:schemeClr val="tx1"/>
                </a:solidFill>
                <a:effectLst/>
                <a:latin typeface="Times New Roman" panose="02020603050405020304" pitchFamily="18" charset="0"/>
                <a:ea typeface="Times New Roman" pitchFamily="18" charset="0"/>
                <a:cs typeface="Times New Roman" panose="02020603050405020304" pitchFamily="18" charset="0"/>
              </a:rPr>
              <a:t>The action tags are used to control the flow between pages and to use Java Bean. The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ea typeface="Times New Roman" pitchFamily="18" charset="0"/>
                <a:cs typeface="Times New Roman" panose="02020603050405020304" pitchFamily="18" charset="0"/>
              </a:rPr>
              <a:t>Jsp</a:t>
            </a:r>
            <a:r>
              <a:rPr kumimoji="0" lang="en-US" altLang="en-US" sz="2000" b="0" i="0" u="none" strike="noStrike" cap="none" normalizeH="0" baseline="0" dirty="0" smtClean="0">
                <a:ln>
                  <a:noFill/>
                </a:ln>
                <a:solidFill>
                  <a:schemeClr val="tx1"/>
                </a:solidFill>
                <a:effectLst/>
                <a:latin typeface="Times New Roman" panose="02020603050405020304" pitchFamily="18" charset="0"/>
                <a:ea typeface="Times New Roman" pitchFamily="18" charset="0"/>
                <a:cs typeface="Times New Roman" panose="02020603050405020304" pitchFamily="18" charset="0"/>
              </a:rPr>
              <a:t> action tags are given below.</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8247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smtClean="0"/>
              <a:t>jsp:forward</a:t>
            </a:r>
            <a:r>
              <a:rPr lang="en-IN" b="1" dirty="0" smtClean="0"/>
              <a:t> action tag</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The </a:t>
            </a:r>
            <a:r>
              <a:rPr lang="en-IN" dirty="0" err="1"/>
              <a:t>jsp:forward</a:t>
            </a:r>
            <a:r>
              <a:rPr lang="en-IN" dirty="0"/>
              <a:t> action tag is used to forward the request to another resource it may be </a:t>
            </a:r>
            <a:r>
              <a:rPr lang="en-IN" dirty="0" err="1"/>
              <a:t>jsp</a:t>
            </a:r>
            <a:r>
              <a:rPr lang="en-IN" dirty="0"/>
              <a:t>, html or another resource. </a:t>
            </a:r>
          </a:p>
          <a:p>
            <a:pPr marL="0" indent="0">
              <a:buNone/>
            </a:pPr>
            <a:r>
              <a:rPr lang="en-IN" b="1" dirty="0"/>
              <a:t>Syntax of </a:t>
            </a:r>
            <a:r>
              <a:rPr lang="en-IN" b="1" dirty="0" err="1"/>
              <a:t>jsp:forward</a:t>
            </a:r>
            <a:r>
              <a:rPr lang="en-IN" b="1" dirty="0"/>
              <a:t> action tag without parameter</a:t>
            </a:r>
            <a:endParaRPr lang="en-IN" dirty="0"/>
          </a:p>
          <a:p>
            <a:pPr marL="0" indent="0">
              <a:buNone/>
            </a:pPr>
            <a:r>
              <a:rPr lang="en-IN" dirty="0"/>
              <a:t>&lt;</a:t>
            </a:r>
            <a:r>
              <a:rPr lang="en-IN" dirty="0" err="1"/>
              <a:t>jsp:forward</a:t>
            </a:r>
            <a:r>
              <a:rPr lang="en-IN" dirty="0"/>
              <a:t> page="</a:t>
            </a:r>
            <a:r>
              <a:rPr lang="en-IN" dirty="0" err="1"/>
              <a:t>relativeURL</a:t>
            </a:r>
            <a:r>
              <a:rPr lang="en-IN" dirty="0"/>
              <a:t> | &lt;%= expression %&gt;" /&gt;  </a:t>
            </a:r>
          </a:p>
          <a:p>
            <a:pPr marL="0" indent="0">
              <a:buNone/>
            </a:pPr>
            <a:r>
              <a:rPr lang="en-IN" b="1" dirty="0"/>
              <a:t>Syntax of </a:t>
            </a:r>
            <a:r>
              <a:rPr lang="en-IN" b="1" dirty="0" err="1"/>
              <a:t>jsp:forward</a:t>
            </a:r>
            <a:r>
              <a:rPr lang="en-IN" b="1" dirty="0"/>
              <a:t> action tag with parameter</a:t>
            </a:r>
            <a:endParaRPr lang="en-IN" dirty="0"/>
          </a:p>
          <a:p>
            <a:pPr marL="0" indent="0">
              <a:buNone/>
            </a:pPr>
            <a:r>
              <a:rPr lang="en-IN" dirty="0"/>
              <a:t>&lt;</a:t>
            </a:r>
            <a:r>
              <a:rPr lang="en-IN" dirty="0" err="1"/>
              <a:t>jsp:forward</a:t>
            </a:r>
            <a:r>
              <a:rPr lang="en-IN" dirty="0"/>
              <a:t> page="</a:t>
            </a:r>
            <a:r>
              <a:rPr lang="en-IN" dirty="0" err="1"/>
              <a:t>relativeURL</a:t>
            </a:r>
            <a:r>
              <a:rPr lang="en-IN" dirty="0"/>
              <a:t> | &lt;%= expression %&gt;"&gt;  </a:t>
            </a:r>
          </a:p>
          <a:p>
            <a:pPr marL="0" indent="0">
              <a:buNone/>
            </a:pPr>
            <a:r>
              <a:rPr lang="en-IN" dirty="0"/>
              <a:t>&lt;</a:t>
            </a:r>
            <a:r>
              <a:rPr lang="en-IN" dirty="0" err="1"/>
              <a:t>jsp:param</a:t>
            </a:r>
            <a:r>
              <a:rPr lang="en-IN" dirty="0"/>
              <a:t> name="</a:t>
            </a:r>
            <a:r>
              <a:rPr lang="en-IN" dirty="0" err="1"/>
              <a:t>parametername</a:t>
            </a:r>
            <a:r>
              <a:rPr lang="en-IN" dirty="0"/>
              <a:t>" value="</a:t>
            </a:r>
            <a:r>
              <a:rPr lang="en-IN" dirty="0" err="1"/>
              <a:t>parametervalue</a:t>
            </a:r>
            <a:r>
              <a:rPr lang="en-IN" dirty="0"/>
              <a:t> | &lt;%=expression%&gt;" /&gt;  </a:t>
            </a:r>
          </a:p>
          <a:p>
            <a:pPr marL="0" indent="0">
              <a:buNone/>
            </a:pPr>
            <a:r>
              <a:rPr lang="en-IN" dirty="0"/>
              <a:t>&lt;/</a:t>
            </a:r>
            <a:r>
              <a:rPr lang="en-IN" dirty="0" err="1"/>
              <a:t>jsp:forward</a:t>
            </a:r>
            <a:r>
              <a:rPr lang="en-IN" dirty="0"/>
              <a:t>&gt;  </a:t>
            </a:r>
          </a:p>
        </p:txBody>
      </p:sp>
    </p:spTree>
    <p:extLst>
      <p:ext uri="{BB962C8B-B14F-4D97-AF65-F5344CB8AC3E}">
        <p14:creationId xmlns:p14="http://schemas.microsoft.com/office/powerpoint/2010/main" val="2862629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Example of </a:t>
            </a:r>
            <a:r>
              <a:rPr lang="en-IN" b="1" dirty="0" err="1" smtClean="0"/>
              <a:t>jsp:forward</a:t>
            </a:r>
            <a:r>
              <a:rPr lang="en-IN" b="1" dirty="0" smtClean="0"/>
              <a:t> action tag without parameter</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62500" lnSpcReduction="20000"/>
          </a:bodyPr>
          <a:lstStyle/>
          <a:p>
            <a:pPr marL="0" indent="0">
              <a:buNone/>
            </a:pPr>
            <a:r>
              <a:rPr lang="en-IN" dirty="0" smtClean="0"/>
              <a:t>In this example, we are simply forwarding the request to the </a:t>
            </a:r>
            <a:r>
              <a:rPr lang="en-IN" dirty="0" err="1" smtClean="0"/>
              <a:t>printdate.jsp</a:t>
            </a:r>
            <a:r>
              <a:rPr lang="en-IN" dirty="0" smtClean="0"/>
              <a:t> file.</a:t>
            </a:r>
          </a:p>
          <a:p>
            <a:pPr marL="0" indent="0">
              <a:buNone/>
            </a:pPr>
            <a:r>
              <a:rPr lang="en-IN" b="1" dirty="0" err="1" smtClean="0"/>
              <a:t>index.jsp</a:t>
            </a:r>
            <a:endParaRPr lang="en-IN" dirty="0" smtClean="0"/>
          </a:p>
          <a:p>
            <a:pPr marL="0" indent="0">
              <a:buNone/>
            </a:pPr>
            <a:r>
              <a:rPr lang="en-IN" dirty="0" smtClean="0"/>
              <a:t>&lt;html&gt;  </a:t>
            </a:r>
          </a:p>
          <a:p>
            <a:pPr marL="0" indent="0">
              <a:buNone/>
            </a:pPr>
            <a:r>
              <a:rPr lang="en-IN" dirty="0" smtClean="0"/>
              <a:t>&lt;body&gt;  </a:t>
            </a:r>
          </a:p>
          <a:p>
            <a:pPr marL="0" indent="0">
              <a:buNone/>
            </a:pPr>
            <a:r>
              <a:rPr lang="en-IN" dirty="0" smtClean="0"/>
              <a:t>&lt;h2&gt;this is index page&lt;/h2&gt;  </a:t>
            </a:r>
          </a:p>
          <a:p>
            <a:pPr marL="0" indent="0">
              <a:buNone/>
            </a:pPr>
            <a:r>
              <a:rPr lang="en-IN" dirty="0" smtClean="0"/>
              <a:t> &lt;</a:t>
            </a:r>
            <a:r>
              <a:rPr lang="en-IN" dirty="0" err="1" smtClean="0"/>
              <a:t>jsp:forward</a:t>
            </a:r>
            <a:r>
              <a:rPr lang="en-IN" dirty="0" smtClean="0"/>
              <a:t> page="</a:t>
            </a:r>
            <a:r>
              <a:rPr lang="en-IN" dirty="0" err="1" smtClean="0"/>
              <a:t>printdate.jsp</a:t>
            </a:r>
            <a:r>
              <a:rPr lang="en-IN" dirty="0" smtClean="0"/>
              <a:t>" /&gt;  </a:t>
            </a:r>
          </a:p>
          <a:p>
            <a:pPr marL="0" indent="0">
              <a:buNone/>
            </a:pPr>
            <a:r>
              <a:rPr lang="en-IN" dirty="0" smtClean="0"/>
              <a:t>&lt;/body&gt;  </a:t>
            </a:r>
          </a:p>
          <a:p>
            <a:pPr marL="0" indent="0">
              <a:buNone/>
            </a:pPr>
            <a:r>
              <a:rPr lang="en-IN" dirty="0" smtClean="0"/>
              <a:t>&lt;/html&gt;  </a:t>
            </a:r>
          </a:p>
          <a:p>
            <a:pPr marL="0" indent="0">
              <a:buNone/>
            </a:pPr>
            <a:r>
              <a:rPr lang="en-IN" b="1" dirty="0" err="1" smtClean="0"/>
              <a:t>printdate.jsp</a:t>
            </a:r>
            <a:endParaRPr lang="en-IN" dirty="0" smtClean="0"/>
          </a:p>
          <a:p>
            <a:pPr marL="0" indent="0">
              <a:buNone/>
            </a:pPr>
            <a:r>
              <a:rPr lang="en-IN" dirty="0" smtClean="0"/>
              <a:t>&lt;html&gt;  </a:t>
            </a:r>
          </a:p>
          <a:p>
            <a:pPr marL="0" indent="0">
              <a:buNone/>
            </a:pPr>
            <a:r>
              <a:rPr lang="en-IN" dirty="0" smtClean="0"/>
              <a:t>&lt;body&gt;  </a:t>
            </a:r>
          </a:p>
          <a:p>
            <a:pPr marL="0" indent="0">
              <a:buNone/>
            </a:pPr>
            <a:r>
              <a:rPr lang="en-IN" dirty="0" smtClean="0"/>
              <a:t>&lt;% </a:t>
            </a:r>
            <a:r>
              <a:rPr lang="en-IN" dirty="0" err="1" smtClean="0"/>
              <a:t>out.print</a:t>
            </a:r>
            <a:r>
              <a:rPr lang="en-IN" dirty="0" smtClean="0"/>
              <a:t>("Today is:"+</a:t>
            </a:r>
            <a:r>
              <a:rPr lang="en-IN" dirty="0" err="1" smtClean="0"/>
              <a:t>java.util.Calendar.getInstance</a:t>
            </a:r>
            <a:r>
              <a:rPr lang="en-IN" dirty="0" smtClean="0"/>
              <a:t>().</a:t>
            </a:r>
            <a:r>
              <a:rPr lang="en-IN" dirty="0" err="1" smtClean="0"/>
              <a:t>getTime</a:t>
            </a:r>
            <a:r>
              <a:rPr lang="en-IN" dirty="0" smtClean="0"/>
              <a:t>()); %&gt;  </a:t>
            </a:r>
          </a:p>
          <a:p>
            <a:pPr marL="0" indent="0">
              <a:buNone/>
            </a:pPr>
            <a:r>
              <a:rPr lang="en-IN" dirty="0" smtClean="0"/>
              <a:t>&lt;/body&gt;  </a:t>
            </a:r>
          </a:p>
          <a:p>
            <a:pPr marL="0" indent="0">
              <a:buNone/>
            </a:pPr>
            <a:r>
              <a:rPr lang="en-IN" dirty="0" smtClean="0"/>
              <a:t>&lt;/html&gt;</a:t>
            </a:r>
          </a:p>
          <a:p>
            <a:endParaRPr lang="en-IN" dirty="0" smtClean="0"/>
          </a:p>
          <a:p>
            <a:pPr marL="0" indent="0">
              <a:buNone/>
            </a:pPr>
            <a:endParaRPr lang="en-IN" dirty="0"/>
          </a:p>
        </p:txBody>
      </p:sp>
    </p:spTree>
    <p:extLst>
      <p:ext uri="{BB962C8B-B14F-4D97-AF65-F5344CB8AC3E}">
        <p14:creationId xmlns:p14="http://schemas.microsoft.com/office/powerpoint/2010/main" val="4005808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Example of </a:t>
            </a:r>
            <a:r>
              <a:rPr lang="en-IN" b="1" dirty="0" err="1" smtClean="0"/>
              <a:t>jsp:forward</a:t>
            </a:r>
            <a:r>
              <a:rPr lang="en-IN" b="1" dirty="0" smtClean="0"/>
              <a:t> action tag with parameter</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47500" lnSpcReduction="20000"/>
          </a:bodyPr>
          <a:lstStyle/>
          <a:p>
            <a:pPr marL="0" indent="0">
              <a:buNone/>
            </a:pPr>
            <a:r>
              <a:rPr lang="en-IN" dirty="0" smtClean="0"/>
              <a:t>In </a:t>
            </a:r>
            <a:r>
              <a:rPr lang="en-IN" dirty="0"/>
              <a:t>this example, we are forwarding the request to the </a:t>
            </a:r>
            <a:r>
              <a:rPr lang="en-IN" dirty="0" err="1"/>
              <a:t>printdate.jsp</a:t>
            </a:r>
            <a:r>
              <a:rPr lang="en-IN" dirty="0"/>
              <a:t> file with parameter and </a:t>
            </a:r>
            <a:r>
              <a:rPr lang="en-IN" dirty="0" err="1"/>
              <a:t>printdate.jsp</a:t>
            </a:r>
            <a:r>
              <a:rPr lang="en-IN" dirty="0"/>
              <a:t> file prints the parameter value with date and time.</a:t>
            </a:r>
          </a:p>
          <a:p>
            <a:pPr marL="0" indent="0">
              <a:buNone/>
            </a:pPr>
            <a:r>
              <a:rPr lang="en-IN" b="1" dirty="0" err="1" smtClean="0"/>
              <a:t>index.jsp</a:t>
            </a:r>
            <a:endParaRPr lang="en-IN" dirty="0"/>
          </a:p>
          <a:p>
            <a:pPr marL="0" indent="0">
              <a:buNone/>
            </a:pPr>
            <a:r>
              <a:rPr lang="en-IN" dirty="0"/>
              <a:t>&lt;html&gt;  </a:t>
            </a:r>
          </a:p>
          <a:p>
            <a:pPr marL="0" indent="0">
              <a:buNone/>
            </a:pPr>
            <a:r>
              <a:rPr lang="en-IN" dirty="0"/>
              <a:t>&lt;body&gt;  </a:t>
            </a:r>
          </a:p>
          <a:p>
            <a:pPr marL="0" indent="0">
              <a:buNone/>
            </a:pPr>
            <a:r>
              <a:rPr lang="en-IN" dirty="0"/>
              <a:t>&lt;h2&gt;this is index page&lt;/h2&gt;  </a:t>
            </a:r>
          </a:p>
          <a:p>
            <a:pPr marL="0" indent="0">
              <a:buNone/>
            </a:pPr>
            <a:r>
              <a:rPr lang="en-IN" dirty="0"/>
              <a:t> &lt;</a:t>
            </a:r>
            <a:r>
              <a:rPr lang="en-IN" dirty="0" err="1"/>
              <a:t>jsp:forward</a:t>
            </a:r>
            <a:r>
              <a:rPr lang="en-IN" dirty="0"/>
              <a:t> page="</a:t>
            </a:r>
            <a:r>
              <a:rPr lang="en-IN" dirty="0" err="1"/>
              <a:t>printdate.jsp</a:t>
            </a:r>
            <a:r>
              <a:rPr lang="en-IN" dirty="0"/>
              <a:t>" &gt;  </a:t>
            </a:r>
          </a:p>
          <a:p>
            <a:pPr marL="0" indent="0">
              <a:buNone/>
            </a:pPr>
            <a:r>
              <a:rPr lang="en-IN" dirty="0"/>
              <a:t>&lt;</a:t>
            </a:r>
            <a:r>
              <a:rPr lang="en-IN" dirty="0" err="1"/>
              <a:t>jsp:param</a:t>
            </a:r>
            <a:r>
              <a:rPr lang="en-IN" dirty="0"/>
              <a:t> name="name" value="javatpoint.com" /&gt;  </a:t>
            </a:r>
          </a:p>
          <a:p>
            <a:pPr marL="0" indent="0">
              <a:buNone/>
            </a:pPr>
            <a:r>
              <a:rPr lang="en-IN" dirty="0"/>
              <a:t>&lt;/</a:t>
            </a:r>
            <a:r>
              <a:rPr lang="en-IN" dirty="0" err="1"/>
              <a:t>jsp:forward</a:t>
            </a:r>
            <a:r>
              <a:rPr lang="en-IN" dirty="0"/>
              <a:t>&gt;  </a:t>
            </a:r>
          </a:p>
          <a:p>
            <a:pPr marL="0" indent="0">
              <a:buNone/>
            </a:pPr>
            <a:r>
              <a:rPr lang="en-IN" dirty="0"/>
              <a:t>  &lt;/body&gt;  </a:t>
            </a:r>
          </a:p>
          <a:p>
            <a:pPr marL="0" indent="0">
              <a:buNone/>
            </a:pPr>
            <a:r>
              <a:rPr lang="en-IN" dirty="0"/>
              <a:t>&lt;/html&gt;  </a:t>
            </a:r>
          </a:p>
          <a:p>
            <a:pPr marL="0" indent="0">
              <a:buNone/>
            </a:pPr>
            <a:endParaRPr lang="en-IN" b="1" dirty="0" smtClean="0"/>
          </a:p>
          <a:p>
            <a:pPr marL="0" indent="0">
              <a:buNone/>
            </a:pPr>
            <a:r>
              <a:rPr lang="en-IN" b="1" dirty="0" err="1" smtClean="0"/>
              <a:t>printdate.jsp</a:t>
            </a:r>
            <a:endParaRPr lang="en-IN" dirty="0"/>
          </a:p>
          <a:p>
            <a:pPr marL="0" indent="0">
              <a:buNone/>
            </a:pPr>
            <a:r>
              <a:rPr lang="en-IN" dirty="0"/>
              <a:t>&lt;html&gt;  </a:t>
            </a:r>
          </a:p>
          <a:p>
            <a:pPr marL="0" indent="0">
              <a:buNone/>
            </a:pPr>
            <a:r>
              <a:rPr lang="en-IN" dirty="0"/>
              <a:t>&lt;body&gt;  </a:t>
            </a:r>
          </a:p>
          <a:p>
            <a:pPr marL="0" indent="0">
              <a:buNone/>
            </a:pPr>
            <a:r>
              <a:rPr lang="en-IN" dirty="0"/>
              <a:t> &lt;% </a:t>
            </a:r>
            <a:r>
              <a:rPr lang="en-IN" dirty="0" err="1"/>
              <a:t>out.print</a:t>
            </a:r>
            <a:r>
              <a:rPr lang="en-IN" dirty="0"/>
              <a:t>("Today is:"+</a:t>
            </a:r>
            <a:r>
              <a:rPr lang="en-IN" dirty="0" err="1"/>
              <a:t>java.util.Calendar.getInstance</a:t>
            </a:r>
            <a:r>
              <a:rPr lang="en-IN" dirty="0"/>
              <a:t>().</a:t>
            </a:r>
            <a:r>
              <a:rPr lang="en-IN" dirty="0" err="1"/>
              <a:t>getTime</a:t>
            </a:r>
            <a:r>
              <a:rPr lang="en-IN" dirty="0"/>
              <a:t>()); %&gt;  </a:t>
            </a:r>
          </a:p>
          <a:p>
            <a:pPr marL="0" indent="0">
              <a:buNone/>
            </a:pPr>
            <a:r>
              <a:rPr lang="en-IN" dirty="0"/>
              <a:t>&lt;%= </a:t>
            </a:r>
            <a:r>
              <a:rPr lang="en-IN" dirty="0" err="1"/>
              <a:t>request.getParameter</a:t>
            </a:r>
            <a:r>
              <a:rPr lang="en-IN" dirty="0"/>
              <a:t>("name") %&gt;  </a:t>
            </a:r>
          </a:p>
          <a:p>
            <a:pPr marL="0" indent="0">
              <a:buNone/>
            </a:pPr>
            <a:r>
              <a:rPr lang="en-IN" dirty="0"/>
              <a:t> &lt;/body&gt;  </a:t>
            </a:r>
          </a:p>
          <a:p>
            <a:pPr marL="0" indent="0">
              <a:buNone/>
            </a:pPr>
            <a:r>
              <a:rPr lang="en-IN" dirty="0"/>
              <a:t>&lt;/html&gt;  </a:t>
            </a:r>
          </a:p>
          <a:p>
            <a:pPr marL="0" indent="0">
              <a:buNone/>
            </a:pPr>
            <a:endParaRPr lang="en-IN" dirty="0"/>
          </a:p>
        </p:txBody>
      </p:sp>
    </p:spTree>
    <p:extLst>
      <p:ext uri="{BB962C8B-B14F-4D97-AF65-F5344CB8AC3E}">
        <p14:creationId xmlns:p14="http://schemas.microsoft.com/office/powerpoint/2010/main" val="1439822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kumimoji="0" lang="en-US" altLang="en-US"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jsp:include</a:t>
            </a:r>
            <a:r>
              <a:rPr kumimoji="0" lang="en-US" altLang="en-US"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action tag</a:t>
            </a:r>
            <a:r>
              <a:rPr kumimoji="0" lang="en-US" altLang="en-US" sz="1200" b="0" i="0" u="none" strike="noStrike" cap="none" normalizeH="0" baseline="0" dirty="0" smtClean="0">
                <a:ln>
                  <a:noFill/>
                </a:ln>
                <a:solidFill>
                  <a:schemeClr val="tx1"/>
                </a:solidFill>
                <a:effectLst/>
                <a:latin typeface="Arial" pitchFamily="34" charset="0"/>
                <a:cs typeface="Arial" pitchFamily="34" charset="0"/>
              </a:rPr>
              <a:t/>
            </a:r>
            <a:br>
              <a:rPr kumimoji="0" lang="en-US" altLang="en-US" sz="1200" b="0" i="0" u="none" strike="noStrike" cap="none" normalizeH="0" baseline="0" dirty="0" smtClean="0">
                <a:ln>
                  <a:noFill/>
                </a:ln>
                <a:solidFill>
                  <a:schemeClr val="tx1"/>
                </a:solidFill>
                <a:effectLst/>
                <a:latin typeface="Arial" pitchFamily="34" charset="0"/>
                <a:cs typeface="Arial" pitchFamily="34" charset="0"/>
              </a:rPr>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7622715"/>
              </p:ext>
            </p:extLst>
          </p:nvPr>
        </p:nvGraphicFramePr>
        <p:xfrm>
          <a:off x="323527" y="3573018"/>
          <a:ext cx="8332042" cy="2806675"/>
        </p:xfrm>
        <a:graphic>
          <a:graphicData uri="http://schemas.openxmlformats.org/drawingml/2006/table">
            <a:tbl>
              <a:tblPr firstRow="1" firstCol="1" bandRow="1">
                <a:tableStyleId>{5C22544A-7EE6-4342-B048-85BDC9FD1C3A}</a:tableStyleId>
              </a:tblPr>
              <a:tblGrid>
                <a:gridCol w="4166021"/>
                <a:gridCol w="4166021"/>
              </a:tblGrid>
              <a:tr h="564838">
                <a:tc>
                  <a:txBody>
                    <a:bodyPr/>
                    <a:lstStyle/>
                    <a:p>
                      <a:pPr algn="ctr">
                        <a:lnSpc>
                          <a:spcPct val="115000"/>
                        </a:lnSpc>
                        <a:spcAft>
                          <a:spcPts val="0"/>
                        </a:spcAft>
                      </a:pPr>
                      <a:r>
                        <a:rPr lang="en-IN" sz="2000" dirty="0">
                          <a:effectLst/>
                        </a:rPr>
                        <a:t>JSP include directive</a:t>
                      </a:r>
                      <a:endParaRPr lang="en-IN" sz="2000" dirty="0">
                        <a:effectLst/>
                        <a:latin typeface="Calibri"/>
                        <a:ea typeface="Calibri"/>
                        <a:cs typeface="Times New Roman"/>
                      </a:endParaRPr>
                    </a:p>
                  </a:txBody>
                  <a:tcPr marL="9525" marR="9525" marT="9525" marB="9525" anchor="ctr"/>
                </a:tc>
                <a:tc>
                  <a:txBody>
                    <a:bodyPr/>
                    <a:lstStyle/>
                    <a:p>
                      <a:pPr algn="ctr">
                        <a:lnSpc>
                          <a:spcPct val="115000"/>
                        </a:lnSpc>
                        <a:spcAft>
                          <a:spcPts val="0"/>
                        </a:spcAft>
                      </a:pPr>
                      <a:r>
                        <a:rPr lang="en-IN" sz="2000">
                          <a:effectLst/>
                        </a:rPr>
                        <a:t>JSP include action</a:t>
                      </a:r>
                      <a:endParaRPr lang="en-IN" sz="2000">
                        <a:effectLst/>
                        <a:latin typeface="Calibri"/>
                        <a:ea typeface="Calibri"/>
                        <a:cs typeface="Times New Roman"/>
                      </a:endParaRPr>
                    </a:p>
                  </a:txBody>
                  <a:tcPr marL="9525" marR="9525" marT="9525" marB="9525" anchor="ctr"/>
                </a:tc>
              </a:tr>
              <a:tr h="564838">
                <a:tc>
                  <a:txBody>
                    <a:bodyPr/>
                    <a:lstStyle/>
                    <a:p>
                      <a:pPr>
                        <a:lnSpc>
                          <a:spcPct val="115000"/>
                        </a:lnSpc>
                        <a:spcAft>
                          <a:spcPts val="0"/>
                        </a:spcAft>
                      </a:pPr>
                      <a:r>
                        <a:rPr lang="en-IN" sz="2000">
                          <a:effectLst/>
                        </a:rPr>
                        <a:t>includes resource at translation time.</a:t>
                      </a:r>
                      <a:endParaRPr lang="en-IN" sz="2000">
                        <a:effectLst/>
                        <a:latin typeface="Calibri"/>
                        <a:ea typeface="Calibri"/>
                        <a:cs typeface="Times New Roman"/>
                      </a:endParaRPr>
                    </a:p>
                  </a:txBody>
                  <a:tcPr marL="9525" marR="9525" marT="9525" marB="9525" anchor="ctr"/>
                </a:tc>
                <a:tc>
                  <a:txBody>
                    <a:bodyPr/>
                    <a:lstStyle/>
                    <a:p>
                      <a:pPr>
                        <a:lnSpc>
                          <a:spcPct val="115000"/>
                        </a:lnSpc>
                        <a:spcAft>
                          <a:spcPts val="0"/>
                        </a:spcAft>
                      </a:pPr>
                      <a:r>
                        <a:rPr lang="en-IN" sz="2000">
                          <a:effectLst/>
                        </a:rPr>
                        <a:t>includes resource at request time.</a:t>
                      </a:r>
                      <a:endParaRPr lang="en-IN" sz="2000">
                        <a:effectLst/>
                        <a:latin typeface="Calibri"/>
                        <a:ea typeface="Calibri"/>
                        <a:cs typeface="Times New Roman"/>
                      </a:endParaRPr>
                    </a:p>
                  </a:txBody>
                  <a:tcPr marL="9525" marR="9525" marT="9525" marB="9525" anchor="ctr"/>
                </a:tc>
              </a:tr>
              <a:tr h="564838">
                <a:tc>
                  <a:txBody>
                    <a:bodyPr/>
                    <a:lstStyle/>
                    <a:p>
                      <a:pPr>
                        <a:lnSpc>
                          <a:spcPct val="115000"/>
                        </a:lnSpc>
                        <a:spcAft>
                          <a:spcPts val="0"/>
                        </a:spcAft>
                      </a:pPr>
                      <a:r>
                        <a:rPr lang="en-IN" sz="2000">
                          <a:effectLst/>
                        </a:rPr>
                        <a:t>better for static pages.</a:t>
                      </a:r>
                      <a:endParaRPr lang="en-IN" sz="2000">
                        <a:effectLst/>
                        <a:latin typeface="Calibri"/>
                        <a:ea typeface="Calibri"/>
                        <a:cs typeface="Times New Roman"/>
                      </a:endParaRPr>
                    </a:p>
                  </a:txBody>
                  <a:tcPr marL="9525" marR="9525" marT="9525" marB="9525" anchor="ctr"/>
                </a:tc>
                <a:tc>
                  <a:txBody>
                    <a:bodyPr/>
                    <a:lstStyle/>
                    <a:p>
                      <a:pPr>
                        <a:lnSpc>
                          <a:spcPct val="115000"/>
                        </a:lnSpc>
                        <a:spcAft>
                          <a:spcPts val="0"/>
                        </a:spcAft>
                      </a:pPr>
                      <a:r>
                        <a:rPr lang="en-IN" sz="2000">
                          <a:effectLst/>
                        </a:rPr>
                        <a:t>better for dynamic pages.</a:t>
                      </a:r>
                      <a:endParaRPr lang="en-IN" sz="2000">
                        <a:effectLst/>
                        <a:latin typeface="Calibri"/>
                        <a:ea typeface="Calibri"/>
                        <a:cs typeface="Times New Roman"/>
                      </a:endParaRPr>
                    </a:p>
                  </a:txBody>
                  <a:tcPr marL="9525" marR="9525" marT="9525" marB="9525" anchor="ctr"/>
                </a:tc>
              </a:tr>
              <a:tr h="1112161">
                <a:tc>
                  <a:txBody>
                    <a:bodyPr/>
                    <a:lstStyle/>
                    <a:p>
                      <a:pPr>
                        <a:lnSpc>
                          <a:spcPct val="115000"/>
                        </a:lnSpc>
                        <a:spcAft>
                          <a:spcPts val="0"/>
                        </a:spcAft>
                      </a:pPr>
                      <a:r>
                        <a:rPr lang="en-IN" sz="2000">
                          <a:effectLst/>
                        </a:rPr>
                        <a:t>includes the origina</a:t>
                      </a:r>
                    </a:p>
                    <a:p>
                      <a:pPr>
                        <a:lnSpc>
                          <a:spcPct val="115000"/>
                        </a:lnSpc>
                        <a:spcAft>
                          <a:spcPts val="0"/>
                        </a:spcAft>
                      </a:pPr>
                      <a:r>
                        <a:rPr lang="en-IN" sz="2000">
                          <a:effectLst/>
                        </a:rPr>
                        <a:t>l content in the generated servlet.</a:t>
                      </a:r>
                      <a:endParaRPr lang="en-IN" sz="2000">
                        <a:effectLst/>
                        <a:latin typeface="Calibri"/>
                        <a:ea typeface="Calibri"/>
                        <a:cs typeface="Times New Roman"/>
                      </a:endParaRPr>
                    </a:p>
                  </a:txBody>
                  <a:tcPr marL="9525" marR="9525" marT="9525" marB="9525" anchor="ctr"/>
                </a:tc>
                <a:tc>
                  <a:txBody>
                    <a:bodyPr/>
                    <a:lstStyle/>
                    <a:p>
                      <a:pPr>
                        <a:lnSpc>
                          <a:spcPct val="115000"/>
                        </a:lnSpc>
                        <a:spcAft>
                          <a:spcPts val="0"/>
                        </a:spcAft>
                      </a:pPr>
                      <a:r>
                        <a:rPr lang="en-IN" sz="2000" dirty="0">
                          <a:effectLst/>
                        </a:rPr>
                        <a:t>calls the include method.</a:t>
                      </a:r>
                      <a:endParaRPr lang="en-IN" sz="2000" dirty="0">
                        <a:effectLst/>
                        <a:latin typeface="Calibri"/>
                        <a:ea typeface="Calibri"/>
                        <a:cs typeface="Times New Roman"/>
                      </a:endParaRPr>
                    </a:p>
                  </a:txBody>
                  <a:tcPr marL="9525" marR="9525" marT="9525" marB="9525" anchor="ctr"/>
                </a:tc>
              </a:tr>
            </a:tbl>
          </a:graphicData>
        </a:graphic>
      </p:graphicFrame>
      <p:sp>
        <p:nvSpPr>
          <p:cNvPr id="5" name="Rectangle 1"/>
          <p:cNvSpPr>
            <a:spLocks noChangeArrowheads="1"/>
          </p:cNvSpPr>
          <p:nvPr/>
        </p:nvSpPr>
        <p:spPr bwMode="auto">
          <a:xfrm>
            <a:off x="125920" y="959810"/>
            <a:ext cx="9100231" cy="2390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The </a:t>
            </a:r>
            <a:r>
              <a:rPr kumimoji="0" lang="en-US" altLang="en-US"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jsp:include</a:t>
            </a:r>
            <a:r>
              <a:rPr kumimoji="0" lang="en-US" altLang="en-US"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action tag</a:t>
            </a:r>
            <a:r>
              <a:rPr kumimoji="0" lang="en-US" alt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is used to include the content of another resource it may be </a:t>
            </a:r>
            <a:r>
              <a:rPr kumimoji="0" lang="en-US" alt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jsp</a:t>
            </a:r>
            <a:r>
              <a:rPr kumimoji="0" lang="en-US" alt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html or servlet. </a:t>
            </a:r>
            <a:endParaRPr kumimoji="0" lang="en-US" alt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The </a:t>
            </a:r>
            <a:r>
              <a:rPr kumimoji="0" lang="en-US" alt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jsp</a:t>
            </a:r>
            <a:r>
              <a:rPr kumimoji="0" lang="en-US" alt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include action tag includes the resource at request time so it is </a:t>
            </a:r>
            <a:r>
              <a:rPr kumimoji="0" lang="en-US" altLang="en-US"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better for dynamic pages</a:t>
            </a:r>
            <a:r>
              <a:rPr kumimoji="0" lang="en-US" alt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because there might be changes in future. </a:t>
            </a:r>
            <a:endParaRPr kumimoji="0" lang="en-US" alt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The </a:t>
            </a:r>
            <a:r>
              <a:rPr kumimoji="0" lang="en-US" altLang="en-US"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jsp:include</a:t>
            </a:r>
            <a:r>
              <a:rPr kumimoji="0" lang="en-US" alt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tag can be used to include static as well as dynamic pages.</a:t>
            </a:r>
            <a:endParaRPr kumimoji="0" lang="en-US" alt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a:p>
            <a:pPr eaLnBrk="0" fontAlgn="base" hangingPunct="0">
              <a:spcBef>
                <a:spcPct val="0"/>
              </a:spcBef>
              <a:spcAft>
                <a:spcPct val="0"/>
              </a:spcAft>
            </a:pPr>
            <a:r>
              <a:rPr kumimoji="0" lang="en-US" altLang="en-US"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Difference between </a:t>
            </a:r>
            <a:r>
              <a:rPr kumimoji="0" lang="en-US" altLang="en-US"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jsp</a:t>
            </a:r>
            <a:r>
              <a:rPr kumimoji="0" lang="en-US" altLang="en-US"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include directive and include action</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25179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052736"/>
            <a:ext cx="8229600" cy="5073427"/>
          </a:xfrm>
        </p:spPr>
        <p:txBody>
          <a:bodyPr>
            <a:normAutofit fontScale="62500" lnSpcReduction="20000"/>
          </a:bodyPr>
          <a:lstStyle/>
          <a:p>
            <a:pPr marL="0" indent="0">
              <a:buNone/>
            </a:pPr>
            <a:r>
              <a:rPr lang="en-IN" b="1" dirty="0"/>
              <a:t>Syntax of </a:t>
            </a:r>
            <a:r>
              <a:rPr lang="en-IN" b="1" dirty="0" err="1"/>
              <a:t>jsp:include</a:t>
            </a:r>
            <a:r>
              <a:rPr lang="en-IN" b="1" dirty="0"/>
              <a:t> action tag without parameter</a:t>
            </a:r>
            <a:endParaRPr lang="en-IN" dirty="0"/>
          </a:p>
          <a:p>
            <a:pPr lvl="0"/>
            <a:r>
              <a:rPr lang="en-IN" dirty="0"/>
              <a:t>&lt;</a:t>
            </a:r>
            <a:r>
              <a:rPr lang="en-IN" dirty="0" err="1"/>
              <a:t>jsp:include</a:t>
            </a:r>
            <a:r>
              <a:rPr lang="en-IN" dirty="0"/>
              <a:t> page="</a:t>
            </a:r>
            <a:r>
              <a:rPr lang="en-IN" dirty="0" err="1"/>
              <a:t>relativeURL</a:t>
            </a:r>
            <a:r>
              <a:rPr lang="en-IN" dirty="0"/>
              <a:t> | &lt;%= expression %&gt;" /&gt;  </a:t>
            </a:r>
          </a:p>
          <a:p>
            <a:pPr marL="0" indent="0">
              <a:buNone/>
            </a:pPr>
            <a:r>
              <a:rPr lang="en-IN" b="1" dirty="0"/>
              <a:t>Syntax of </a:t>
            </a:r>
            <a:r>
              <a:rPr lang="en-IN" b="1" dirty="0" err="1"/>
              <a:t>jsp:include</a:t>
            </a:r>
            <a:r>
              <a:rPr lang="en-IN" b="1" dirty="0"/>
              <a:t> action tag with parameter</a:t>
            </a:r>
            <a:endParaRPr lang="en-IN" dirty="0"/>
          </a:p>
          <a:p>
            <a:pPr marL="0" lvl="0" indent="0">
              <a:buNone/>
            </a:pPr>
            <a:r>
              <a:rPr lang="en-IN" dirty="0"/>
              <a:t>&lt;</a:t>
            </a:r>
            <a:r>
              <a:rPr lang="en-IN" dirty="0" err="1"/>
              <a:t>jsp:include</a:t>
            </a:r>
            <a:r>
              <a:rPr lang="en-IN" dirty="0"/>
              <a:t> page="</a:t>
            </a:r>
            <a:r>
              <a:rPr lang="en-IN" dirty="0" err="1"/>
              <a:t>relativeURL</a:t>
            </a:r>
            <a:r>
              <a:rPr lang="en-IN" dirty="0"/>
              <a:t> | &lt;%= expression %&gt;"&gt;  </a:t>
            </a:r>
          </a:p>
          <a:p>
            <a:pPr marL="0" lvl="0" indent="0">
              <a:buNone/>
            </a:pPr>
            <a:r>
              <a:rPr lang="en-IN" dirty="0"/>
              <a:t>&lt;</a:t>
            </a:r>
            <a:r>
              <a:rPr lang="en-IN" dirty="0" err="1"/>
              <a:t>jsp:param</a:t>
            </a:r>
            <a:r>
              <a:rPr lang="en-IN" dirty="0"/>
              <a:t> name="</a:t>
            </a:r>
            <a:r>
              <a:rPr lang="en-IN" dirty="0" err="1"/>
              <a:t>parametername</a:t>
            </a:r>
            <a:r>
              <a:rPr lang="en-IN" dirty="0"/>
              <a:t>" value="</a:t>
            </a:r>
            <a:r>
              <a:rPr lang="en-IN" dirty="0" err="1"/>
              <a:t>parametervalue</a:t>
            </a:r>
            <a:r>
              <a:rPr lang="en-IN" dirty="0"/>
              <a:t> | &lt;%=expression%&gt;" /&gt;  </a:t>
            </a:r>
          </a:p>
          <a:p>
            <a:pPr marL="0" lvl="0" indent="0">
              <a:buNone/>
            </a:pPr>
            <a:r>
              <a:rPr lang="en-IN" dirty="0"/>
              <a:t>&lt;/</a:t>
            </a:r>
            <a:r>
              <a:rPr lang="en-IN" dirty="0" err="1"/>
              <a:t>jsp:include</a:t>
            </a:r>
            <a:r>
              <a:rPr lang="en-IN" dirty="0"/>
              <a:t>&gt;  </a:t>
            </a:r>
          </a:p>
          <a:p>
            <a:pPr marL="0" indent="0">
              <a:buNone/>
            </a:pPr>
            <a:r>
              <a:rPr lang="en-IN" dirty="0"/>
              <a:t> </a:t>
            </a:r>
          </a:p>
          <a:p>
            <a:pPr marL="0" indent="0">
              <a:buNone/>
            </a:pPr>
            <a:r>
              <a:rPr lang="en-IN" b="1" dirty="0"/>
              <a:t>Example of </a:t>
            </a:r>
            <a:r>
              <a:rPr lang="en-IN" b="1" dirty="0" err="1"/>
              <a:t>jsp:include</a:t>
            </a:r>
            <a:r>
              <a:rPr lang="en-IN" b="1" dirty="0"/>
              <a:t> action tag without parameter</a:t>
            </a:r>
            <a:endParaRPr lang="en-IN" dirty="0"/>
          </a:p>
          <a:p>
            <a:pPr marL="0" indent="0">
              <a:buNone/>
            </a:pPr>
            <a:r>
              <a:rPr lang="en-IN" dirty="0"/>
              <a:t>In this example, </a:t>
            </a:r>
            <a:r>
              <a:rPr lang="en-IN" dirty="0" err="1"/>
              <a:t>index.jsp</a:t>
            </a:r>
            <a:r>
              <a:rPr lang="en-IN" dirty="0"/>
              <a:t> file includes the content of the </a:t>
            </a:r>
            <a:r>
              <a:rPr lang="en-IN" dirty="0" err="1"/>
              <a:t>printdate.jsp</a:t>
            </a:r>
            <a:r>
              <a:rPr lang="en-IN" dirty="0"/>
              <a:t> file.</a:t>
            </a:r>
          </a:p>
          <a:p>
            <a:pPr marL="0" indent="0">
              <a:buNone/>
            </a:pPr>
            <a:r>
              <a:rPr lang="en-IN" dirty="0"/>
              <a:t>File: </a:t>
            </a:r>
            <a:r>
              <a:rPr lang="en-IN" dirty="0" err="1"/>
              <a:t>index.jsp</a:t>
            </a:r>
            <a:endParaRPr lang="en-IN" dirty="0"/>
          </a:p>
          <a:p>
            <a:pPr marL="0" lvl="0" indent="0">
              <a:buNone/>
            </a:pPr>
            <a:r>
              <a:rPr lang="en-IN" dirty="0"/>
              <a:t>&lt;h2&gt;this is index page&lt;/h2&gt;    </a:t>
            </a:r>
          </a:p>
          <a:p>
            <a:pPr marL="0" lvl="0" indent="0">
              <a:buNone/>
            </a:pPr>
            <a:r>
              <a:rPr lang="en-IN" dirty="0"/>
              <a:t>&lt;</a:t>
            </a:r>
            <a:r>
              <a:rPr lang="en-IN" dirty="0" err="1"/>
              <a:t>jsp:include</a:t>
            </a:r>
            <a:r>
              <a:rPr lang="en-IN" dirty="0"/>
              <a:t> page="</a:t>
            </a:r>
            <a:r>
              <a:rPr lang="en-IN" dirty="0" err="1"/>
              <a:t>printdate.jsp</a:t>
            </a:r>
            <a:r>
              <a:rPr lang="en-IN" dirty="0"/>
              <a:t>" /&gt;  </a:t>
            </a:r>
          </a:p>
          <a:p>
            <a:pPr marL="0" lvl="0" indent="0">
              <a:buNone/>
            </a:pPr>
            <a:r>
              <a:rPr lang="en-IN" dirty="0" smtClean="0"/>
              <a:t>&lt;h2&gt;end</a:t>
            </a:r>
            <a:r>
              <a:rPr lang="en-IN" dirty="0"/>
              <a:t> section of index page&lt;/h2&gt;  </a:t>
            </a:r>
          </a:p>
          <a:p>
            <a:pPr marL="0" indent="0">
              <a:buNone/>
            </a:pPr>
            <a:r>
              <a:rPr lang="en-IN" dirty="0"/>
              <a:t>File: </a:t>
            </a:r>
            <a:r>
              <a:rPr lang="en-IN" dirty="0" err="1"/>
              <a:t>printdate.jsp</a:t>
            </a:r>
            <a:endParaRPr lang="en-IN" dirty="0"/>
          </a:p>
          <a:p>
            <a:pPr lvl="0"/>
            <a:r>
              <a:rPr lang="en-IN" dirty="0"/>
              <a:t>&lt;% </a:t>
            </a:r>
            <a:r>
              <a:rPr lang="en-IN" dirty="0" err="1"/>
              <a:t>out.print</a:t>
            </a:r>
            <a:r>
              <a:rPr lang="en-IN" dirty="0"/>
              <a:t>("Today is:"+</a:t>
            </a:r>
            <a:r>
              <a:rPr lang="en-IN" dirty="0" err="1"/>
              <a:t>java.util.Calendar.getInstance</a:t>
            </a:r>
            <a:r>
              <a:rPr lang="en-IN" dirty="0"/>
              <a:t>().</a:t>
            </a:r>
            <a:r>
              <a:rPr lang="en-IN" dirty="0" err="1"/>
              <a:t>getTime</a:t>
            </a:r>
            <a:r>
              <a:rPr lang="en-IN" dirty="0"/>
              <a:t>()); %&gt;  </a:t>
            </a:r>
          </a:p>
          <a:p>
            <a:pPr marL="0" indent="0">
              <a:buNone/>
            </a:pPr>
            <a:endParaRPr lang="en-IN" dirty="0"/>
          </a:p>
        </p:txBody>
      </p:sp>
    </p:spTree>
    <p:extLst>
      <p:ext uri="{BB962C8B-B14F-4D97-AF65-F5344CB8AC3E}">
        <p14:creationId xmlns:p14="http://schemas.microsoft.com/office/powerpoint/2010/main" val="3401516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smtClean="0"/>
              <a:t>jsp:useBean</a:t>
            </a:r>
            <a:r>
              <a:rPr lang="en-IN" b="1" dirty="0" smtClean="0"/>
              <a:t> action tag</a:t>
            </a:r>
            <a:r>
              <a:rPr lang="en-IN" sz="2000" dirty="0" smtClean="0"/>
              <a:t/>
            </a:r>
            <a:br>
              <a:rPr lang="en-IN" sz="2000" dirty="0" smtClean="0"/>
            </a:br>
            <a:endParaRPr lang="en-IN" dirty="0"/>
          </a:p>
        </p:txBody>
      </p:sp>
      <p:sp>
        <p:nvSpPr>
          <p:cNvPr id="3" name="Content Placeholder 2"/>
          <p:cNvSpPr>
            <a:spLocks noGrp="1"/>
          </p:cNvSpPr>
          <p:nvPr>
            <p:ph idx="1"/>
          </p:nvPr>
        </p:nvSpPr>
        <p:spPr>
          <a:xfrm>
            <a:off x="457200" y="1124744"/>
            <a:ext cx="8229600" cy="5001419"/>
          </a:xfrm>
        </p:spPr>
        <p:txBody>
          <a:bodyPr>
            <a:normAutofit fontScale="85000" lnSpcReduction="20000"/>
          </a:bodyPr>
          <a:lstStyle/>
          <a:p>
            <a:pPr marL="0" indent="0">
              <a:buNone/>
            </a:pPr>
            <a:r>
              <a:rPr lang="en-IN" dirty="0" smtClean="0"/>
              <a:t>The </a:t>
            </a:r>
            <a:r>
              <a:rPr lang="en-IN" dirty="0" err="1"/>
              <a:t>jsp:useBean</a:t>
            </a:r>
            <a:r>
              <a:rPr lang="en-IN" dirty="0"/>
              <a:t> action tag is used to locate or instantiate a bean class. If bean object of the Bean class is already created, it doesn't create the bean depending on the scope. But if object of bean is not created, it instantiates the bean. </a:t>
            </a:r>
            <a:endParaRPr lang="en-IN" sz="2800" dirty="0"/>
          </a:p>
          <a:p>
            <a:pPr marL="0" indent="0">
              <a:buNone/>
            </a:pPr>
            <a:r>
              <a:rPr lang="en-IN" b="1" dirty="0" smtClean="0"/>
              <a:t>Syntax </a:t>
            </a:r>
            <a:r>
              <a:rPr lang="en-IN" b="1" dirty="0"/>
              <a:t>of </a:t>
            </a:r>
            <a:r>
              <a:rPr lang="en-IN" b="1" dirty="0" err="1"/>
              <a:t>jsp:useBean</a:t>
            </a:r>
            <a:r>
              <a:rPr lang="en-IN" b="1" dirty="0"/>
              <a:t> action tag</a:t>
            </a:r>
            <a:endParaRPr lang="en-IN" sz="1800" dirty="0"/>
          </a:p>
          <a:p>
            <a:pPr marL="0" lvl="0" indent="0">
              <a:buNone/>
            </a:pPr>
            <a:r>
              <a:rPr lang="en-IN" dirty="0"/>
              <a:t>&lt;</a:t>
            </a:r>
            <a:r>
              <a:rPr lang="en-IN" dirty="0" err="1"/>
              <a:t>jsp:useBean</a:t>
            </a:r>
            <a:r>
              <a:rPr lang="en-IN" dirty="0"/>
              <a:t> id= "</a:t>
            </a:r>
            <a:r>
              <a:rPr lang="en-IN" dirty="0" err="1"/>
              <a:t>instanceName</a:t>
            </a:r>
            <a:r>
              <a:rPr lang="en-IN" dirty="0"/>
              <a:t>" scope= "page | request | session | application"   </a:t>
            </a:r>
            <a:endParaRPr lang="en-IN" sz="2800" dirty="0"/>
          </a:p>
          <a:p>
            <a:pPr marL="0" lvl="0" indent="0">
              <a:buNone/>
            </a:pPr>
            <a:r>
              <a:rPr lang="en-IN" dirty="0"/>
              <a:t>class= "</a:t>
            </a:r>
            <a:r>
              <a:rPr lang="en-IN" dirty="0" err="1"/>
              <a:t>packageName.className</a:t>
            </a:r>
            <a:r>
              <a:rPr lang="en-IN" dirty="0"/>
              <a:t>" type= "</a:t>
            </a:r>
            <a:r>
              <a:rPr lang="en-IN" dirty="0" err="1"/>
              <a:t>packageName.className</a:t>
            </a:r>
            <a:r>
              <a:rPr lang="en-IN" dirty="0"/>
              <a:t>"  </a:t>
            </a:r>
            <a:endParaRPr lang="en-IN" sz="2800" dirty="0"/>
          </a:p>
          <a:p>
            <a:pPr marL="0" lvl="0" indent="0">
              <a:buNone/>
            </a:pPr>
            <a:r>
              <a:rPr lang="en-IN" dirty="0" err="1"/>
              <a:t>beanName</a:t>
            </a:r>
            <a:r>
              <a:rPr lang="en-IN" dirty="0"/>
              <a:t>="</a:t>
            </a:r>
            <a:r>
              <a:rPr lang="en-IN" dirty="0" err="1"/>
              <a:t>packageName.className</a:t>
            </a:r>
            <a:r>
              <a:rPr lang="en-IN" dirty="0"/>
              <a:t> | &lt;%= expression &gt;" &gt;  </a:t>
            </a:r>
            <a:endParaRPr lang="en-IN" sz="2800" dirty="0"/>
          </a:p>
          <a:p>
            <a:pPr marL="0" lvl="0" indent="0">
              <a:buNone/>
            </a:pPr>
            <a:r>
              <a:rPr lang="en-IN" dirty="0"/>
              <a:t>&lt;/</a:t>
            </a:r>
            <a:r>
              <a:rPr lang="en-IN" dirty="0" err="1"/>
              <a:t>jsp:useBean</a:t>
            </a:r>
            <a:r>
              <a:rPr lang="en-IN" dirty="0"/>
              <a:t>&gt;  </a:t>
            </a:r>
            <a:endParaRPr lang="en-IN" sz="2800" dirty="0"/>
          </a:p>
          <a:p>
            <a:pPr marL="0" indent="0">
              <a:buNone/>
            </a:pPr>
            <a:endParaRPr lang="en-IN" dirty="0"/>
          </a:p>
        </p:txBody>
      </p:sp>
    </p:spTree>
    <p:extLst>
      <p:ext uri="{BB962C8B-B14F-4D97-AF65-F5344CB8AC3E}">
        <p14:creationId xmlns:p14="http://schemas.microsoft.com/office/powerpoint/2010/main" val="136696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Attributes and Usage of </a:t>
            </a:r>
            <a:r>
              <a:rPr lang="en-IN" b="1" dirty="0" err="1" smtClean="0"/>
              <a:t>jsp:useBean</a:t>
            </a:r>
            <a:r>
              <a:rPr lang="en-IN" b="1" dirty="0" smtClean="0"/>
              <a:t> action tag</a:t>
            </a:r>
            <a:r>
              <a:rPr lang="en-IN" sz="3600" dirty="0" smtClean="0"/>
              <a:t/>
            </a:r>
            <a:br>
              <a:rPr lang="en-IN" sz="3600" dirty="0" smtClean="0"/>
            </a:br>
            <a:endParaRPr lang="en-IN" dirty="0"/>
          </a:p>
        </p:txBody>
      </p:sp>
      <p:sp>
        <p:nvSpPr>
          <p:cNvPr id="3" name="Content Placeholder 2"/>
          <p:cNvSpPr>
            <a:spLocks noGrp="1"/>
          </p:cNvSpPr>
          <p:nvPr>
            <p:ph idx="1"/>
          </p:nvPr>
        </p:nvSpPr>
        <p:spPr/>
        <p:txBody>
          <a:bodyPr>
            <a:normAutofit fontScale="77500" lnSpcReduction="20000"/>
          </a:bodyPr>
          <a:lstStyle/>
          <a:p>
            <a:pPr lvl="0"/>
            <a:r>
              <a:rPr lang="en-IN" b="1" dirty="0" smtClean="0"/>
              <a:t>id: </a:t>
            </a:r>
            <a:r>
              <a:rPr lang="en-IN" dirty="0" smtClean="0"/>
              <a:t>is used to identify the bean in the specified scope.</a:t>
            </a:r>
            <a:endParaRPr lang="en-IN" sz="2800" dirty="0" smtClean="0"/>
          </a:p>
          <a:p>
            <a:pPr lvl="0"/>
            <a:r>
              <a:rPr lang="en-IN" b="1" dirty="0" smtClean="0"/>
              <a:t>scope: </a:t>
            </a:r>
            <a:r>
              <a:rPr lang="en-IN" dirty="0" smtClean="0"/>
              <a:t>represents the scope of the bean. It may be page, request, session or application. The default scope is page. </a:t>
            </a:r>
            <a:endParaRPr lang="en-IN" sz="2800" dirty="0" smtClean="0"/>
          </a:p>
          <a:p>
            <a:pPr lvl="1"/>
            <a:r>
              <a:rPr lang="en-IN" b="1" dirty="0" smtClean="0"/>
              <a:t>page: </a:t>
            </a:r>
            <a:r>
              <a:rPr lang="en-IN" dirty="0" smtClean="0"/>
              <a:t>specifies that you can use this bean within the JSP page. The default scope is page.</a:t>
            </a:r>
            <a:endParaRPr lang="en-IN" sz="2400" dirty="0" smtClean="0"/>
          </a:p>
          <a:p>
            <a:pPr lvl="1"/>
            <a:r>
              <a:rPr lang="en-IN" b="1" dirty="0" smtClean="0"/>
              <a:t>request: </a:t>
            </a:r>
            <a:r>
              <a:rPr lang="en-IN" dirty="0" smtClean="0"/>
              <a:t>specifies that you can use this bean from any JSP page that processes the same request. It has wider scope than page.</a:t>
            </a:r>
            <a:endParaRPr lang="en-IN" sz="2400" dirty="0" smtClean="0"/>
          </a:p>
          <a:p>
            <a:pPr lvl="1"/>
            <a:r>
              <a:rPr lang="en-IN" b="1" dirty="0" smtClean="0"/>
              <a:t>session: </a:t>
            </a:r>
            <a:r>
              <a:rPr lang="en-IN" dirty="0" smtClean="0"/>
              <a:t>specifies that you can use this bean from any JSP page in the same session whether processes the same request or not. It has wider scope than request.</a:t>
            </a:r>
            <a:endParaRPr lang="en-IN" sz="2400" dirty="0" smtClean="0"/>
          </a:p>
          <a:p>
            <a:pPr lvl="1"/>
            <a:r>
              <a:rPr lang="en-IN" b="1" dirty="0" smtClean="0"/>
              <a:t>application: </a:t>
            </a:r>
            <a:r>
              <a:rPr lang="en-IN" dirty="0" smtClean="0"/>
              <a:t>specifies that you can use this bean from any JSP page in the same application. It has wider scope than session.</a:t>
            </a:r>
            <a:endParaRPr lang="en-IN" sz="2400" dirty="0" smtClean="0"/>
          </a:p>
        </p:txBody>
      </p:sp>
    </p:spTree>
    <p:extLst>
      <p:ext uri="{BB962C8B-B14F-4D97-AF65-F5344CB8AC3E}">
        <p14:creationId xmlns:p14="http://schemas.microsoft.com/office/powerpoint/2010/main" val="767313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871</Words>
  <Application>Microsoft Office PowerPoint</Application>
  <PresentationFormat>On-screen Show (4:3)</PresentationFormat>
  <Paragraphs>162</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JSP ACTION TAGS </vt:lpstr>
      <vt:lpstr>Action elements</vt:lpstr>
      <vt:lpstr>jsp:forward action tag </vt:lpstr>
      <vt:lpstr>Example of jsp:forward action tag without parameter </vt:lpstr>
      <vt:lpstr>Example of jsp:forward action tag with parameter </vt:lpstr>
      <vt:lpstr>jsp:include action tag </vt:lpstr>
      <vt:lpstr>PowerPoint Presentation</vt:lpstr>
      <vt:lpstr>jsp:useBean action tag </vt:lpstr>
      <vt:lpstr>Attributes and Usage of jsp:useBean action tag </vt:lpstr>
      <vt:lpstr>PowerPoint Presentation</vt:lpstr>
      <vt:lpstr>Simple example of jsp:useBean action tag </vt:lpstr>
      <vt:lpstr>jsp:setProperty and jsp:getProperty action tags </vt:lpstr>
      <vt:lpstr>Syntax of jsp:setProperty action tag </vt:lpstr>
      <vt:lpstr>PowerPoint Presentation</vt:lpstr>
      <vt:lpstr>jsp:getProperty action tag </vt:lpstr>
      <vt:lpstr>Displaying applet in JSP (jsp:plugin action tag)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10</cp:revision>
  <dcterms:created xsi:type="dcterms:W3CDTF">2017-09-25T14:29:10Z</dcterms:created>
  <dcterms:modified xsi:type="dcterms:W3CDTF">2017-09-27T04:55:53Z</dcterms:modified>
</cp:coreProperties>
</file>