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32" autoAdjust="0"/>
    <p:restoredTop sz="94660"/>
  </p:normalViewPr>
  <p:slideViewPr>
    <p:cSldViewPr>
      <p:cViewPr>
        <p:scale>
          <a:sx n="66" d="100"/>
          <a:sy n="66" d="100"/>
        </p:scale>
        <p:origin x="-1542" y="-14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CA8EC1-3503-4029-BD6F-EFB362B8B390}" type="datetimeFigureOut">
              <a:rPr lang="en-IN" smtClean="0"/>
              <a:pPr/>
              <a:t>05-11-2020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341C24-F36E-4924-BD00-CC2E32EA8023}" type="slidenum">
              <a:rPr lang="en-IN" smtClean="0"/>
              <a:pPr/>
              <a:t>‹#›</a:t>
            </a:fld>
            <a:endParaRPr lang="en-IN"/>
          </a:p>
        </p:txBody>
      </p:sp>
    </p:spTree>
    <p:extLst>
      <p:ext uri="{BB962C8B-B14F-4D97-AF65-F5344CB8AC3E}">
        <p14:creationId xmlns:p14="http://schemas.microsoft.com/office/powerpoint/2010/main" xmlns="" val="103963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8341C24-F36E-4924-BD00-CC2E32EA8023}" type="slidenum">
              <a:rPr lang="en-IN" smtClean="0"/>
              <a:pPr/>
              <a:t>9</a:t>
            </a:fld>
            <a:endParaRPr lang="en-IN"/>
          </a:p>
        </p:txBody>
      </p:sp>
    </p:spTree>
    <p:extLst>
      <p:ext uri="{BB962C8B-B14F-4D97-AF65-F5344CB8AC3E}">
        <p14:creationId xmlns:p14="http://schemas.microsoft.com/office/powerpoint/2010/main" xmlns="" val="2293908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9E1372B-57E2-4646-BB68-027BDCBD7706}" type="datetimeFigureOut">
              <a:rPr lang="en-IN" smtClean="0"/>
              <a:pPr/>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6BA1AC-1EC3-4183-8E91-06704495B6AF}" type="slidenum">
              <a:rPr lang="en-IN" smtClean="0"/>
              <a:pPr/>
              <a:t>‹#›</a:t>
            </a:fld>
            <a:endParaRPr lang="en-IN"/>
          </a:p>
        </p:txBody>
      </p:sp>
    </p:spTree>
    <p:extLst>
      <p:ext uri="{BB962C8B-B14F-4D97-AF65-F5344CB8AC3E}">
        <p14:creationId xmlns:p14="http://schemas.microsoft.com/office/powerpoint/2010/main" xmlns="" val="320129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E1372B-57E2-4646-BB68-027BDCBD7706}" type="datetimeFigureOut">
              <a:rPr lang="en-IN" smtClean="0"/>
              <a:pPr/>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6BA1AC-1EC3-4183-8E91-06704495B6AF}" type="slidenum">
              <a:rPr lang="en-IN" smtClean="0"/>
              <a:pPr/>
              <a:t>‹#›</a:t>
            </a:fld>
            <a:endParaRPr lang="en-IN"/>
          </a:p>
        </p:txBody>
      </p:sp>
    </p:spTree>
    <p:extLst>
      <p:ext uri="{BB962C8B-B14F-4D97-AF65-F5344CB8AC3E}">
        <p14:creationId xmlns:p14="http://schemas.microsoft.com/office/powerpoint/2010/main" xmlns="" val="4003965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E1372B-57E2-4646-BB68-027BDCBD7706}" type="datetimeFigureOut">
              <a:rPr lang="en-IN" smtClean="0"/>
              <a:pPr/>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6BA1AC-1EC3-4183-8E91-06704495B6AF}" type="slidenum">
              <a:rPr lang="en-IN" smtClean="0"/>
              <a:pPr/>
              <a:t>‹#›</a:t>
            </a:fld>
            <a:endParaRPr lang="en-IN"/>
          </a:p>
        </p:txBody>
      </p:sp>
    </p:spTree>
    <p:extLst>
      <p:ext uri="{BB962C8B-B14F-4D97-AF65-F5344CB8AC3E}">
        <p14:creationId xmlns:p14="http://schemas.microsoft.com/office/powerpoint/2010/main" xmlns="" val="108479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E1372B-57E2-4646-BB68-027BDCBD7706}" type="datetimeFigureOut">
              <a:rPr lang="en-IN" smtClean="0"/>
              <a:pPr/>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6BA1AC-1EC3-4183-8E91-06704495B6AF}" type="slidenum">
              <a:rPr lang="en-IN" smtClean="0"/>
              <a:pPr/>
              <a:t>‹#›</a:t>
            </a:fld>
            <a:endParaRPr lang="en-IN"/>
          </a:p>
        </p:txBody>
      </p:sp>
    </p:spTree>
    <p:extLst>
      <p:ext uri="{BB962C8B-B14F-4D97-AF65-F5344CB8AC3E}">
        <p14:creationId xmlns:p14="http://schemas.microsoft.com/office/powerpoint/2010/main" xmlns="" val="278185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1372B-57E2-4646-BB68-027BDCBD7706}" type="datetimeFigureOut">
              <a:rPr lang="en-IN" smtClean="0"/>
              <a:pPr/>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6BA1AC-1EC3-4183-8E91-06704495B6AF}" type="slidenum">
              <a:rPr lang="en-IN" smtClean="0"/>
              <a:pPr/>
              <a:t>‹#›</a:t>
            </a:fld>
            <a:endParaRPr lang="en-IN"/>
          </a:p>
        </p:txBody>
      </p:sp>
    </p:spTree>
    <p:extLst>
      <p:ext uri="{BB962C8B-B14F-4D97-AF65-F5344CB8AC3E}">
        <p14:creationId xmlns:p14="http://schemas.microsoft.com/office/powerpoint/2010/main" xmlns="" val="165215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9E1372B-57E2-4646-BB68-027BDCBD7706}" type="datetimeFigureOut">
              <a:rPr lang="en-IN" smtClean="0"/>
              <a:pPr/>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6BA1AC-1EC3-4183-8E91-06704495B6AF}" type="slidenum">
              <a:rPr lang="en-IN" smtClean="0"/>
              <a:pPr/>
              <a:t>‹#›</a:t>
            </a:fld>
            <a:endParaRPr lang="en-IN"/>
          </a:p>
        </p:txBody>
      </p:sp>
    </p:spTree>
    <p:extLst>
      <p:ext uri="{BB962C8B-B14F-4D97-AF65-F5344CB8AC3E}">
        <p14:creationId xmlns:p14="http://schemas.microsoft.com/office/powerpoint/2010/main" xmlns="" val="102634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9E1372B-57E2-4646-BB68-027BDCBD7706}" type="datetimeFigureOut">
              <a:rPr lang="en-IN" smtClean="0"/>
              <a:pPr/>
              <a:t>05-11-2020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6BA1AC-1EC3-4183-8E91-06704495B6AF}" type="slidenum">
              <a:rPr lang="en-IN" smtClean="0"/>
              <a:pPr/>
              <a:t>‹#›</a:t>
            </a:fld>
            <a:endParaRPr lang="en-IN"/>
          </a:p>
        </p:txBody>
      </p:sp>
    </p:spTree>
    <p:extLst>
      <p:ext uri="{BB962C8B-B14F-4D97-AF65-F5344CB8AC3E}">
        <p14:creationId xmlns:p14="http://schemas.microsoft.com/office/powerpoint/2010/main" xmlns="" val="4166605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9E1372B-57E2-4646-BB68-027BDCBD7706}" type="datetimeFigureOut">
              <a:rPr lang="en-IN" smtClean="0"/>
              <a:pPr/>
              <a:t>05-11-2020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6BA1AC-1EC3-4183-8E91-06704495B6AF}" type="slidenum">
              <a:rPr lang="en-IN" smtClean="0"/>
              <a:pPr/>
              <a:t>‹#›</a:t>
            </a:fld>
            <a:endParaRPr lang="en-IN"/>
          </a:p>
        </p:txBody>
      </p:sp>
    </p:spTree>
    <p:extLst>
      <p:ext uri="{BB962C8B-B14F-4D97-AF65-F5344CB8AC3E}">
        <p14:creationId xmlns:p14="http://schemas.microsoft.com/office/powerpoint/2010/main" xmlns="" val="349939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1372B-57E2-4646-BB68-027BDCBD7706}" type="datetimeFigureOut">
              <a:rPr lang="en-IN" smtClean="0"/>
              <a:pPr/>
              <a:t>05-11-2020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6BA1AC-1EC3-4183-8E91-06704495B6AF}" type="slidenum">
              <a:rPr lang="en-IN" smtClean="0"/>
              <a:pPr/>
              <a:t>‹#›</a:t>
            </a:fld>
            <a:endParaRPr lang="en-IN"/>
          </a:p>
        </p:txBody>
      </p:sp>
    </p:spTree>
    <p:extLst>
      <p:ext uri="{BB962C8B-B14F-4D97-AF65-F5344CB8AC3E}">
        <p14:creationId xmlns:p14="http://schemas.microsoft.com/office/powerpoint/2010/main" xmlns="" val="322198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1372B-57E2-4646-BB68-027BDCBD7706}" type="datetimeFigureOut">
              <a:rPr lang="en-IN" smtClean="0"/>
              <a:pPr/>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6BA1AC-1EC3-4183-8E91-06704495B6AF}" type="slidenum">
              <a:rPr lang="en-IN" smtClean="0"/>
              <a:pPr/>
              <a:t>‹#›</a:t>
            </a:fld>
            <a:endParaRPr lang="en-IN"/>
          </a:p>
        </p:txBody>
      </p:sp>
    </p:spTree>
    <p:extLst>
      <p:ext uri="{BB962C8B-B14F-4D97-AF65-F5344CB8AC3E}">
        <p14:creationId xmlns:p14="http://schemas.microsoft.com/office/powerpoint/2010/main" xmlns="" val="277991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1372B-57E2-4646-BB68-027BDCBD7706}" type="datetimeFigureOut">
              <a:rPr lang="en-IN" smtClean="0"/>
              <a:pPr/>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6BA1AC-1EC3-4183-8E91-06704495B6AF}" type="slidenum">
              <a:rPr lang="en-IN" smtClean="0"/>
              <a:pPr/>
              <a:t>‹#›</a:t>
            </a:fld>
            <a:endParaRPr lang="en-IN"/>
          </a:p>
        </p:txBody>
      </p:sp>
    </p:spTree>
    <p:extLst>
      <p:ext uri="{BB962C8B-B14F-4D97-AF65-F5344CB8AC3E}">
        <p14:creationId xmlns:p14="http://schemas.microsoft.com/office/powerpoint/2010/main" xmlns="" val="522547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E1372B-57E2-4646-BB68-027BDCBD7706}" type="datetimeFigureOut">
              <a:rPr lang="en-IN" smtClean="0"/>
              <a:pPr/>
              <a:t>05-11-2020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BA1AC-1EC3-4183-8E91-06704495B6AF}" type="slidenum">
              <a:rPr lang="en-IN" smtClean="0"/>
              <a:pPr/>
              <a:t>‹#›</a:t>
            </a:fld>
            <a:endParaRPr lang="en-IN"/>
          </a:p>
        </p:txBody>
      </p:sp>
    </p:spTree>
    <p:extLst>
      <p:ext uri="{BB962C8B-B14F-4D97-AF65-F5344CB8AC3E}">
        <p14:creationId xmlns:p14="http://schemas.microsoft.com/office/powerpoint/2010/main" xmlns="" val="3746632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tx2"/>
                </a:solidFill>
              </a:rPr>
              <a:t>JAVA SERVER PAGE</a:t>
            </a:r>
            <a:endParaRPr lang="en-IN" dirty="0">
              <a:solidFill>
                <a:schemeClr val="tx2"/>
              </a:solidFill>
            </a:endParaRPr>
          </a:p>
        </p:txBody>
      </p:sp>
      <p:sp>
        <p:nvSpPr>
          <p:cNvPr id="3" name="Subtitle 2"/>
          <p:cNvSpPr>
            <a:spLocks noGrp="1"/>
          </p:cNvSpPr>
          <p:nvPr>
            <p:ph type="subTitle" idx="1"/>
          </p:nvPr>
        </p:nvSpPr>
        <p:spPr/>
        <p:txBody>
          <a:bodyPr/>
          <a:lstStyle/>
          <a:p>
            <a:r>
              <a:rPr lang="en-IN" dirty="0" err="1" smtClean="0">
                <a:solidFill>
                  <a:schemeClr val="tx2"/>
                </a:solidFill>
              </a:rPr>
              <a:t>Priya</a:t>
            </a:r>
            <a:r>
              <a:rPr lang="en-IN" dirty="0" smtClean="0">
                <a:solidFill>
                  <a:schemeClr val="tx2"/>
                </a:solidFill>
              </a:rPr>
              <a:t> G</a:t>
            </a:r>
          </a:p>
          <a:p>
            <a:r>
              <a:rPr lang="en-IN" dirty="0" smtClean="0">
                <a:solidFill>
                  <a:schemeClr val="tx2"/>
                </a:solidFill>
              </a:rPr>
              <a:t>Associate Professor Grade I</a:t>
            </a:r>
            <a:endParaRPr lang="en-IN" dirty="0" smtClean="0">
              <a:solidFill>
                <a:schemeClr val="tx2"/>
              </a:solidFill>
            </a:endParaRPr>
          </a:p>
          <a:p>
            <a:r>
              <a:rPr lang="en-IN" dirty="0" smtClean="0">
                <a:solidFill>
                  <a:schemeClr val="tx2"/>
                </a:solidFill>
              </a:rPr>
              <a:t>VIT University</a:t>
            </a:r>
          </a:p>
          <a:p>
            <a:endParaRPr lang="en-IN" dirty="0"/>
          </a:p>
        </p:txBody>
      </p:sp>
    </p:spTree>
    <p:extLst>
      <p:ext uri="{BB962C8B-B14F-4D97-AF65-F5344CB8AC3E}">
        <p14:creationId xmlns:p14="http://schemas.microsoft.com/office/powerpoint/2010/main" xmlns="" val="2542105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620688"/>
            <a:ext cx="8229600" cy="5505475"/>
          </a:xfrm>
        </p:spPr>
        <p:txBody>
          <a:bodyPr>
            <a:normAutofit fontScale="47500" lnSpcReduction="20000"/>
          </a:bodyPr>
          <a:lstStyle/>
          <a:p>
            <a:pPr marL="0" lvl="0" indent="0">
              <a:buNone/>
            </a:pPr>
            <a:r>
              <a:rPr lang="en-IN" sz="3600" dirty="0" smtClean="0">
                <a:solidFill>
                  <a:schemeClr val="tx2"/>
                </a:solidFill>
              </a:rPr>
              <a:t>&lt;</a:t>
            </a:r>
            <a:r>
              <a:rPr lang="en-IN" sz="3600" dirty="0" err="1" smtClean="0">
                <a:solidFill>
                  <a:schemeClr val="tx2"/>
                </a:solidFill>
              </a:rPr>
              <a:t>init-param</a:t>
            </a:r>
            <a:r>
              <a:rPr lang="en-IN" sz="3600" dirty="0" smtClean="0">
                <a:solidFill>
                  <a:schemeClr val="tx2"/>
                </a:solidFill>
              </a:rPr>
              <a:t>&gt;  </a:t>
            </a:r>
          </a:p>
          <a:p>
            <a:pPr marL="0" lvl="0" indent="0">
              <a:buNone/>
            </a:pPr>
            <a:r>
              <a:rPr lang="en-IN" sz="3600" dirty="0" smtClean="0">
                <a:solidFill>
                  <a:schemeClr val="tx2"/>
                </a:solidFill>
              </a:rPr>
              <a:t>&lt;</a:t>
            </a:r>
            <a:r>
              <a:rPr lang="en-IN" sz="3600" dirty="0" err="1" smtClean="0">
                <a:solidFill>
                  <a:schemeClr val="tx2"/>
                </a:solidFill>
              </a:rPr>
              <a:t>param</a:t>
            </a:r>
            <a:r>
              <a:rPr lang="en-IN" sz="3600" dirty="0" smtClean="0">
                <a:solidFill>
                  <a:schemeClr val="tx2"/>
                </a:solidFill>
              </a:rPr>
              <a:t>-name&gt;</a:t>
            </a:r>
            <a:r>
              <a:rPr lang="en-IN" sz="3600" dirty="0" err="1" smtClean="0">
                <a:solidFill>
                  <a:schemeClr val="tx2"/>
                </a:solidFill>
              </a:rPr>
              <a:t>dname</a:t>
            </a:r>
            <a:r>
              <a:rPr lang="en-IN" sz="3600" dirty="0" smtClean="0">
                <a:solidFill>
                  <a:schemeClr val="tx2"/>
                </a:solidFill>
              </a:rPr>
              <a:t>&lt;/</a:t>
            </a:r>
            <a:r>
              <a:rPr lang="en-IN" sz="3600" dirty="0" err="1" smtClean="0">
                <a:solidFill>
                  <a:schemeClr val="tx2"/>
                </a:solidFill>
              </a:rPr>
              <a:t>param</a:t>
            </a:r>
            <a:r>
              <a:rPr lang="en-IN" sz="3600" dirty="0" smtClean="0">
                <a:solidFill>
                  <a:schemeClr val="tx2"/>
                </a:solidFill>
              </a:rPr>
              <a:t>-name&gt;  </a:t>
            </a:r>
          </a:p>
          <a:p>
            <a:pPr marL="0" lvl="0" indent="0">
              <a:buNone/>
            </a:pPr>
            <a:r>
              <a:rPr lang="en-IN" sz="3600" dirty="0" smtClean="0">
                <a:solidFill>
                  <a:schemeClr val="tx2"/>
                </a:solidFill>
              </a:rPr>
              <a:t>&lt;</a:t>
            </a:r>
            <a:r>
              <a:rPr lang="en-IN" sz="3600" dirty="0" err="1" smtClean="0">
                <a:solidFill>
                  <a:schemeClr val="tx2"/>
                </a:solidFill>
              </a:rPr>
              <a:t>param</a:t>
            </a:r>
            <a:r>
              <a:rPr lang="en-IN" sz="3600" dirty="0" smtClean="0">
                <a:solidFill>
                  <a:schemeClr val="tx2"/>
                </a:solidFill>
              </a:rPr>
              <a:t>-value&gt;</a:t>
            </a:r>
            <a:r>
              <a:rPr lang="en-IN" sz="3600" dirty="0" err="1" smtClean="0">
                <a:solidFill>
                  <a:schemeClr val="tx2"/>
                </a:solidFill>
              </a:rPr>
              <a:t>sun.jdbc.odbc.JdbcOdbcDriver</a:t>
            </a:r>
            <a:r>
              <a:rPr lang="en-IN" sz="3600" dirty="0" smtClean="0">
                <a:solidFill>
                  <a:schemeClr val="tx2"/>
                </a:solidFill>
              </a:rPr>
              <a:t>&lt;/</a:t>
            </a:r>
            <a:r>
              <a:rPr lang="en-IN" sz="3600" dirty="0" err="1" smtClean="0">
                <a:solidFill>
                  <a:schemeClr val="tx2"/>
                </a:solidFill>
              </a:rPr>
              <a:t>param</a:t>
            </a:r>
            <a:r>
              <a:rPr lang="en-IN" sz="3600" dirty="0" smtClean="0">
                <a:solidFill>
                  <a:schemeClr val="tx2"/>
                </a:solidFill>
              </a:rPr>
              <a:t>-value&gt;  </a:t>
            </a:r>
          </a:p>
          <a:p>
            <a:pPr marL="0" lvl="0" indent="0">
              <a:buNone/>
            </a:pPr>
            <a:r>
              <a:rPr lang="en-IN" sz="3600" dirty="0" smtClean="0">
                <a:solidFill>
                  <a:schemeClr val="tx2"/>
                </a:solidFill>
              </a:rPr>
              <a:t>&lt;/</a:t>
            </a:r>
            <a:r>
              <a:rPr lang="en-IN" sz="3600" dirty="0" err="1" smtClean="0">
                <a:solidFill>
                  <a:schemeClr val="tx2"/>
                </a:solidFill>
              </a:rPr>
              <a:t>init-param</a:t>
            </a:r>
            <a:r>
              <a:rPr lang="en-IN" sz="3600" dirty="0" smtClean="0">
                <a:solidFill>
                  <a:schemeClr val="tx2"/>
                </a:solidFill>
              </a:rPr>
              <a:t>&gt;  </a:t>
            </a:r>
          </a:p>
          <a:p>
            <a:pPr marL="0" lvl="0" indent="0">
              <a:buNone/>
            </a:pPr>
            <a:r>
              <a:rPr lang="en-IN" sz="3600" dirty="0" smtClean="0">
                <a:solidFill>
                  <a:schemeClr val="tx2"/>
                </a:solidFill>
              </a:rPr>
              <a:t>  &lt;/servlet&gt;  </a:t>
            </a:r>
          </a:p>
          <a:p>
            <a:pPr marL="0" lvl="0" indent="0">
              <a:buNone/>
            </a:pPr>
            <a:r>
              <a:rPr lang="en-IN" sz="3600" dirty="0" smtClean="0">
                <a:solidFill>
                  <a:schemeClr val="tx2"/>
                </a:solidFill>
              </a:rPr>
              <a:t>&lt;servlet-mapping&gt;  </a:t>
            </a:r>
          </a:p>
          <a:p>
            <a:pPr marL="0" lvl="0" indent="0">
              <a:buNone/>
            </a:pPr>
            <a:r>
              <a:rPr lang="en-IN" sz="3600" dirty="0" smtClean="0">
                <a:solidFill>
                  <a:schemeClr val="tx2"/>
                </a:solidFill>
              </a:rPr>
              <a:t>&lt;servlet-name&gt;IWPCLASS&lt;/servlet-name&gt;  </a:t>
            </a:r>
          </a:p>
          <a:p>
            <a:pPr marL="0" lvl="0" indent="0">
              <a:buNone/>
            </a:pPr>
            <a:r>
              <a:rPr lang="en-IN" sz="3600" dirty="0" smtClean="0">
                <a:solidFill>
                  <a:schemeClr val="tx2"/>
                </a:solidFill>
              </a:rPr>
              <a:t>&lt;</a:t>
            </a:r>
            <a:r>
              <a:rPr lang="en-IN" sz="3600" dirty="0" err="1" smtClean="0">
                <a:solidFill>
                  <a:schemeClr val="tx2"/>
                </a:solidFill>
              </a:rPr>
              <a:t>url</a:t>
            </a:r>
            <a:r>
              <a:rPr lang="en-IN" sz="3600" dirty="0" smtClean="0">
                <a:solidFill>
                  <a:schemeClr val="tx2"/>
                </a:solidFill>
              </a:rPr>
              <a:t>-pattern&gt;/welcome&lt;/</a:t>
            </a:r>
            <a:r>
              <a:rPr lang="en-IN" sz="3600" dirty="0" err="1" smtClean="0">
                <a:solidFill>
                  <a:schemeClr val="tx2"/>
                </a:solidFill>
              </a:rPr>
              <a:t>url</a:t>
            </a:r>
            <a:r>
              <a:rPr lang="en-IN" sz="3600" dirty="0" smtClean="0">
                <a:solidFill>
                  <a:schemeClr val="tx2"/>
                </a:solidFill>
              </a:rPr>
              <a:t>-pattern&gt;  </a:t>
            </a:r>
          </a:p>
          <a:p>
            <a:pPr marL="0" lvl="0" indent="0">
              <a:buNone/>
            </a:pPr>
            <a:r>
              <a:rPr lang="en-IN" sz="3600" dirty="0" smtClean="0">
                <a:solidFill>
                  <a:schemeClr val="tx2"/>
                </a:solidFill>
              </a:rPr>
              <a:t>&lt;/servlet-mapping&gt;  </a:t>
            </a:r>
          </a:p>
          <a:p>
            <a:pPr marL="0" lvl="0" indent="0">
              <a:buNone/>
            </a:pPr>
            <a:r>
              <a:rPr lang="en-IN" sz="3600" dirty="0" smtClean="0">
                <a:solidFill>
                  <a:schemeClr val="tx2"/>
                </a:solidFill>
              </a:rPr>
              <a:t>&lt;/web-app&gt;  </a:t>
            </a:r>
          </a:p>
          <a:p>
            <a:pPr marL="0" indent="0">
              <a:buNone/>
            </a:pPr>
            <a:endParaRPr lang="en-IN" sz="3600" b="1" dirty="0" smtClean="0">
              <a:solidFill>
                <a:schemeClr val="tx2"/>
              </a:solidFill>
            </a:endParaRPr>
          </a:p>
          <a:p>
            <a:pPr marL="0" indent="0">
              <a:buNone/>
            </a:pPr>
            <a:endParaRPr lang="en-IN" sz="3600" b="1" dirty="0">
              <a:solidFill>
                <a:schemeClr val="tx2"/>
              </a:solidFill>
            </a:endParaRPr>
          </a:p>
          <a:p>
            <a:pPr marL="0" indent="0">
              <a:buNone/>
            </a:pPr>
            <a:r>
              <a:rPr lang="en-IN" sz="3600" b="1" dirty="0" err="1" smtClean="0">
                <a:solidFill>
                  <a:schemeClr val="tx2"/>
                </a:solidFill>
              </a:rPr>
              <a:t>welcome.jsp</a:t>
            </a:r>
            <a:r>
              <a:rPr lang="en-IN" sz="3600" dirty="0" smtClean="0">
                <a:solidFill>
                  <a:schemeClr val="tx2"/>
                </a:solidFill>
              </a:rPr>
              <a:t> </a:t>
            </a:r>
          </a:p>
          <a:p>
            <a:pPr marL="0" lvl="0" indent="0">
              <a:buNone/>
            </a:pPr>
            <a:r>
              <a:rPr lang="en-IN" sz="3600" dirty="0" smtClean="0">
                <a:solidFill>
                  <a:schemeClr val="tx2"/>
                </a:solidFill>
              </a:rPr>
              <a:t>&lt;%   </a:t>
            </a:r>
          </a:p>
          <a:p>
            <a:pPr marL="0" lvl="0" indent="0">
              <a:buNone/>
            </a:pPr>
            <a:r>
              <a:rPr lang="en-IN" sz="3600" dirty="0" err="1" smtClean="0">
                <a:solidFill>
                  <a:schemeClr val="tx2"/>
                </a:solidFill>
              </a:rPr>
              <a:t>out.print</a:t>
            </a:r>
            <a:r>
              <a:rPr lang="en-IN" sz="3600" dirty="0" smtClean="0">
                <a:solidFill>
                  <a:schemeClr val="tx2"/>
                </a:solidFill>
              </a:rPr>
              <a:t>("Welcome "+</a:t>
            </a:r>
            <a:r>
              <a:rPr lang="en-IN" sz="3600" dirty="0" err="1" smtClean="0">
                <a:solidFill>
                  <a:schemeClr val="tx2"/>
                </a:solidFill>
              </a:rPr>
              <a:t>request.getParameter</a:t>
            </a:r>
            <a:r>
              <a:rPr lang="en-IN" sz="3600" dirty="0" smtClean="0">
                <a:solidFill>
                  <a:schemeClr val="tx2"/>
                </a:solidFill>
              </a:rPr>
              <a:t>("</a:t>
            </a:r>
            <a:r>
              <a:rPr lang="en-IN" sz="3600" dirty="0" err="1" smtClean="0">
                <a:solidFill>
                  <a:schemeClr val="tx2"/>
                </a:solidFill>
              </a:rPr>
              <a:t>uname</a:t>
            </a:r>
            <a:r>
              <a:rPr lang="en-IN" sz="3600" dirty="0" smtClean="0">
                <a:solidFill>
                  <a:schemeClr val="tx2"/>
                </a:solidFill>
              </a:rPr>
              <a:t>"));  </a:t>
            </a:r>
          </a:p>
          <a:p>
            <a:pPr marL="0" lvl="0" indent="0">
              <a:buNone/>
            </a:pPr>
            <a:r>
              <a:rPr lang="en-IN" sz="3600" dirty="0" smtClean="0">
                <a:solidFill>
                  <a:schemeClr val="tx2"/>
                </a:solidFill>
              </a:rPr>
              <a:t>  </a:t>
            </a:r>
          </a:p>
          <a:p>
            <a:pPr marL="0" lvl="0" indent="0">
              <a:buNone/>
            </a:pPr>
            <a:r>
              <a:rPr lang="en-IN" sz="3600" dirty="0" smtClean="0">
                <a:solidFill>
                  <a:schemeClr val="tx2"/>
                </a:solidFill>
              </a:rPr>
              <a:t>String driver=</a:t>
            </a:r>
            <a:r>
              <a:rPr lang="en-IN" sz="3600" dirty="0" err="1" smtClean="0">
                <a:solidFill>
                  <a:schemeClr val="tx2"/>
                </a:solidFill>
              </a:rPr>
              <a:t>config.getInitParameter</a:t>
            </a:r>
            <a:r>
              <a:rPr lang="en-IN" sz="3600" dirty="0" smtClean="0">
                <a:solidFill>
                  <a:schemeClr val="tx2"/>
                </a:solidFill>
              </a:rPr>
              <a:t>("</a:t>
            </a:r>
            <a:r>
              <a:rPr lang="en-IN" sz="3600" dirty="0" err="1" smtClean="0">
                <a:solidFill>
                  <a:schemeClr val="tx2"/>
                </a:solidFill>
              </a:rPr>
              <a:t>dname</a:t>
            </a:r>
            <a:r>
              <a:rPr lang="en-IN" sz="3600" dirty="0" smtClean="0">
                <a:solidFill>
                  <a:schemeClr val="tx2"/>
                </a:solidFill>
              </a:rPr>
              <a:t>");  </a:t>
            </a:r>
          </a:p>
          <a:p>
            <a:pPr marL="0" lvl="0" indent="0">
              <a:buNone/>
            </a:pPr>
            <a:r>
              <a:rPr lang="en-IN" sz="3600" dirty="0" err="1" smtClean="0">
                <a:solidFill>
                  <a:schemeClr val="tx2"/>
                </a:solidFill>
              </a:rPr>
              <a:t>out.print</a:t>
            </a:r>
            <a:r>
              <a:rPr lang="en-IN" sz="3600" dirty="0" smtClean="0">
                <a:solidFill>
                  <a:schemeClr val="tx2"/>
                </a:solidFill>
              </a:rPr>
              <a:t>("driver name is="+driver);  </a:t>
            </a:r>
          </a:p>
          <a:p>
            <a:pPr marL="0" lvl="0" indent="0">
              <a:buNone/>
            </a:pPr>
            <a:r>
              <a:rPr lang="en-IN" sz="3600" dirty="0" smtClean="0">
                <a:solidFill>
                  <a:schemeClr val="tx2"/>
                </a:solidFill>
              </a:rPr>
              <a:t>%&gt;  </a:t>
            </a:r>
          </a:p>
          <a:p>
            <a:endParaRPr lang="en-IN" dirty="0"/>
          </a:p>
        </p:txBody>
      </p:sp>
    </p:spTree>
    <p:extLst>
      <p:ext uri="{BB962C8B-B14F-4D97-AF65-F5344CB8AC3E}">
        <p14:creationId xmlns:p14="http://schemas.microsoft.com/office/powerpoint/2010/main" xmlns="" val="900916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C00000"/>
                </a:solidFill>
              </a:rPr>
              <a:t>JSP application implicit object</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25000" lnSpcReduction="20000"/>
          </a:bodyPr>
          <a:lstStyle/>
          <a:p>
            <a:r>
              <a:rPr lang="en-IN" sz="7200" dirty="0" smtClean="0">
                <a:solidFill>
                  <a:schemeClr val="tx2"/>
                </a:solidFill>
              </a:rPr>
              <a:t>In </a:t>
            </a:r>
            <a:r>
              <a:rPr lang="en-IN" sz="7200" dirty="0">
                <a:solidFill>
                  <a:schemeClr val="tx2"/>
                </a:solidFill>
              </a:rPr>
              <a:t>JSP, application is an implicit object of type </a:t>
            </a:r>
            <a:r>
              <a:rPr lang="en-IN" sz="7200" i="1" dirty="0" err="1">
                <a:solidFill>
                  <a:schemeClr val="tx2"/>
                </a:solidFill>
              </a:rPr>
              <a:t>ServletContext</a:t>
            </a:r>
            <a:r>
              <a:rPr lang="en-IN" sz="7200" dirty="0">
                <a:solidFill>
                  <a:schemeClr val="tx2"/>
                </a:solidFill>
              </a:rPr>
              <a:t>.</a:t>
            </a:r>
          </a:p>
          <a:p>
            <a:r>
              <a:rPr lang="en-IN" sz="7200" dirty="0">
                <a:solidFill>
                  <a:schemeClr val="tx2"/>
                </a:solidFill>
              </a:rPr>
              <a:t>The instance of </a:t>
            </a:r>
            <a:r>
              <a:rPr lang="en-IN" sz="7200" dirty="0" err="1">
                <a:solidFill>
                  <a:schemeClr val="tx2"/>
                </a:solidFill>
              </a:rPr>
              <a:t>ServletContext</a:t>
            </a:r>
            <a:r>
              <a:rPr lang="en-IN" sz="7200" dirty="0">
                <a:solidFill>
                  <a:schemeClr val="tx2"/>
                </a:solidFill>
              </a:rPr>
              <a:t> is created only once by the web container when application or project is deployed on the server.</a:t>
            </a:r>
          </a:p>
          <a:p>
            <a:r>
              <a:rPr lang="en-IN" sz="7200" dirty="0">
                <a:solidFill>
                  <a:schemeClr val="tx2"/>
                </a:solidFill>
              </a:rPr>
              <a:t>This object can be used to get initialization parameter from </a:t>
            </a:r>
            <a:r>
              <a:rPr lang="en-IN" sz="7200" dirty="0" err="1">
                <a:solidFill>
                  <a:schemeClr val="tx2"/>
                </a:solidFill>
              </a:rPr>
              <a:t>configuaration</a:t>
            </a:r>
            <a:r>
              <a:rPr lang="en-IN" sz="7200" dirty="0">
                <a:solidFill>
                  <a:schemeClr val="tx2"/>
                </a:solidFill>
              </a:rPr>
              <a:t> file (web.xml). It can also be used to get, set or remove attribute from the application scope.</a:t>
            </a:r>
          </a:p>
          <a:p>
            <a:r>
              <a:rPr lang="en-IN" sz="7200" dirty="0">
                <a:solidFill>
                  <a:schemeClr val="tx2"/>
                </a:solidFill>
              </a:rPr>
              <a:t>This initialization parameter can be used by all </a:t>
            </a:r>
            <a:r>
              <a:rPr lang="en-IN" sz="7200" dirty="0" err="1">
                <a:solidFill>
                  <a:schemeClr val="tx2"/>
                </a:solidFill>
              </a:rPr>
              <a:t>jsp</a:t>
            </a:r>
            <a:r>
              <a:rPr lang="en-IN" sz="7200" dirty="0">
                <a:solidFill>
                  <a:schemeClr val="tx2"/>
                </a:solidFill>
              </a:rPr>
              <a:t> pages. </a:t>
            </a:r>
          </a:p>
          <a:p>
            <a:pPr marL="0" indent="0">
              <a:buNone/>
            </a:pPr>
            <a:r>
              <a:rPr lang="en-IN" sz="7200" b="1" dirty="0">
                <a:solidFill>
                  <a:schemeClr val="tx2"/>
                </a:solidFill>
              </a:rPr>
              <a:t>Example of application implicit object:</a:t>
            </a:r>
            <a:endParaRPr lang="en-IN" sz="7200" dirty="0">
              <a:solidFill>
                <a:schemeClr val="tx2"/>
              </a:solidFill>
            </a:endParaRPr>
          </a:p>
          <a:p>
            <a:pPr marL="0" indent="0">
              <a:buNone/>
            </a:pPr>
            <a:r>
              <a:rPr lang="en-IN" sz="7200" b="1" dirty="0">
                <a:solidFill>
                  <a:schemeClr val="tx2"/>
                </a:solidFill>
              </a:rPr>
              <a:t>index.html</a:t>
            </a:r>
            <a:r>
              <a:rPr lang="en-IN" sz="7200" dirty="0">
                <a:solidFill>
                  <a:schemeClr val="tx2"/>
                </a:solidFill>
              </a:rPr>
              <a:t> </a:t>
            </a:r>
          </a:p>
          <a:p>
            <a:pPr marL="0" lvl="0" indent="0">
              <a:buNone/>
            </a:pPr>
            <a:r>
              <a:rPr lang="en-IN" sz="7200" dirty="0">
                <a:solidFill>
                  <a:schemeClr val="tx2"/>
                </a:solidFill>
              </a:rPr>
              <a:t>&lt;form action="welcome"&gt;  </a:t>
            </a:r>
          </a:p>
          <a:p>
            <a:pPr marL="0" lvl="0" indent="0">
              <a:buNone/>
            </a:pPr>
            <a:r>
              <a:rPr lang="en-IN" sz="7200" dirty="0">
                <a:solidFill>
                  <a:schemeClr val="tx2"/>
                </a:solidFill>
              </a:rPr>
              <a:t>&lt;input type="text" name="</a:t>
            </a:r>
            <a:r>
              <a:rPr lang="en-IN" sz="7200" dirty="0" err="1">
                <a:solidFill>
                  <a:schemeClr val="tx2"/>
                </a:solidFill>
              </a:rPr>
              <a:t>uname</a:t>
            </a:r>
            <a:r>
              <a:rPr lang="en-IN" sz="7200" dirty="0">
                <a:solidFill>
                  <a:schemeClr val="tx2"/>
                </a:solidFill>
              </a:rPr>
              <a:t>"&gt;  </a:t>
            </a:r>
          </a:p>
          <a:p>
            <a:pPr marL="0" lvl="0" indent="0">
              <a:buNone/>
            </a:pPr>
            <a:r>
              <a:rPr lang="en-IN" sz="7200" dirty="0">
                <a:solidFill>
                  <a:schemeClr val="tx2"/>
                </a:solidFill>
              </a:rPr>
              <a:t>&lt;input type="submit" value="go"&gt;&lt;</a:t>
            </a:r>
            <a:r>
              <a:rPr lang="en-IN" sz="7200" dirty="0" err="1">
                <a:solidFill>
                  <a:schemeClr val="tx2"/>
                </a:solidFill>
              </a:rPr>
              <a:t>br</a:t>
            </a:r>
            <a:r>
              <a:rPr lang="en-IN" sz="7200" dirty="0">
                <a:solidFill>
                  <a:schemeClr val="tx2"/>
                </a:solidFill>
              </a:rPr>
              <a:t>/&gt;  </a:t>
            </a:r>
          </a:p>
          <a:p>
            <a:pPr marL="0" lvl="0" indent="0">
              <a:buNone/>
            </a:pPr>
            <a:r>
              <a:rPr lang="en-IN" sz="7200" dirty="0">
                <a:solidFill>
                  <a:schemeClr val="tx2"/>
                </a:solidFill>
              </a:rPr>
              <a:t>&lt;/form&gt;  </a:t>
            </a:r>
          </a:p>
          <a:p>
            <a:pPr marL="0" indent="0">
              <a:buNone/>
            </a:pPr>
            <a:r>
              <a:rPr lang="en-IN" sz="7200" b="1" dirty="0">
                <a:solidFill>
                  <a:schemeClr val="tx2"/>
                </a:solidFill>
              </a:rPr>
              <a:t>web.xml file</a:t>
            </a:r>
            <a:r>
              <a:rPr lang="en-IN" sz="7200" dirty="0">
                <a:solidFill>
                  <a:schemeClr val="tx2"/>
                </a:solidFill>
              </a:rPr>
              <a:t> </a:t>
            </a:r>
          </a:p>
          <a:p>
            <a:pPr marL="0" lvl="0" indent="0">
              <a:buNone/>
            </a:pPr>
            <a:r>
              <a:rPr lang="en-IN" sz="7200" dirty="0">
                <a:solidFill>
                  <a:schemeClr val="tx2"/>
                </a:solidFill>
              </a:rPr>
              <a:t>&lt;web-app&gt;  </a:t>
            </a:r>
          </a:p>
          <a:p>
            <a:pPr marL="0" lvl="0" indent="0">
              <a:buNone/>
            </a:pPr>
            <a:r>
              <a:rPr lang="en-IN" sz="7200" dirty="0">
                <a:solidFill>
                  <a:schemeClr val="tx2"/>
                </a:solidFill>
              </a:rPr>
              <a:t> </a:t>
            </a:r>
            <a:r>
              <a:rPr lang="en-IN" sz="7200" dirty="0" smtClean="0">
                <a:solidFill>
                  <a:schemeClr val="tx2"/>
                </a:solidFill>
              </a:rPr>
              <a:t>&lt;</a:t>
            </a:r>
            <a:r>
              <a:rPr lang="en-IN" sz="7200" dirty="0">
                <a:solidFill>
                  <a:schemeClr val="tx2"/>
                </a:solidFill>
              </a:rPr>
              <a:t>servlet&gt;  </a:t>
            </a:r>
          </a:p>
          <a:p>
            <a:pPr marL="0" lvl="0" indent="0">
              <a:buNone/>
            </a:pPr>
            <a:r>
              <a:rPr lang="en-IN" sz="7200" dirty="0">
                <a:solidFill>
                  <a:schemeClr val="tx2"/>
                </a:solidFill>
              </a:rPr>
              <a:t>&lt;</a:t>
            </a:r>
            <a:r>
              <a:rPr lang="en-IN" sz="7200" dirty="0" err="1" smtClean="0">
                <a:solidFill>
                  <a:schemeClr val="tx2"/>
                </a:solidFill>
              </a:rPr>
              <a:t>servlet</a:t>
            </a:r>
            <a:r>
              <a:rPr lang="en-IN" sz="7200" dirty="0" smtClean="0">
                <a:solidFill>
                  <a:schemeClr val="tx2"/>
                </a:solidFill>
              </a:rPr>
              <a:t>-name&gt;first&lt;/</a:t>
            </a:r>
            <a:r>
              <a:rPr lang="en-IN" sz="7200" dirty="0">
                <a:solidFill>
                  <a:schemeClr val="tx2"/>
                </a:solidFill>
              </a:rPr>
              <a:t>servlet-name&gt;  </a:t>
            </a:r>
          </a:p>
          <a:p>
            <a:pPr marL="0" lvl="0" indent="0">
              <a:buNone/>
            </a:pPr>
            <a:r>
              <a:rPr lang="en-IN" sz="7200" dirty="0">
                <a:solidFill>
                  <a:schemeClr val="tx2"/>
                </a:solidFill>
              </a:rPr>
              <a:t>&lt;</a:t>
            </a:r>
            <a:r>
              <a:rPr lang="en-IN" sz="7200" dirty="0" err="1">
                <a:solidFill>
                  <a:schemeClr val="tx2"/>
                </a:solidFill>
              </a:rPr>
              <a:t>jsp</a:t>
            </a:r>
            <a:r>
              <a:rPr lang="en-IN" sz="7200" dirty="0">
                <a:solidFill>
                  <a:schemeClr val="tx2"/>
                </a:solidFill>
              </a:rPr>
              <a:t>-file&gt;/</a:t>
            </a:r>
            <a:r>
              <a:rPr lang="en-IN" sz="7200" dirty="0" err="1">
                <a:solidFill>
                  <a:schemeClr val="tx2"/>
                </a:solidFill>
              </a:rPr>
              <a:t>welcome.jsp</a:t>
            </a:r>
            <a:r>
              <a:rPr lang="en-IN" sz="7200" dirty="0">
                <a:solidFill>
                  <a:schemeClr val="tx2"/>
                </a:solidFill>
              </a:rPr>
              <a:t>&lt;/</a:t>
            </a:r>
            <a:r>
              <a:rPr lang="en-IN" sz="7200" dirty="0" err="1">
                <a:solidFill>
                  <a:schemeClr val="tx2"/>
                </a:solidFill>
              </a:rPr>
              <a:t>jsp</a:t>
            </a:r>
            <a:r>
              <a:rPr lang="en-IN" sz="7200" dirty="0">
                <a:solidFill>
                  <a:schemeClr val="tx2"/>
                </a:solidFill>
              </a:rPr>
              <a:t>-file&gt;  </a:t>
            </a:r>
          </a:p>
          <a:p>
            <a:pPr marL="0" lvl="0" indent="0">
              <a:buNone/>
            </a:pPr>
            <a:r>
              <a:rPr lang="en-IN" sz="7200" dirty="0">
                <a:solidFill>
                  <a:schemeClr val="tx2"/>
                </a:solidFill>
              </a:rPr>
              <a:t>&lt;/servlet&gt;  </a:t>
            </a:r>
          </a:p>
          <a:p>
            <a:pPr marL="0" lvl="0" indent="0">
              <a:buNone/>
            </a:pPr>
            <a:r>
              <a:rPr lang="en-IN" sz="7200" dirty="0">
                <a:solidFill>
                  <a:schemeClr val="tx2"/>
                </a:solidFill>
              </a:rPr>
              <a:t>  </a:t>
            </a:r>
          </a:p>
          <a:p>
            <a:endParaRPr lang="en-IN" dirty="0"/>
          </a:p>
        </p:txBody>
      </p:sp>
    </p:spTree>
    <p:extLst>
      <p:ext uri="{BB962C8B-B14F-4D97-AF65-F5344CB8AC3E}">
        <p14:creationId xmlns:p14="http://schemas.microsoft.com/office/powerpoint/2010/main" xmlns="" val="3449298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124744"/>
            <a:ext cx="8229600" cy="5001419"/>
          </a:xfrm>
        </p:spPr>
        <p:txBody>
          <a:bodyPr>
            <a:normAutofit fontScale="62500" lnSpcReduction="20000"/>
          </a:bodyPr>
          <a:lstStyle/>
          <a:p>
            <a:pPr marL="0" lvl="0" indent="0">
              <a:buNone/>
            </a:pPr>
            <a:r>
              <a:rPr lang="en-IN" dirty="0" smtClean="0">
                <a:solidFill>
                  <a:schemeClr val="tx2"/>
                </a:solidFill>
              </a:rPr>
              <a:t>&lt;servlet-mapping&gt;  </a:t>
            </a:r>
          </a:p>
          <a:p>
            <a:pPr marL="0" lvl="0" indent="0">
              <a:buNone/>
            </a:pPr>
            <a:r>
              <a:rPr lang="en-IN" dirty="0" smtClean="0">
                <a:solidFill>
                  <a:schemeClr val="tx2"/>
                </a:solidFill>
              </a:rPr>
              <a:t>&lt;</a:t>
            </a:r>
            <a:r>
              <a:rPr lang="en-IN" dirty="0" err="1" smtClean="0">
                <a:solidFill>
                  <a:schemeClr val="tx2"/>
                </a:solidFill>
              </a:rPr>
              <a:t>servlet</a:t>
            </a:r>
            <a:r>
              <a:rPr lang="en-IN" dirty="0" smtClean="0">
                <a:solidFill>
                  <a:schemeClr val="tx2"/>
                </a:solidFill>
              </a:rPr>
              <a:t>-name&gt;First&lt;/servlet-name&gt;  </a:t>
            </a:r>
          </a:p>
          <a:p>
            <a:pPr marL="0" lvl="0" indent="0">
              <a:buNone/>
            </a:pPr>
            <a:r>
              <a:rPr lang="en-IN" dirty="0" smtClean="0">
                <a:solidFill>
                  <a:schemeClr val="tx2"/>
                </a:solidFill>
              </a:rPr>
              <a:t>&lt;</a:t>
            </a:r>
            <a:r>
              <a:rPr lang="en-IN" dirty="0" err="1" smtClean="0">
                <a:solidFill>
                  <a:schemeClr val="tx2"/>
                </a:solidFill>
              </a:rPr>
              <a:t>url</a:t>
            </a:r>
            <a:r>
              <a:rPr lang="en-IN" dirty="0" smtClean="0">
                <a:solidFill>
                  <a:schemeClr val="tx2"/>
                </a:solidFill>
              </a:rPr>
              <a:t>-pattern&gt;/welcome&lt;/</a:t>
            </a:r>
            <a:r>
              <a:rPr lang="en-IN" dirty="0" err="1" smtClean="0">
                <a:solidFill>
                  <a:schemeClr val="tx2"/>
                </a:solidFill>
              </a:rPr>
              <a:t>url</a:t>
            </a:r>
            <a:r>
              <a:rPr lang="en-IN" dirty="0" smtClean="0">
                <a:solidFill>
                  <a:schemeClr val="tx2"/>
                </a:solidFill>
              </a:rPr>
              <a:t>-pattern&gt;  </a:t>
            </a:r>
          </a:p>
          <a:p>
            <a:pPr marL="0" lvl="0" indent="0">
              <a:buNone/>
            </a:pPr>
            <a:r>
              <a:rPr lang="en-IN" dirty="0" smtClean="0">
                <a:solidFill>
                  <a:schemeClr val="tx2"/>
                </a:solidFill>
              </a:rPr>
              <a:t>&lt;/servlet-mapping&gt;  </a:t>
            </a:r>
          </a:p>
          <a:p>
            <a:pPr marL="0" lvl="0" indent="0">
              <a:buNone/>
            </a:pPr>
            <a:r>
              <a:rPr lang="en-IN" dirty="0" smtClean="0">
                <a:solidFill>
                  <a:schemeClr val="tx2"/>
                </a:solidFill>
              </a:rPr>
              <a:t> &lt;context-</a:t>
            </a:r>
            <a:r>
              <a:rPr lang="en-IN" dirty="0" err="1" smtClean="0">
                <a:solidFill>
                  <a:schemeClr val="tx2"/>
                </a:solidFill>
              </a:rPr>
              <a:t>param</a:t>
            </a:r>
            <a:r>
              <a:rPr lang="en-IN" dirty="0" smtClean="0">
                <a:solidFill>
                  <a:schemeClr val="tx2"/>
                </a:solidFill>
              </a:rPr>
              <a:t>&gt;  </a:t>
            </a:r>
          </a:p>
          <a:p>
            <a:pPr marL="0" lvl="0" indent="0">
              <a:buNone/>
            </a:pPr>
            <a:r>
              <a:rPr lang="en-IN" dirty="0" smtClean="0">
                <a:solidFill>
                  <a:schemeClr val="tx2"/>
                </a:solidFill>
              </a:rPr>
              <a:t>&lt;</a:t>
            </a:r>
            <a:r>
              <a:rPr lang="en-IN" dirty="0" err="1" smtClean="0">
                <a:solidFill>
                  <a:schemeClr val="tx2"/>
                </a:solidFill>
              </a:rPr>
              <a:t>param</a:t>
            </a:r>
            <a:r>
              <a:rPr lang="en-IN" dirty="0" smtClean="0">
                <a:solidFill>
                  <a:schemeClr val="tx2"/>
                </a:solidFill>
              </a:rPr>
              <a:t>-name&gt;</a:t>
            </a:r>
            <a:r>
              <a:rPr lang="en-IN" dirty="0" err="1" smtClean="0">
                <a:solidFill>
                  <a:schemeClr val="tx2"/>
                </a:solidFill>
              </a:rPr>
              <a:t>dname</a:t>
            </a:r>
            <a:r>
              <a:rPr lang="en-IN" dirty="0" smtClean="0">
                <a:solidFill>
                  <a:schemeClr val="tx2"/>
                </a:solidFill>
              </a:rPr>
              <a:t>&lt;/</a:t>
            </a:r>
            <a:r>
              <a:rPr lang="en-IN" dirty="0" err="1" smtClean="0">
                <a:solidFill>
                  <a:schemeClr val="tx2"/>
                </a:solidFill>
              </a:rPr>
              <a:t>param</a:t>
            </a:r>
            <a:r>
              <a:rPr lang="en-IN" dirty="0" smtClean="0">
                <a:solidFill>
                  <a:schemeClr val="tx2"/>
                </a:solidFill>
              </a:rPr>
              <a:t>-name&gt;  </a:t>
            </a:r>
          </a:p>
          <a:p>
            <a:pPr marL="0" lvl="0" indent="0">
              <a:buNone/>
            </a:pPr>
            <a:r>
              <a:rPr lang="en-IN" dirty="0" smtClean="0">
                <a:solidFill>
                  <a:schemeClr val="tx2"/>
                </a:solidFill>
              </a:rPr>
              <a:t>&lt;</a:t>
            </a:r>
            <a:r>
              <a:rPr lang="en-IN" dirty="0" err="1" smtClean="0">
                <a:solidFill>
                  <a:schemeClr val="tx2"/>
                </a:solidFill>
              </a:rPr>
              <a:t>param</a:t>
            </a:r>
            <a:r>
              <a:rPr lang="en-IN" dirty="0" smtClean="0">
                <a:solidFill>
                  <a:schemeClr val="tx2"/>
                </a:solidFill>
              </a:rPr>
              <a:t>-value&gt;</a:t>
            </a:r>
            <a:r>
              <a:rPr lang="en-IN" dirty="0" err="1" smtClean="0">
                <a:solidFill>
                  <a:schemeClr val="tx2"/>
                </a:solidFill>
              </a:rPr>
              <a:t>sun.jdbc.odbc.JdbcOdbcDriver</a:t>
            </a:r>
            <a:r>
              <a:rPr lang="en-IN" dirty="0" smtClean="0">
                <a:solidFill>
                  <a:schemeClr val="tx2"/>
                </a:solidFill>
              </a:rPr>
              <a:t>&lt;/</a:t>
            </a:r>
            <a:r>
              <a:rPr lang="en-IN" dirty="0" err="1" smtClean="0">
                <a:solidFill>
                  <a:schemeClr val="tx2"/>
                </a:solidFill>
              </a:rPr>
              <a:t>param</a:t>
            </a:r>
            <a:r>
              <a:rPr lang="en-IN" dirty="0" smtClean="0">
                <a:solidFill>
                  <a:schemeClr val="tx2"/>
                </a:solidFill>
              </a:rPr>
              <a:t>-value&gt;  </a:t>
            </a:r>
          </a:p>
          <a:p>
            <a:pPr marL="0" lvl="0" indent="0">
              <a:buNone/>
            </a:pPr>
            <a:r>
              <a:rPr lang="en-IN" dirty="0" smtClean="0">
                <a:solidFill>
                  <a:schemeClr val="tx2"/>
                </a:solidFill>
              </a:rPr>
              <a:t>&lt;/context-</a:t>
            </a:r>
            <a:r>
              <a:rPr lang="en-IN" dirty="0" err="1" smtClean="0">
                <a:solidFill>
                  <a:schemeClr val="tx2"/>
                </a:solidFill>
              </a:rPr>
              <a:t>param</a:t>
            </a:r>
            <a:r>
              <a:rPr lang="en-IN" dirty="0" smtClean="0">
                <a:solidFill>
                  <a:schemeClr val="tx2"/>
                </a:solidFill>
              </a:rPr>
              <a:t>&gt;   </a:t>
            </a:r>
          </a:p>
          <a:p>
            <a:pPr marL="0" lvl="0" indent="0">
              <a:buNone/>
            </a:pPr>
            <a:r>
              <a:rPr lang="en-IN" dirty="0" smtClean="0">
                <a:solidFill>
                  <a:schemeClr val="tx2"/>
                </a:solidFill>
              </a:rPr>
              <a:t>&lt;/web-app&gt;  </a:t>
            </a:r>
          </a:p>
          <a:p>
            <a:pPr marL="0" indent="0">
              <a:buNone/>
            </a:pPr>
            <a:r>
              <a:rPr lang="en-IN" b="1" dirty="0" smtClean="0">
                <a:solidFill>
                  <a:schemeClr val="tx2"/>
                </a:solidFill>
              </a:rPr>
              <a:t>welcome.jsp</a:t>
            </a:r>
            <a:r>
              <a:rPr lang="en-IN" dirty="0" smtClean="0">
                <a:solidFill>
                  <a:schemeClr val="tx2"/>
                </a:solidFill>
              </a:rPr>
              <a:t> </a:t>
            </a:r>
          </a:p>
          <a:p>
            <a:pPr marL="0" lvl="0" indent="0">
              <a:buNone/>
            </a:pPr>
            <a:r>
              <a:rPr lang="en-IN" dirty="0" smtClean="0">
                <a:solidFill>
                  <a:schemeClr val="tx2"/>
                </a:solidFill>
              </a:rPr>
              <a:t>&lt;%   </a:t>
            </a:r>
          </a:p>
          <a:p>
            <a:pPr marL="0" lvl="0" indent="0">
              <a:buNone/>
            </a:pPr>
            <a:r>
              <a:rPr lang="en-IN" dirty="0" smtClean="0">
                <a:solidFill>
                  <a:schemeClr val="tx2"/>
                </a:solidFill>
              </a:rPr>
              <a:t> </a:t>
            </a:r>
            <a:r>
              <a:rPr lang="en-IN" dirty="0" err="1" smtClean="0">
                <a:solidFill>
                  <a:schemeClr val="tx2"/>
                </a:solidFill>
              </a:rPr>
              <a:t>out.print</a:t>
            </a:r>
            <a:r>
              <a:rPr lang="en-IN" dirty="0" smtClean="0">
                <a:solidFill>
                  <a:schemeClr val="tx2"/>
                </a:solidFill>
              </a:rPr>
              <a:t>("Welcome "+</a:t>
            </a:r>
            <a:r>
              <a:rPr lang="en-IN" dirty="0" err="1" smtClean="0">
                <a:solidFill>
                  <a:schemeClr val="tx2"/>
                </a:solidFill>
              </a:rPr>
              <a:t>request.getParameter</a:t>
            </a:r>
            <a:r>
              <a:rPr lang="en-IN" dirty="0" smtClean="0">
                <a:solidFill>
                  <a:schemeClr val="tx2"/>
                </a:solidFill>
              </a:rPr>
              <a:t>("</a:t>
            </a:r>
            <a:r>
              <a:rPr lang="en-IN" dirty="0" err="1" smtClean="0">
                <a:solidFill>
                  <a:schemeClr val="tx2"/>
                </a:solidFill>
              </a:rPr>
              <a:t>uname</a:t>
            </a:r>
            <a:r>
              <a:rPr lang="en-IN" dirty="0" smtClean="0">
                <a:solidFill>
                  <a:schemeClr val="tx2"/>
                </a:solidFill>
              </a:rPr>
              <a:t>"));  </a:t>
            </a:r>
          </a:p>
          <a:p>
            <a:pPr marL="0" lvl="0" indent="0">
              <a:buNone/>
            </a:pPr>
            <a:r>
              <a:rPr lang="en-IN" dirty="0" smtClean="0">
                <a:solidFill>
                  <a:schemeClr val="tx2"/>
                </a:solidFill>
              </a:rPr>
              <a:t> String driver=</a:t>
            </a:r>
            <a:r>
              <a:rPr lang="en-IN" dirty="0" err="1" smtClean="0">
                <a:solidFill>
                  <a:schemeClr val="tx2"/>
                </a:solidFill>
              </a:rPr>
              <a:t>application.getInitParameter</a:t>
            </a:r>
            <a:r>
              <a:rPr lang="en-IN" dirty="0" smtClean="0">
                <a:solidFill>
                  <a:schemeClr val="tx2"/>
                </a:solidFill>
              </a:rPr>
              <a:t>("</a:t>
            </a:r>
            <a:r>
              <a:rPr lang="en-IN" dirty="0" err="1" smtClean="0">
                <a:solidFill>
                  <a:schemeClr val="tx2"/>
                </a:solidFill>
              </a:rPr>
              <a:t>dname</a:t>
            </a:r>
            <a:r>
              <a:rPr lang="en-IN" dirty="0" smtClean="0">
                <a:solidFill>
                  <a:schemeClr val="tx2"/>
                </a:solidFill>
              </a:rPr>
              <a:t>");  </a:t>
            </a:r>
          </a:p>
          <a:p>
            <a:pPr marL="0" lvl="0" indent="0">
              <a:buNone/>
            </a:pPr>
            <a:r>
              <a:rPr lang="en-IN" dirty="0" err="1" smtClean="0">
                <a:solidFill>
                  <a:schemeClr val="tx2"/>
                </a:solidFill>
              </a:rPr>
              <a:t>out.print</a:t>
            </a:r>
            <a:r>
              <a:rPr lang="en-IN" dirty="0" smtClean="0">
                <a:solidFill>
                  <a:schemeClr val="tx2"/>
                </a:solidFill>
              </a:rPr>
              <a:t>("driver name is="+driver);  </a:t>
            </a:r>
          </a:p>
          <a:p>
            <a:pPr marL="0" lvl="0" indent="0">
              <a:buNone/>
            </a:pPr>
            <a:r>
              <a:rPr lang="en-IN" dirty="0" smtClean="0">
                <a:solidFill>
                  <a:schemeClr val="tx2"/>
                </a:solidFill>
              </a:rPr>
              <a:t>  </a:t>
            </a:r>
          </a:p>
          <a:p>
            <a:pPr marL="0" lvl="0" indent="0">
              <a:buNone/>
            </a:pPr>
            <a:r>
              <a:rPr lang="en-IN" dirty="0" smtClean="0">
                <a:solidFill>
                  <a:schemeClr val="tx2"/>
                </a:solidFill>
              </a:rPr>
              <a:t>%&gt;  </a:t>
            </a:r>
          </a:p>
          <a:p>
            <a:endParaRPr lang="en-IN" dirty="0"/>
          </a:p>
        </p:txBody>
      </p:sp>
    </p:spTree>
    <p:extLst>
      <p:ext uri="{BB962C8B-B14F-4D97-AF65-F5344CB8AC3E}">
        <p14:creationId xmlns:p14="http://schemas.microsoft.com/office/powerpoint/2010/main" xmlns="" val="2790861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939784"/>
          </a:xfrm>
        </p:spPr>
        <p:txBody>
          <a:bodyPr/>
          <a:lstStyle/>
          <a:p>
            <a:r>
              <a:rPr lang="en-IN" dirty="0" smtClean="0">
                <a:solidFill>
                  <a:srgbClr val="C00000"/>
                </a:solidFill>
              </a:rPr>
              <a:t>Session</a:t>
            </a:r>
            <a:endParaRPr lang="en-IN" dirty="0">
              <a:solidFill>
                <a:srgbClr val="C00000"/>
              </a:solidFill>
            </a:endParaRPr>
          </a:p>
        </p:txBody>
      </p:sp>
      <p:sp>
        <p:nvSpPr>
          <p:cNvPr id="5" name="Rectangle 1"/>
          <p:cNvSpPr>
            <a:spLocks noChangeArrowheads="1"/>
          </p:cNvSpPr>
          <p:nvPr/>
        </p:nvSpPr>
        <p:spPr bwMode="auto">
          <a:xfrm>
            <a:off x="457200" y="988340"/>
            <a:ext cx="8075240" cy="57861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IN" sz="1600" dirty="0" smtClean="0">
                <a:solidFill>
                  <a:srgbClr val="002060"/>
                </a:solidFill>
                <a:effectLst/>
                <a:latin typeface="Arial" pitchFamily="34" charset="0"/>
                <a:cs typeface="Arial" pitchFamily="34" charset="0"/>
              </a:rPr>
              <a:t>In JSP, session is an implicit object of type </a:t>
            </a:r>
            <a:r>
              <a:rPr lang="en-IN" sz="1600" dirty="0" err="1" smtClean="0">
                <a:solidFill>
                  <a:srgbClr val="002060"/>
                </a:solidFill>
                <a:effectLst/>
                <a:latin typeface="Arial" pitchFamily="34" charset="0"/>
                <a:cs typeface="Arial" pitchFamily="34" charset="0"/>
              </a:rPr>
              <a:t>HttpSession.The</a:t>
            </a:r>
            <a:r>
              <a:rPr lang="en-IN" sz="1600" dirty="0" smtClean="0">
                <a:solidFill>
                  <a:srgbClr val="002060"/>
                </a:solidFill>
                <a:effectLst/>
                <a:latin typeface="Arial" pitchFamily="34" charset="0"/>
                <a:cs typeface="Arial" pitchFamily="34" charset="0"/>
              </a:rPr>
              <a:t> Java developer can use this object to </a:t>
            </a:r>
            <a:r>
              <a:rPr lang="en-IN" sz="1600" dirty="0" err="1" smtClean="0">
                <a:solidFill>
                  <a:srgbClr val="002060"/>
                </a:solidFill>
                <a:effectLst/>
                <a:latin typeface="Arial" pitchFamily="34" charset="0"/>
                <a:cs typeface="Arial" pitchFamily="34" charset="0"/>
              </a:rPr>
              <a:t>set,get</a:t>
            </a:r>
            <a:r>
              <a:rPr lang="en-IN" sz="1600" dirty="0" smtClean="0">
                <a:solidFill>
                  <a:srgbClr val="002060"/>
                </a:solidFill>
                <a:effectLst/>
                <a:latin typeface="Arial" pitchFamily="34" charset="0"/>
                <a:cs typeface="Arial" pitchFamily="34" charset="0"/>
              </a:rPr>
              <a:t> or remove attribute or to get session information.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Example of session implicit object</a:t>
            </a:r>
            <a:endParaRPr kumimoji="0" lang="en-US" altLang="en-US" sz="1600" b="0"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index.html</a:t>
            </a:r>
            <a:endParaRPr kumimoji="0" lang="en-US" altLang="en-US" sz="1600" b="0"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&lt;html&gt;  </a:t>
            </a:r>
            <a:endParaRPr kumimoji="0" lang="en-US" altLang="en-US" sz="1600" b="0" i="0" u="none" strike="noStrike" cap="none" normalizeH="0" baseline="0" dirty="0" smtClean="0">
              <a:ln>
                <a:noFill/>
              </a:ln>
              <a:solidFill>
                <a:srgbClr val="002060"/>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&lt;body&gt;  </a:t>
            </a:r>
            <a:endParaRPr kumimoji="0" lang="en-US" altLang="en-US" sz="1600" b="0" i="0" u="none" strike="noStrike" cap="none" normalizeH="0" baseline="0" dirty="0" smtClean="0">
              <a:ln>
                <a:noFill/>
              </a:ln>
              <a:solidFill>
                <a:srgbClr val="002060"/>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&lt;form action="</a:t>
            </a:r>
            <a:r>
              <a:rPr kumimoji="0" lang="en-US" altLang="en-US" sz="16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welcome.jsp</a:t>
            </a: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"&gt;  </a:t>
            </a:r>
            <a:endParaRPr kumimoji="0" lang="en-US" altLang="en-US" sz="1600" b="0" i="0" u="none" strike="noStrike" cap="none" normalizeH="0" baseline="0" dirty="0" smtClean="0">
              <a:ln>
                <a:noFill/>
              </a:ln>
              <a:solidFill>
                <a:srgbClr val="002060"/>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&lt;input type="text" name="</a:t>
            </a:r>
            <a:r>
              <a:rPr kumimoji="0" lang="en-US" altLang="en-US" sz="16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uname</a:t>
            </a: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"&gt;  </a:t>
            </a:r>
            <a:endParaRPr kumimoji="0" lang="en-US" altLang="en-US" sz="1600" b="0" i="0" u="none" strike="noStrike" cap="none" normalizeH="0" baseline="0" dirty="0" smtClean="0">
              <a:ln>
                <a:noFill/>
              </a:ln>
              <a:solidFill>
                <a:srgbClr val="002060"/>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&lt;input type="submit" value="go"&gt;&lt;</a:t>
            </a:r>
            <a:r>
              <a:rPr kumimoji="0" lang="en-US" altLang="en-US" sz="16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br</a:t>
            </a: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/&gt;  </a:t>
            </a:r>
            <a:endParaRPr kumimoji="0" lang="en-US" altLang="en-US" sz="1600" b="0" i="0" u="none" strike="noStrike" cap="none" normalizeH="0" baseline="0" dirty="0" smtClean="0">
              <a:ln>
                <a:noFill/>
              </a:ln>
              <a:solidFill>
                <a:srgbClr val="002060"/>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&lt;/form&gt;  </a:t>
            </a:r>
            <a:endParaRPr kumimoji="0" lang="en-US" altLang="en-US" sz="1600" b="0" i="0" u="none" strike="noStrike" cap="none" normalizeH="0" baseline="0" dirty="0" smtClean="0">
              <a:ln>
                <a:noFill/>
              </a:ln>
              <a:solidFill>
                <a:srgbClr val="002060"/>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&lt;/body&gt;  </a:t>
            </a:r>
            <a:endParaRPr kumimoji="0" lang="en-US" altLang="en-US" sz="1600" b="0" i="0" u="none" strike="noStrike" cap="none" normalizeH="0" baseline="0" dirty="0" smtClean="0">
              <a:ln>
                <a:noFill/>
              </a:ln>
              <a:solidFill>
                <a:srgbClr val="002060"/>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&lt;/html&gt;  </a:t>
            </a:r>
            <a:endParaRPr kumimoji="0" lang="en-US" altLang="en-US" sz="1600" b="0"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welcome.jsp</a:t>
            </a:r>
            <a:endParaRPr kumimoji="0" lang="en-US" altLang="en-US" sz="1600" b="0"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&lt;html&gt;  </a:t>
            </a:r>
            <a:endParaRPr kumimoji="0" lang="en-US" altLang="en-US" sz="1600" b="0" i="0" u="none" strike="noStrike" cap="none" normalizeH="0" baseline="0" dirty="0" smtClean="0">
              <a:ln>
                <a:noFill/>
              </a:ln>
              <a:solidFill>
                <a:srgbClr val="002060"/>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&lt;body&gt;  </a:t>
            </a:r>
            <a:endParaRPr kumimoji="0" lang="en-US" altLang="en-US" sz="1600" b="0" i="0" u="none" strike="noStrike" cap="none" normalizeH="0" baseline="0" dirty="0" smtClean="0">
              <a:ln>
                <a:noFill/>
              </a:ln>
              <a:solidFill>
                <a:srgbClr val="002060"/>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&lt;%   </a:t>
            </a:r>
            <a:endParaRPr kumimoji="0" lang="en-US" altLang="en-US" sz="1600" b="0" i="0" u="none" strike="noStrike" cap="none" normalizeH="0" baseline="0" dirty="0" smtClean="0">
              <a:ln>
                <a:noFill/>
              </a:ln>
              <a:solidFill>
                <a:srgbClr val="002060"/>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  </a:t>
            </a:r>
            <a:endParaRPr kumimoji="0" lang="en-US" altLang="en-US" sz="1600" b="0" i="0" u="none" strike="noStrike" cap="none" normalizeH="0" baseline="0" dirty="0" smtClean="0">
              <a:ln>
                <a:noFill/>
              </a:ln>
              <a:solidFill>
                <a:srgbClr val="002060"/>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String name=</a:t>
            </a:r>
            <a:r>
              <a:rPr kumimoji="0" lang="en-US" altLang="en-US" sz="16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request.getParameter</a:t>
            </a: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a:t>
            </a:r>
            <a:r>
              <a:rPr kumimoji="0" lang="en-US" altLang="en-US" sz="16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uname</a:t>
            </a: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  </a:t>
            </a:r>
            <a:endParaRPr kumimoji="0" lang="en-US" altLang="en-US" sz="1600" b="0" i="0" u="none" strike="noStrike" cap="none" normalizeH="0" baseline="0" dirty="0" smtClean="0">
              <a:ln>
                <a:noFill/>
              </a:ln>
              <a:solidFill>
                <a:srgbClr val="002060"/>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out.print</a:t>
            </a: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("Welcome "+name);  </a:t>
            </a:r>
            <a:endParaRPr kumimoji="0" lang="en-US" altLang="en-US" sz="1600" b="0" i="0" u="none" strike="noStrike" cap="none" normalizeH="0" baseline="0" dirty="0" smtClean="0">
              <a:ln>
                <a:noFill/>
              </a:ln>
              <a:solidFill>
                <a:srgbClr val="002060"/>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  </a:t>
            </a:r>
            <a:endParaRPr kumimoji="0" lang="en-US" altLang="en-US" sz="1600" b="0" i="0" u="none" strike="noStrike" cap="none" normalizeH="0" baseline="0" dirty="0" smtClean="0">
              <a:ln>
                <a:noFill/>
              </a:ln>
              <a:solidFill>
                <a:srgbClr val="002060"/>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session.setAttribute</a:t>
            </a: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a:t>
            </a:r>
            <a:r>
              <a:rPr kumimoji="0" lang="en-US" altLang="en-US" sz="16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user",name</a:t>
            </a: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  </a:t>
            </a:r>
            <a:endParaRPr kumimoji="0" lang="en-US" altLang="en-US" sz="1600" b="0" i="0" u="none" strike="noStrike" cap="none" normalizeH="0" baseline="0" dirty="0" smtClean="0">
              <a:ln>
                <a:noFill/>
              </a:ln>
              <a:solidFill>
                <a:srgbClr val="002060"/>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  </a:t>
            </a:r>
            <a:endParaRPr kumimoji="0" lang="en-US" altLang="en-US" sz="1600" b="0" i="0" u="none" strike="noStrike" cap="none" normalizeH="0" baseline="0" dirty="0" smtClean="0">
              <a:ln>
                <a:noFill/>
              </a:ln>
              <a:solidFill>
                <a:srgbClr val="002060"/>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9078644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lvl="0" indent="0" eaLnBrk="0" fontAlgn="base" hangingPunct="0">
              <a:spcBef>
                <a:spcPct val="0"/>
              </a:spcBef>
              <a:spcAft>
                <a:spcPct val="0"/>
              </a:spcAft>
              <a:buNone/>
            </a:pP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&lt;a </a:t>
            </a:r>
            <a:r>
              <a:rPr kumimoji="0" lang="en-US" altLang="en-US" b="0" i="0" u="none" strike="noStrike" cap="none" normalizeH="0" baseline="0" dirty="0" err="1" smtClean="0">
                <a:ln>
                  <a:noFill/>
                </a:ln>
                <a:solidFill>
                  <a:srgbClr val="002060"/>
                </a:solidFill>
                <a:effectLst/>
                <a:latin typeface="Calibri" pitchFamily="34" charset="0"/>
                <a:ea typeface="Times New Roman" pitchFamily="18" charset="0"/>
                <a:cs typeface="Times New Roman" pitchFamily="18" charset="0"/>
              </a:rPr>
              <a:t>href</a:t>
            </a: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a:t>
            </a:r>
            <a:r>
              <a:rPr kumimoji="0" lang="en-US" altLang="en-US" b="0" i="0" u="none" strike="noStrike" cap="none" normalizeH="0" baseline="0" dirty="0" err="1" smtClean="0">
                <a:ln>
                  <a:noFill/>
                </a:ln>
                <a:solidFill>
                  <a:srgbClr val="002060"/>
                </a:solidFill>
                <a:effectLst/>
                <a:latin typeface="Calibri" pitchFamily="34" charset="0"/>
                <a:ea typeface="Times New Roman" pitchFamily="18" charset="0"/>
                <a:cs typeface="Times New Roman" pitchFamily="18" charset="0"/>
              </a:rPr>
              <a:t>second.jsp</a:t>
            </a: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"&gt;second </a:t>
            </a:r>
            <a:r>
              <a:rPr kumimoji="0" lang="en-US" altLang="en-US" b="0" i="0" u="none" strike="noStrike" cap="none" normalizeH="0" baseline="0" dirty="0" err="1" smtClean="0">
                <a:ln>
                  <a:noFill/>
                </a:ln>
                <a:solidFill>
                  <a:srgbClr val="002060"/>
                </a:solidFill>
                <a:effectLst/>
                <a:latin typeface="Calibri" pitchFamily="34" charset="0"/>
                <a:ea typeface="Times New Roman" pitchFamily="18" charset="0"/>
                <a:cs typeface="Times New Roman" pitchFamily="18" charset="0"/>
              </a:rPr>
              <a:t>jsp</a:t>
            </a: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 page&lt;/a&gt;  </a:t>
            </a:r>
            <a:endParaRPr kumimoji="0" lang="en-US" altLang="en-US" sz="2800" b="0"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endParaRPr>
          </a:p>
          <a:p>
            <a:pPr marL="0" lvl="0" indent="0" eaLnBrk="0" fontAlgn="base" hangingPunct="0">
              <a:spcBef>
                <a:spcPct val="0"/>
              </a:spcBef>
              <a:spcAft>
                <a:spcPct val="0"/>
              </a:spcAft>
              <a:buNone/>
            </a:pP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  </a:t>
            </a:r>
            <a:endParaRPr kumimoji="0" lang="en-US" altLang="en-US" sz="2800" b="0"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endParaRPr>
          </a:p>
          <a:p>
            <a:pPr marL="0" lvl="0" indent="0" eaLnBrk="0" fontAlgn="base" hangingPunct="0">
              <a:spcBef>
                <a:spcPct val="0"/>
              </a:spcBef>
              <a:spcAft>
                <a:spcPct val="0"/>
              </a:spcAft>
              <a:buNone/>
            </a:pP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%&gt;  </a:t>
            </a:r>
            <a:endParaRPr kumimoji="0" lang="en-US" altLang="en-US" sz="2800" b="0"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endParaRPr>
          </a:p>
          <a:p>
            <a:pPr marL="0" lvl="0" indent="0" eaLnBrk="0" fontAlgn="base" hangingPunct="0">
              <a:spcBef>
                <a:spcPct val="0"/>
              </a:spcBef>
              <a:spcAft>
                <a:spcPct val="0"/>
              </a:spcAft>
              <a:buNone/>
            </a:pP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&lt;/body&gt;  </a:t>
            </a:r>
            <a:endParaRPr kumimoji="0" lang="en-US" altLang="en-US" sz="2800" b="0"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endParaRPr>
          </a:p>
          <a:p>
            <a:pPr marL="0" lvl="0" indent="0" eaLnBrk="0" fontAlgn="base" hangingPunct="0">
              <a:spcBef>
                <a:spcPct val="0"/>
              </a:spcBef>
              <a:spcAft>
                <a:spcPct val="0"/>
              </a:spcAft>
              <a:buNone/>
            </a:pP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&lt;/html&gt;  </a:t>
            </a:r>
            <a:endParaRPr kumimoji="0" lang="en-US" altLang="en-US" sz="1600" b="0" i="0" u="none" strike="noStrike" cap="none" normalizeH="0" baseline="0" dirty="0" smtClean="0">
              <a:ln>
                <a:noFill/>
              </a:ln>
              <a:solidFill>
                <a:srgbClr val="002060"/>
              </a:solidFill>
              <a:effectLst/>
              <a:latin typeface="Arial" pitchFamily="34" charset="0"/>
              <a:cs typeface="Arial" pitchFamily="34" charset="0"/>
            </a:endParaRPr>
          </a:p>
          <a:p>
            <a:pPr marL="0" lvl="0" indent="0" eaLnBrk="0" fontAlgn="base" hangingPunct="0">
              <a:spcBef>
                <a:spcPct val="0"/>
              </a:spcBef>
              <a:spcAft>
                <a:spcPct val="0"/>
              </a:spcAft>
              <a:buNone/>
            </a:pPr>
            <a:r>
              <a:rPr kumimoji="0" lang="en-US" altLang="en-US" sz="3600" b="1" i="0" u="none" strike="noStrike" cap="none" normalizeH="0" baseline="0" dirty="0" err="1" smtClean="0">
                <a:ln>
                  <a:noFill/>
                </a:ln>
                <a:solidFill>
                  <a:srgbClr val="002060"/>
                </a:solidFill>
                <a:effectLst/>
                <a:latin typeface="Calibri" pitchFamily="34" charset="0"/>
                <a:ea typeface="Times New Roman" pitchFamily="18" charset="0"/>
                <a:cs typeface="Times New Roman" pitchFamily="18" charset="0"/>
              </a:rPr>
              <a:t>second.jsp</a:t>
            </a:r>
            <a:endParaRPr kumimoji="0" lang="en-US" altLang="en-US" sz="1600" b="0" i="0" u="none" strike="noStrike" cap="none" normalizeH="0" baseline="0" dirty="0" smtClean="0">
              <a:ln>
                <a:noFill/>
              </a:ln>
              <a:solidFill>
                <a:srgbClr val="002060"/>
              </a:solidFill>
              <a:effectLst/>
              <a:latin typeface="Arial" pitchFamily="34" charset="0"/>
              <a:cs typeface="Arial" pitchFamily="34" charset="0"/>
            </a:endParaRPr>
          </a:p>
          <a:p>
            <a:pPr marL="0" lvl="0" indent="0" eaLnBrk="0" fontAlgn="base" hangingPunct="0">
              <a:spcBef>
                <a:spcPct val="0"/>
              </a:spcBef>
              <a:spcAft>
                <a:spcPct val="0"/>
              </a:spcAft>
              <a:buNone/>
            </a:pP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&lt;html&gt;  </a:t>
            </a:r>
            <a:endParaRPr kumimoji="0" lang="en-US" altLang="en-US" sz="2800" b="0"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endParaRPr>
          </a:p>
          <a:p>
            <a:pPr marL="0" lvl="0" indent="0" eaLnBrk="0" fontAlgn="base" hangingPunct="0">
              <a:spcBef>
                <a:spcPct val="0"/>
              </a:spcBef>
              <a:spcAft>
                <a:spcPct val="0"/>
              </a:spcAft>
              <a:buNone/>
            </a:pP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&lt;body&gt;  </a:t>
            </a:r>
            <a:endParaRPr kumimoji="0" lang="en-US" altLang="en-US" sz="2800" b="0"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endParaRPr>
          </a:p>
          <a:p>
            <a:pPr marL="0" lvl="0" indent="0" eaLnBrk="0" fontAlgn="base" hangingPunct="0">
              <a:spcBef>
                <a:spcPct val="0"/>
              </a:spcBef>
              <a:spcAft>
                <a:spcPct val="0"/>
              </a:spcAft>
              <a:buNone/>
            </a:pP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&lt;%   </a:t>
            </a:r>
            <a:endParaRPr kumimoji="0" lang="en-US" altLang="en-US" sz="2800" b="0"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endParaRPr>
          </a:p>
          <a:p>
            <a:pPr marL="0" lvl="0" indent="0" eaLnBrk="0" fontAlgn="base" hangingPunct="0">
              <a:spcBef>
                <a:spcPct val="0"/>
              </a:spcBef>
              <a:spcAft>
                <a:spcPct val="0"/>
              </a:spcAft>
              <a:buNone/>
            </a:pP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 String name=(String)</a:t>
            </a:r>
            <a:r>
              <a:rPr kumimoji="0" lang="en-US" altLang="en-US" b="0" i="0" u="none" strike="noStrike" cap="none" normalizeH="0" baseline="0" dirty="0" err="1" smtClean="0">
                <a:ln>
                  <a:noFill/>
                </a:ln>
                <a:solidFill>
                  <a:srgbClr val="002060"/>
                </a:solidFill>
                <a:effectLst/>
                <a:latin typeface="Calibri" pitchFamily="34" charset="0"/>
                <a:ea typeface="Times New Roman" pitchFamily="18" charset="0"/>
                <a:cs typeface="Times New Roman" pitchFamily="18" charset="0"/>
              </a:rPr>
              <a:t>session.getAttribute</a:t>
            </a: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("user");  </a:t>
            </a:r>
            <a:endParaRPr kumimoji="0" lang="en-US" altLang="en-US" sz="2800" b="0"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endParaRPr>
          </a:p>
          <a:p>
            <a:pPr marL="0" lvl="0" indent="0" eaLnBrk="0" fontAlgn="base" hangingPunct="0">
              <a:spcBef>
                <a:spcPct val="0"/>
              </a:spcBef>
              <a:spcAft>
                <a:spcPct val="0"/>
              </a:spcAft>
              <a:buNone/>
            </a:pPr>
            <a:r>
              <a:rPr kumimoji="0" lang="en-US" altLang="en-US" b="0" i="0" u="none" strike="noStrike" cap="none" normalizeH="0" baseline="0" dirty="0" err="1" smtClean="0">
                <a:ln>
                  <a:noFill/>
                </a:ln>
                <a:solidFill>
                  <a:srgbClr val="002060"/>
                </a:solidFill>
                <a:effectLst/>
                <a:latin typeface="Calibri" pitchFamily="34" charset="0"/>
                <a:ea typeface="Times New Roman" pitchFamily="18" charset="0"/>
                <a:cs typeface="Times New Roman" pitchFamily="18" charset="0"/>
              </a:rPr>
              <a:t>out.print</a:t>
            </a: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("Hello "+name);  </a:t>
            </a:r>
            <a:endParaRPr kumimoji="0" lang="en-US" altLang="en-US" sz="2800" b="0"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endParaRPr>
          </a:p>
          <a:p>
            <a:pPr marL="0" lvl="0" indent="0" eaLnBrk="0" fontAlgn="base" hangingPunct="0">
              <a:spcBef>
                <a:spcPct val="0"/>
              </a:spcBef>
              <a:spcAft>
                <a:spcPct val="0"/>
              </a:spcAft>
              <a:buNone/>
            </a:pP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%&gt;  </a:t>
            </a:r>
            <a:endParaRPr kumimoji="0" lang="en-US" altLang="en-US" sz="2800" b="0"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endParaRPr>
          </a:p>
          <a:p>
            <a:pPr marL="0" lvl="0" indent="0" eaLnBrk="0" fontAlgn="base" hangingPunct="0">
              <a:spcBef>
                <a:spcPct val="0"/>
              </a:spcBef>
              <a:spcAft>
                <a:spcPct val="0"/>
              </a:spcAft>
              <a:buNone/>
            </a:pP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&lt;/body&gt;  </a:t>
            </a:r>
            <a:endParaRPr kumimoji="0" lang="en-US" altLang="en-US" sz="2800" b="0"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endParaRPr>
          </a:p>
          <a:p>
            <a:pPr marL="0" lvl="0" indent="0" eaLnBrk="0" fontAlgn="base" hangingPunct="0">
              <a:spcBef>
                <a:spcPct val="0"/>
              </a:spcBef>
              <a:spcAft>
                <a:spcPct val="0"/>
              </a:spcAft>
              <a:buNone/>
            </a:pPr>
            <a:r>
              <a:rPr kumimoji="0" lang="en-US" altLang="en-US" b="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&lt;/html&gt; </a:t>
            </a: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indent="0">
              <a:buNone/>
            </a:pPr>
            <a:endParaRPr lang="en-IN" dirty="0"/>
          </a:p>
        </p:txBody>
      </p:sp>
    </p:spTree>
    <p:extLst>
      <p:ext uri="{BB962C8B-B14F-4D97-AF65-F5344CB8AC3E}">
        <p14:creationId xmlns:p14="http://schemas.microsoft.com/office/powerpoint/2010/main" xmlns="" val="30040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PAGE CONTEXT</a:t>
            </a:r>
            <a:endParaRPr lang="en-IN"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479745144"/>
              </p:ext>
            </p:extLst>
          </p:nvPr>
        </p:nvGraphicFramePr>
        <p:xfrm>
          <a:off x="395536" y="1844824"/>
          <a:ext cx="8291264" cy="3641576"/>
        </p:xfrm>
        <a:graphic>
          <a:graphicData uri="http://schemas.openxmlformats.org/drawingml/2006/table">
            <a:tbl>
              <a:tblPr firstRow="1" firstCol="1" bandRow="1">
                <a:tableStyleId>{5C22544A-7EE6-4342-B048-85BDC9FD1C3A}</a:tableStyleId>
              </a:tblPr>
              <a:tblGrid>
                <a:gridCol w="8291264"/>
              </a:tblGrid>
              <a:tr h="2304256">
                <a:tc>
                  <a:txBody>
                    <a:bodyPr/>
                    <a:lstStyle/>
                    <a:p>
                      <a:pPr>
                        <a:lnSpc>
                          <a:spcPct val="115000"/>
                        </a:lnSpc>
                        <a:spcAft>
                          <a:spcPts val="0"/>
                        </a:spcAft>
                      </a:pPr>
                      <a:r>
                        <a:rPr lang="en-IN" sz="2400" b="0" dirty="0">
                          <a:solidFill>
                            <a:srgbClr val="002060"/>
                          </a:solidFill>
                          <a:effectLst/>
                        </a:rPr>
                        <a:t>In JSP, </a:t>
                      </a:r>
                      <a:r>
                        <a:rPr lang="en-IN" sz="2400" b="0" dirty="0" err="1">
                          <a:solidFill>
                            <a:srgbClr val="002060"/>
                          </a:solidFill>
                          <a:effectLst/>
                        </a:rPr>
                        <a:t>pageContext</a:t>
                      </a:r>
                      <a:r>
                        <a:rPr lang="en-IN" sz="2400" b="0" dirty="0">
                          <a:solidFill>
                            <a:srgbClr val="002060"/>
                          </a:solidFill>
                          <a:effectLst/>
                        </a:rPr>
                        <a:t> is an implicit object of type </a:t>
                      </a:r>
                      <a:r>
                        <a:rPr lang="en-IN" sz="2400" b="0" dirty="0" err="1">
                          <a:solidFill>
                            <a:srgbClr val="002060"/>
                          </a:solidFill>
                          <a:effectLst/>
                        </a:rPr>
                        <a:t>PageContext</a:t>
                      </a:r>
                      <a:r>
                        <a:rPr lang="en-IN" sz="2400" b="0" dirty="0">
                          <a:solidFill>
                            <a:srgbClr val="002060"/>
                          </a:solidFill>
                          <a:effectLst/>
                        </a:rPr>
                        <a:t> </a:t>
                      </a:r>
                      <a:r>
                        <a:rPr lang="en-IN" sz="2400" b="0" dirty="0" err="1">
                          <a:solidFill>
                            <a:srgbClr val="002060"/>
                          </a:solidFill>
                          <a:effectLst/>
                        </a:rPr>
                        <a:t>class.The</a:t>
                      </a:r>
                      <a:r>
                        <a:rPr lang="en-IN" sz="2400" b="0" dirty="0">
                          <a:solidFill>
                            <a:srgbClr val="002060"/>
                          </a:solidFill>
                          <a:effectLst/>
                        </a:rPr>
                        <a:t> </a:t>
                      </a:r>
                      <a:r>
                        <a:rPr lang="en-IN" sz="2400" b="0" dirty="0" err="1">
                          <a:solidFill>
                            <a:srgbClr val="002060"/>
                          </a:solidFill>
                          <a:effectLst/>
                        </a:rPr>
                        <a:t>pageContext</a:t>
                      </a:r>
                      <a:r>
                        <a:rPr lang="en-IN" sz="2400" b="0" dirty="0">
                          <a:solidFill>
                            <a:srgbClr val="002060"/>
                          </a:solidFill>
                          <a:effectLst/>
                        </a:rPr>
                        <a:t> object can be used to </a:t>
                      </a:r>
                      <a:r>
                        <a:rPr lang="en-IN" sz="2400" b="0" dirty="0" err="1">
                          <a:solidFill>
                            <a:srgbClr val="002060"/>
                          </a:solidFill>
                          <a:effectLst/>
                        </a:rPr>
                        <a:t>set,get</a:t>
                      </a:r>
                      <a:r>
                        <a:rPr lang="en-IN" sz="2400" b="0" dirty="0">
                          <a:solidFill>
                            <a:srgbClr val="002060"/>
                          </a:solidFill>
                          <a:effectLst/>
                        </a:rPr>
                        <a:t> or remove attribute from one of the following scopes: </a:t>
                      </a:r>
                    </a:p>
                    <a:p>
                      <a:pPr marL="342900" lvl="0" indent="-342900">
                        <a:lnSpc>
                          <a:spcPct val="115000"/>
                        </a:lnSpc>
                        <a:spcAft>
                          <a:spcPts val="1000"/>
                        </a:spcAft>
                        <a:buSzPts val="1000"/>
                        <a:buFont typeface="Symbol"/>
                        <a:buChar char=""/>
                        <a:tabLst>
                          <a:tab pos="457200" algn="l"/>
                        </a:tabLst>
                      </a:pPr>
                      <a:r>
                        <a:rPr lang="en-IN" sz="2400" b="0" dirty="0">
                          <a:solidFill>
                            <a:srgbClr val="002060"/>
                          </a:solidFill>
                          <a:effectLst/>
                        </a:rPr>
                        <a:t>page</a:t>
                      </a:r>
                    </a:p>
                    <a:p>
                      <a:pPr marL="342900" lvl="0" indent="-342900">
                        <a:lnSpc>
                          <a:spcPct val="115000"/>
                        </a:lnSpc>
                        <a:spcAft>
                          <a:spcPts val="1000"/>
                        </a:spcAft>
                        <a:buSzPts val="1000"/>
                        <a:buFont typeface="Symbol"/>
                        <a:buChar char=""/>
                        <a:tabLst>
                          <a:tab pos="457200" algn="l"/>
                        </a:tabLst>
                      </a:pPr>
                      <a:r>
                        <a:rPr lang="en-IN" sz="2400" b="0" dirty="0">
                          <a:solidFill>
                            <a:srgbClr val="002060"/>
                          </a:solidFill>
                          <a:effectLst/>
                        </a:rPr>
                        <a:t>request</a:t>
                      </a:r>
                    </a:p>
                    <a:p>
                      <a:pPr marL="342900" lvl="0" indent="-342900">
                        <a:lnSpc>
                          <a:spcPct val="115000"/>
                        </a:lnSpc>
                        <a:spcAft>
                          <a:spcPts val="1000"/>
                        </a:spcAft>
                        <a:buSzPts val="1000"/>
                        <a:buFont typeface="Symbol"/>
                        <a:buChar char=""/>
                        <a:tabLst>
                          <a:tab pos="457200" algn="l"/>
                        </a:tabLst>
                      </a:pPr>
                      <a:r>
                        <a:rPr lang="en-IN" sz="2400" b="0" dirty="0">
                          <a:solidFill>
                            <a:srgbClr val="002060"/>
                          </a:solidFill>
                          <a:effectLst/>
                        </a:rPr>
                        <a:t>session</a:t>
                      </a:r>
                    </a:p>
                    <a:p>
                      <a:pPr marL="342900" lvl="0" indent="-342900">
                        <a:lnSpc>
                          <a:spcPct val="115000"/>
                        </a:lnSpc>
                        <a:spcAft>
                          <a:spcPts val="1000"/>
                        </a:spcAft>
                        <a:buSzPts val="1000"/>
                        <a:buFont typeface="Symbol"/>
                        <a:buChar char=""/>
                        <a:tabLst>
                          <a:tab pos="457200" algn="l"/>
                        </a:tabLst>
                      </a:pPr>
                      <a:r>
                        <a:rPr lang="en-IN" sz="2400" b="0" dirty="0" smtClean="0">
                          <a:solidFill>
                            <a:srgbClr val="002060"/>
                          </a:solidFill>
                          <a:effectLst/>
                        </a:rPr>
                        <a:t>application</a:t>
                      </a:r>
                      <a:endParaRPr lang="en-IN" sz="2400" b="0" dirty="0">
                        <a:solidFill>
                          <a:srgbClr val="002060"/>
                        </a:solidFill>
                        <a:effectLst/>
                        <a:latin typeface="Calibri"/>
                        <a:ea typeface="Calibri"/>
                        <a:cs typeface="Times New Roman"/>
                      </a:endParaRPr>
                    </a:p>
                  </a:txBody>
                  <a:tcPr marL="0" marR="0" marT="0" marB="0" anchor="ctr">
                    <a:solidFill>
                      <a:schemeClr val="bg1"/>
                    </a:solidFill>
                  </a:tcPr>
                </a:tc>
              </a:tr>
              <a:tr h="316208">
                <a:tc>
                  <a:txBody>
                    <a:bodyPr/>
                    <a:lstStyle/>
                    <a:p>
                      <a:pPr>
                        <a:lnSpc>
                          <a:spcPct val="115000"/>
                        </a:lnSpc>
                        <a:spcAft>
                          <a:spcPts val="0"/>
                        </a:spcAft>
                      </a:pPr>
                      <a:r>
                        <a:rPr lang="en-IN" sz="1800" dirty="0">
                          <a:effectLst/>
                        </a:rPr>
                        <a:t>In JSP, page scope is the default scope.</a:t>
                      </a:r>
                      <a:endParaRPr lang="en-IN" sz="1800" dirty="0">
                        <a:effectLst/>
                        <a:latin typeface="Calibri"/>
                        <a:ea typeface="Calibri"/>
                        <a:cs typeface="Times New Roman"/>
                      </a:endParaRPr>
                    </a:p>
                  </a:txBody>
                  <a:tcPr marL="0" marR="0" marT="0" marB="0" anchor="ctr"/>
                </a:tc>
              </a:tr>
            </a:tbl>
          </a:graphicData>
        </a:graphic>
      </p:graphicFrame>
    </p:spTree>
    <p:extLst>
      <p:ext uri="{BB962C8B-B14F-4D97-AF65-F5344CB8AC3E}">
        <p14:creationId xmlns:p14="http://schemas.microsoft.com/office/powerpoint/2010/main" xmlns="" val="3698340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b="1" dirty="0"/>
              <a:t>Example of </a:t>
            </a:r>
            <a:r>
              <a:rPr lang="en-IN" b="1" dirty="0" err="1"/>
              <a:t>pageContext</a:t>
            </a:r>
            <a:r>
              <a:rPr lang="en-IN" b="1" dirty="0"/>
              <a:t> implicit object</a:t>
            </a:r>
            <a:endParaRPr lang="en-IN" dirty="0"/>
          </a:p>
          <a:p>
            <a:pPr marL="0" indent="0">
              <a:buNone/>
            </a:pPr>
            <a:r>
              <a:rPr lang="en-IN" b="1" dirty="0">
                <a:solidFill>
                  <a:srgbClr val="002060"/>
                </a:solidFill>
              </a:rPr>
              <a:t>index.html</a:t>
            </a:r>
            <a:endParaRPr lang="en-IN" dirty="0">
              <a:solidFill>
                <a:srgbClr val="002060"/>
              </a:solidFill>
            </a:endParaRPr>
          </a:p>
          <a:p>
            <a:pPr marL="0" lvl="0" indent="0">
              <a:buNone/>
            </a:pPr>
            <a:r>
              <a:rPr lang="en-IN" dirty="0">
                <a:solidFill>
                  <a:srgbClr val="002060"/>
                </a:solidFill>
              </a:rPr>
              <a:t>&lt;html&gt;  </a:t>
            </a:r>
          </a:p>
          <a:p>
            <a:pPr marL="0" lvl="0" indent="0">
              <a:buNone/>
            </a:pPr>
            <a:r>
              <a:rPr lang="en-IN" dirty="0">
                <a:solidFill>
                  <a:srgbClr val="002060"/>
                </a:solidFill>
              </a:rPr>
              <a:t>&lt;body&gt;  </a:t>
            </a:r>
          </a:p>
          <a:p>
            <a:pPr marL="0" lvl="0" indent="0">
              <a:buNone/>
            </a:pPr>
            <a:r>
              <a:rPr lang="en-IN" dirty="0">
                <a:solidFill>
                  <a:srgbClr val="002060"/>
                </a:solidFill>
              </a:rPr>
              <a:t> </a:t>
            </a:r>
          </a:p>
          <a:p>
            <a:pPr marL="0" lvl="0" indent="0">
              <a:buNone/>
            </a:pPr>
            <a:r>
              <a:rPr lang="en-IN" dirty="0">
                <a:solidFill>
                  <a:srgbClr val="002060"/>
                </a:solidFill>
              </a:rPr>
              <a:t>&lt;form action="</a:t>
            </a:r>
            <a:r>
              <a:rPr lang="en-IN" dirty="0" err="1">
                <a:solidFill>
                  <a:srgbClr val="002060"/>
                </a:solidFill>
              </a:rPr>
              <a:t>welcome.jsp</a:t>
            </a:r>
            <a:r>
              <a:rPr lang="en-IN" dirty="0">
                <a:solidFill>
                  <a:srgbClr val="002060"/>
                </a:solidFill>
              </a:rPr>
              <a:t>"&gt;  </a:t>
            </a:r>
          </a:p>
          <a:p>
            <a:pPr marL="0" lvl="0" indent="0">
              <a:buNone/>
            </a:pPr>
            <a:r>
              <a:rPr lang="en-IN" dirty="0">
                <a:solidFill>
                  <a:srgbClr val="002060"/>
                </a:solidFill>
              </a:rPr>
              <a:t>&lt;input type="text" name="</a:t>
            </a:r>
            <a:r>
              <a:rPr lang="en-IN" dirty="0" err="1">
                <a:solidFill>
                  <a:srgbClr val="002060"/>
                </a:solidFill>
              </a:rPr>
              <a:t>uname</a:t>
            </a:r>
            <a:r>
              <a:rPr lang="en-IN" dirty="0">
                <a:solidFill>
                  <a:srgbClr val="002060"/>
                </a:solidFill>
              </a:rPr>
              <a:t>"&gt;  </a:t>
            </a:r>
          </a:p>
          <a:p>
            <a:pPr marL="0" lvl="0" indent="0">
              <a:buNone/>
            </a:pPr>
            <a:r>
              <a:rPr lang="en-IN" dirty="0">
                <a:solidFill>
                  <a:srgbClr val="002060"/>
                </a:solidFill>
              </a:rPr>
              <a:t>&lt;input type="submit" value="go"&gt;&lt;</a:t>
            </a:r>
            <a:r>
              <a:rPr lang="en-IN" dirty="0" err="1">
                <a:solidFill>
                  <a:srgbClr val="002060"/>
                </a:solidFill>
              </a:rPr>
              <a:t>br</a:t>
            </a:r>
            <a:r>
              <a:rPr lang="en-IN" dirty="0">
                <a:solidFill>
                  <a:srgbClr val="002060"/>
                </a:solidFill>
              </a:rPr>
              <a:t>/&gt;  </a:t>
            </a:r>
          </a:p>
          <a:p>
            <a:pPr marL="0" lvl="0" indent="0">
              <a:buNone/>
            </a:pPr>
            <a:r>
              <a:rPr lang="en-IN" dirty="0">
                <a:solidFill>
                  <a:srgbClr val="002060"/>
                </a:solidFill>
              </a:rPr>
              <a:t>&lt;/form&gt;  </a:t>
            </a:r>
          </a:p>
          <a:p>
            <a:pPr marL="0" lvl="0" indent="0">
              <a:buNone/>
            </a:pPr>
            <a:r>
              <a:rPr lang="en-IN" dirty="0">
                <a:solidFill>
                  <a:srgbClr val="002060"/>
                </a:solidFill>
              </a:rPr>
              <a:t>&lt;/body&gt;  </a:t>
            </a:r>
          </a:p>
          <a:p>
            <a:pPr marL="0" lvl="0" indent="0">
              <a:buNone/>
            </a:pPr>
            <a:r>
              <a:rPr lang="en-IN" dirty="0">
                <a:solidFill>
                  <a:srgbClr val="002060"/>
                </a:solidFill>
              </a:rPr>
              <a:t>&lt;/html&gt;  </a:t>
            </a:r>
          </a:p>
          <a:p>
            <a:pPr marL="0" indent="0">
              <a:buNone/>
            </a:pPr>
            <a:r>
              <a:rPr lang="en-IN" b="1" dirty="0" err="1">
                <a:solidFill>
                  <a:srgbClr val="002060"/>
                </a:solidFill>
              </a:rPr>
              <a:t>welcome.jsp</a:t>
            </a:r>
            <a:endParaRPr lang="en-IN" dirty="0">
              <a:solidFill>
                <a:srgbClr val="002060"/>
              </a:solidFill>
            </a:endParaRPr>
          </a:p>
          <a:p>
            <a:pPr marL="0" lvl="0" indent="0">
              <a:buNone/>
            </a:pPr>
            <a:r>
              <a:rPr lang="en-IN" dirty="0">
                <a:solidFill>
                  <a:srgbClr val="002060"/>
                </a:solidFill>
              </a:rPr>
              <a:t>&lt;html&gt;  </a:t>
            </a:r>
          </a:p>
          <a:p>
            <a:pPr marL="0" lvl="0" indent="0">
              <a:buNone/>
            </a:pPr>
            <a:r>
              <a:rPr lang="en-IN" dirty="0">
                <a:solidFill>
                  <a:srgbClr val="002060"/>
                </a:solidFill>
              </a:rPr>
              <a:t>&lt;body&gt;  </a:t>
            </a:r>
          </a:p>
          <a:p>
            <a:pPr marL="0" lvl="0" indent="0">
              <a:buNone/>
            </a:pPr>
            <a:r>
              <a:rPr lang="en-IN" dirty="0">
                <a:solidFill>
                  <a:srgbClr val="002060"/>
                </a:solidFill>
              </a:rPr>
              <a:t>&lt;%   </a:t>
            </a:r>
          </a:p>
          <a:p>
            <a:pPr marL="0" lvl="0" indent="0">
              <a:buNone/>
            </a:pPr>
            <a:r>
              <a:rPr lang="en-IN" dirty="0">
                <a:solidFill>
                  <a:srgbClr val="002060"/>
                </a:solidFill>
              </a:rPr>
              <a:t> </a:t>
            </a:r>
          </a:p>
          <a:p>
            <a:endParaRPr lang="en-IN" dirty="0"/>
          </a:p>
        </p:txBody>
      </p:sp>
    </p:spTree>
    <p:extLst>
      <p:ext uri="{BB962C8B-B14F-4D97-AF65-F5344CB8AC3E}">
        <p14:creationId xmlns:p14="http://schemas.microsoft.com/office/powerpoint/2010/main" xmlns="" val="1148379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pPr marL="0" lvl="0" indent="0">
              <a:buNone/>
            </a:pPr>
            <a:r>
              <a:rPr lang="en-IN" sz="7200" dirty="0" smtClean="0">
                <a:solidFill>
                  <a:srgbClr val="002060"/>
                </a:solidFill>
              </a:rPr>
              <a:t>String name=</a:t>
            </a:r>
            <a:r>
              <a:rPr lang="en-IN" sz="7200" dirty="0" err="1" smtClean="0">
                <a:solidFill>
                  <a:srgbClr val="002060"/>
                </a:solidFill>
              </a:rPr>
              <a:t>request.getParameter</a:t>
            </a:r>
            <a:r>
              <a:rPr lang="en-IN" sz="7200" dirty="0" smtClean="0">
                <a:solidFill>
                  <a:srgbClr val="002060"/>
                </a:solidFill>
              </a:rPr>
              <a:t>("</a:t>
            </a:r>
            <a:r>
              <a:rPr lang="en-IN" sz="7200" dirty="0" err="1" smtClean="0">
                <a:solidFill>
                  <a:srgbClr val="002060"/>
                </a:solidFill>
              </a:rPr>
              <a:t>uname</a:t>
            </a:r>
            <a:r>
              <a:rPr lang="en-IN" sz="7200" dirty="0" smtClean="0">
                <a:solidFill>
                  <a:srgbClr val="002060"/>
                </a:solidFill>
              </a:rPr>
              <a:t>");  </a:t>
            </a:r>
          </a:p>
          <a:p>
            <a:pPr marL="0" lvl="0" indent="0">
              <a:buNone/>
            </a:pPr>
            <a:r>
              <a:rPr lang="en-IN" sz="7200" dirty="0" err="1" smtClean="0">
                <a:solidFill>
                  <a:srgbClr val="002060"/>
                </a:solidFill>
              </a:rPr>
              <a:t>out.print</a:t>
            </a:r>
            <a:r>
              <a:rPr lang="en-IN" sz="7200" dirty="0" smtClean="0">
                <a:solidFill>
                  <a:srgbClr val="002060"/>
                </a:solidFill>
              </a:rPr>
              <a:t>("Welcome "+name);  </a:t>
            </a:r>
          </a:p>
          <a:p>
            <a:pPr marL="0" lvl="0" indent="0">
              <a:buNone/>
            </a:pPr>
            <a:r>
              <a:rPr lang="en-IN" sz="7200" dirty="0" err="1" smtClean="0">
                <a:solidFill>
                  <a:srgbClr val="002060"/>
                </a:solidFill>
              </a:rPr>
              <a:t>pageContext.setAttribute</a:t>
            </a:r>
            <a:r>
              <a:rPr lang="en-IN" sz="7200" dirty="0" smtClean="0">
                <a:solidFill>
                  <a:srgbClr val="002060"/>
                </a:solidFill>
              </a:rPr>
              <a:t>("user",</a:t>
            </a:r>
            <a:r>
              <a:rPr lang="en-IN" sz="7200" dirty="0" err="1" smtClean="0">
                <a:solidFill>
                  <a:srgbClr val="002060"/>
                </a:solidFill>
              </a:rPr>
              <a:t>name,PageContext.SESSION_SCOPE</a:t>
            </a:r>
            <a:r>
              <a:rPr lang="en-IN" sz="7200" dirty="0" smtClean="0">
                <a:solidFill>
                  <a:srgbClr val="002060"/>
                </a:solidFill>
              </a:rPr>
              <a:t>);  </a:t>
            </a:r>
          </a:p>
          <a:p>
            <a:pPr marL="0" lvl="0" indent="0">
              <a:buNone/>
            </a:pPr>
            <a:r>
              <a:rPr lang="en-IN" sz="7200" dirty="0" smtClean="0">
                <a:solidFill>
                  <a:srgbClr val="002060"/>
                </a:solidFill>
              </a:rPr>
              <a:t>&lt;a </a:t>
            </a:r>
            <a:r>
              <a:rPr lang="en-IN" sz="7200" dirty="0" err="1" smtClean="0">
                <a:solidFill>
                  <a:srgbClr val="002060"/>
                </a:solidFill>
              </a:rPr>
              <a:t>href</a:t>
            </a:r>
            <a:r>
              <a:rPr lang="en-IN" sz="7200" dirty="0" smtClean="0">
                <a:solidFill>
                  <a:srgbClr val="002060"/>
                </a:solidFill>
              </a:rPr>
              <a:t>="</a:t>
            </a:r>
            <a:r>
              <a:rPr lang="en-IN" sz="7200" dirty="0" err="1" smtClean="0">
                <a:solidFill>
                  <a:srgbClr val="002060"/>
                </a:solidFill>
              </a:rPr>
              <a:t>second.jsp</a:t>
            </a:r>
            <a:r>
              <a:rPr lang="en-IN" sz="7200" dirty="0" smtClean="0">
                <a:solidFill>
                  <a:srgbClr val="002060"/>
                </a:solidFill>
              </a:rPr>
              <a:t>"&gt;second </a:t>
            </a:r>
            <a:r>
              <a:rPr lang="en-IN" sz="7200" dirty="0" err="1" smtClean="0">
                <a:solidFill>
                  <a:srgbClr val="002060"/>
                </a:solidFill>
              </a:rPr>
              <a:t>jsp</a:t>
            </a:r>
            <a:r>
              <a:rPr lang="en-IN" sz="7200" dirty="0" smtClean="0">
                <a:solidFill>
                  <a:srgbClr val="002060"/>
                </a:solidFill>
              </a:rPr>
              <a:t> page&lt;/a&gt;  </a:t>
            </a:r>
          </a:p>
          <a:p>
            <a:pPr marL="0" lvl="0" indent="0">
              <a:buNone/>
            </a:pPr>
            <a:r>
              <a:rPr lang="en-IN" sz="7200" dirty="0" smtClean="0">
                <a:solidFill>
                  <a:srgbClr val="002060"/>
                </a:solidFill>
              </a:rPr>
              <a:t>  %&gt;  </a:t>
            </a:r>
          </a:p>
          <a:p>
            <a:pPr marL="0" lvl="0" indent="0">
              <a:buNone/>
            </a:pPr>
            <a:r>
              <a:rPr lang="en-IN" sz="7200" dirty="0" smtClean="0">
                <a:solidFill>
                  <a:srgbClr val="002060"/>
                </a:solidFill>
              </a:rPr>
              <a:t>&lt;/body&gt;  </a:t>
            </a:r>
          </a:p>
          <a:p>
            <a:pPr marL="0" lvl="0" indent="0">
              <a:buNone/>
            </a:pPr>
            <a:r>
              <a:rPr lang="en-IN" sz="7200" dirty="0" smtClean="0">
                <a:solidFill>
                  <a:srgbClr val="002060"/>
                </a:solidFill>
              </a:rPr>
              <a:t>&lt;/html&gt;  </a:t>
            </a:r>
          </a:p>
          <a:p>
            <a:pPr marL="0" indent="0">
              <a:buNone/>
            </a:pPr>
            <a:r>
              <a:rPr lang="en-IN" sz="7200" b="1" dirty="0" err="1" smtClean="0">
                <a:solidFill>
                  <a:srgbClr val="002060"/>
                </a:solidFill>
              </a:rPr>
              <a:t>second.jsp</a:t>
            </a:r>
            <a:endParaRPr lang="en-IN" sz="7200" dirty="0" smtClean="0">
              <a:solidFill>
                <a:srgbClr val="002060"/>
              </a:solidFill>
            </a:endParaRPr>
          </a:p>
          <a:p>
            <a:pPr marL="0" lvl="0" indent="0">
              <a:buNone/>
            </a:pPr>
            <a:r>
              <a:rPr lang="en-IN" sz="7200" dirty="0" smtClean="0">
                <a:solidFill>
                  <a:srgbClr val="002060"/>
                </a:solidFill>
              </a:rPr>
              <a:t>&lt;html&gt;  </a:t>
            </a:r>
          </a:p>
          <a:p>
            <a:pPr marL="0" lvl="0" indent="0">
              <a:buNone/>
            </a:pPr>
            <a:r>
              <a:rPr lang="en-IN" sz="7200" dirty="0" smtClean="0">
                <a:solidFill>
                  <a:srgbClr val="002060"/>
                </a:solidFill>
              </a:rPr>
              <a:t>&lt;body&gt;  </a:t>
            </a:r>
          </a:p>
          <a:p>
            <a:pPr marL="0" lvl="0" indent="0">
              <a:buNone/>
            </a:pPr>
            <a:r>
              <a:rPr lang="en-IN" sz="7200" dirty="0" smtClean="0">
                <a:solidFill>
                  <a:srgbClr val="002060"/>
                </a:solidFill>
              </a:rPr>
              <a:t>&lt;%   </a:t>
            </a:r>
          </a:p>
          <a:p>
            <a:pPr marL="0" lvl="0" indent="0">
              <a:buNone/>
            </a:pPr>
            <a:r>
              <a:rPr lang="en-IN" sz="7200" dirty="0" smtClean="0">
                <a:solidFill>
                  <a:srgbClr val="002060"/>
                </a:solidFill>
              </a:rPr>
              <a:t>  String name=(String)</a:t>
            </a:r>
            <a:r>
              <a:rPr lang="en-IN" sz="7200" dirty="0" err="1" smtClean="0">
                <a:solidFill>
                  <a:srgbClr val="002060"/>
                </a:solidFill>
              </a:rPr>
              <a:t>pageContext.getAttribute</a:t>
            </a:r>
            <a:r>
              <a:rPr lang="en-IN" sz="7200" dirty="0" smtClean="0">
                <a:solidFill>
                  <a:srgbClr val="002060"/>
                </a:solidFill>
              </a:rPr>
              <a:t>("user",</a:t>
            </a:r>
            <a:r>
              <a:rPr lang="en-IN" sz="7200" dirty="0" err="1" smtClean="0">
                <a:solidFill>
                  <a:srgbClr val="002060"/>
                </a:solidFill>
              </a:rPr>
              <a:t>PageContext.SESSION_SCOPE</a:t>
            </a:r>
            <a:r>
              <a:rPr lang="en-IN" sz="7200" dirty="0" smtClean="0">
                <a:solidFill>
                  <a:srgbClr val="002060"/>
                </a:solidFill>
              </a:rPr>
              <a:t>);  </a:t>
            </a:r>
            <a:r>
              <a:rPr lang="en-IN" sz="7200" dirty="0" err="1" smtClean="0">
                <a:solidFill>
                  <a:srgbClr val="002060"/>
                </a:solidFill>
              </a:rPr>
              <a:t>out.print</a:t>
            </a:r>
            <a:r>
              <a:rPr lang="en-IN" sz="7200" dirty="0" smtClean="0">
                <a:solidFill>
                  <a:srgbClr val="002060"/>
                </a:solidFill>
              </a:rPr>
              <a:t>("Hello "+name);  </a:t>
            </a:r>
          </a:p>
          <a:p>
            <a:pPr marL="0" lvl="0" indent="0">
              <a:buNone/>
            </a:pPr>
            <a:r>
              <a:rPr lang="en-IN" sz="7200" dirty="0" smtClean="0">
                <a:solidFill>
                  <a:srgbClr val="002060"/>
                </a:solidFill>
              </a:rPr>
              <a:t> %&gt;  </a:t>
            </a:r>
          </a:p>
          <a:p>
            <a:pPr marL="0" lvl="0" indent="0">
              <a:buNone/>
            </a:pPr>
            <a:r>
              <a:rPr lang="en-IN" sz="7200" dirty="0" smtClean="0">
                <a:solidFill>
                  <a:srgbClr val="002060"/>
                </a:solidFill>
              </a:rPr>
              <a:t>&lt;/body&gt;  </a:t>
            </a:r>
          </a:p>
          <a:p>
            <a:pPr marL="0" lvl="0" indent="0">
              <a:buNone/>
            </a:pPr>
            <a:r>
              <a:rPr lang="en-IN" sz="7200" dirty="0" smtClean="0">
                <a:solidFill>
                  <a:srgbClr val="002060"/>
                </a:solidFill>
              </a:rPr>
              <a:t>&lt;/html&gt;</a:t>
            </a:r>
            <a:r>
              <a:rPr lang="en-IN" dirty="0" smtClean="0">
                <a:solidFill>
                  <a:srgbClr val="002060"/>
                </a:solidFill>
              </a:rPr>
              <a:t> </a:t>
            </a:r>
            <a:endParaRPr lang="en-IN" dirty="0">
              <a:solidFill>
                <a:srgbClr val="002060"/>
              </a:solidFill>
            </a:endParaRPr>
          </a:p>
        </p:txBody>
      </p:sp>
    </p:spTree>
    <p:extLst>
      <p:ext uri="{BB962C8B-B14F-4D97-AF65-F5344CB8AC3E}">
        <p14:creationId xmlns:p14="http://schemas.microsoft.com/office/powerpoint/2010/main" xmlns="" val="537951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page</a:t>
            </a:r>
          </a:p>
        </p:txBody>
      </p:sp>
      <p:sp>
        <p:nvSpPr>
          <p:cNvPr id="3" name="Content Placeholder 2"/>
          <p:cNvSpPr>
            <a:spLocks noGrp="1"/>
          </p:cNvSpPr>
          <p:nvPr>
            <p:ph idx="1"/>
          </p:nvPr>
        </p:nvSpPr>
        <p:spPr/>
        <p:txBody>
          <a:bodyPr>
            <a:normAutofit fontScale="85000" lnSpcReduction="10000"/>
          </a:bodyPr>
          <a:lstStyle/>
          <a:p>
            <a:pPr fontAlgn="ctr"/>
            <a:r>
              <a:rPr lang="en-IN" sz="3300" dirty="0">
                <a:solidFill>
                  <a:schemeClr val="tx2"/>
                </a:solidFill>
              </a:rPr>
              <a:t>In JSP, page is an implicit object of type Object </a:t>
            </a:r>
            <a:r>
              <a:rPr lang="en-IN" sz="3300" dirty="0" err="1">
                <a:solidFill>
                  <a:schemeClr val="tx2"/>
                </a:solidFill>
              </a:rPr>
              <a:t>class.This</a:t>
            </a:r>
            <a:r>
              <a:rPr lang="en-IN" sz="3300" dirty="0">
                <a:solidFill>
                  <a:schemeClr val="tx2"/>
                </a:solidFill>
              </a:rPr>
              <a:t> object is assigned to the reference of auto generated servlet class. It is written as: </a:t>
            </a:r>
          </a:p>
          <a:p>
            <a:pPr fontAlgn="ctr"/>
            <a:r>
              <a:rPr lang="en-IN" sz="3300" dirty="0">
                <a:solidFill>
                  <a:schemeClr val="tx2"/>
                </a:solidFill>
              </a:rPr>
              <a:t>Object page=this;</a:t>
            </a:r>
          </a:p>
          <a:p>
            <a:pPr fontAlgn="ctr"/>
            <a:r>
              <a:rPr lang="en-IN" sz="3300" dirty="0">
                <a:solidFill>
                  <a:schemeClr val="tx2"/>
                </a:solidFill>
              </a:rPr>
              <a:t>For using this object it must be cast to Servlet </a:t>
            </a:r>
            <a:r>
              <a:rPr lang="en-IN" sz="3300" dirty="0" err="1">
                <a:solidFill>
                  <a:schemeClr val="tx2"/>
                </a:solidFill>
              </a:rPr>
              <a:t>type.For</a:t>
            </a:r>
            <a:r>
              <a:rPr lang="en-IN" sz="3300" dirty="0">
                <a:solidFill>
                  <a:schemeClr val="tx2"/>
                </a:solidFill>
              </a:rPr>
              <a:t> example:</a:t>
            </a:r>
          </a:p>
          <a:p>
            <a:pPr fontAlgn="ctr"/>
            <a:r>
              <a:rPr lang="en-IN" sz="3300" dirty="0">
                <a:solidFill>
                  <a:schemeClr val="tx2"/>
                </a:solidFill>
              </a:rPr>
              <a:t>&lt;% (</a:t>
            </a:r>
            <a:r>
              <a:rPr lang="en-IN" sz="3300" dirty="0" err="1">
                <a:solidFill>
                  <a:schemeClr val="tx2"/>
                </a:solidFill>
              </a:rPr>
              <a:t>HttpServlet</a:t>
            </a:r>
            <a:r>
              <a:rPr lang="en-IN" sz="3300" dirty="0">
                <a:solidFill>
                  <a:schemeClr val="tx2"/>
                </a:solidFill>
              </a:rPr>
              <a:t>)page.log("message"); %&gt;</a:t>
            </a:r>
          </a:p>
          <a:p>
            <a:pPr fontAlgn="ctr"/>
            <a:r>
              <a:rPr lang="en-IN" sz="3300" dirty="0">
                <a:solidFill>
                  <a:schemeClr val="tx2"/>
                </a:solidFill>
              </a:rPr>
              <a:t>Since, it is of type Object it is less used because you can use this object directly in </a:t>
            </a:r>
            <a:r>
              <a:rPr lang="en-IN" sz="3300" dirty="0" err="1">
                <a:solidFill>
                  <a:schemeClr val="tx2"/>
                </a:solidFill>
              </a:rPr>
              <a:t>jsp.For</a:t>
            </a:r>
            <a:r>
              <a:rPr lang="en-IN" sz="3300" dirty="0">
                <a:solidFill>
                  <a:schemeClr val="tx2"/>
                </a:solidFill>
              </a:rPr>
              <a:t> example:</a:t>
            </a:r>
          </a:p>
          <a:p>
            <a:pPr fontAlgn="ctr"/>
            <a:r>
              <a:rPr lang="en-IN" sz="3300" dirty="0">
                <a:solidFill>
                  <a:schemeClr val="tx2"/>
                </a:solidFill>
              </a:rPr>
              <a:t>&lt;% this.log("message"); %&gt;</a:t>
            </a:r>
          </a:p>
          <a:p>
            <a:endParaRPr lang="en-IN" dirty="0"/>
          </a:p>
        </p:txBody>
      </p:sp>
    </p:spTree>
    <p:extLst>
      <p:ext uri="{BB962C8B-B14F-4D97-AF65-F5344CB8AC3E}">
        <p14:creationId xmlns:p14="http://schemas.microsoft.com/office/powerpoint/2010/main" xmlns="" val="41692927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EXCEPTION IMPLICIT OBJECT</a:t>
            </a:r>
            <a:endParaRPr lang="en-IN" dirty="0">
              <a:solidFill>
                <a:srgbClr val="C00000"/>
              </a:solidFill>
            </a:endParaRPr>
          </a:p>
        </p:txBody>
      </p:sp>
      <p:sp>
        <p:nvSpPr>
          <p:cNvPr id="5" name="Rectangle 1"/>
          <p:cNvSpPr>
            <a:spLocks noChangeArrowheads="1"/>
          </p:cNvSpPr>
          <p:nvPr/>
        </p:nvSpPr>
        <p:spPr bwMode="auto">
          <a:xfrm>
            <a:off x="457200" y="1619282"/>
            <a:ext cx="8242513"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dirty="0" smtClean="0">
                <a:effectLst/>
              </a:rPr>
              <a:t>In JSP, exception is an implicit object of type </a:t>
            </a:r>
            <a:r>
              <a:rPr lang="en-IN" dirty="0" err="1" smtClean="0">
                <a:effectLst/>
              </a:rPr>
              <a:t>java.lang.Throwable</a:t>
            </a:r>
            <a:r>
              <a:rPr lang="en-IN" dirty="0" smtClean="0">
                <a:effectLst/>
              </a:rPr>
              <a:t> class. This object can be used to print the exception. But it can only be used in error </a:t>
            </a:r>
            <a:r>
              <a:rPr lang="en-IN" dirty="0" err="1" smtClean="0">
                <a:effectLst/>
              </a:rPr>
              <a:t>pages.It</a:t>
            </a:r>
            <a:r>
              <a:rPr lang="en-IN" dirty="0" smtClean="0">
                <a:effectLst/>
              </a:rPr>
              <a:t> is better to learn it after page directive. Let's see a simple example</a:t>
            </a:r>
            <a:endParaRPr kumimoji="0" lang="en-US" alt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b="1" dirty="0">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Example of exception implicit object:</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error.jsp</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&lt;%@ page </a:t>
            </a:r>
            <a:r>
              <a:rPr kumimoji="0" lang="en-US" alt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isErrorPage</a:t>
            </a: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="true" %&gt;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alt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&lt;html&gt;  </a:t>
            </a:r>
            <a:endParaRPr kumimoji="0" lang="en-US" alt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&lt;body&gt;  </a:t>
            </a:r>
            <a:endParaRPr kumimoji="0" lang="en-US" alt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alt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Sorry following exception </a:t>
            </a:r>
            <a:r>
              <a:rPr kumimoji="0" lang="en-US" alt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occured</a:t>
            </a: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:&lt;%= exception %&gt;  </a:t>
            </a:r>
            <a:endParaRPr kumimoji="0" lang="en-US" alt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alt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&lt;/body&gt;  </a:t>
            </a:r>
            <a:endParaRPr kumimoji="0" lang="en-US" alt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&lt;/html&gt;  </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Content Placeholder 5"/>
          <p:cNvSpPr>
            <a:spLocks noGrp="1"/>
          </p:cNvSpPr>
          <p:nvPr>
            <p:ph idx="1"/>
          </p:nvPr>
        </p:nvSpPr>
        <p:spPr/>
        <p:txBody>
          <a:bodyPr/>
          <a:lstStyle/>
          <a:p>
            <a:endParaRPr lang="en-IN" dirty="0"/>
          </a:p>
        </p:txBody>
      </p:sp>
    </p:spTree>
    <p:extLst>
      <p:ext uri="{BB962C8B-B14F-4D97-AF65-F5344CB8AC3E}">
        <p14:creationId xmlns:p14="http://schemas.microsoft.com/office/powerpoint/2010/main" xmlns="" val="3369602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JSP-INTRODUCTION</a:t>
            </a:r>
            <a:endParaRPr lang="en-IN"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pPr algn="just"/>
            <a:r>
              <a:rPr lang="en-IN" dirty="0" smtClean="0">
                <a:solidFill>
                  <a:srgbClr val="002060"/>
                </a:solidFill>
              </a:rPr>
              <a:t>Java </a:t>
            </a:r>
            <a:r>
              <a:rPr lang="en-IN" dirty="0">
                <a:solidFill>
                  <a:srgbClr val="002060"/>
                </a:solidFill>
              </a:rPr>
              <a:t>Server Pages (JSP) is a </a:t>
            </a:r>
            <a:r>
              <a:rPr lang="en-IN" dirty="0">
                <a:solidFill>
                  <a:srgbClr val="FF0000"/>
                </a:solidFill>
              </a:rPr>
              <a:t>server-side programming technology</a:t>
            </a:r>
            <a:r>
              <a:rPr lang="en-IN" dirty="0">
                <a:solidFill>
                  <a:srgbClr val="002060"/>
                </a:solidFill>
              </a:rPr>
              <a:t> that enables the creation of dynamic, platform-independent method for building Web-based applications</a:t>
            </a:r>
            <a:endParaRPr lang="en-IN" dirty="0" smtClean="0">
              <a:solidFill>
                <a:srgbClr val="002060"/>
              </a:solidFill>
            </a:endParaRPr>
          </a:p>
          <a:p>
            <a:pPr algn="just"/>
            <a:r>
              <a:rPr lang="en-IN" dirty="0" smtClean="0">
                <a:solidFill>
                  <a:srgbClr val="002060"/>
                </a:solidFill>
              </a:rPr>
              <a:t>It </a:t>
            </a:r>
            <a:r>
              <a:rPr lang="en-IN" dirty="0">
                <a:solidFill>
                  <a:srgbClr val="002060"/>
                </a:solidFill>
              </a:rPr>
              <a:t>can be thought of as an extension to servlet because it provides more functionality than servlet such as expression language, </a:t>
            </a:r>
            <a:r>
              <a:rPr lang="en-IN" dirty="0" err="1">
                <a:solidFill>
                  <a:srgbClr val="002060"/>
                </a:solidFill>
              </a:rPr>
              <a:t>jstl</a:t>
            </a:r>
            <a:r>
              <a:rPr lang="en-IN" dirty="0">
                <a:solidFill>
                  <a:srgbClr val="002060"/>
                </a:solidFill>
              </a:rPr>
              <a:t> etc. </a:t>
            </a:r>
          </a:p>
          <a:p>
            <a:pPr algn="just"/>
            <a:r>
              <a:rPr lang="en-IN" dirty="0">
                <a:solidFill>
                  <a:srgbClr val="002060"/>
                </a:solidFill>
              </a:rPr>
              <a:t>A JSP page consists of HTML tags and JSP tags. The </a:t>
            </a:r>
            <a:r>
              <a:rPr lang="en-IN" dirty="0" err="1">
                <a:solidFill>
                  <a:srgbClr val="002060"/>
                </a:solidFill>
              </a:rPr>
              <a:t>jsp</a:t>
            </a:r>
            <a:r>
              <a:rPr lang="en-IN" dirty="0">
                <a:solidFill>
                  <a:srgbClr val="002060"/>
                </a:solidFill>
              </a:rPr>
              <a:t> pages are easier to maintain than servlet </a:t>
            </a:r>
            <a:r>
              <a:rPr lang="en-IN" dirty="0" smtClean="0">
                <a:solidFill>
                  <a:srgbClr val="002060"/>
                </a:solidFill>
              </a:rPr>
              <a:t>because </a:t>
            </a:r>
            <a:r>
              <a:rPr lang="en-IN" dirty="0">
                <a:solidFill>
                  <a:srgbClr val="002060"/>
                </a:solidFill>
              </a:rPr>
              <a:t>we can separate designing and development</a:t>
            </a:r>
            <a:r>
              <a:rPr lang="en-IN" dirty="0" smtClean="0">
                <a:solidFill>
                  <a:srgbClr val="002060"/>
                </a:solidFill>
              </a:rPr>
              <a:t>.</a:t>
            </a:r>
          </a:p>
          <a:p>
            <a:pPr algn="just"/>
            <a:r>
              <a:rPr lang="en-IN" dirty="0" smtClean="0">
                <a:solidFill>
                  <a:srgbClr val="002060"/>
                </a:solidFill>
              </a:rPr>
              <a:t> </a:t>
            </a:r>
            <a:r>
              <a:rPr lang="en-IN" dirty="0">
                <a:solidFill>
                  <a:srgbClr val="002060"/>
                </a:solidFill>
              </a:rPr>
              <a:t>It provides some additional features such as </a:t>
            </a:r>
            <a:r>
              <a:rPr lang="en-IN" dirty="0">
                <a:solidFill>
                  <a:srgbClr val="FF0000"/>
                </a:solidFill>
              </a:rPr>
              <a:t>Expression Language, Custom Tag </a:t>
            </a:r>
            <a:r>
              <a:rPr lang="en-IN" dirty="0">
                <a:solidFill>
                  <a:srgbClr val="002060"/>
                </a:solidFill>
              </a:rPr>
              <a:t>etc. </a:t>
            </a:r>
          </a:p>
          <a:p>
            <a:endParaRPr lang="en-IN" dirty="0"/>
          </a:p>
        </p:txBody>
      </p:sp>
    </p:spTree>
    <p:extLst>
      <p:ext uri="{BB962C8B-B14F-4D97-AF65-F5344CB8AC3E}">
        <p14:creationId xmlns:p14="http://schemas.microsoft.com/office/powerpoint/2010/main" xmlns="" val="2247628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JSP Advantages</a:t>
            </a:r>
            <a:endParaRPr lang="en-IN" dirty="0">
              <a:solidFill>
                <a:srgbClr val="C00000"/>
              </a:solidFill>
            </a:endParaRPr>
          </a:p>
        </p:txBody>
      </p:sp>
      <p:sp>
        <p:nvSpPr>
          <p:cNvPr id="3" name="Content Placeholder 2"/>
          <p:cNvSpPr>
            <a:spLocks noGrp="1"/>
          </p:cNvSpPr>
          <p:nvPr>
            <p:ph idx="1"/>
          </p:nvPr>
        </p:nvSpPr>
        <p:spPr>
          <a:xfrm>
            <a:off x="457200" y="1340768"/>
            <a:ext cx="8219256" cy="5112568"/>
          </a:xfrm>
        </p:spPr>
        <p:txBody>
          <a:bodyPr>
            <a:normAutofit fontScale="62500" lnSpcReduction="20000"/>
          </a:bodyPr>
          <a:lstStyle/>
          <a:p>
            <a:pPr marL="0" indent="0">
              <a:buNone/>
            </a:pPr>
            <a:r>
              <a:rPr lang="en-IN" b="1" dirty="0">
                <a:solidFill>
                  <a:schemeClr val="tx2"/>
                </a:solidFill>
              </a:rPr>
              <a:t>1) Extension to Servlet</a:t>
            </a:r>
            <a:endParaRPr lang="en-IN" dirty="0">
              <a:solidFill>
                <a:schemeClr val="tx2"/>
              </a:solidFill>
            </a:endParaRPr>
          </a:p>
          <a:p>
            <a:pPr marL="0" indent="0">
              <a:buNone/>
            </a:pPr>
            <a:r>
              <a:rPr lang="en-IN" dirty="0" smtClean="0">
                <a:solidFill>
                  <a:schemeClr val="tx2"/>
                </a:solidFill>
              </a:rPr>
              <a:t>We </a:t>
            </a:r>
            <a:r>
              <a:rPr lang="en-IN" dirty="0">
                <a:solidFill>
                  <a:schemeClr val="tx2"/>
                </a:solidFill>
              </a:rPr>
              <a:t>can use all the features of servlet in JSP. In addition to, we can use implicit objects, predefined tags, expression language and Custom tags in JSP, that makes JSP development easy</a:t>
            </a:r>
            <a:r>
              <a:rPr lang="en-IN" dirty="0" smtClean="0">
                <a:solidFill>
                  <a:schemeClr val="tx2"/>
                </a:solidFill>
              </a:rPr>
              <a:t>.</a:t>
            </a:r>
          </a:p>
          <a:p>
            <a:pPr marL="0" indent="0">
              <a:buNone/>
            </a:pPr>
            <a:endParaRPr lang="en-IN" dirty="0">
              <a:solidFill>
                <a:schemeClr val="tx2"/>
              </a:solidFill>
            </a:endParaRPr>
          </a:p>
          <a:p>
            <a:pPr marL="0" indent="0">
              <a:buNone/>
            </a:pPr>
            <a:r>
              <a:rPr lang="en-IN" b="1" dirty="0">
                <a:solidFill>
                  <a:schemeClr val="tx2"/>
                </a:solidFill>
              </a:rPr>
              <a:t>2) Easy to maintain</a:t>
            </a:r>
            <a:endParaRPr lang="en-IN" dirty="0">
              <a:solidFill>
                <a:schemeClr val="tx2"/>
              </a:solidFill>
            </a:endParaRPr>
          </a:p>
          <a:p>
            <a:pPr marL="0" indent="0">
              <a:buNone/>
            </a:pPr>
            <a:r>
              <a:rPr lang="en-IN" dirty="0">
                <a:solidFill>
                  <a:schemeClr val="tx2"/>
                </a:solidFill>
              </a:rPr>
              <a:t>JSP can be easily managed because we can easily separate our business logic with presentation logic. In servlet technology, we mix our business logic with the presentation logic</a:t>
            </a:r>
            <a:r>
              <a:rPr lang="en-IN" dirty="0" smtClean="0">
                <a:solidFill>
                  <a:schemeClr val="tx2"/>
                </a:solidFill>
              </a:rPr>
              <a:t>.</a:t>
            </a:r>
          </a:p>
          <a:p>
            <a:pPr marL="0" indent="0">
              <a:buNone/>
            </a:pPr>
            <a:endParaRPr lang="en-IN" dirty="0">
              <a:solidFill>
                <a:schemeClr val="tx2"/>
              </a:solidFill>
            </a:endParaRPr>
          </a:p>
          <a:p>
            <a:pPr marL="0" indent="0">
              <a:buNone/>
            </a:pPr>
            <a:r>
              <a:rPr lang="en-IN" b="1" dirty="0">
                <a:solidFill>
                  <a:schemeClr val="tx2"/>
                </a:solidFill>
              </a:rPr>
              <a:t>3) Fast Development: No need to recompile and redeploy</a:t>
            </a:r>
            <a:endParaRPr lang="en-IN" dirty="0">
              <a:solidFill>
                <a:schemeClr val="tx2"/>
              </a:solidFill>
            </a:endParaRPr>
          </a:p>
          <a:p>
            <a:pPr marL="0" indent="0">
              <a:buNone/>
            </a:pPr>
            <a:r>
              <a:rPr lang="en-IN" dirty="0">
                <a:solidFill>
                  <a:schemeClr val="tx2"/>
                </a:solidFill>
              </a:rPr>
              <a:t>If JSP page is modified, we don't need to recompile and redeploy the project. The servlet code needs to be updated and recompiled if we have to change the look and feel of the application</a:t>
            </a:r>
            <a:r>
              <a:rPr lang="en-IN" dirty="0" smtClean="0">
                <a:solidFill>
                  <a:schemeClr val="tx2"/>
                </a:solidFill>
              </a:rPr>
              <a:t>.</a:t>
            </a:r>
          </a:p>
          <a:p>
            <a:pPr marL="0" indent="0">
              <a:buNone/>
            </a:pPr>
            <a:endParaRPr lang="en-IN" dirty="0">
              <a:solidFill>
                <a:schemeClr val="tx2"/>
              </a:solidFill>
            </a:endParaRPr>
          </a:p>
          <a:p>
            <a:pPr marL="0" indent="0">
              <a:buNone/>
            </a:pPr>
            <a:r>
              <a:rPr lang="en-IN" b="1" dirty="0">
                <a:solidFill>
                  <a:schemeClr val="tx2"/>
                </a:solidFill>
              </a:rPr>
              <a:t>4) Less code than Servlet</a:t>
            </a:r>
            <a:endParaRPr lang="en-IN" dirty="0">
              <a:solidFill>
                <a:schemeClr val="tx2"/>
              </a:solidFill>
            </a:endParaRPr>
          </a:p>
          <a:p>
            <a:pPr marL="0" indent="0">
              <a:buNone/>
            </a:pPr>
            <a:r>
              <a:rPr lang="en-IN" dirty="0">
                <a:solidFill>
                  <a:schemeClr val="tx2"/>
                </a:solidFill>
              </a:rPr>
              <a:t>In JSP, we can use a lot of tags such as action tags, </a:t>
            </a:r>
            <a:r>
              <a:rPr lang="en-IN" dirty="0" err="1">
                <a:solidFill>
                  <a:schemeClr val="tx2"/>
                </a:solidFill>
              </a:rPr>
              <a:t>jstl</a:t>
            </a:r>
            <a:r>
              <a:rPr lang="en-IN" dirty="0">
                <a:solidFill>
                  <a:schemeClr val="tx2"/>
                </a:solidFill>
              </a:rPr>
              <a:t>, custom tags etc. that reduces the code. Moreover, we can use EL, implicit objects etc.</a:t>
            </a:r>
          </a:p>
          <a:p>
            <a:pPr marL="0" indent="0">
              <a:buNone/>
            </a:pPr>
            <a:endParaRPr lang="en-IN" dirty="0"/>
          </a:p>
        </p:txBody>
      </p:sp>
    </p:spTree>
    <p:extLst>
      <p:ext uri="{BB962C8B-B14F-4D97-AF65-F5344CB8AC3E}">
        <p14:creationId xmlns:p14="http://schemas.microsoft.com/office/powerpoint/2010/main" xmlns="" val="99647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b="1" dirty="0" smtClean="0">
                <a:solidFill>
                  <a:srgbClr val="C00000"/>
                </a:solidFill>
              </a:rPr>
              <a:t> JSP Implicit Objects </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solidFill>
                  <a:srgbClr val="002060"/>
                </a:solidFill>
              </a:rPr>
              <a:t>There </a:t>
            </a:r>
            <a:r>
              <a:rPr lang="en-IN" dirty="0">
                <a:solidFill>
                  <a:srgbClr val="002060"/>
                </a:solidFill>
              </a:rPr>
              <a:t>are </a:t>
            </a:r>
            <a:r>
              <a:rPr lang="en-IN" b="1" dirty="0">
                <a:solidFill>
                  <a:srgbClr val="002060"/>
                </a:solidFill>
              </a:rPr>
              <a:t>9 </a:t>
            </a:r>
            <a:r>
              <a:rPr lang="en-IN" b="1" dirty="0" err="1">
                <a:solidFill>
                  <a:srgbClr val="002060"/>
                </a:solidFill>
              </a:rPr>
              <a:t>jsp</a:t>
            </a:r>
            <a:r>
              <a:rPr lang="en-IN" b="1" dirty="0">
                <a:solidFill>
                  <a:srgbClr val="002060"/>
                </a:solidFill>
              </a:rPr>
              <a:t> implicit objects</a:t>
            </a:r>
            <a:r>
              <a:rPr lang="en-IN" dirty="0">
                <a:solidFill>
                  <a:srgbClr val="002060"/>
                </a:solidFill>
              </a:rPr>
              <a:t>. These objects are created by the web container that are available to all the </a:t>
            </a:r>
            <a:r>
              <a:rPr lang="en-IN" dirty="0" err="1">
                <a:solidFill>
                  <a:srgbClr val="002060"/>
                </a:solidFill>
              </a:rPr>
              <a:t>jsp</a:t>
            </a:r>
            <a:r>
              <a:rPr lang="en-IN" dirty="0">
                <a:solidFill>
                  <a:srgbClr val="002060"/>
                </a:solidFill>
              </a:rPr>
              <a:t> pages.</a:t>
            </a:r>
          </a:p>
          <a:p>
            <a:r>
              <a:rPr lang="en-IN" dirty="0">
                <a:solidFill>
                  <a:srgbClr val="002060"/>
                </a:solidFill>
              </a:rPr>
              <a:t>The available implicit objects are out, request, </a:t>
            </a:r>
            <a:r>
              <a:rPr lang="en-IN" dirty="0" err="1">
                <a:solidFill>
                  <a:srgbClr val="002060"/>
                </a:solidFill>
              </a:rPr>
              <a:t>config</a:t>
            </a:r>
            <a:r>
              <a:rPr lang="en-IN" dirty="0">
                <a:solidFill>
                  <a:srgbClr val="002060"/>
                </a:solidFill>
              </a:rPr>
              <a:t>, session, application </a:t>
            </a:r>
            <a:r>
              <a:rPr lang="en-IN" dirty="0" err="1">
                <a:solidFill>
                  <a:srgbClr val="002060"/>
                </a:solidFill>
              </a:rPr>
              <a:t>etc</a:t>
            </a:r>
            <a:endParaRPr lang="en-IN" dirty="0">
              <a:solidFill>
                <a:srgbClr val="002060"/>
              </a:solidFill>
            </a:endParaRPr>
          </a:p>
        </p:txBody>
      </p:sp>
    </p:spTree>
    <p:extLst>
      <p:ext uri="{BB962C8B-B14F-4D97-AF65-F5344CB8AC3E}">
        <p14:creationId xmlns:p14="http://schemas.microsoft.com/office/powerpoint/2010/main" xmlns="" val="4221960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9 Implicit objects</a:t>
            </a:r>
            <a:endParaRPr lang="en-IN" dirty="0">
              <a:solidFill>
                <a:srgbClr val="C00000"/>
              </a:solidFill>
            </a:endParaRPr>
          </a:p>
        </p:txBody>
      </p:sp>
      <p:sp>
        <p:nvSpPr>
          <p:cNvPr id="3" name="Content Placeholder 2"/>
          <p:cNvSpPr>
            <a:spLocks noGrp="1"/>
          </p:cNvSpPr>
          <p:nvPr>
            <p:ph idx="1"/>
          </p:nvPr>
        </p:nvSpPr>
        <p:spPr/>
        <p:txBody>
          <a:bodyPr/>
          <a:lstStyle/>
          <a:p>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xmlns="" val="2760090807"/>
              </p:ext>
            </p:extLst>
          </p:nvPr>
        </p:nvGraphicFramePr>
        <p:xfrm>
          <a:off x="285720" y="1357298"/>
          <a:ext cx="8280920" cy="5022581"/>
        </p:xfrm>
        <a:graphic>
          <a:graphicData uri="http://schemas.openxmlformats.org/presentationml/2006/ole">
            <p:oleObj spid="_x0000_s1038" name="Document" r:id="rId3" imgW="5881116" imgH="2479990" progId="Word.Document.12">
              <p:embed/>
            </p:oleObj>
          </a:graphicData>
        </a:graphic>
      </p:graphicFrame>
    </p:spTree>
    <p:extLst>
      <p:ext uri="{BB962C8B-B14F-4D97-AF65-F5344CB8AC3E}">
        <p14:creationId xmlns:p14="http://schemas.microsoft.com/office/powerpoint/2010/main" xmlns="" val="490469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C00000"/>
                </a:solidFill>
              </a:rPr>
              <a:t>JSP out implicit object</a:t>
            </a:r>
            <a:r>
              <a:rPr lang="en-IN" dirty="0" smtClean="0">
                <a:solidFill>
                  <a:srgbClr val="C00000"/>
                </a:solidFill>
              </a:rPr>
              <a:t/>
            </a:r>
            <a:br>
              <a:rPr lang="en-IN" dirty="0" smtClean="0">
                <a:solidFill>
                  <a:srgbClr val="C00000"/>
                </a:solidFill>
              </a:rPr>
            </a:br>
            <a:endParaRPr lang="en-IN"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r>
              <a:rPr lang="en-IN" dirty="0" smtClean="0">
                <a:solidFill>
                  <a:srgbClr val="002060"/>
                </a:solidFill>
              </a:rPr>
              <a:t>For </a:t>
            </a:r>
            <a:r>
              <a:rPr lang="en-IN" dirty="0">
                <a:solidFill>
                  <a:srgbClr val="002060"/>
                </a:solidFill>
              </a:rPr>
              <a:t>writing any data to the buffer, JSP provides an implicit object named out. It is the object of </a:t>
            </a:r>
            <a:r>
              <a:rPr lang="en-IN" dirty="0" err="1">
                <a:solidFill>
                  <a:srgbClr val="002060"/>
                </a:solidFill>
              </a:rPr>
              <a:t>JspWriter</a:t>
            </a:r>
            <a:r>
              <a:rPr lang="en-IN" dirty="0">
                <a:solidFill>
                  <a:srgbClr val="002060"/>
                </a:solidFill>
              </a:rPr>
              <a:t>. In case of servlet you need to write:</a:t>
            </a:r>
          </a:p>
          <a:p>
            <a:pPr marL="0" lvl="0" indent="0">
              <a:buNone/>
            </a:pPr>
            <a:r>
              <a:rPr lang="en-IN" dirty="0" err="1" smtClean="0">
                <a:solidFill>
                  <a:srgbClr val="002060"/>
                </a:solidFill>
              </a:rPr>
              <a:t>PrintWriter</a:t>
            </a:r>
            <a:r>
              <a:rPr lang="en-IN" dirty="0" smtClean="0">
                <a:solidFill>
                  <a:srgbClr val="002060"/>
                </a:solidFill>
              </a:rPr>
              <a:t> out=</a:t>
            </a:r>
            <a:r>
              <a:rPr lang="en-IN" dirty="0" err="1" smtClean="0">
                <a:solidFill>
                  <a:srgbClr val="002060"/>
                </a:solidFill>
              </a:rPr>
              <a:t>response.getWriter</a:t>
            </a:r>
            <a:r>
              <a:rPr lang="en-IN" dirty="0" smtClean="0">
                <a:solidFill>
                  <a:srgbClr val="002060"/>
                </a:solidFill>
              </a:rPr>
              <a:t>();</a:t>
            </a:r>
            <a:r>
              <a:rPr lang="en-IN" dirty="0">
                <a:solidFill>
                  <a:srgbClr val="002060"/>
                </a:solidFill>
              </a:rPr>
              <a:t>  </a:t>
            </a:r>
          </a:p>
          <a:p>
            <a:pPr marL="0" indent="0">
              <a:buNone/>
            </a:pPr>
            <a:r>
              <a:rPr lang="en-IN" dirty="0">
                <a:solidFill>
                  <a:srgbClr val="002060"/>
                </a:solidFill>
              </a:rPr>
              <a:t>But in JSP, </a:t>
            </a:r>
            <a:r>
              <a:rPr lang="en-IN" dirty="0" smtClean="0">
                <a:solidFill>
                  <a:srgbClr val="002060"/>
                </a:solidFill>
              </a:rPr>
              <a:t>you </a:t>
            </a:r>
            <a:r>
              <a:rPr lang="en-IN" dirty="0">
                <a:solidFill>
                  <a:srgbClr val="002060"/>
                </a:solidFill>
              </a:rPr>
              <a:t>don't need to write this code. </a:t>
            </a:r>
          </a:p>
          <a:p>
            <a:pPr marL="0" indent="0">
              <a:buNone/>
            </a:pPr>
            <a:r>
              <a:rPr lang="en-IN" b="1" dirty="0">
                <a:solidFill>
                  <a:srgbClr val="002060"/>
                </a:solidFill>
              </a:rPr>
              <a:t>Example of out implicit object</a:t>
            </a:r>
            <a:endParaRPr lang="en-IN" dirty="0">
              <a:solidFill>
                <a:srgbClr val="002060"/>
              </a:solidFill>
            </a:endParaRPr>
          </a:p>
          <a:p>
            <a:pPr marL="0" indent="0">
              <a:buNone/>
            </a:pPr>
            <a:r>
              <a:rPr lang="en-IN" dirty="0">
                <a:solidFill>
                  <a:srgbClr val="002060"/>
                </a:solidFill>
              </a:rPr>
              <a:t>In this example we are simply displaying date and time.</a:t>
            </a:r>
          </a:p>
          <a:p>
            <a:pPr marL="0" indent="0">
              <a:buNone/>
            </a:pPr>
            <a:r>
              <a:rPr lang="en-IN" b="1" dirty="0" err="1">
                <a:solidFill>
                  <a:srgbClr val="002060"/>
                </a:solidFill>
              </a:rPr>
              <a:t>index.jsp</a:t>
            </a:r>
            <a:endParaRPr lang="en-IN" dirty="0">
              <a:solidFill>
                <a:srgbClr val="002060"/>
              </a:solidFill>
            </a:endParaRPr>
          </a:p>
          <a:p>
            <a:pPr marL="0" lvl="0" indent="0">
              <a:buNone/>
            </a:pPr>
            <a:r>
              <a:rPr lang="en-IN" dirty="0">
                <a:solidFill>
                  <a:srgbClr val="002060"/>
                </a:solidFill>
              </a:rPr>
              <a:t>&lt;html&gt;  </a:t>
            </a:r>
          </a:p>
          <a:p>
            <a:pPr marL="0" lvl="0" indent="0">
              <a:buNone/>
            </a:pPr>
            <a:r>
              <a:rPr lang="en-IN" dirty="0">
                <a:solidFill>
                  <a:srgbClr val="002060"/>
                </a:solidFill>
              </a:rPr>
              <a:t>&lt;body&gt;  </a:t>
            </a:r>
          </a:p>
          <a:p>
            <a:pPr marL="0" lvl="0" indent="0">
              <a:buNone/>
            </a:pPr>
            <a:r>
              <a:rPr lang="en-IN" dirty="0">
                <a:solidFill>
                  <a:srgbClr val="002060"/>
                </a:solidFill>
              </a:rPr>
              <a:t>&lt;% </a:t>
            </a:r>
            <a:r>
              <a:rPr lang="en-IN" dirty="0" err="1">
                <a:solidFill>
                  <a:srgbClr val="002060"/>
                </a:solidFill>
              </a:rPr>
              <a:t>out.print</a:t>
            </a:r>
            <a:r>
              <a:rPr lang="en-IN" dirty="0">
                <a:solidFill>
                  <a:srgbClr val="002060"/>
                </a:solidFill>
              </a:rPr>
              <a:t>("Today is:"+</a:t>
            </a:r>
            <a:r>
              <a:rPr lang="en-IN" dirty="0" err="1">
                <a:solidFill>
                  <a:srgbClr val="002060"/>
                </a:solidFill>
              </a:rPr>
              <a:t>java.util.Calendar.getInstance</a:t>
            </a:r>
            <a:r>
              <a:rPr lang="en-IN" dirty="0">
                <a:solidFill>
                  <a:srgbClr val="002060"/>
                </a:solidFill>
              </a:rPr>
              <a:t>().</a:t>
            </a:r>
            <a:r>
              <a:rPr lang="en-IN" dirty="0" err="1">
                <a:solidFill>
                  <a:srgbClr val="002060"/>
                </a:solidFill>
              </a:rPr>
              <a:t>getTime</a:t>
            </a:r>
            <a:r>
              <a:rPr lang="en-IN" dirty="0">
                <a:solidFill>
                  <a:srgbClr val="002060"/>
                </a:solidFill>
              </a:rPr>
              <a:t>()); %&gt;  </a:t>
            </a:r>
          </a:p>
          <a:p>
            <a:pPr marL="0" lvl="0" indent="0">
              <a:buNone/>
            </a:pPr>
            <a:r>
              <a:rPr lang="en-IN" dirty="0">
                <a:solidFill>
                  <a:srgbClr val="002060"/>
                </a:solidFill>
              </a:rPr>
              <a:t>&lt;/body&gt;  </a:t>
            </a:r>
          </a:p>
          <a:p>
            <a:pPr marL="0" lvl="0" indent="0">
              <a:buNone/>
            </a:pPr>
            <a:r>
              <a:rPr lang="en-IN" dirty="0">
                <a:solidFill>
                  <a:srgbClr val="002060"/>
                </a:solidFill>
              </a:rPr>
              <a:t>&lt;/html&gt;  </a:t>
            </a:r>
          </a:p>
          <a:p>
            <a:endParaRPr lang="en-IN" dirty="0"/>
          </a:p>
        </p:txBody>
      </p:sp>
    </p:spTree>
    <p:extLst>
      <p:ext uri="{BB962C8B-B14F-4D97-AF65-F5344CB8AC3E}">
        <p14:creationId xmlns:p14="http://schemas.microsoft.com/office/powerpoint/2010/main" xmlns="" val="575042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C00000"/>
                </a:solidFill>
              </a:rPr>
              <a:t>JSP request implicit object</a:t>
            </a:r>
            <a:r>
              <a:rPr lang="en-IN" dirty="0" smtClean="0">
                <a:solidFill>
                  <a:srgbClr val="C00000"/>
                </a:solidFill>
              </a:rPr>
              <a:t/>
            </a:r>
            <a:br>
              <a:rPr lang="en-IN" dirty="0" smtClean="0">
                <a:solidFill>
                  <a:srgbClr val="C00000"/>
                </a:solidFill>
              </a:rPr>
            </a:br>
            <a:endParaRPr lang="en-IN" dirty="0">
              <a:solidFill>
                <a:srgbClr val="C00000"/>
              </a:solidFill>
            </a:endParaRPr>
          </a:p>
        </p:txBody>
      </p:sp>
      <p:sp>
        <p:nvSpPr>
          <p:cNvPr id="3" name="Content Placeholder 2"/>
          <p:cNvSpPr>
            <a:spLocks noGrp="1"/>
          </p:cNvSpPr>
          <p:nvPr>
            <p:ph idx="1"/>
          </p:nvPr>
        </p:nvSpPr>
        <p:spPr/>
        <p:txBody>
          <a:bodyPr>
            <a:normAutofit fontScale="40000" lnSpcReduction="20000"/>
          </a:bodyPr>
          <a:lstStyle/>
          <a:p>
            <a:r>
              <a:rPr lang="en-IN" sz="4200" dirty="0" smtClean="0">
                <a:solidFill>
                  <a:schemeClr val="tx2"/>
                </a:solidFill>
              </a:rPr>
              <a:t>The </a:t>
            </a:r>
            <a:r>
              <a:rPr lang="en-IN" sz="4200" b="1" dirty="0">
                <a:solidFill>
                  <a:schemeClr val="tx2"/>
                </a:solidFill>
              </a:rPr>
              <a:t>JSP request</a:t>
            </a:r>
            <a:r>
              <a:rPr lang="en-IN" sz="4200" dirty="0">
                <a:solidFill>
                  <a:schemeClr val="tx2"/>
                </a:solidFill>
              </a:rPr>
              <a:t> is an implicit object of type </a:t>
            </a:r>
            <a:r>
              <a:rPr lang="en-IN" sz="4200" dirty="0" err="1">
                <a:solidFill>
                  <a:schemeClr val="tx2"/>
                </a:solidFill>
              </a:rPr>
              <a:t>HttpServletRequest</a:t>
            </a:r>
            <a:r>
              <a:rPr lang="en-IN" sz="4200" dirty="0">
                <a:solidFill>
                  <a:schemeClr val="tx2"/>
                </a:solidFill>
              </a:rPr>
              <a:t> i.e. created for each </a:t>
            </a:r>
            <a:r>
              <a:rPr lang="en-IN" sz="4200" dirty="0" err="1">
                <a:solidFill>
                  <a:schemeClr val="tx2"/>
                </a:solidFill>
              </a:rPr>
              <a:t>jsp</a:t>
            </a:r>
            <a:r>
              <a:rPr lang="en-IN" sz="4200" dirty="0">
                <a:solidFill>
                  <a:schemeClr val="tx2"/>
                </a:solidFill>
              </a:rPr>
              <a:t> request by the web container. It can be used to get request information such as parameter, header information, remote address, server name, server port, content type, character encoding etc.</a:t>
            </a:r>
          </a:p>
          <a:p>
            <a:r>
              <a:rPr lang="en-IN" sz="4200" dirty="0">
                <a:solidFill>
                  <a:schemeClr val="tx2"/>
                </a:solidFill>
              </a:rPr>
              <a:t>It can also be used to set, get and remove attributes from the </a:t>
            </a:r>
            <a:r>
              <a:rPr lang="en-IN" sz="4200" dirty="0" err="1">
                <a:solidFill>
                  <a:schemeClr val="tx2"/>
                </a:solidFill>
              </a:rPr>
              <a:t>jsp</a:t>
            </a:r>
            <a:r>
              <a:rPr lang="en-IN" sz="4200" dirty="0">
                <a:solidFill>
                  <a:schemeClr val="tx2"/>
                </a:solidFill>
              </a:rPr>
              <a:t> request scope.</a:t>
            </a:r>
          </a:p>
          <a:p>
            <a:r>
              <a:rPr lang="en-IN" sz="4200" dirty="0">
                <a:solidFill>
                  <a:schemeClr val="tx2"/>
                </a:solidFill>
              </a:rPr>
              <a:t>Let's see the simple example of request implicit object where we are printing the name of the user with welcome message. </a:t>
            </a:r>
          </a:p>
          <a:p>
            <a:pPr marL="0" indent="0">
              <a:buNone/>
            </a:pPr>
            <a:r>
              <a:rPr lang="en-IN" sz="4200" b="1" dirty="0">
                <a:solidFill>
                  <a:schemeClr val="tx2"/>
                </a:solidFill>
              </a:rPr>
              <a:t>Example of JSP request implicit object</a:t>
            </a:r>
            <a:endParaRPr lang="en-IN" sz="4200" dirty="0">
              <a:solidFill>
                <a:schemeClr val="tx2"/>
              </a:solidFill>
            </a:endParaRPr>
          </a:p>
          <a:p>
            <a:pPr marL="0" indent="0">
              <a:buNone/>
            </a:pPr>
            <a:r>
              <a:rPr lang="en-IN" sz="4200" b="1" dirty="0">
                <a:solidFill>
                  <a:schemeClr val="tx2"/>
                </a:solidFill>
              </a:rPr>
              <a:t>index.html</a:t>
            </a:r>
            <a:endParaRPr lang="en-IN" sz="4200" dirty="0">
              <a:solidFill>
                <a:schemeClr val="tx2"/>
              </a:solidFill>
            </a:endParaRPr>
          </a:p>
          <a:p>
            <a:pPr marL="0" lvl="0" indent="0">
              <a:buNone/>
            </a:pPr>
            <a:r>
              <a:rPr lang="en-IN" sz="4200" dirty="0">
                <a:solidFill>
                  <a:schemeClr val="tx2"/>
                </a:solidFill>
              </a:rPr>
              <a:t>&lt;form action="</a:t>
            </a:r>
            <a:r>
              <a:rPr lang="en-IN" sz="4200" dirty="0" err="1">
                <a:solidFill>
                  <a:schemeClr val="tx2"/>
                </a:solidFill>
              </a:rPr>
              <a:t>welcome.jsp</a:t>
            </a:r>
            <a:r>
              <a:rPr lang="en-IN" sz="4200" dirty="0">
                <a:solidFill>
                  <a:schemeClr val="tx2"/>
                </a:solidFill>
              </a:rPr>
              <a:t>"&gt;  </a:t>
            </a:r>
          </a:p>
          <a:p>
            <a:pPr marL="0" lvl="0" indent="0">
              <a:buNone/>
            </a:pPr>
            <a:r>
              <a:rPr lang="en-IN" sz="4200" dirty="0">
                <a:solidFill>
                  <a:schemeClr val="tx2"/>
                </a:solidFill>
              </a:rPr>
              <a:t>&lt;input type="text" name="</a:t>
            </a:r>
            <a:r>
              <a:rPr lang="en-IN" sz="4200" dirty="0" err="1">
                <a:solidFill>
                  <a:schemeClr val="tx2"/>
                </a:solidFill>
              </a:rPr>
              <a:t>uname</a:t>
            </a:r>
            <a:r>
              <a:rPr lang="en-IN" sz="4200" dirty="0">
                <a:solidFill>
                  <a:schemeClr val="tx2"/>
                </a:solidFill>
              </a:rPr>
              <a:t>"&gt;  </a:t>
            </a:r>
          </a:p>
          <a:p>
            <a:pPr marL="0" lvl="0" indent="0">
              <a:buNone/>
            </a:pPr>
            <a:r>
              <a:rPr lang="en-IN" sz="4200" dirty="0">
                <a:solidFill>
                  <a:schemeClr val="tx2"/>
                </a:solidFill>
              </a:rPr>
              <a:t>&lt;input type="submit" value="go"&gt;&lt;</a:t>
            </a:r>
            <a:r>
              <a:rPr lang="en-IN" sz="4200" dirty="0" err="1">
                <a:solidFill>
                  <a:schemeClr val="tx2"/>
                </a:solidFill>
              </a:rPr>
              <a:t>br</a:t>
            </a:r>
            <a:r>
              <a:rPr lang="en-IN" sz="4200" dirty="0">
                <a:solidFill>
                  <a:schemeClr val="tx2"/>
                </a:solidFill>
              </a:rPr>
              <a:t>/&gt;  </a:t>
            </a:r>
          </a:p>
          <a:p>
            <a:pPr marL="0" lvl="0" indent="0">
              <a:buNone/>
            </a:pPr>
            <a:r>
              <a:rPr lang="en-IN" sz="4200" dirty="0">
                <a:solidFill>
                  <a:schemeClr val="tx2"/>
                </a:solidFill>
              </a:rPr>
              <a:t>&lt;/form&gt;  </a:t>
            </a:r>
          </a:p>
          <a:p>
            <a:pPr marL="0" indent="0">
              <a:buNone/>
            </a:pPr>
            <a:r>
              <a:rPr lang="en-IN" sz="4200" b="1" dirty="0" err="1">
                <a:solidFill>
                  <a:schemeClr val="tx2"/>
                </a:solidFill>
              </a:rPr>
              <a:t>welcome.jsp</a:t>
            </a:r>
            <a:endParaRPr lang="en-IN" sz="4200" dirty="0">
              <a:solidFill>
                <a:schemeClr val="tx2"/>
              </a:solidFill>
            </a:endParaRPr>
          </a:p>
          <a:p>
            <a:pPr marL="0" lvl="0" indent="0">
              <a:buNone/>
            </a:pPr>
            <a:r>
              <a:rPr lang="en-IN" sz="4200" dirty="0">
                <a:solidFill>
                  <a:schemeClr val="tx2"/>
                </a:solidFill>
              </a:rPr>
              <a:t>&lt;%   </a:t>
            </a:r>
          </a:p>
          <a:p>
            <a:pPr marL="0" lvl="0" indent="0">
              <a:buNone/>
            </a:pPr>
            <a:r>
              <a:rPr lang="en-IN" sz="4200" dirty="0">
                <a:solidFill>
                  <a:schemeClr val="tx2"/>
                </a:solidFill>
              </a:rPr>
              <a:t>String name=</a:t>
            </a:r>
            <a:r>
              <a:rPr lang="en-IN" sz="4200" dirty="0" err="1">
                <a:solidFill>
                  <a:schemeClr val="tx2"/>
                </a:solidFill>
              </a:rPr>
              <a:t>request.getParameter</a:t>
            </a:r>
            <a:r>
              <a:rPr lang="en-IN" sz="4200" dirty="0">
                <a:solidFill>
                  <a:schemeClr val="tx2"/>
                </a:solidFill>
              </a:rPr>
              <a:t>("</a:t>
            </a:r>
            <a:r>
              <a:rPr lang="en-IN" sz="4200" dirty="0" err="1">
                <a:solidFill>
                  <a:schemeClr val="tx2"/>
                </a:solidFill>
              </a:rPr>
              <a:t>uname</a:t>
            </a:r>
            <a:r>
              <a:rPr lang="en-IN" sz="4200" dirty="0">
                <a:solidFill>
                  <a:schemeClr val="tx2"/>
                </a:solidFill>
              </a:rPr>
              <a:t>");  </a:t>
            </a:r>
          </a:p>
          <a:p>
            <a:pPr marL="0" lvl="0" indent="0">
              <a:buNone/>
            </a:pPr>
            <a:r>
              <a:rPr lang="en-IN" sz="4200" dirty="0" err="1">
                <a:solidFill>
                  <a:schemeClr val="tx2"/>
                </a:solidFill>
              </a:rPr>
              <a:t>out.print</a:t>
            </a:r>
            <a:r>
              <a:rPr lang="en-IN" sz="4200" dirty="0">
                <a:solidFill>
                  <a:schemeClr val="tx2"/>
                </a:solidFill>
              </a:rPr>
              <a:t>("welcome "+name);  </a:t>
            </a:r>
          </a:p>
          <a:p>
            <a:pPr marL="0" lvl="0" indent="0">
              <a:buNone/>
            </a:pPr>
            <a:r>
              <a:rPr lang="en-IN" sz="4200" dirty="0">
                <a:solidFill>
                  <a:schemeClr val="tx2"/>
                </a:solidFill>
              </a:rPr>
              <a:t>%&gt;  </a:t>
            </a:r>
          </a:p>
          <a:p>
            <a:pPr marL="0" indent="0">
              <a:buNone/>
            </a:pPr>
            <a:endParaRPr lang="en-IN" dirty="0"/>
          </a:p>
        </p:txBody>
      </p:sp>
    </p:spTree>
    <p:extLst>
      <p:ext uri="{BB962C8B-B14F-4D97-AF65-F5344CB8AC3E}">
        <p14:creationId xmlns:p14="http://schemas.microsoft.com/office/powerpoint/2010/main" xmlns="" val="486497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C00000"/>
                </a:solidFill>
              </a:rPr>
              <a:t>JSP response implicit object</a:t>
            </a:r>
            <a:r>
              <a:rPr lang="en-IN" dirty="0" smtClean="0">
                <a:solidFill>
                  <a:srgbClr val="C00000"/>
                </a:solidFill>
              </a:rPr>
              <a:t/>
            </a:r>
            <a:br>
              <a:rPr lang="en-IN" dirty="0" smtClean="0">
                <a:solidFill>
                  <a:srgbClr val="C00000"/>
                </a:solidFill>
              </a:rPr>
            </a:br>
            <a:endParaRPr lang="en-IN" dirty="0">
              <a:solidFill>
                <a:srgbClr val="C00000"/>
              </a:solidFill>
            </a:endParaRPr>
          </a:p>
        </p:txBody>
      </p:sp>
      <p:sp>
        <p:nvSpPr>
          <p:cNvPr id="3" name="Content Placeholder 2"/>
          <p:cNvSpPr>
            <a:spLocks noGrp="1"/>
          </p:cNvSpPr>
          <p:nvPr>
            <p:ph idx="1"/>
          </p:nvPr>
        </p:nvSpPr>
        <p:spPr/>
        <p:txBody>
          <a:bodyPr>
            <a:normAutofit fontScale="55000" lnSpcReduction="20000"/>
          </a:bodyPr>
          <a:lstStyle/>
          <a:p>
            <a:r>
              <a:rPr lang="en-IN" dirty="0" smtClean="0"/>
              <a:t>In </a:t>
            </a:r>
            <a:r>
              <a:rPr lang="en-IN" dirty="0"/>
              <a:t>JSP, response is an implicit object of type </a:t>
            </a:r>
            <a:r>
              <a:rPr lang="en-IN" dirty="0" err="1"/>
              <a:t>HttpServletResponse</a:t>
            </a:r>
            <a:r>
              <a:rPr lang="en-IN" dirty="0"/>
              <a:t>. The instance of </a:t>
            </a:r>
            <a:r>
              <a:rPr lang="en-IN" dirty="0" err="1"/>
              <a:t>HttpServletResponse</a:t>
            </a:r>
            <a:r>
              <a:rPr lang="en-IN" dirty="0"/>
              <a:t> is created by the web container for each </a:t>
            </a:r>
            <a:r>
              <a:rPr lang="en-IN" dirty="0" err="1"/>
              <a:t>jsp</a:t>
            </a:r>
            <a:r>
              <a:rPr lang="en-IN" dirty="0"/>
              <a:t> request.</a:t>
            </a:r>
          </a:p>
          <a:p>
            <a:r>
              <a:rPr lang="en-IN" dirty="0"/>
              <a:t>It can be used to add or manipulate response such as redirect response to another resource, send error etc.</a:t>
            </a:r>
          </a:p>
          <a:p>
            <a:r>
              <a:rPr lang="en-IN" dirty="0"/>
              <a:t>Let's see the example of response implicit object where we are redirecting the response to the Google.</a:t>
            </a:r>
          </a:p>
          <a:p>
            <a:pPr marL="0" indent="0">
              <a:buNone/>
            </a:pPr>
            <a:r>
              <a:rPr lang="en-IN" b="1" dirty="0"/>
              <a:t>Example of response implicit object</a:t>
            </a:r>
            <a:endParaRPr lang="en-IN" dirty="0"/>
          </a:p>
          <a:p>
            <a:pPr marL="0" indent="0">
              <a:buNone/>
            </a:pPr>
            <a:r>
              <a:rPr lang="en-IN" b="1" dirty="0"/>
              <a:t>index.html</a:t>
            </a:r>
            <a:r>
              <a:rPr lang="en-IN" dirty="0"/>
              <a:t> </a:t>
            </a:r>
          </a:p>
          <a:p>
            <a:pPr marL="0" lvl="0" indent="0">
              <a:buNone/>
            </a:pPr>
            <a:r>
              <a:rPr lang="en-IN" dirty="0"/>
              <a:t>&lt;form action="</a:t>
            </a:r>
            <a:r>
              <a:rPr lang="en-IN" dirty="0" err="1"/>
              <a:t>welcome.jsp</a:t>
            </a:r>
            <a:r>
              <a:rPr lang="en-IN" dirty="0"/>
              <a:t>"&gt;  </a:t>
            </a:r>
          </a:p>
          <a:p>
            <a:pPr marL="0" lvl="0" indent="0">
              <a:buNone/>
            </a:pPr>
            <a:r>
              <a:rPr lang="en-IN" dirty="0"/>
              <a:t>&lt;input type="text" name="</a:t>
            </a:r>
            <a:r>
              <a:rPr lang="en-IN" dirty="0" err="1"/>
              <a:t>uname</a:t>
            </a:r>
            <a:r>
              <a:rPr lang="en-IN" dirty="0"/>
              <a:t>"&gt;  </a:t>
            </a:r>
          </a:p>
          <a:p>
            <a:pPr marL="0" lvl="0" indent="0">
              <a:buNone/>
            </a:pPr>
            <a:r>
              <a:rPr lang="en-IN" dirty="0"/>
              <a:t>&lt;input type="submit" value="go"&gt;&lt;</a:t>
            </a:r>
            <a:r>
              <a:rPr lang="en-IN" dirty="0" err="1"/>
              <a:t>br</a:t>
            </a:r>
            <a:r>
              <a:rPr lang="en-IN" dirty="0"/>
              <a:t>/&gt;  </a:t>
            </a:r>
          </a:p>
          <a:p>
            <a:pPr marL="0" lvl="0" indent="0">
              <a:buNone/>
            </a:pPr>
            <a:r>
              <a:rPr lang="en-IN" dirty="0"/>
              <a:t>&lt;/form&gt;  </a:t>
            </a:r>
          </a:p>
          <a:p>
            <a:pPr marL="0" indent="0">
              <a:buNone/>
            </a:pPr>
            <a:r>
              <a:rPr lang="en-IN" b="1" dirty="0" err="1"/>
              <a:t>welcome.jsp</a:t>
            </a:r>
            <a:r>
              <a:rPr lang="en-IN" dirty="0"/>
              <a:t> </a:t>
            </a:r>
          </a:p>
          <a:p>
            <a:pPr marL="0" lvl="0" indent="0">
              <a:buNone/>
            </a:pPr>
            <a:r>
              <a:rPr lang="en-IN" dirty="0"/>
              <a:t>&lt;%   </a:t>
            </a:r>
          </a:p>
          <a:p>
            <a:pPr marL="0" lvl="0" indent="0">
              <a:buNone/>
            </a:pPr>
            <a:r>
              <a:rPr lang="en-IN" dirty="0" err="1"/>
              <a:t>response.sendRedirect</a:t>
            </a:r>
            <a:r>
              <a:rPr lang="en-IN" dirty="0"/>
              <a:t>("http://www.google.com");  </a:t>
            </a:r>
          </a:p>
          <a:p>
            <a:pPr marL="0" lvl="0" indent="0">
              <a:buNone/>
            </a:pPr>
            <a:r>
              <a:rPr lang="en-IN" dirty="0"/>
              <a:t>%&gt;  </a:t>
            </a:r>
          </a:p>
          <a:p>
            <a:pPr marL="0" indent="0">
              <a:buNone/>
            </a:pPr>
            <a:endParaRPr lang="en-IN" dirty="0"/>
          </a:p>
        </p:txBody>
      </p:sp>
    </p:spTree>
    <p:extLst>
      <p:ext uri="{BB962C8B-B14F-4D97-AF65-F5344CB8AC3E}">
        <p14:creationId xmlns:p14="http://schemas.microsoft.com/office/powerpoint/2010/main" xmlns="" val="2888765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JSP </a:t>
            </a:r>
            <a:r>
              <a:rPr lang="en-IN" b="1" dirty="0" err="1" smtClean="0"/>
              <a:t>config</a:t>
            </a:r>
            <a:r>
              <a:rPr lang="en-IN" b="1" dirty="0" smtClean="0"/>
              <a:t> implicit object</a:t>
            </a:r>
            <a:r>
              <a:rPr lang="en-IN" dirty="0" smtClean="0"/>
              <a:t/>
            </a:r>
            <a:br>
              <a:rPr lang="en-IN" dirty="0" smtClean="0"/>
            </a:br>
            <a:endParaRPr lang="en-IN" dirty="0"/>
          </a:p>
        </p:txBody>
      </p:sp>
      <p:sp>
        <p:nvSpPr>
          <p:cNvPr id="3" name="Content Placeholder 2"/>
          <p:cNvSpPr>
            <a:spLocks noGrp="1"/>
          </p:cNvSpPr>
          <p:nvPr>
            <p:ph idx="1"/>
          </p:nvPr>
        </p:nvSpPr>
        <p:spPr>
          <a:xfrm>
            <a:off x="395536" y="1340768"/>
            <a:ext cx="8229600" cy="4525963"/>
          </a:xfrm>
        </p:spPr>
        <p:txBody>
          <a:bodyPr>
            <a:noAutofit/>
          </a:bodyPr>
          <a:lstStyle/>
          <a:p>
            <a:r>
              <a:rPr lang="en-IN" sz="1800" dirty="0" smtClean="0"/>
              <a:t>In </a:t>
            </a:r>
            <a:r>
              <a:rPr lang="en-IN" sz="1800" dirty="0"/>
              <a:t>JSP, </a:t>
            </a:r>
            <a:r>
              <a:rPr lang="en-IN" sz="1800" dirty="0" err="1"/>
              <a:t>config</a:t>
            </a:r>
            <a:r>
              <a:rPr lang="en-IN" sz="1800" dirty="0"/>
              <a:t> is an implicit object of type </a:t>
            </a:r>
            <a:r>
              <a:rPr lang="en-IN" sz="1800" i="1" dirty="0" err="1"/>
              <a:t>ServletConfig</a:t>
            </a:r>
            <a:r>
              <a:rPr lang="en-IN" sz="1800" dirty="0"/>
              <a:t>. This object can be used to get initialization parameter for a particular JSP page. The </a:t>
            </a:r>
            <a:r>
              <a:rPr lang="en-IN" sz="1800" dirty="0" err="1"/>
              <a:t>config</a:t>
            </a:r>
            <a:r>
              <a:rPr lang="en-IN" sz="1800" dirty="0"/>
              <a:t> object is created by the web container for each </a:t>
            </a:r>
            <a:r>
              <a:rPr lang="en-IN" sz="1800" dirty="0" err="1"/>
              <a:t>jsp</a:t>
            </a:r>
            <a:r>
              <a:rPr lang="en-IN" sz="1800" dirty="0"/>
              <a:t> page. </a:t>
            </a:r>
          </a:p>
          <a:p>
            <a:r>
              <a:rPr lang="en-IN" sz="1800" dirty="0"/>
              <a:t>Generally, it is used to get initialization parameter from the web.xml file.</a:t>
            </a:r>
          </a:p>
          <a:p>
            <a:pPr marL="0" indent="0">
              <a:buNone/>
            </a:pPr>
            <a:r>
              <a:rPr lang="en-IN" sz="1800" b="1" dirty="0"/>
              <a:t>Example of </a:t>
            </a:r>
            <a:r>
              <a:rPr lang="en-IN" sz="1800" b="1" dirty="0" err="1"/>
              <a:t>config</a:t>
            </a:r>
            <a:r>
              <a:rPr lang="en-IN" sz="1800" b="1" dirty="0"/>
              <a:t> implicit object:</a:t>
            </a:r>
            <a:endParaRPr lang="en-IN" sz="1800" dirty="0"/>
          </a:p>
          <a:p>
            <a:pPr marL="0" indent="0">
              <a:buNone/>
            </a:pPr>
            <a:r>
              <a:rPr lang="en-IN" sz="1800" b="1" dirty="0" smtClean="0"/>
              <a:t>index.html</a:t>
            </a:r>
            <a:r>
              <a:rPr lang="en-IN" sz="1800" dirty="0" smtClean="0"/>
              <a:t> </a:t>
            </a:r>
            <a:endParaRPr lang="en-IN" sz="1800" dirty="0"/>
          </a:p>
          <a:p>
            <a:pPr marL="0" lvl="0" indent="0">
              <a:buNone/>
            </a:pPr>
            <a:r>
              <a:rPr lang="en-IN" sz="1800" dirty="0"/>
              <a:t>&lt;form action="welcome"&gt;  </a:t>
            </a:r>
          </a:p>
          <a:p>
            <a:pPr marL="0" lvl="0" indent="0">
              <a:buNone/>
            </a:pPr>
            <a:r>
              <a:rPr lang="en-IN" sz="1800" dirty="0"/>
              <a:t>&lt;input type="text" name="</a:t>
            </a:r>
            <a:r>
              <a:rPr lang="en-IN" sz="1800" dirty="0" err="1"/>
              <a:t>uname</a:t>
            </a:r>
            <a:r>
              <a:rPr lang="en-IN" sz="1800" dirty="0"/>
              <a:t>"&gt;  </a:t>
            </a:r>
          </a:p>
          <a:p>
            <a:pPr marL="0" lvl="0" indent="0">
              <a:buNone/>
            </a:pPr>
            <a:r>
              <a:rPr lang="en-IN" sz="1800" dirty="0"/>
              <a:t>&lt;input type="submit" value="go"&gt;&lt;</a:t>
            </a:r>
            <a:r>
              <a:rPr lang="en-IN" sz="1800" dirty="0" err="1"/>
              <a:t>br</a:t>
            </a:r>
            <a:r>
              <a:rPr lang="en-IN" sz="1800" dirty="0"/>
              <a:t>/&gt;  </a:t>
            </a:r>
          </a:p>
          <a:p>
            <a:pPr marL="0" lvl="0" indent="0">
              <a:buNone/>
            </a:pPr>
            <a:r>
              <a:rPr lang="en-IN" sz="1800" dirty="0"/>
              <a:t>&lt;/form&gt;  </a:t>
            </a:r>
          </a:p>
          <a:p>
            <a:pPr marL="0" indent="0">
              <a:buNone/>
            </a:pPr>
            <a:r>
              <a:rPr lang="en-IN" sz="1800" b="1" dirty="0"/>
              <a:t>web.xml file</a:t>
            </a:r>
            <a:r>
              <a:rPr lang="en-IN" sz="1800" dirty="0"/>
              <a:t> </a:t>
            </a:r>
          </a:p>
          <a:p>
            <a:pPr marL="0" lvl="0" indent="0">
              <a:buNone/>
            </a:pPr>
            <a:r>
              <a:rPr lang="en-IN" sz="1800" dirty="0"/>
              <a:t>&lt;web-app&gt;  </a:t>
            </a:r>
          </a:p>
          <a:p>
            <a:pPr marL="0" lvl="0" indent="0">
              <a:buNone/>
            </a:pPr>
            <a:r>
              <a:rPr lang="en-IN" sz="1800" dirty="0" smtClean="0"/>
              <a:t>&lt;</a:t>
            </a:r>
            <a:r>
              <a:rPr lang="en-IN" sz="1800" dirty="0"/>
              <a:t>servlet&gt;  </a:t>
            </a:r>
          </a:p>
          <a:p>
            <a:pPr marL="0" lvl="0" indent="0">
              <a:buNone/>
            </a:pPr>
            <a:r>
              <a:rPr lang="en-IN" sz="1800" dirty="0"/>
              <a:t>&lt;</a:t>
            </a:r>
            <a:r>
              <a:rPr lang="en-IN" sz="1800" dirty="0" smtClean="0"/>
              <a:t>servlet-name&gt;JAVACLASS&lt;/</a:t>
            </a:r>
            <a:r>
              <a:rPr lang="en-IN" sz="1800" dirty="0"/>
              <a:t>servlet-name&gt;  </a:t>
            </a:r>
          </a:p>
          <a:p>
            <a:pPr marL="0" lvl="0" indent="0">
              <a:buNone/>
            </a:pPr>
            <a:r>
              <a:rPr lang="en-IN" sz="1800" dirty="0"/>
              <a:t>&lt;</a:t>
            </a:r>
            <a:r>
              <a:rPr lang="en-IN" sz="1800" dirty="0" err="1"/>
              <a:t>jsp</a:t>
            </a:r>
            <a:r>
              <a:rPr lang="en-IN" sz="1800" dirty="0"/>
              <a:t>-file&gt;/</a:t>
            </a:r>
            <a:r>
              <a:rPr lang="en-IN" sz="1800" dirty="0" err="1"/>
              <a:t>welcome.jsp</a:t>
            </a:r>
            <a:r>
              <a:rPr lang="en-IN" sz="1800" dirty="0"/>
              <a:t>&lt;/</a:t>
            </a:r>
            <a:r>
              <a:rPr lang="en-IN" sz="1800" dirty="0" err="1"/>
              <a:t>jsp</a:t>
            </a:r>
            <a:r>
              <a:rPr lang="en-IN" sz="1800" dirty="0"/>
              <a:t>-file&gt;  </a:t>
            </a:r>
          </a:p>
          <a:p>
            <a:endParaRPr lang="en-IN" sz="1800" dirty="0"/>
          </a:p>
        </p:txBody>
      </p:sp>
    </p:spTree>
    <p:extLst>
      <p:ext uri="{BB962C8B-B14F-4D97-AF65-F5344CB8AC3E}">
        <p14:creationId xmlns:p14="http://schemas.microsoft.com/office/powerpoint/2010/main" xmlns="" val="3131084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1434</TotalTime>
  <Words>938</Words>
  <Application>Microsoft Office PowerPoint</Application>
  <PresentationFormat>On-screen Show (4:3)</PresentationFormat>
  <Paragraphs>229</Paragraphs>
  <Slides>19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Document</vt:lpstr>
      <vt:lpstr>JAVA SERVER PAGE</vt:lpstr>
      <vt:lpstr>JSP-INTRODUCTION</vt:lpstr>
      <vt:lpstr>JSP Advantages</vt:lpstr>
      <vt:lpstr>  JSP Implicit Objects  </vt:lpstr>
      <vt:lpstr>9 Implicit objects</vt:lpstr>
      <vt:lpstr>JSP out implicit object </vt:lpstr>
      <vt:lpstr>JSP request implicit object </vt:lpstr>
      <vt:lpstr>JSP response implicit object </vt:lpstr>
      <vt:lpstr>JSP config implicit object </vt:lpstr>
      <vt:lpstr>Slide 10</vt:lpstr>
      <vt:lpstr>JSP application implicit object </vt:lpstr>
      <vt:lpstr>Slide 12</vt:lpstr>
      <vt:lpstr>Session</vt:lpstr>
      <vt:lpstr>Slide 14</vt:lpstr>
      <vt:lpstr>PAGE CONTEXT</vt:lpstr>
      <vt:lpstr>Slide 16</vt:lpstr>
      <vt:lpstr>Slide 17</vt:lpstr>
      <vt:lpstr>page</vt:lpstr>
      <vt:lpstr>EXCEPTION IMPLICIT OBJECT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SERVER PAGE</dc:title>
  <dc:creator>Admin</dc:creator>
  <cp:lastModifiedBy>Admin</cp:lastModifiedBy>
  <cp:revision>52</cp:revision>
  <dcterms:created xsi:type="dcterms:W3CDTF">2017-09-18T15:26:42Z</dcterms:created>
  <dcterms:modified xsi:type="dcterms:W3CDTF">2020-11-05T09:15:40Z</dcterms:modified>
</cp:coreProperties>
</file>