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78" r:id="rId3"/>
    <p:sldId id="307" r:id="rId4"/>
    <p:sldId id="311" r:id="rId5"/>
    <p:sldId id="265" r:id="rId6"/>
    <p:sldId id="279" r:id="rId7"/>
    <p:sldId id="280" r:id="rId8"/>
    <p:sldId id="281" r:id="rId9"/>
    <p:sldId id="282" r:id="rId10"/>
    <p:sldId id="283" r:id="rId11"/>
    <p:sldId id="284" r:id="rId12"/>
    <p:sldId id="304" r:id="rId13"/>
    <p:sldId id="285" r:id="rId14"/>
    <p:sldId id="305" r:id="rId15"/>
    <p:sldId id="286" r:id="rId16"/>
    <p:sldId id="287" r:id="rId17"/>
    <p:sldId id="309" r:id="rId18"/>
    <p:sldId id="310" r:id="rId19"/>
    <p:sldId id="288" r:id="rId20"/>
    <p:sldId id="306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8" r:id="rId3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222">
          <p15:clr>
            <a:srgbClr val="9AA0A6"/>
          </p15:clr>
        </p15:guide>
        <p15:guide id="2" orient="horz" pos="2755">
          <p15:clr>
            <a:srgbClr val="9AA0A6"/>
          </p15:clr>
        </p15:guide>
        <p15:guide id="3" orient="horz" pos="776">
          <p15:clr>
            <a:srgbClr val="9AA0A6"/>
          </p15:clr>
        </p15:guide>
        <p15:guide id="4" pos="206">
          <p15:clr>
            <a:srgbClr val="9AA0A6"/>
          </p15:clr>
        </p15:guide>
        <p15:guide id="5" pos="5553">
          <p15:clr>
            <a:srgbClr val="9AA0A6"/>
          </p15:clr>
        </p15:guide>
        <p15:guide id="6" orient="horz" pos="914">
          <p15:clr>
            <a:srgbClr val="9AA0A6"/>
          </p15:clr>
        </p15:guide>
        <p15:guide id="7" orient="horz" pos="2451">
          <p15:clr>
            <a:srgbClr val="9AA0A6"/>
          </p15:clr>
        </p15:guide>
        <p15:guide id="8" pos="871">
          <p15:clr>
            <a:srgbClr val="9AA0A6"/>
          </p15:clr>
        </p15:guide>
        <p15:guide id="9" pos="2880">
          <p15:clr>
            <a:srgbClr val="9AA0A6"/>
          </p15:clr>
        </p15:guide>
        <p15:guide id="10" pos="4909">
          <p15:clr>
            <a:srgbClr val="9AA0A6"/>
          </p15:clr>
        </p15:guide>
        <p15:guide id="11" orient="horz" pos="2193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il yadav" initials="sy" lastIdx="1" clrIdx="0">
    <p:extLst>
      <p:ext uri="{19B8F6BF-5375-455C-9EA6-DF929625EA0E}">
        <p15:presenceInfo xmlns:p15="http://schemas.microsoft.com/office/powerpoint/2012/main" userId="dff8662290adf0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688" autoAdjust="0"/>
    <p:restoredTop sz="93343" autoAdjust="0"/>
  </p:normalViewPr>
  <p:slideViewPr>
    <p:cSldViewPr snapToGrid="0">
      <p:cViewPr varScale="1">
        <p:scale>
          <a:sx n="88" d="100"/>
          <a:sy n="88" d="100"/>
        </p:scale>
        <p:origin x="1000" y="52"/>
      </p:cViewPr>
      <p:guideLst>
        <p:guide pos="2222"/>
        <p:guide orient="horz" pos="2755"/>
        <p:guide orient="horz" pos="776"/>
        <p:guide pos="206"/>
        <p:guide pos="5553"/>
        <p:guide orient="horz" pos="914"/>
        <p:guide orient="horz" pos="2451"/>
        <p:guide pos="871"/>
        <p:guide pos="2880"/>
        <p:guide pos="4909"/>
        <p:guide orient="horz" pos="219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amesh g" userId="b2aecfd1930da117" providerId="LiveId" clId="{C18B1463-58FA-435A-AB18-BFAEEB059B6A}"/>
    <pc:docChg chg="custSel addSld modSld sldOrd">
      <pc:chgData name="Paramesh g" userId="b2aecfd1930da117" providerId="LiveId" clId="{C18B1463-58FA-435A-AB18-BFAEEB059B6A}" dt="2021-11-18T08:30:38.323" v="48" actId="404"/>
      <pc:docMkLst>
        <pc:docMk/>
      </pc:docMkLst>
      <pc:sldChg chg="modSp mod">
        <pc:chgData name="Paramesh g" userId="b2aecfd1930da117" providerId="LiveId" clId="{C18B1463-58FA-435A-AB18-BFAEEB059B6A}" dt="2021-11-18T06:07:21.939" v="2" actId="404"/>
        <pc:sldMkLst>
          <pc:docMk/>
          <pc:sldMk cId="2747082710" sldId="282"/>
        </pc:sldMkLst>
        <pc:graphicFrameChg chg="modGraphic">
          <ac:chgData name="Paramesh g" userId="b2aecfd1930da117" providerId="LiveId" clId="{C18B1463-58FA-435A-AB18-BFAEEB059B6A}" dt="2021-11-18T06:07:21.939" v="2" actId="404"/>
          <ac:graphicFrameMkLst>
            <pc:docMk/>
            <pc:sldMk cId="2747082710" sldId="282"/>
            <ac:graphicFrameMk id="5" creationId="{00000000-0000-0000-0000-000000000000}"/>
          </ac:graphicFrameMkLst>
        </pc:graphicFrameChg>
      </pc:sldChg>
      <pc:sldChg chg="modSp mod">
        <pc:chgData name="Paramesh g" userId="b2aecfd1930da117" providerId="LiveId" clId="{C18B1463-58FA-435A-AB18-BFAEEB059B6A}" dt="2021-11-18T06:07:43.808" v="3" actId="404"/>
        <pc:sldMkLst>
          <pc:docMk/>
          <pc:sldMk cId="774564626" sldId="284"/>
        </pc:sldMkLst>
        <pc:graphicFrameChg chg="modGraphic">
          <ac:chgData name="Paramesh g" userId="b2aecfd1930da117" providerId="LiveId" clId="{C18B1463-58FA-435A-AB18-BFAEEB059B6A}" dt="2021-11-18T06:07:43.808" v="3" actId="404"/>
          <ac:graphicFrameMkLst>
            <pc:docMk/>
            <pc:sldMk cId="774564626" sldId="284"/>
            <ac:graphicFrameMk id="2" creationId="{00000000-0000-0000-0000-000000000000}"/>
          </ac:graphicFrameMkLst>
        </pc:graphicFrameChg>
      </pc:sldChg>
      <pc:sldChg chg="modSp mod">
        <pc:chgData name="Paramesh g" userId="b2aecfd1930da117" providerId="LiveId" clId="{C18B1463-58FA-435A-AB18-BFAEEB059B6A}" dt="2021-11-18T06:07:51.667" v="4" actId="404"/>
        <pc:sldMkLst>
          <pc:docMk/>
          <pc:sldMk cId="1733615891" sldId="285"/>
        </pc:sldMkLst>
        <pc:graphicFrameChg chg="modGraphic">
          <ac:chgData name="Paramesh g" userId="b2aecfd1930da117" providerId="LiveId" clId="{C18B1463-58FA-435A-AB18-BFAEEB059B6A}" dt="2021-11-18T06:07:51.667" v="4" actId="404"/>
          <ac:graphicFrameMkLst>
            <pc:docMk/>
            <pc:sldMk cId="1733615891" sldId="285"/>
            <ac:graphicFrameMk id="2" creationId="{00000000-0000-0000-0000-000000000000}"/>
          </ac:graphicFrameMkLst>
        </pc:graphicFrameChg>
      </pc:sldChg>
      <pc:sldChg chg="modSp mod">
        <pc:chgData name="Paramesh g" userId="b2aecfd1930da117" providerId="LiveId" clId="{C18B1463-58FA-435A-AB18-BFAEEB059B6A}" dt="2021-11-18T06:08:07.147" v="7" actId="404"/>
        <pc:sldMkLst>
          <pc:docMk/>
          <pc:sldMk cId="429175538" sldId="288"/>
        </pc:sldMkLst>
        <pc:graphicFrameChg chg="modGraphic">
          <ac:chgData name="Paramesh g" userId="b2aecfd1930da117" providerId="LiveId" clId="{C18B1463-58FA-435A-AB18-BFAEEB059B6A}" dt="2021-11-18T06:08:07.147" v="7" actId="404"/>
          <ac:graphicFrameMkLst>
            <pc:docMk/>
            <pc:sldMk cId="429175538" sldId="288"/>
            <ac:graphicFrameMk id="5" creationId="{00000000-0000-0000-0000-000000000000}"/>
          </ac:graphicFrameMkLst>
        </pc:graphicFrameChg>
      </pc:sldChg>
      <pc:sldChg chg="modSp mod">
        <pc:chgData name="Paramesh g" userId="b2aecfd1930da117" providerId="LiveId" clId="{C18B1463-58FA-435A-AB18-BFAEEB059B6A}" dt="2021-11-18T06:28:20.888" v="19" actId="1076"/>
        <pc:sldMkLst>
          <pc:docMk/>
          <pc:sldMk cId="1984896799" sldId="297"/>
        </pc:sldMkLst>
        <pc:spChg chg="mod">
          <ac:chgData name="Paramesh g" userId="b2aecfd1930da117" providerId="LiveId" clId="{C18B1463-58FA-435A-AB18-BFAEEB059B6A}" dt="2021-11-18T06:28:20.888" v="19" actId="1076"/>
          <ac:spMkLst>
            <pc:docMk/>
            <pc:sldMk cId="1984896799" sldId="297"/>
            <ac:spMk id="3" creationId="{271E03E6-16D3-47B5-8D89-B82489BFDBD5}"/>
          </ac:spMkLst>
        </pc:spChg>
        <pc:graphicFrameChg chg="mod">
          <ac:chgData name="Paramesh g" userId="b2aecfd1930da117" providerId="LiveId" clId="{C18B1463-58FA-435A-AB18-BFAEEB059B6A}" dt="2021-11-18T06:27:59.932" v="13" actId="1076"/>
          <ac:graphicFrameMkLst>
            <pc:docMk/>
            <pc:sldMk cId="1984896799" sldId="297"/>
            <ac:graphicFrameMk id="2" creationId="{00000000-0000-0000-0000-000000000000}"/>
          </ac:graphicFrameMkLst>
        </pc:graphicFrameChg>
        <pc:graphicFrameChg chg="mod modGraphic">
          <ac:chgData name="Paramesh g" userId="b2aecfd1930da117" providerId="LiveId" clId="{C18B1463-58FA-435A-AB18-BFAEEB059B6A}" dt="2021-11-18T06:27:54.919" v="12" actId="1076"/>
          <ac:graphicFrameMkLst>
            <pc:docMk/>
            <pc:sldMk cId="1984896799" sldId="297"/>
            <ac:graphicFrameMk id="4" creationId="{00000000-0000-0000-0000-000000000000}"/>
          </ac:graphicFrameMkLst>
        </pc:graphicFrameChg>
      </pc:sldChg>
      <pc:sldChg chg="modSp mod">
        <pc:chgData name="Paramesh g" userId="b2aecfd1930da117" providerId="LiveId" clId="{C18B1463-58FA-435A-AB18-BFAEEB059B6A}" dt="2021-11-18T06:28:11.421" v="18" actId="1036"/>
        <pc:sldMkLst>
          <pc:docMk/>
          <pc:sldMk cId="652303624" sldId="298"/>
        </pc:sldMkLst>
        <pc:spChg chg="mod">
          <ac:chgData name="Paramesh g" userId="b2aecfd1930da117" providerId="LiveId" clId="{C18B1463-58FA-435A-AB18-BFAEEB059B6A}" dt="2021-11-18T06:28:11.421" v="18" actId="1036"/>
          <ac:spMkLst>
            <pc:docMk/>
            <pc:sldMk cId="652303624" sldId="298"/>
            <ac:spMk id="3" creationId="{271E03E6-16D3-47B5-8D89-B82489BFDBD5}"/>
          </ac:spMkLst>
        </pc:spChg>
      </pc:sldChg>
      <pc:sldChg chg="addSp modSp new mod">
        <pc:chgData name="Paramesh g" userId="b2aecfd1930da117" providerId="LiveId" clId="{C18B1463-58FA-435A-AB18-BFAEEB059B6A}" dt="2021-11-18T06:44:06.003" v="38" actId="1076"/>
        <pc:sldMkLst>
          <pc:docMk/>
          <pc:sldMk cId="1061405736" sldId="309"/>
        </pc:sldMkLst>
        <pc:picChg chg="add mod">
          <ac:chgData name="Paramesh g" userId="b2aecfd1930da117" providerId="LiveId" clId="{C18B1463-58FA-435A-AB18-BFAEEB059B6A}" dt="2021-11-18T06:42:52.673" v="21"/>
          <ac:picMkLst>
            <pc:docMk/>
            <pc:sldMk cId="1061405736" sldId="309"/>
            <ac:picMk id="3" creationId="{23B87D74-5C07-432F-B5EA-1460629A69EF}"/>
          </ac:picMkLst>
        </pc:picChg>
        <pc:picChg chg="add mod">
          <ac:chgData name="Paramesh g" userId="b2aecfd1930da117" providerId="LiveId" clId="{C18B1463-58FA-435A-AB18-BFAEEB059B6A}" dt="2021-11-18T06:44:06.003" v="38" actId="1076"/>
          <ac:picMkLst>
            <pc:docMk/>
            <pc:sldMk cId="1061405736" sldId="309"/>
            <ac:picMk id="4" creationId="{41BC7A5A-48F4-4FFC-B193-C79BB977DDD3}"/>
          </ac:picMkLst>
        </pc:picChg>
      </pc:sldChg>
      <pc:sldChg chg="addSp delSp modSp add mod">
        <pc:chgData name="Paramesh g" userId="b2aecfd1930da117" providerId="LiveId" clId="{C18B1463-58FA-435A-AB18-BFAEEB059B6A}" dt="2021-11-18T06:43:59.975" v="37" actId="1076"/>
        <pc:sldMkLst>
          <pc:docMk/>
          <pc:sldMk cId="2326296852" sldId="310"/>
        </pc:sldMkLst>
        <pc:picChg chg="del">
          <ac:chgData name="Paramesh g" userId="b2aecfd1930da117" providerId="LiveId" clId="{C18B1463-58FA-435A-AB18-BFAEEB059B6A}" dt="2021-11-18T06:43:22.945" v="25" actId="478"/>
          <ac:picMkLst>
            <pc:docMk/>
            <pc:sldMk cId="2326296852" sldId="310"/>
            <ac:picMk id="3" creationId="{23B87D74-5C07-432F-B5EA-1460629A69EF}"/>
          </ac:picMkLst>
        </pc:picChg>
        <pc:picChg chg="del mod">
          <ac:chgData name="Paramesh g" userId="b2aecfd1930da117" providerId="LiveId" clId="{C18B1463-58FA-435A-AB18-BFAEEB059B6A}" dt="2021-11-18T06:43:39.467" v="31" actId="478"/>
          <ac:picMkLst>
            <pc:docMk/>
            <pc:sldMk cId="2326296852" sldId="310"/>
            <ac:picMk id="4" creationId="{41BC7A5A-48F4-4FFC-B193-C79BB977DDD3}"/>
          </ac:picMkLst>
        </pc:picChg>
        <pc:picChg chg="add mod">
          <ac:chgData name="Paramesh g" userId="b2aecfd1930da117" providerId="LiveId" clId="{C18B1463-58FA-435A-AB18-BFAEEB059B6A}" dt="2021-11-18T06:43:57.847" v="36" actId="14100"/>
          <ac:picMkLst>
            <pc:docMk/>
            <pc:sldMk cId="2326296852" sldId="310"/>
            <ac:picMk id="5" creationId="{F3C08F65-D21B-4D47-A78F-414CE9483178}"/>
          </ac:picMkLst>
        </pc:picChg>
        <pc:picChg chg="add mod">
          <ac:chgData name="Paramesh g" userId="b2aecfd1930da117" providerId="LiveId" clId="{C18B1463-58FA-435A-AB18-BFAEEB059B6A}" dt="2021-11-18T06:43:59.975" v="37" actId="1076"/>
          <ac:picMkLst>
            <pc:docMk/>
            <pc:sldMk cId="2326296852" sldId="310"/>
            <ac:picMk id="6" creationId="{14B136C0-F62A-4A8E-A481-AD63EF6D5665}"/>
          </ac:picMkLst>
        </pc:picChg>
      </pc:sldChg>
      <pc:sldChg chg="addSp modSp new mod ord">
        <pc:chgData name="Paramesh g" userId="b2aecfd1930da117" providerId="LiveId" clId="{C18B1463-58FA-435A-AB18-BFAEEB059B6A}" dt="2021-11-18T08:30:38.323" v="48" actId="404"/>
        <pc:sldMkLst>
          <pc:docMk/>
          <pc:sldMk cId="453659170" sldId="311"/>
        </pc:sldMkLst>
        <pc:spChg chg="add mod">
          <ac:chgData name="Paramesh g" userId="b2aecfd1930da117" providerId="LiveId" clId="{C18B1463-58FA-435A-AB18-BFAEEB059B6A}" dt="2021-11-18T08:30:38.323" v="48" actId="404"/>
          <ac:spMkLst>
            <pc:docMk/>
            <pc:sldMk cId="453659170" sldId="311"/>
            <ac:spMk id="2" creationId="{83AECAAF-C2FF-44CE-A709-4D7A06616D7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03581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2302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6796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0204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0204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7396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0842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When you use the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FileInputStream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FileReader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classes, for every read or write operation, a new request will be sent to OS. So, this may lead to performance issue. In order to avoid this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BufferedInputStream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BufferedReader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classes are used to wrap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unbuffered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classes.</a:t>
            </a:r>
          </a:p>
          <a:p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This reads the input stream when the buffer is empty.</a:t>
            </a:r>
          </a:p>
          <a:p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Likewise,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FileOutputStream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FileWriter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classes are wrapped with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BufferedOutputStream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BufferedWriter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to write the output once the buffer is full.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8981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When you use the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FileInputStream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FileReader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classes, for every read or write operation, a new request will be sent to OS. So, this may lead to performance issue. In order to avoid this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BufferedInputStream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BufferedReader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classes are used to wrap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unbuffered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classes.</a:t>
            </a:r>
          </a:p>
          <a:p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This reads the input stream when the buffer is empty.</a:t>
            </a:r>
          </a:p>
          <a:p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Likewise,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FileOutputStream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FileWriter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classes are wrapped with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BufferedOutputStream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BufferedWriter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to write the output once the buffer is full.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8981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4928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2480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3079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a pretty basic use of Scanner, but it has a lot of other useful </a:t>
            </a:r>
            <a:r>
              <a:rPr lang="en-GB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functionality,such</a:t>
            </a:r>
            <a:r>
              <a:rPr lang="en-GB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parsing numbers and other text conforming to a fixed format.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47799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Often your program would like to read a file from the file system. </a:t>
            </a:r>
          </a:p>
          <a:p>
            <a:r>
              <a:rPr lang="en-GB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Typically </a:t>
            </a:r>
            <a:r>
              <a:rPr lang="en-GB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theuser</a:t>
            </a:r>
            <a:r>
              <a:rPr lang="en-GB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specify the file to be read, either by selecting it in a </a:t>
            </a:r>
            <a:r>
              <a:rPr lang="en-GB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FileChooser</a:t>
            </a:r>
            <a:r>
              <a:rPr lang="en-GB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textually by supplying a path name</a:t>
            </a:r>
          </a:p>
          <a:p>
            <a:r>
              <a:rPr lang="en-GB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Either method results in a path name by which the file can be accessed. </a:t>
            </a:r>
          </a:p>
          <a:p>
            <a:r>
              <a:rPr lang="en-GB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path name will be either absolute, starting from the root of the file system (usually C: on Windows and / on Unix-based</a:t>
            </a:r>
          </a:p>
          <a:p>
            <a:r>
              <a:rPr lang="en-GB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systems such as Macs) or relative to the current directory.</a:t>
            </a:r>
          </a:p>
          <a:p>
            <a:r>
              <a:rPr lang="en-GB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run the program from the console, the current directory is the one you are in; if you run it</a:t>
            </a:r>
          </a:p>
          <a:p>
            <a:r>
              <a:rPr lang="en-GB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Eclipse, it is the project directory by default, but you can specify a different</a:t>
            </a:r>
          </a:p>
          <a:p>
            <a:r>
              <a:rPr lang="en-GB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in the run configuration.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61587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resource is a file with some data that your program uses internally; for example,</a:t>
            </a:r>
          </a:p>
          <a:p>
            <a:r>
              <a:rPr lang="en-GB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background image, audio clip, or text such as an English dictionary. It</a:t>
            </a:r>
          </a:p>
          <a:p>
            <a:r>
              <a:rPr lang="en-GB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considered an integral part of your program and must always be available</a:t>
            </a:r>
          </a:p>
          <a:p>
            <a:r>
              <a:rPr lang="en-GB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whenever and wherever your program runs. It should be packaged up with</a:t>
            </a:r>
          </a:p>
          <a:p>
            <a:r>
              <a:rPr lang="en-GB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program when you create an executable jar.</a:t>
            </a:r>
          </a:p>
          <a:p>
            <a:r>
              <a:rPr lang="en-GB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looks for resources using your program’s ClassLoader. This is the</a:t>
            </a:r>
          </a:p>
          <a:p>
            <a:r>
              <a:rPr lang="en-GB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module that finds and loads the classes that your program uses. For</a:t>
            </a:r>
          </a:p>
          <a:p>
            <a:r>
              <a:rPr lang="en-GB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reason, resources must be on the classpath so that the ClassLoader can</a:t>
            </a:r>
          </a:p>
          <a:p>
            <a:r>
              <a:rPr lang="en-GB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them.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15878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object </a:t>
            </a:r>
            <a:r>
              <a:rPr lang="en-GB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System.out</a:t>
            </a:r>
            <a:r>
              <a:rPr lang="en-GB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an instance of </a:t>
            </a:r>
            <a:r>
              <a:rPr lang="en-GB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java.io.PrintStream</a:t>
            </a:r>
            <a:r>
              <a:rPr lang="en-GB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which is a subclass</a:t>
            </a:r>
          </a:p>
          <a:p>
            <a:r>
              <a:rPr lang="en-GB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GB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OutputStream</a:t>
            </a:r>
            <a:r>
              <a:rPr lang="en-GB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but does character conversion according to the platform’s</a:t>
            </a:r>
          </a:p>
          <a:p>
            <a:r>
              <a:rPr lang="en-GB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default character encoding as described in x2.2, and also allows formatted</a:t>
            </a:r>
          </a:p>
          <a:p>
            <a:r>
              <a:rPr lang="en-GB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75111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66173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64925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33471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5066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23349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9318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82318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74493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1" name="Google Shape;82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0855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4030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Java programs can read or write binary data as a stream of raw bytes without any processing.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The lowest-level facilities for this are </a:t>
            </a:r>
            <a:r>
              <a:rPr lang="en-GB" dirty="0" err="1"/>
              <a:t>java.io.InputStream</a:t>
            </a:r>
            <a:r>
              <a:rPr lang="en-GB" dirty="0"/>
              <a:t> and </a:t>
            </a:r>
            <a:r>
              <a:rPr lang="en-GB" dirty="0" err="1"/>
              <a:t>java.io.OutputStream</a:t>
            </a:r>
            <a:r>
              <a:rPr lang="en-GB" dirty="0"/>
              <a:t>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These provide basic mechanisms for reading and writing data one byte at a time or an array of several bytes at a time.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The classes InputStream and </a:t>
            </a:r>
            <a:r>
              <a:rPr lang="en-GB" dirty="0" err="1"/>
              <a:t>OutputStream</a:t>
            </a:r>
            <a:r>
              <a:rPr lang="en-GB" dirty="0"/>
              <a:t> are abstract classes, which means they cannot be instantiated directly.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One must instantiate them using one of their concrete implementations.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There are numerous options, depending on the source or destination of the data: </a:t>
            </a:r>
            <a:r>
              <a:rPr lang="en-GB" dirty="0" err="1"/>
              <a:t>AudioInputStream</a:t>
            </a:r>
            <a:r>
              <a:rPr lang="en-GB" dirty="0"/>
              <a:t>, </a:t>
            </a:r>
            <a:r>
              <a:rPr lang="en-GB" dirty="0" err="1"/>
              <a:t>ByteArrayInputStream</a:t>
            </a:r>
            <a:r>
              <a:rPr lang="en-GB" dirty="0"/>
              <a:t>, </a:t>
            </a:r>
            <a:r>
              <a:rPr lang="en-GB" dirty="0" err="1"/>
              <a:t>FileInputStream</a:t>
            </a:r>
            <a:r>
              <a:rPr lang="en-GB" dirty="0"/>
              <a:t>, </a:t>
            </a:r>
            <a:r>
              <a:rPr lang="en-GB" dirty="0" err="1"/>
              <a:t>ObjectInputStream</a:t>
            </a:r>
            <a:r>
              <a:rPr lang="en-GB" dirty="0"/>
              <a:t>, </a:t>
            </a:r>
            <a:r>
              <a:rPr lang="en-GB" dirty="0" err="1"/>
              <a:t>StringBufferInputStream</a:t>
            </a:r>
            <a:r>
              <a:rPr lang="en-GB" dirty="0"/>
              <a:t>, etc.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These classes are rarely used by themselves, but are usually wrapped in other classes that provide extra functionality, such as buffering or encoding/decoding. More on this below.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A binary file is one containing data that is not meant to be interpreted as text; for example, images or audio files.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7541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6824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5101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6796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emf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000" y="431425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INPUT / OUTPUT STREAMS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E03E6-16D3-47B5-8D89-B82489BFD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399" y="1000349"/>
            <a:ext cx="8849323" cy="3182679"/>
          </a:xfrm>
        </p:spPr>
        <p:txBody>
          <a:bodyPr/>
          <a:lstStyle/>
          <a:p>
            <a:pPr marL="114300" indent="0">
              <a:lnSpc>
                <a:spcPct val="200000"/>
              </a:lnSpc>
              <a:buNone/>
            </a:pPr>
            <a:r>
              <a:rPr lang="en-GB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Text data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en-GB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Text data consists of Java strings or character streams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en-GB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A string is a fixed finite sequence of characters and is an instance of </a:t>
            </a:r>
            <a:r>
              <a:rPr lang="en-GB" sz="16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java.lang.String</a:t>
            </a:r>
            <a:endParaRPr lang="en-GB" sz="16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en-GB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The </a:t>
            </a:r>
            <a:r>
              <a:rPr lang="en-GB" sz="1600" b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DataInputStream</a:t>
            </a:r>
            <a:r>
              <a:rPr lang="en-GB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or </a:t>
            </a:r>
            <a:r>
              <a:rPr lang="en-GB" sz="1600" b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DataOutputStream</a:t>
            </a:r>
            <a:r>
              <a:rPr lang="en-GB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, classes are used to read and write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en-GB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The content as primitive data type such as </a:t>
            </a:r>
            <a:r>
              <a:rPr lang="en-GB" sz="16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boolean</a:t>
            </a:r>
            <a:r>
              <a:rPr lang="en-GB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, char, byte, short, </a:t>
            </a:r>
            <a:r>
              <a:rPr lang="en-GB" sz="16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int</a:t>
            </a:r>
            <a:r>
              <a:rPr lang="en-GB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, long, float, double and String</a:t>
            </a:r>
            <a:endParaRPr lang="en-IN" sz="16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7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7;p14"/>
          <p:cNvPicPr preferRelativeResize="0"/>
          <p:nvPr/>
        </p:nvPicPr>
        <p:blipFill rotWithShape="1">
          <a:blip r:embed="rId4">
            <a:alphaModFix/>
          </a:blip>
          <a:srcRect r="60689"/>
          <a:stretch/>
        </p:blipFill>
        <p:spPr>
          <a:xfrm>
            <a:off x="8603372" y="79410"/>
            <a:ext cx="481263" cy="518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1380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INPUT / OUTPUT STREAMS</a:t>
            </a:r>
          </a:p>
        </p:txBody>
      </p:sp>
      <p:pic>
        <p:nvPicPr>
          <p:cNvPr id="7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7;p14"/>
          <p:cNvPicPr preferRelativeResize="0"/>
          <p:nvPr/>
        </p:nvPicPr>
        <p:blipFill rotWithShape="1">
          <a:blip r:embed="rId4">
            <a:alphaModFix/>
          </a:blip>
          <a:srcRect r="60689"/>
          <a:stretch/>
        </p:blipFill>
        <p:spPr>
          <a:xfrm>
            <a:off x="8603372" y="79410"/>
            <a:ext cx="481263" cy="5181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650065"/>
              </p:ext>
            </p:extLst>
          </p:nvPr>
        </p:nvGraphicFramePr>
        <p:xfrm>
          <a:off x="408790" y="991569"/>
          <a:ext cx="8100509" cy="246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2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import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java.io.File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import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java.io.FileInputStream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import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java.io.FileNotFoundException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import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java.io.DataOutputStream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import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java.io.FileOutputStream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import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java.io.IOException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public class Main {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public static void main(String[]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    File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file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 = new File("read.bin");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FileOutputStream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fos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 = null;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DataOutputStream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 dos = null;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    try {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fos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 = new</a:t>
                      </a:r>
                      <a:endParaRPr lang="en-GB" sz="12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FileOutputStream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(file);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        dos = new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DataOutputStream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fos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dos.writeInt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(50244);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dos.writeDouble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(400.253);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dos.writeChar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('d');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dos.flush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    }</a:t>
                      </a:r>
                      <a:endParaRPr lang="en-GB" sz="12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564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INPUT / OUTPUT STREAMS</a:t>
            </a:r>
          </a:p>
        </p:txBody>
      </p:sp>
      <p:pic>
        <p:nvPicPr>
          <p:cNvPr id="7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7;p14"/>
          <p:cNvPicPr preferRelativeResize="0"/>
          <p:nvPr/>
        </p:nvPicPr>
        <p:blipFill rotWithShape="1">
          <a:blip r:embed="rId4">
            <a:alphaModFix/>
          </a:blip>
          <a:srcRect r="60689"/>
          <a:stretch/>
        </p:blipFill>
        <p:spPr>
          <a:xfrm>
            <a:off x="8603372" y="79410"/>
            <a:ext cx="481263" cy="5181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742873"/>
              </p:ext>
            </p:extLst>
          </p:nvPr>
        </p:nvGraphicFramePr>
        <p:xfrm>
          <a:off x="2480654" y="991569"/>
          <a:ext cx="4182692" cy="3718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2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catch (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IOException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 e) {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e.printStackTrace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    } finally {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        try {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            if (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fos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 != null) {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               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fos.close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            }</a:t>
                      </a:r>
                    </a:p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            if (dos != null) {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               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dos.close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            }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        } catch (Exception e) {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           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e.printStackTrace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        }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    }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}</a:t>
                      </a:r>
                      <a:endParaRPr lang="en-GB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564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INPUT / OUTPUT STREAMS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40148"/>
              </p:ext>
            </p:extLst>
          </p:nvPr>
        </p:nvGraphicFramePr>
        <p:xfrm>
          <a:off x="413662" y="1099147"/>
          <a:ext cx="8052606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0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1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import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java.io.File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import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java.io.DataOutputStream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import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java.io.FileOutputStream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import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java.io.IOException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public class Main {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public static void main(String[]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    File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file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 = new File("read.bin");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FileOutputStream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fos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 = null;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DataOutputStream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 dos = null;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    try {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fos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 = new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FileOutputStream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(file);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        dos = new</a:t>
                      </a:r>
                      <a:endParaRPr lang="en-GB" sz="12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DataOutputStream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fos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dos.writeInt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(50244);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dos.writeDouble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(400.253);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dos.writeChar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('d');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dos.flush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    } </a:t>
                      </a:r>
                      <a:endParaRPr lang="en-GB" sz="1200" b="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catch (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IOException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 e) {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e.printStackTrace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    } finally {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        try {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            if (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fos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 != null) {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               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fos.close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            }</a:t>
                      </a:r>
                    </a:p>
                    <a:p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7;p14"/>
          <p:cNvPicPr preferRelativeResize="0"/>
          <p:nvPr/>
        </p:nvPicPr>
        <p:blipFill rotWithShape="1">
          <a:blip r:embed="rId4">
            <a:alphaModFix/>
          </a:blip>
          <a:srcRect r="60689"/>
          <a:stretch/>
        </p:blipFill>
        <p:spPr>
          <a:xfrm>
            <a:off x="8603372" y="79410"/>
            <a:ext cx="481263" cy="518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3615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INPUT / OUTPUT STREAMS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077472"/>
              </p:ext>
            </p:extLst>
          </p:nvPr>
        </p:nvGraphicFramePr>
        <p:xfrm>
          <a:off x="2491613" y="1099147"/>
          <a:ext cx="4160774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0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if (dos != null) {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               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dos.close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            }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        } catch (Exception e) {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           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e.printStackTrace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        }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    }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}</a:t>
                      </a:r>
                      <a:endParaRPr lang="en-GB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7;p14"/>
          <p:cNvPicPr preferRelativeResize="0"/>
          <p:nvPr/>
        </p:nvPicPr>
        <p:blipFill rotWithShape="1">
          <a:blip r:embed="rId4">
            <a:alphaModFix/>
          </a:blip>
          <a:srcRect r="60689"/>
          <a:stretch/>
        </p:blipFill>
        <p:spPr>
          <a:xfrm>
            <a:off x="8603372" y="79410"/>
            <a:ext cx="481263" cy="518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3615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INPUT / OUTPUT STREAMS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E03E6-16D3-47B5-8D89-B82489BFD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399" y="1000349"/>
            <a:ext cx="8849323" cy="3182679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GB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Formatted data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GB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To translate raw text or binary data to the desired form</a:t>
            </a:r>
          </a:p>
          <a:p>
            <a:pPr>
              <a:buFont typeface="Courier New" pitchFamily="49" charset="0"/>
              <a:buChar char="o"/>
            </a:pPr>
            <a:r>
              <a:rPr lang="en-GB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This may involve specialized hardware, for example, to play an audio stream or to display an image</a:t>
            </a:r>
          </a:p>
          <a:p>
            <a:pPr>
              <a:buFont typeface="Courier New" pitchFamily="49" charset="0"/>
              <a:buChar char="o"/>
            </a:pPr>
            <a:r>
              <a:rPr lang="en-GB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A highly versatile and configurable class for parsing input text in a known format is </a:t>
            </a:r>
            <a:r>
              <a:rPr lang="en-GB" sz="16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java.util.Scanner</a:t>
            </a:r>
            <a:endParaRPr lang="en-GB" sz="16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GB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On the output side, </a:t>
            </a:r>
            <a:r>
              <a:rPr lang="en-GB" sz="16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java.io.PrintStream</a:t>
            </a:r>
            <a:r>
              <a:rPr lang="en-GB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provides extensive text formatting capabilities</a:t>
            </a:r>
            <a:endParaRPr lang="en-GB" sz="16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7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29682" y="4501187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7;p14"/>
          <p:cNvPicPr preferRelativeResize="0"/>
          <p:nvPr/>
        </p:nvPicPr>
        <p:blipFill rotWithShape="1">
          <a:blip r:embed="rId4">
            <a:alphaModFix/>
          </a:blip>
          <a:srcRect r="60689"/>
          <a:stretch/>
        </p:blipFill>
        <p:spPr>
          <a:xfrm>
            <a:off x="8633054" y="41767"/>
            <a:ext cx="481263" cy="518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5804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INPUT / OUTPUT STREAMS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E03E6-16D3-47B5-8D89-B82489BFD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399" y="1000349"/>
            <a:ext cx="8849323" cy="3182679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GB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Buffering</a:t>
            </a:r>
          </a:p>
          <a:p>
            <a:pPr>
              <a:buFont typeface="Courier New" pitchFamily="49" charset="0"/>
              <a:buChar char="o"/>
            </a:pPr>
            <a:r>
              <a:rPr lang="en-GB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Access to the underlying input stream may be inefficient if the source is remote or the medium is slow</a:t>
            </a:r>
          </a:p>
          <a:p>
            <a:pPr>
              <a:buFont typeface="Courier New" pitchFamily="49" charset="0"/>
              <a:buChar char="o"/>
            </a:pPr>
            <a:r>
              <a:rPr lang="en-GB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To improve performance, input streams and readers are often wrapped in a </a:t>
            </a:r>
            <a:r>
              <a:rPr lang="en-GB" sz="16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BufferedInputStream</a:t>
            </a:r>
            <a:r>
              <a:rPr lang="en-GB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or </a:t>
            </a:r>
            <a:r>
              <a:rPr lang="en-GB" sz="16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BufferedReader</a:t>
            </a:r>
            <a:r>
              <a:rPr lang="en-GB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to provide buffering</a:t>
            </a:r>
          </a:p>
          <a:p>
            <a:pPr marL="114300" indent="0">
              <a:buNone/>
            </a:pPr>
            <a:endParaRPr lang="en-GB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620217"/>
              </p:ext>
            </p:extLst>
          </p:nvPr>
        </p:nvGraphicFramePr>
        <p:xfrm>
          <a:off x="703117" y="2929659"/>
          <a:ext cx="7921337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1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Consolas" panose="020B0609020204030204" pitchFamily="49" charset="0"/>
                        </a:rPr>
                        <a:t>InputStream</a:t>
                      </a:r>
                      <a:r>
                        <a:rPr lang="en-IN" dirty="0">
                          <a:latin typeface="Consolas" panose="020B0609020204030204" pitchFamily="49" charset="0"/>
                        </a:rPr>
                        <a:t> in = new </a:t>
                      </a:r>
                      <a:r>
                        <a:rPr lang="en-IN" dirty="0" err="1">
                          <a:latin typeface="Consolas" panose="020B0609020204030204" pitchFamily="49" charset="0"/>
                        </a:rPr>
                        <a:t>BufferedInputStream</a:t>
                      </a:r>
                      <a:r>
                        <a:rPr lang="en-IN" dirty="0">
                          <a:latin typeface="Consolas" panose="020B0609020204030204" pitchFamily="49" charset="0"/>
                        </a:rPr>
                        <a:t>(new </a:t>
                      </a:r>
                      <a:r>
                        <a:rPr lang="en-IN" dirty="0" err="1">
                          <a:latin typeface="Consolas" panose="020B0609020204030204" pitchFamily="49" charset="0"/>
                        </a:rPr>
                        <a:t>FileInputStream</a:t>
                      </a:r>
                      <a:r>
                        <a:rPr lang="en-IN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N" dirty="0" err="1">
                          <a:latin typeface="Consolas" panose="020B0609020204030204" pitchFamily="49" charset="0"/>
                        </a:rPr>
                        <a:t>fileName</a:t>
                      </a:r>
                      <a:r>
                        <a:rPr lang="en-IN" dirty="0"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endParaRPr lang="en-IN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IN" dirty="0">
                          <a:latin typeface="Consolas" panose="020B0609020204030204" pitchFamily="49" charset="0"/>
                        </a:rPr>
                        <a:t>Reader in = new </a:t>
                      </a:r>
                      <a:r>
                        <a:rPr lang="en-IN" dirty="0" err="1">
                          <a:latin typeface="Consolas" panose="020B0609020204030204" pitchFamily="49" charset="0"/>
                        </a:rPr>
                        <a:t>BufferedReader</a:t>
                      </a:r>
                      <a:r>
                        <a:rPr lang="en-IN" dirty="0">
                          <a:latin typeface="Consolas" panose="020B0609020204030204" pitchFamily="49" charset="0"/>
                        </a:rPr>
                        <a:t>(new </a:t>
                      </a:r>
                      <a:r>
                        <a:rPr lang="en-IN" dirty="0" err="1">
                          <a:latin typeface="Consolas" panose="020B0609020204030204" pitchFamily="49" charset="0"/>
                        </a:rPr>
                        <a:t>FileReader</a:t>
                      </a:r>
                      <a:r>
                        <a:rPr lang="en-IN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N" dirty="0" err="1">
                          <a:latin typeface="Consolas" panose="020B0609020204030204" pitchFamily="49" charset="0"/>
                        </a:rPr>
                        <a:t>fileName</a:t>
                      </a:r>
                      <a:r>
                        <a:rPr lang="en-IN" dirty="0">
                          <a:latin typeface="Consolas" panose="020B0609020204030204" pitchFamily="49" charset="0"/>
                        </a:rPr>
                        <a:t>));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29682" y="4501187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57;p14"/>
          <p:cNvPicPr preferRelativeResize="0"/>
          <p:nvPr/>
        </p:nvPicPr>
        <p:blipFill rotWithShape="1">
          <a:blip r:embed="rId4">
            <a:alphaModFix/>
          </a:blip>
          <a:srcRect r="60689"/>
          <a:stretch/>
        </p:blipFill>
        <p:spPr>
          <a:xfrm>
            <a:off x="8633054" y="41767"/>
            <a:ext cx="481263" cy="518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0368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B87D74-5C07-432F-B5EA-1460629A6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Google Shape;57;p14">
            <a:extLst>
              <a:ext uri="{FF2B5EF4-FFF2-40B4-BE49-F238E27FC236}">
                <a16:creationId xmlns:a16="http://schemas.microsoft.com/office/drawing/2014/main" id="{41BC7A5A-48F4-4FFC-B193-C79BB977DDD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0689"/>
          <a:stretch/>
        </p:blipFill>
        <p:spPr>
          <a:xfrm>
            <a:off x="8578441" y="4496054"/>
            <a:ext cx="481263" cy="518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1405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C08F65-D21B-4D47-A78F-414CE9483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246176"/>
          </a:xfrm>
          <a:prstGeom prst="rect">
            <a:avLst/>
          </a:prstGeom>
        </p:spPr>
      </p:pic>
      <p:pic>
        <p:nvPicPr>
          <p:cNvPr id="6" name="Google Shape;57;p14">
            <a:extLst>
              <a:ext uri="{FF2B5EF4-FFF2-40B4-BE49-F238E27FC236}">
                <a16:creationId xmlns:a16="http://schemas.microsoft.com/office/drawing/2014/main" id="{14B136C0-F62A-4A8E-A481-AD63EF6D566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0689"/>
          <a:stretch/>
        </p:blipFill>
        <p:spPr>
          <a:xfrm>
            <a:off x="8515949" y="4570225"/>
            <a:ext cx="481263" cy="518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6296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INPUT / OUTPUT STREAMS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867783"/>
              </p:ext>
            </p:extLst>
          </p:nvPr>
        </p:nvGraphicFramePr>
        <p:xfrm>
          <a:off x="218209" y="1319648"/>
          <a:ext cx="8707582" cy="2535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4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538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import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java.io.File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import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java.io.BufferedReader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import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java.io.BufferedWriter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import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java.io.FileWriter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import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java.io.FileReader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import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java.io.IOException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public class Main {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public static void main(String[]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) throws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IOException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BufferedReader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 input = null;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BufferedWriter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 output = null;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    try</a:t>
                      </a:r>
                      <a:endParaRPr lang="en-GB" sz="12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        input = new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BufferedReader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(new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FileReader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("input.txt"));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        output = new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BufferedWriter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(new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FileWriter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("output.txt"));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 c;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        while ((c =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input.read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()) != -1) {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           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output.write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(c);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        }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    }</a:t>
                      </a:r>
                      <a:endParaRPr lang="en-GB" sz="12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29682" y="4501187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7;p14"/>
          <p:cNvPicPr preferRelativeResize="0"/>
          <p:nvPr/>
        </p:nvPicPr>
        <p:blipFill rotWithShape="1">
          <a:blip r:embed="rId4">
            <a:alphaModFix/>
          </a:blip>
          <a:srcRect r="60689"/>
          <a:stretch/>
        </p:blipFill>
        <p:spPr>
          <a:xfrm>
            <a:off x="8633054" y="41767"/>
            <a:ext cx="481263" cy="518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175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6;p14"/>
          <p:cNvPicPr preferRelativeResize="0"/>
          <p:nvPr/>
        </p:nvPicPr>
        <p:blipFill rotWithShape="1">
          <a:blip r:embed="rId2">
            <a:alphaModFix/>
          </a:blip>
          <a:srcRect l="41241" t="9528" r="-23988" b="511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57;p14"/>
          <p:cNvPicPr preferRelativeResize="0"/>
          <p:nvPr/>
        </p:nvPicPr>
        <p:blipFill rotWithShape="1">
          <a:blip r:embed="rId3">
            <a:alphaModFix/>
          </a:blip>
          <a:srcRect r="60689"/>
          <a:stretch/>
        </p:blipFill>
        <p:spPr>
          <a:xfrm>
            <a:off x="8603372" y="79410"/>
            <a:ext cx="481263" cy="518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396240"/>
            <a:ext cx="9033835" cy="432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246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INPUT / OUTPUT STREAMS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312026"/>
              </p:ext>
            </p:extLst>
          </p:nvPr>
        </p:nvGraphicFramePr>
        <p:xfrm>
          <a:off x="2045481" y="1319648"/>
          <a:ext cx="5053038" cy="2535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538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nsolas" panose="020B0609020204030204" pitchFamily="49" charset="0"/>
                        </a:rPr>
                        <a:t>finally {</a:t>
                      </a:r>
                    </a:p>
                    <a:p>
                      <a:r>
                        <a:rPr lang="en-GB" b="0" dirty="0">
                          <a:latin typeface="Consolas" panose="020B0609020204030204" pitchFamily="49" charset="0"/>
                        </a:rPr>
                        <a:t>            if (input != null) {</a:t>
                      </a:r>
                    </a:p>
                    <a:p>
                      <a:r>
                        <a:rPr lang="en-GB" b="0" dirty="0">
                          <a:latin typeface="Consolas" panose="020B0609020204030204" pitchFamily="49" charset="0"/>
                        </a:rPr>
                        <a:t>                </a:t>
                      </a:r>
                      <a:r>
                        <a:rPr lang="en-GB" b="0" dirty="0" err="1">
                          <a:latin typeface="Consolas" panose="020B0609020204030204" pitchFamily="49" charset="0"/>
                        </a:rPr>
                        <a:t>input.close</a:t>
                      </a:r>
                      <a:r>
                        <a:rPr lang="en-GB" b="0" dirty="0"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GB" b="0" dirty="0">
                          <a:latin typeface="Consolas" panose="020B0609020204030204" pitchFamily="49" charset="0"/>
                        </a:rPr>
                        <a:t>            }</a:t>
                      </a:r>
                    </a:p>
                    <a:p>
                      <a:r>
                        <a:rPr lang="en-GB" b="0" dirty="0">
                          <a:latin typeface="Consolas" panose="020B0609020204030204" pitchFamily="49" charset="0"/>
                        </a:rPr>
                        <a:t>            if (output != null) {</a:t>
                      </a:r>
                    </a:p>
                    <a:p>
                      <a:r>
                        <a:rPr lang="en-GB" b="0" dirty="0">
                          <a:latin typeface="Consolas" panose="020B0609020204030204" pitchFamily="49" charset="0"/>
                        </a:rPr>
                        <a:t>                </a:t>
                      </a:r>
                      <a:r>
                        <a:rPr lang="en-GB" b="0" dirty="0" err="1">
                          <a:latin typeface="Consolas" panose="020B0609020204030204" pitchFamily="49" charset="0"/>
                        </a:rPr>
                        <a:t>output.close</a:t>
                      </a:r>
                      <a:r>
                        <a:rPr lang="en-GB" b="0" dirty="0"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GB" b="0" dirty="0">
                          <a:latin typeface="Consolas" panose="020B0609020204030204" pitchFamily="49" charset="0"/>
                        </a:rPr>
                        <a:t>            }</a:t>
                      </a:r>
                    </a:p>
                    <a:p>
                      <a:r>
                        <a:rPr lang="en-GB" b="0" dirty="0">
                          <a:latin typeface="Consolas" panose="020B0609020204030204" pitchFamily="49" charset="0"/>
                        </a:rPr>
                        <a:t>        }</a:t>
                      </a:r>
                    </a:p>
                    <a:p>
                      <a:r>
                        <a:rPr lang="en-GB" b="0" dirty="0"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GB" b="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29682" y="4501187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7;p14"/>
          <p:cNvPicPr preferRelativeResize="0"/>
          <p:nvPr/>
        </p:nvPicPr>
        <p:blipFill rotWithShape="1">
          <a:blip r:embed="rId4">
            <a:alphaModFix/>
          </a:blip>
          <a:srcRect r="60689"/>
          <a:stretch/>
        </p:blipFill>
        <p:spPr>
          <a:xfrm>
            <a:off x="8633054" y="41767"/>
            <a:ext cx="481263" cy="518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175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INPUT  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E03E6-16D3-47B5-8D89-B82489BFD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399" y="1000349"/>
            <a:ext cx="8849323" cy="3182679"/>
          </a:xfrm>
        </p:spPr>
        <p:txBody>
          <a:bodyPr/>
          <a:lstStyle/>
          <a:p>
            <a:pPr>
              <a:buNone/>
            </a:pPr>
            <a:r>
              <a:rPr lang="en-GB" sz="16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Command line arguments</a:t>
            </a:r>
            <a:endParaRPr lang="en-IN" sz="16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GB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The user runs your program from the console, they can supply arguments on the command line</a:t>
            </a:r>
          </a:p>
          <a:p>
            <a:pPr lvl="1">
              <a:buFont typeface="Courier New" pitchFamily="49" charset="0"/>
              <a:buChar char="o"/>
            </a:pPr>
            <a:r>
              <a:rPr lang="en-GB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These arguments are then available to your program in the String[] array parameter of the main method</a:t>
            </a:r>
          </a:p>
          <a:p>
            <a:pPr lvl="1">
              <a:buFont typeface="Courier New" pitchFamily="49" charset="0"/>
              <a:buChar char="o"/>
            </a:pPr>
            <a:r>
              <a:rPr lang="en-GB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Most input data is available in the form of an Input Stream</a:t>
            </a:r>
            <a:endParaRPr lang="en-IN" sz="16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7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29682" y="4501187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7;p14"/>
          <p:cNvPicPr preferRelativeResize="0"/>
          <p:nvPr/>
        </p:nvPicPr>
        <p:blipFill rotWithShape="1">
          <a:blip r:embed="rId4">
            <a:alphaModFix/>
          </a:blip>
          <a:srcRect r="60689"/>
          <a:stretch/>
        </p:blipFill>
        <p:spPr>
          <a:xfrm>
            <a:off x="8633054" y="41767"/>
            <a:ext cx="481263" cy="518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1094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INPUT  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E03E6-16D3-47B5-8D89-B82489BFD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399" y="1000349"/>
            <a:ext cx="8849323" cy="3182679"/>
          </a:xfrm>
        </p:spPr>
        <p:txBody>
          <a:bodyPr/>
          <a:lstStyle/>
          <a:p>
            <a:pPr marL="114300" indent="0">
              <a:buNone/>
            </a:pPr>
            <a:r>
              <a:rPr lang="en-GB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Example</a:t>
            </a:r>
          </a:p>
          <a:p>
            <a:pPr>
              <a:buFont typeface="Courier New" pitchFamily="49" charset="0"/>
              <a:buChar char="o"/>
            </a:pPr>
            <a:r>
              <a:rPr lang="en-GB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If you type in a console window</a:t>
            </a:r>
            <a:endParaRPr lang="en-GB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>
              <a:buNone/>
            </a:pPr>
            <a:endParaRPr lang="en-GB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GB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And the main method of MyProgram looks like</a:t>
            </a:r>
            <a:endParaRPr lang="en-GB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8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793111"/>
              </p:ext>
            </p:extLst>
          </p:nvPr>
        </p:nvGraphicFramePr>
        <p:xfrm>
          <a:off x="1021364" y="1890568"/>
          <a:ext cx="495340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>
                          <a:latin typeface="Consolas" panose="020B0609020204030204" pitchFamily="49" charset="0"/>
                        </a:rPr>
                        <a:t>java MyProgram a b "c d" 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280499"/>
              </p:ext>
            </p:extLst>
          </p:nvPr>
        </p:nvGraphicFramePr>
        <p:xfrm>
          <a:off x="1024800" y="2915804"/>
          <a:ext cx="4918800" cy="115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public static void main(String[] </a:t>
                      </a:r>
                      <a:r>
                        <a:rPr lang="en-GB" sz="1400" b="0" i="0" u="none" strike="noStrike" cap="none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args</a:t>
                      </a:r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) {</a:t>
                      </a:r>
                    </a:p>
                    <a:p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    for (String s: </a:t>
                      </a:r>
                      <a:r>
                        <a:rPr lang="en-GB" sz="1400" b="0" i="0" u="none" strike="noStrike" cap="none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args</a:t>
                      </a:r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) {</a:t>
                      </a:r>
                    </a:p>
                    <a:p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        </a:t>
                      </a:r>
                      <a:r>
                        <a:rPr lang="en-GB" sz="1400" b="0" i="0" u="none" strike="noStrike" cap="none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System.out.println</a:t>
                      </a:r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(s);</a:t>
                      </a:r>
                    </a:p>
                    <a:p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    }</a:t>
                      </a:r>
                    </a:p>
                    <a:p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}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682424"/>
              </p:ext>
            </p:extLst>
          </p:nvPr>
        </p:nvGraphicFramePr>
        <p:xfrm>
          <a:off x="6241146" y="3387952"/>
          <a:ext cx="2262191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80230">
                <a:tc>
                  <a:txBody>
                    <a:bodyPr/>
                    <a:lstStyle/>
                    <a:p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Roboto" panose="020B0604020202020204" charset="0"/>
                          <a:ea typeface="Roboto" panose="020B0604020202020204" charset="0"/>
                          <a:cs typeface="+mn-cs"/>
                          <a:sym typeface="Arial"/>
                        </a:rPr>
                        <a:t>then you will see the output:</a:t>
                      </a:r>
                    </a:p>
                    <a:p>
                      <a:endParaRPr lang="en-GB" sz="1400" b="0" i="0" u="none" strike="noStrike" cap="none" baseline="0" dirty="0">
                        <a:solidFill>
                          <a:schemeClr val="tx1"/>
                        </a:solidFill>
                        <a:latin typeface="Roboto" panose="020B0604020202020204" charset="0"/>
                        <a:ea typeface="Roboto" panose="020B0604020202020204" charset="0"/>
                        <a:cs typeface="+mn-cs"/>
                        <a:sym typeface="Arial"/>
                      </a:endParaRPr>
                    </a:p>
                    <a:p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a</a:t>
                      </a:r>
                    </a:p>
                    <a:p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b</a:t>
                      </a:r>
                    </a:p>
                    <a:p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c d</a:t>
                      </a:r>
                    </a:p>
                    <a:p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e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29682" y="4501187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57;p14"/>
          <p:cNvPicPr preferRelativeResize="0"/>
          <p:nvPr/>
        </p:nvPicPr>
        <p:blipFill rotWithShape="1">
          <a:blip r:embed="rId4">
            <a:alphaModFix/>
          </a:blip>
          <a:srcRect r="60689"/>
          <a:stretch/>
        </p:blipFill>
        <p:spPr>
          <a:xfrm>
            <a:off x="8633054" y="41767"/>
            <a:ext cx="481263" cy="518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4514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INPUT  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E03E6-16D3-47B5-8D89-B82489BFD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399" y="1000349"/>
            <a:ext cx="8849323" cy="3182679"/>
          </a:xfrm>
        </p:spPr>
        <p:txBody>
          <a:bodyPr/>
          <a:lstStyle/>
          <a:p>
            <a:pPr marL="114300" indent="0">
              <a:buNone/>
            </a:pPr>
            <a:r>
              <a:rPr lang="en-GB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In Eclipse, you can supply the command line arguments under the Arguments tab in the run configuration</a:t>
            </a:r>
          </a:p>
          <a:p>
            <a:pPr marL="114300" indent="0">
              <a:buNone/>
            </a:pPr>
            <a:endParaRPr lang="en-IN" sz="18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8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29682" y="4501187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57;p14"/>
          <p:cNvPicPr preferRelativeResize="0"/>
          <p:nvPr/>
        </p:nvPicPr>
        <p:blipFill rotWithShape="1">
          <a:blip r:embed="rId4">
            <a:alphaModFix/>
          </a:blip>
          <a:srcRect r="60689"/>
          <a:stretch/>
        </p:blipFill>
        <p:spPr>
          <a:xfrm>
            <a:off x="8633054" y="41767"/>
            <a:ext cx="481263" cy="518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2813" y="1799416"/>
            <a:ext cx="6019749" cy="290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75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CONSOLE (USER INPUT)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E03E6-16D3-47B5-8D89-B82489BFD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399" y="1000349"/>
            <a:ext cx="8849323" cy="3182679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GB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Input typed in at the keyboard by the user while the program is running</a:t>
            </a:r>
          </a:p>
          <a:p>
            <a:pPr>
              <a:buFont typeface="Courier New" pitchFamily="49" charset="0"/>
              <a:buChar char="o"/>
            </a:pPr>
            <a:r>
              <a:rPr lang="en-GB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There is a built-in InputStream just for this purpose, called System.in</a:t>
            </a:r>
          </a:p>
          <a:p>
            <a:pPr>
              <a:buFont typeface="Courier New" pitchFamily="49" charset="0"/>
              <a:buChar char="o"/>
            </a:pPr>
            <a:r>
              <a:rPr lang="en-GB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Often this is wrapped in an instance of Scanner to read the input one line at a time</a:t>
            </a:r>
          </a:p>
          <a:p>
            <a:pPr marL="114300" indent="0">
              <a:buNone/>
            </a:pPr>
            <a:endParaRPr lang="en-IN" sz="18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276841"/>
              </p:ext>
            </p:extLst>
          </p:nvPr>
        </p:nvGraphicFramePr>
        <p:xfrm>
          <a:off x="755072" y="2565977"/>
          <a:ext cx="6096000" cy="94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Scanner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sysin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 = new Scanner(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System.in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GB" dirty="0" err="1">
                          <a:latin typeface="Consolas" panose="020B0609020204030204" pitchFamily="49" charset="0"/>
                        </a:rPr>
                        <a:t>System.out.print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("Please type something: ");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String s =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sysin.nextLine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GB" dirty="0" err="1"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("You typed: " + s);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163441"/>
              </p:ext>
            </p:extLst>
          </p:nvPr>
        </p:nvGraphicFramePr>
        <p:xfrm>
          <a:off x="2092035" y="3710588"/>
          <a:ext cx="6096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onsolas" panose="020B0609020204030204" pitchFamily="49" charset="0"/>
                        </a:rPr>
                        <a:t>Please type something: hi there</a:t>
                      </a:r>
                    </a:p>
                    <a:p>
                      <a:r>
                        <a:rPr lang="en-IN" dirty="0">
                          <a:latin typeface="Consolas" panose="020B0609020204030204" pitchFamily="49" charset="0"/>
                        </a:rPr>
                        <a:t>You typed: hi there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29682" y="4501187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57;p14"/>
          <p:cNvPicPr preferRelativeResize="0"/>
          <p:nvPr/>
        </p:nvPicPr>
        <p:blipFill rotWithShape="1">
          <a:blip r:embed="rId4">
            <a:alphaModFix/>
          </a:blip>
          <a:srcRect r="60689"/>
          <a:stretch/>
        </p:blipFill>
        <p:spPr>
          <a:xfrm>
            <a:off x="8633054" y="41767"/>
            <a:ext cx="481263" cy="518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3464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FILE 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E03E6-16D3-47B5-8D89-B82489BFD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399" y="1000349"/>
            <a:ext cx="8849323" cy="3182679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GB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You can create an InputStream from a binary file or a Reader from a text file by supplying the pathname to the constructor</a:t>
            </a:r>
          </a:p>
          <a:p>
            <a:endParaRPr lang="en-IN" sz="18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indent="0">
              <a:buNone/>
            </a:pPr>
            <a:endParaRPr lang="en-IN" sz="18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791335"/>
              </p:ext>
            </p:extLst>
          </p:nvPr>
        </p:nvGraphicFramePr>
        <p:xfrm>
          <a:off x="713509" y="2108778"/>
          <a:ext cx="7827818" cy="800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27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677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nsolas" panose="020B0609020204030204" pitchFamily="49" charset="0"/>
                        </a:rPr>
                        <a:t>InputStream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 in = new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FileInputStream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("/Users/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kozen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/Documents/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myBinaryFile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");</a:t>
                      </a:r>
                    </a:p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Reader in = new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FileReader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("/Users/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kozen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/Documents/myTextFile.txt");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29682" y="4501187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57;p14"/>
          <p:cNvPicPr preferRelativeResize="0"/>
          <p:nvPr/>
        </p:nvPicPr>
        <p:blipFill rotWithShape="1">
          <a:blip r:embed="rId4">
            <a:alphaModFix/>
          </a:blip>
          <a:srcRect r="60689"/>
          <a:stretch/>
        </p:blipFill>
        <p:spPr>
          <a:xfrm>
            <a:off x="8633054" y="41767"/>
            <a:ext cx="481263" cy="518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5413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RESOURCE 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E03E6-16D3-47B5-8D89-B82489BFD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399" y="1000349"/>
            <a:ext cx="8849323" cy="3182679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GB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A resource is a file with some data that your program uses internally</a:t>
            </a:r>
          </a:p>
          <a:p>
            <a:pPr marL="114300" indent="0">
              <a:buNone/>
            </a:pPr>
            <a:r>
              <a:rPr lang="en-GB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	Example: background image, audio clip, or text</a:t>
            </a:r>
          </a:p>
          <a:p>
            <a:pPr>
              <a:buFont typeface="Courier New" pitchFamily="49" charset="0"/>
              <a:buChar char="o"/>
            </a:pPr>
            <a:r>
              <a:rPr lang="en-GB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Java looks for resources using your program’s </a:t>
            </a:r>
            <a:r>
              <a:rPr lang="en-GB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ClassLoader</a:t>
            </a:r>
            <a:endParaRPr lang="en-GB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GB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Resources must be on the </a:t>
            </a:r>
            <a:r>
              <a:rPr lang="en-GB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classpath</a:t>
            </a:r>
            <a:r>
              <a:rPr lang="en-GB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so that the ClassLoader can find them</a:t>
            </a:r>
          </a:p>
          <a:p>
            <a:endParaRPr lang="en-IN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indent="0">
              <a:buNone/>
            </a:pPr>
            <a:r>
              <a:rPr lang="en-GB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 </a:t>
            </a:r>
            <a:r>
              <a:rPr lang="en-GB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way to access a resource file as an </a:t>
            </a:r>
            <a:r>
              <a:rPr lang="en-GB" b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InputStream</a:t>
            </a:r>
            <a:endParaRPr lang="en-GB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endParaRPr lang="en-IN" sz="18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977482"/>
              </p:ext>
            </p:extLst>
          </p:nvPr>
        </p:nvGraphicFramePr>
        <p:xfrm>
          <a:off x="818708" y="3165992"/>
          <a:ext cx="712381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3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InputStream</a:t>
                      </a:r>
                      <a:r>
                        <a:rPr lang="en-GB" dirty="0"/>
                        <a:t> in = </a:t>
                      </a:r>
                      <a:r>
                        <a:rPr lang="en-GB" dirty="0" err="1"/>
                        <a:t>ClassLoader.getSystemResourceAsStream</a:t>
                      </a:r>
                      <a:r>
                        <a:rPr lang="en-GB" dirty="0"/>
                        <a:t>("</a:t>
                      </a:r>
                      <a:r>
                        <a:rPr lang="en-GB" dirty="0" err="1"/>
                        <a:t>myResource</a:t>
                      </a:r>
                      <a:r>
                        <a:rPr lang="en-GB" dirty="0"/>
                        <a:t>");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29682" y="4501187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57;p14"/>
          <p:cNvPicPr preferRelativeResize="0"/>
          <p:nvPr/>
        </p:nvPicPr>
        <p:blipFill rotWithShape="1">
          <a:blip r:embed="rId4">
            <a:alphaModFix/>
          </a:blip>
          <a:srcRect r="60689"/>
          <a:stretch/>
        </p:blipFill>
        <p:spPr>
          <a:xfrm>
            <a:off x="8633054" y="41767"/>
            <a:ext cx="481263" cy="518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9760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OUTPUT  DESTINATIONS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E03E6-16D3-47B5-8D89-B82489BFD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399" y="1000349"/>
            <a:ext cx="8849323" cy="3182679"/>
          </a:xfrm>
        </p:spPr>
        <p:txBody>
          <a:bodyPr/>
          <a:lstStyle/>
          <a:p>
            <a:pPr marL="114300" indent="0">
              <a:buNone/>
            </a:pPr>
            <a:r>
              <a:rPr lang="en-GB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Console</a:t>
            </a:r>
          </a:p>
          <a:p>
            <a:pPr marL="114300" indent="0">
              <a:buNone/>
            </a:pPr>
            <a:endParaRPr lang="en-GB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GB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To write text to the console, use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521728"/>
              </p:ext>
            </p:extLst>
          </p:nvPr>
        </p:nvGraphicFramePr>
        <p:xfrm>
          <a:off x="800986" y="2240959"/>
          <a:ext cx="7173433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3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Consolas" panose="020B0609020204030204" pitchFamily="49" charset="0"/>
                        </a:rPr>
                        <a:t>System.out.print</a:t>
                      </a:r>
                      <a:r>
                        <a:rPr lang="en-IN" dirty="0">
                          <a:latin typeface="Consolas" panose="020B0609020204030204" pitchFamily="49" charset="0"/>
                        </a:rPr>
                        <a:t> to print a string without a trailing newline,</a:t>
                      </a:r>
                    </a:p>
                    <a:p>
                      <a:r>
                        <a:rPr lang="en-IN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IN" dirty="0" err="1"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IN" dirty="0">
                          <a:latin typeface="Consolas" panose="020B0609020204030204" pitchFamily="49" charset="0"/>
                        </a:rPr>
                        <a:t> to print a string with a trailing newline,</a:t>
                      </a:r>
                    </a:p>
                    <a:p>
                      <a:r>
                        <a:rPr lang="en-IN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IN" dirty="0" err="1">
                          <a:latin typeface="Consolas" panose="020B0609020204030204" pitchFamily="49" charset="0"/>
                        </a:rPr>
                        <a:t>System.out.format</a:t>
                      </a:r>
                      <a:r>
                        <a:rPr lang="en-IN" dirty="0">
                          <a:latin typeface="Consolas" panose="020B0609020204030204" pitchFamily="49" charset="0"/>
                        </a:rPr>
                        <a:t> to print a formatted string.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29682" y="4501187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57;p14"/>
          <p:cNvPicPr preferRelativeResize="0"/>
          <p:nvPr/>
        </p:nvPicPr>
        <p:blipFill rotWithShape="1">
          <a:blip r:embed="rId4">
            <a:alphaModFix/>
          </a:blip>
          <a:srcRect r="60689"/>
          <a:stretch/>
        </p:blipFill>
        <p:spPr>
          <a:xfrm>
            <a:off x="8633054" y="41767"/>
            <a:ext cx="481263" cy="518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8619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27600" y="233550"/>
            <a:ext cx="5499042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600" b="1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EXAMPLES: </a:t>
            </a:r>
            <a:r>
              <a:rPr lang="en-GB" sz="16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READING THE COMMAND LINE ARGUMENTS</a:t>
            </a:r>
            <a:endParaRPr lang="en-IN" sz="1600"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E03E6-16D3-47B5-8D89-B82489BFD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338" y="864806"/>
            <a:ext cx="8849323" cy="3182679"/>
          </a:xfrm>
        </p:spPr>
        <p:txBody>
          <a:bodyPr/>
          <a:lstStyle/>
          <a:p>
            <a:pPr marL="114300" indent="0">
              <a:buFont typeface="Courier New" pitchFamily="49" charset="0"/>
              <a:buChar char="o"/>
            </a:pPr>
            <a:r>
              <a:rPr lang="en-GB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  Printing out user input</a:t>
            </a:r>
            <a:endParaRPr lang="en-IN" sz="18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9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29682" y="4501187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57;p14"/>
          <p:cNvPicPr preferRelativeResize="0"/>
          <p:nvPr/>
        </p:nvPicPr>
        <p:blipFill rotWithShape="1">
          <a:blip r:embed="rId4">
            <a:alphaModFix/>
          </a:blip>
          <a:srcRect r="60689"/>
          <a:stretch/>
        </p:blipFill>
        <p:spPr>
          <a:xfrm>
            <a:off x="8633054" y="41767"/>
            <a:ext cx="481263" cy="5181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848001"/>
              </p:ext>
            </p:extLst>
          </p:nvPr>
        </p:nvGraphicFramePr>
        <p:xfrm>
          <a:off x="4862286" y="3771900"/>
          <a:ext cx="4281714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81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Consolas" panose="020B0609020204030204" pitchFamily="49" charset="0"/>
                        </a:rPr>
                        <a:t>Please type something: hi there</a:t>
                      </a:r>
                    </a:p>
                    <a:p>
                      <a:r>
                        <a:rPr lang="en-IN" sz="1400" dirty="0">
                          <a:latin typeface="Consolas" panose="020B0609020204030204" pitchFamily="49" charset="0"/>
                        </a:rPr>
                        <a:t>You typed: hi there</a:t>
                      </a:r>
                    </a:p>
                    <a:p>
                      <a:r>
                        <a:rPr lang="en-IN" sz="1400" dirty="0">
                          <a:latin typeface="Consolas" panose="020B0609020204030204" pitchFamily="49" charset="0"/>
                        </a:rPr>
                        <a:t>Please type something: Java is cool!</a:t>
                      </a:r>
                    </a:p>
                    <a:p>
                      <a:r>
                        <a:rPr lang="en-IN" sz="1400" dirty="0">
                          <a:latin typeface="Consolas" panose="020B0609020204030204" pitchFamily="49" charset="0"/>
                        </a:rPr>
                        <a:t>    You typed: Java is cool!</a:t>
                      </a:r>
                    </a:p>
                    <a:p>
                      <a:r>
                        <a:rPr lang="en-IN" sz="1400" dirty="0">
                          <a:latin typeface="Consolas" panose="020B0609020204030204" pitchFamily="49" charset="0"/>
                        </a:rPr>
                        <a:t>    Please type something: bye</a:t>
                      </a:r>
                    </a:p>
                    <a:p>
                      <a:r>
                        <a:rPr lang="en-IN" sz="1400" dirty="0">
                          <a:latin typeface="Consolas" panose="020B0609020204030204" pitchFamily="49" charset="0"/>
                        </a:rPr>
                        <a:t>bye</a:t>
                      </a:r>
                      <a:endParaRPr lang="en-GB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62732"/>
              </p:ext>
            </p:extLst>
          </p:nvPr>
        </p:nvGraphicFramePr>
        <p:xfrm>
          <a:off x="489159" y="1333500"/>
          <a:ext cx="4940595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0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void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displayUserInput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while (true) {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System.out.print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("Please type something: ");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    String s =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sysin.nextLine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    if (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s.equals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("bye")) break;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("You typed: " + s);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("bye");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Sample run(user input is in green):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896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27600" y="233550"/>
            <a:ext cx="4935516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EXAMPLES :</a:t>
            </a:r>
            <a:endParaRPr lang="en-IN" sz="16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E03E6-16D3-47B5-8D89-B82489BFD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338" y="879320"/>
            <a:ext cx="8849323" cy="3182679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GB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Printing out a text file</a:t>
            </a:r>
            <a:endParaRPr lang="en-IN" sz="18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8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29682" y="4501187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57;p14"/>
          <p:cNvPicPr preferRelativeResize="0"/>
          <p:nvPr/>
        </p:nvPicPr>
        <p:blipFill rotWithShape="1">
          <a:blip r:embed="rId4">
            <a:alphaModFix/>
          </a:blip>
          <a:srcRect r="60689"/>
          <a:stretch/>
        </p:blipFill>
        <p:spPr>
          <a:xfrm>
            <a:off x="8633054" y="41767"/>
            <a:ext cx="481263" cy="5181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537641"/>
              </p:ext>
            </p:extLst>
          </p:nvPr>
        </p:nvGraphicFramePr>
        <p:xfrm>
          <a:off x="685102" y="1464783"/>
          <a:ext cx="4940595" cy="307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0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void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displayTextFile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(String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fileName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try (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InputStream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 in =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    new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BufferedInputStream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(new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FileInputStream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fileName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)); Scanner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scanner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 = new Scanner( in )) {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    while (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scanner.hasNextLine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()) {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scanner.nextLine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());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    }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} catch (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IOException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 e) {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("File could not be read");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30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" descr="Image result for paint splatter ppt background"/>
          <p:cNvPicPr preferRelativeResize="0"/>
          <p:nvPr/>
        </p:nvPicPr>
        <p:blipFill rotWithShape="1">
          <a:blip r:embed="rId3">
            <a:alphaModFix/>
          </a:blip>
          <a:srcRect b="9346"/>
          <a:stretch/>
        </p:blipFill>
        <p:spPr>
          <a:xfrm>
            <a:off x="0" y="-377685"/>
            <a:ext cx="9144001" cy="552118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"/>
          <p:cNvSpPr/>
          <p:nvPr/>
        </p:nvSpPr>
        <p:spPr>
          <a:xfrm>
            <a:off x="2794295" y="1051650"/>
            <a:ext cx="3568200" cy="30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2800" b="1" dirty="0">
                <a:latin typeface="Roboto" panose="02000000000000000000" pitchFamily="2" charset="0"/>
                <a:ea typeface="Roboto" panose="02000000000000000000" pitchFamily="2" charset="0"/>
              </a:rPr>
              <a:t>Basic I/O Operations In Java</a:t>
            </a:r>
          </a:p>
        </p:txBody>
      </p:sp>
      <p:cxnSp>
        <p:nvCxnSpPr>
          <p:cNvPr id="167" name="Google Shape;167;p2"/>
          <p:cNvCxnSpPr/>
          <p:nvPr/>
        </p:nvCxnSpPr>
        <p:spPr>
          <a:xfrm>
            <a:off x="6362495" y="1036496"/>
            <a:ext cx="0" cy="14865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" name="Google Shape;168;p2"/>
          <p:cNvCxnSpPr/>
          <p:nvPr/>
        </p:nvCxnSpPr>
        <p:spPr>
          <a:xfrm>
            <a:off x="2818672" y="2571750"/>
            <a:ext cx="600" cy="15069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" name="Google Shape;169;p2"/>
          <p:cNvCxnSpPr/>
          <p:nvPr/>
        </p:nvCxnSpPr>
        <p:spPr>
          <a:xfrm>
            <a:off x="2791146" y="4078650"/>
            <a:ext cx="17307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" name="Google Shape;170;p2"/>
          <p:cNvCxnSpPr/>
          <p:nvPr/>
        </p:nvCxnSpPr>
        <p:spPr>
          <a:xfrm>
            <a:off x="4590583" y="1063838"/>
            <a:ext cx="17841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1" name="Google Shape;171;p2" descr="Image result for ethnu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7100" y="-762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"/>
          <p:cNvPicPr preferRelativeResize="0"/>
          <p:nvPr/>
        </p:nvPicPr>
        <p:blipFill rotWithShape="1">
          <a:blip r:embed="rId5">
            <a:alphaModFix/>
          </a:blip>
          <a:srcRect b="27752"/>
          <a:stretch/>
        </p:blipFill>
        <p:spPr>
          <a:xfrm rot="-1217309">
            <a:off x="8361351" y="4144408"/>
            <a:ext cx="692727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81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EXAMPLES :</a:t>
            </a:r>
            <a:endParaRPr lang="en-IN" sz="16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346528"/>
              </p:ext>
            </p:extLst>
          </p:nvPr>
        </p:nvGraphicFramePr>
        <p:xfrm>
          <a:off x="685102" y="1464783"/>
          <a:ext cx="6576935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76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void displayTextFile2(String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fileName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char[] buffer = new char[256];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try (Reader in = new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BufferedReader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(new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FileReader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fileName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))) {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    for (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 n = in .read(buffer); n != -1; n = in .read(buffer)) {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System.out.print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(new String(buffer, 0, n));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    }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} catch (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IOException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 e) {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("File could not be read");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29682" y="4501187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57;p14"/>
          <p:cNvPicPr preferRelativeResize="0"/>
          <p:nvPr/>
        </p:nvPicPr>
        <p:blipFill rotWithShape="1">
          <a:blip r:embed="rId4">
            <a:alphaModFix/>
          </a:blip>
          <a:srcRect r="60689"/>
          <a:stretch/>
        </p:blipFill>
        <p:spPr>
          <a:xfrm>
            <a:off x="8633054" y="41767"/>
            <a:ext cx="481263" cy="518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9320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EXAMPLES :</a:t>
            </a:r>
            <a:endParaRPr lang="en-IN" sz="16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E03E6-16D3-47B5-8D89-B82489BFD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399" y="1000349"/>
            <a:ext cx="8849323" cy="3182679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GB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Copying a text file</a:t>
            </a:r>
            <a:endParaRPr lang="en-IN" sz="18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976907"/>
              </p:ext>
            </p:extLst>
          </p:nvPr>
        </p:nvGraphicFramePr>
        <p:xfrm>
          <a:off x="95693" y="1496681"/>
          <a:ext cx="8951028" cy="2865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0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0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long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copyTextFile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(File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inFile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File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outFile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    if (!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inFile.exists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()) {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System.out.print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("Input file does not exist");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        return -1;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    }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    if (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outFile.exists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()) {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System.out.print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("Output file exists; overwrite [yes/no]? ");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        if (!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sysin.nextLine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().equals("yes")) return -1;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try (Reader in = new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BufferedReader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(new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FileReader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inFile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)); Writer out = new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BufferedWriter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(new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FileWriter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outFile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))) {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return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in.transferTo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(out);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} catch (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IOException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 e) {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("File was not copied");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return -1;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29682" y="4501187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57;p14"/>
          <p:cNvPicPr preferRelativeResize="0"/>
          <p:nvPr/>
        </p:nvPicPr>
        <p:blipFill rotWithShape="1">
          <a:blip r:embed="rId4">
            <a:alphaModFix/>
          </a:blip>
          <a:srcRect r="60689"/>
          <a:stretch/>
        </p:blipFill>
        <p:spPr>
          <a:xfrm>
            <a:off x="8633054" y="41767"/>
            <a:ext cx="481263" cy="518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0986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EXAMPLES :</a:t>
            </a:r>
            <a:endParaRPr lang="en-IN" sz="16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E03E6-16D3-47B5-8D89-B82489BFD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399" y="1000349"/>
            <a:ext cx="8849323" cy="3182679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GB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Copying a binary file</a:t>
            </a:r>
            <a:endParaRPr lang="en-IN" sz="18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940423"/>
              </p:ext>
            </p:extLst>
          </p:nvPr>
        </p:nvGraphicFramePr>
        <p:xfrm>
          <a:off x="685102" y="1464783"/>
          <a:ext cx="8054861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54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void </a:t>
                      </a:r>
                      <a:r>
                        <a:rPr lang="en-GB" sz="1400" b="0" i="0" u="none" strike="noStrike" cap="none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copyBinaryFile</a:t>
                      </a:r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(File </a:t>
                      </a:r>
                      <a:r>
                        <a:rPr lang="en-GB" sz="1400" b="0" i="0" u="none" strike="noStrike" cap="none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inFile</a:t>
                      </a:r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, File </a:t>
                      </a:r>
                      <a:r>
                        <a:rPr lang="en-GB" sz="1400" b="0" i="0" u="none" strike="noStrike" cap="none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outFile</a:t>
                      </a:r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) {</a:t>
                      </a:r>
                    </a:p>
                    <a:p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        if (!</a:t>
                      </a:r>
                      <a:r>
                        <a:rPr lang="en-GB" sz="1400" b="0" i="0" u="none" strike="noStrike" cap="none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inFile.exists</a:t>
                      </a:r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()) {</a:t>
                      </a:r>
                    </a:p>
                    <a:p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            </a:t>
                      </a:r>
                      <a:r>
                        <a:rPr lang="en-GB" sz="1400" b="0" i="0" u="none" strike="noStrike" cap="none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System.out.print</a:t>
                      </a:r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("Input file does not exist");</a:t>
                      </a:r>
                    </a:p>
                    <a:p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            return;</a:t>
                      </a:r>
                    </a:p>
                    <a:p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        }</a:t>
                      </a:r>
                    </a:p>
                    <a:p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        if (</a:t>
                      </a:r>
                      <a:r>
                        <a:rPr lang="en-GB" sz="1400" b="0" i="0" u="none" strike="noStrike" cap="none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outFile.exists</a:t>
                      </a:r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()) {</a:t>
                      </a:r>
                    </a:p>
                    <a:p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            </a:t>
                      </a:r>
                      <a:r>
                        <a:rPr lang="en-GB" sz="1400" b="0" i="0" u="none" strike="noStrike" cap="none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System.out.print</a:t>
                      </a:r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("Output file exists; overwrite [yes/no]? ");</a:t>
                      </a:r>
                    </a:p>
                    <a:p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            if (!</a:t>
                      </a:r>
                      <a:r>
                        <a:rPr lang="en-GB" sz="1400" b="0" i="0" u="none" strike="noStrike" cap="none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sysin.nextLine</a:t>
                      </a:r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().equals("yes")) return;</a:t>
                      </a:r>
                    </a:p>
                    <a:p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        }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29682" y="4501187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57;p14"/>
          <p:cNvPicPr preferRelativeResize="0"/>
          <p:nvPr/>
        </p:nvPicPr>
        <p:blipFill rotWithShape="1">
          <a:blip r:embed="rId4">
            <a:alphaModFix/>
          </a:blip>
          <a:srcRect r="60689"/>
          <a:stretch/>
        </p:blipFill>
        <p:spPr>
          <a:xfrm>
            <a:off x="8633054" y="41767"/>
            <a:ext cx="481263" cy="518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2925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EXAMPLES :</a:t>
            </a:r>
            <a:endParaRPr lang="en-IN" sz="16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E03E6-16D3-47B5-8D89-B82489BFD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399" y="1000349"/>
            <a:ext cx="8849323" cy="3182679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GB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Copying a binary file</a:t>
            </a:r>
            <a:endParaRPr lang="en-IN" sz="18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543296"/>
              </p:ext>
            </p:extLst>
          </p:nvPr>
        </p:nvGraphicFramePr>
        <p:xfrm>
          <a:off x="685102" y="1464783"/>
          <a:ext cx="8054861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54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try (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InputStream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 in =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new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BufferedInputStream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(new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FileInputStream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inFile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));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OutputStream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 out =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new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BufferedOutputStream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(new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FileOutputStream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outFile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))) {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for (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 c = in .read(); c != -1; c = in .read()) {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out.write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(c);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} catch (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IOException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 e) {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("File was not copied");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29682" y="4501187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57;p14"/>
          <p:cNvPicPr preferRelativeResize="0"/>
          <p:nvPr/>
        </p:nvPicPr>
        <p:blipFill rotWithShape="1">
          <a:blip r:embed="rId4">
            <a:alphaModFix/>
          </a:blip>
          <a:srcRect r="60689"/>
          <a:stretch/>
        </p:blipFill>
        <p:spPr>
          <a:xfrm>
            <a:off x="8633054" y="41767"/>
            <a:ext cx="481263" cy="518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130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EXAMPLES</a:t>
            </a:r>
            <a:r>
              <a:rPr lang="en-GB" sz="1600" dirty="0">
                <a:solidFill>
                  <a:schemeClr val="bg1"/>
                </a:solidFill>
              </a:rPr>
              <a:t> :</a:t>
            </a:r>
            <a:endParaRPr lang="en-IN" sz="1600"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E03E6-16D3-47B5-8D89-B82489BFD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399" y="1000349"/>
            <a:ext cx="8849323" cy="3182679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GB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Printing out a text resource file</a:t>
            </a:r>
            <a:endParaRPr lang="en-IN" sz="18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784643"/>
              </p:ext>
            </p:extLst>
          </p:nvPr>
        </p:nvGraphicFramePr>
        <p:xfrm>
          <a:off x="685102" y="1464783"/>
          <a:ext cx="8054861" cy="1798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54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void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displayTextResourceFile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(String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fileName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InputStream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 in =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ClassLoader.getSystemResourceAsStream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fileName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Scanner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scanner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 = new Scanner( in );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while (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scanner.hasNextLine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()) {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scanner.nextLine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());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scanner.close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29682" y="4501187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57;p14"/>
          <p:cNvPicPr preferRelativeResize="0"/>
          <p:nvPr/>
        </p:nvPicPr>
        <p:blipFill rotWithShape="1">
          <a:blip r:embed="rId4">
            <a:alphaModFix/>
          </a:blip>
          <a:srcRect r="60689"/>
          <a:stretch/>
        </p:blipFill>
        <p:spPr>
          <a:xfrm>
            <a:off x="8633054" y="41767"/>
            <a:ext cx="481263" cy="518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2803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3" name="Google Shape;823;p20"/>
          <p:cNvPicPr preferRelativeResize="0"/>
          <p:nvPr/>
        </p:nvPicPr>
        <p:blipFill rotWithShape="1">
          <a:blip r:embed="rId3">
            <a:alphaModFix/>
          </a:blip>
          <a:srcRect b="9288"/>
          <a:stretch/>
        </p:blipFill>
        <p:spPr>
          <a:xfrm>
            <a:off x="0" y="0"/>
            <a:ext cx="93554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20"/>
          <p:cNvSpPr txBox="1"/>
          <p:nvPr/>
        </p:nvSpPr>
        <p:spPr>
          <a:xfrm>
            <a:off x="2872050" y="2148411"/>
            <a:ext cx="3399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3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5" name="Google Shape;825;p20"/>
          <p:cNvPicPr preferRelativeResize="0"/>
          <p:nvPr/>
        </p:nvPicPr>
        <p:blipFill rotWithShape="1">
          <a:blip r:embed="rId4">
            <a:alphaModFix/>
          </a:blip>
          <a:srcRect b="27752"/>
          <a:stretch/>
        </p:blipFill>
        <p:spPr>
          <a:xfrm rot="-1762720">
            <a:off x="8424394" y="4144408"/>
            <a:ext cx="692726" cy="914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6" name="Google Shape;826;p20" descr="Image result for ethnu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43300" y="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460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0;p15">
            <a:extLst>
              <a:ext uri="{FF2B5EF4-FFF2-40B4-BE49-F238E27FC236}">
                <a16:creationId xmlns:a16="http://schemas.microsoft.com/office/drawing/2014/main" id="{83AECAAF-C2FF-44CE-A709-4D7A06616D77}"/>
              </a:ext>
            </a:extLst>
          </p:cNvPr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INPUT / OUTPUT STREAMS</a:t>
            </a:r>
          </a:p>
        </p:txBody>
      </p:sp>
    </p:spTree>
    <p:extLst>
      <p:ext uri="{BB962C8B-B14F-4D97-AF65-F5344CB8AC3E}">
        <p14:creationId xmlns:p14="http://schemas.microsoft.com/office/powerpoint/2010/main" val="45365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INPUT / OUTPUT STREAMS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E03E6-16D3-47B5-8D89-B82489BFD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399" y="1000349"/>
            <a:ext cx="8849323" cy="3182679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Streams represent the flow of data and that data can be in any format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150000"/>
              <a:buFont typeface="Courier New" panose="02070309020205020404" pitchFamily="49" charset="0"/>
              <a:buChar char="o"/>
            </a:pPr>
            <a:r>
              <a:rPr lang="nb-NO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Like (byte, text, primitive data type, etc)</a:t>
            </a:r>
            <a:endParaRPr lang="en-GB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To write data into a destination, the output stream is used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To read the data, the input stream is used</a:t>
            </a:r>
            <a:endParaRPr lang="en-IN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7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7;p14"/>
          <p:cNvPicPr preferRelativeResize="0"/>
          <p:nvPr/>
        </p:nvPicPr>
        <p:blipFill rotWithShape="1">
          <a:blip r:embed="rId4">
            <a:alphaModFix/>
          </a:blip>
          <a:srcRect r="60689"/>
          <a:stretch/>
        </p:blipFill>
        <p:spPr>
          <a:xfrm>
            <a:off x="8603372" y="79410"/>
            <a:ext cx="481263" cy="518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437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27599" y="233550"/>
            <a:ext cx="5066333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DIFFERENT FORMATS OF READING AND WRITING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E03E6-16D3-47B5-8D89-B82489BFD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400" y="1000349"/>
            <a:ext cx="6378062" cy="3182679"/>
          </a:xfrm>
        </p:spPr>
        <p:txBody>
          <a:bodyPr/>
          <a:lstStyle/>
          <a:p>
            <a:pPr marL="114300" indent="0">
              <a:lnSpc>
                <a:spcPct val="200000"/>
              </a:lnSpc>
              <a:buNone/>
            </a:pPr>
            <a:r>
              <a:rPr lang="en-GB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Types of data 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Binary data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Text data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Formatted data 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Buffering</a:t>
            </a:r>
            <a:endParaRPr lang="en-IN" sz="16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7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7;p14"/>
          <p:cNvPicPr preferRelativeResize="0"/>
          <p:nvPr/>
        </p:nvPicPr>
        <p:blipFill rotWithShape="1">
          <a:blip r:embed="rId4">
            <a:alphaModFix/>
          </a:blip>
          <a:srcRect r="60689"/>
          <a:stretch/>
        </p:blipFill>
        <p:spPr>
          <a:xfrm>
            <a:off x="8603372" y="79410"/>
            <a:ext cx="481263" cy="518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0160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INPUT / OUTPUT STREAMS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E03E6-16D3-47B5-8D89-B82489BFD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88" y="1000349"/>
            <a:ext cx="9090212" cy="3182679"/>
          </a:xfrm>
        </p:spPr>
        <p:txBody>
          <a:bodyPr/>
          <a:lstStyle/>
          <a:p>
            <a:pPr marL="114300" indent="0">
              <a:lnSpc>
                <a:spcPct val="200000"/>
              </a:lnSpc>
              <a:buNone/>
            </a:pPr>
            <a:r>
              <a:rPr lang="en-GB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Binary data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Data will be read in byte format : 0’s and 1’s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“</a:t>
            </a:r>
            <a:r>
              <a:rPr lang="en-GB" sz="1600" b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FileInputStream</a:t>
            </a:r>
            <a:r>
              <a:rPr lang="en-GB" sz="16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”</a:t>
            </a:r>
            <a:r>
              <a:rPr lang="en-GB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 and “</a:t>
            </a:r>
            <a:r>
              <a:rPr lang="en-GB" sz="1600" b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FileOutputStream</a:t>
            </a:r>
            <a:r>
              <a:rPr lang="en-GB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 “classes are used for reading the content as a byte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In this way, for every byte, the compiler will send a request to the OS</a:t>
            </a:r>
            <a:endParaRPr lang="en-IN" sz="16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7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7;p14"/>
          <p:cNvPicPr preferRelativeResize="0"/>
          <p:nvPr/>
        </p:nvPicPr>
        <p:blipFill rotWithShape="1">
          <a:blip r:embed="rId4">
            <a:alphaModFix/>
          </a:blip>
          <a:srcRect r="60689"/>
          <a:stretch/>
        </p:blipFill>
        <p:spPr>
          <a:xfrm>
            <a:off x="8603372" y="79410"/>
            <a:ext cx="481263" cy="518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6248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INPUT / OUTPUT STREAMS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170064"/>
              </p:ext>
            </p:extLst>
          </p:nvPr>
        </p:nvGraphicFramePr>
        <p:xfrm>
          <a:off x="616857" y="1271269"/>
          <a:ext cx="6100032" cy="2702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0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2419"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GB" dirty="0">
                          <a:latin typeface="Consolas" panose="020B0609020204030204" pitchFamily="49" charset="0"/>
                          <a:ea typeface="Roboto" panose="020B0604020202020204" charset="0"/>
                        </a:rPr>
                        <a:t>more test.txt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GB" dirty="0">
                        <a:latin typeface="Consolas" panose="020B0609020204030204" pitchFamily="49" charset="0"/>
                        <a:ea typeface="Roboto" panose="020B0604020202020204" charset="0"/>
                      </a:endParaRPr>
                    </a:p>
                    <a:p>
                      <a:r>
                        <a:rPr lang="en-GB" dirty="0">
                          <a:latin typeface="Consolas" panose="020B0609020204030204" pitchFamily="49" charset="0"/>
                          <a:ea typeface="Roboto" panose="020B0604020202020204" charset="0"/>
                        </a:rPr>
                        <a:t>This is a text file.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  <a:ea typeface="Roboto" panose="020B0604020202020204" charset="0"/>
                        </a:rPr>
                        <a:t>It contains two lines.</a:t>
                      </a:r>
                    </a:p>
                    <a:p>
                      <a:endParaRPr lang="en-GB" dirty="0">
                        <a:latin typeface="Consolas" panose="020B0609020204030204" pitchFamily="49" charset="0"/>
                        <a:ea typeface="Roboto" panose="020B0604020202020204" charset="0"/>
                      </a:endParaRP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GB" dirty="0" err="1">
                          <a:latin typeface="Consolas" panose="020B0609020204030204" pitchFamily="49" charset="0"/>
                          <a:ea typeface="Roboto" panose="020B0604020202020204" charset="0"/>
                        </a:rPr>
                        <a:t>hexdump</a:t>
                      </a:r>
                      <a:r>
                        <a:rPr lang="en-GB" dirty="0">
                          <a:latin typeface="Consolas" panose="020B0609020204030204" pitchFamily="49" charset="0"/>
                          <a:ea typeface="Roboto" panose="020B0604020202020204" charset="0"/>
                        </a:rPr>
                        <a:t> test.txt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GB" dirty="0">
                        <a:latin typeface="Consolas" panose="020B0609020204030204" pitchFamily="49" charset="0"/>
                        <a:ea typeface="Roboto" panose="020B0604020202020204" charset="0"/>
                      </a:endParaRPr>
                    </a:p>
                    <a:p>
                      <a:r>
                        <a:rPr lang="en-GB" dirty="0">
                          <a:latin typeface="Consolas" panose="020B0609020204030204" pitchFamily="49" charset="0"/>
                          <a:ea typeface="Roboto" panose="020B0604020202020204" charset="0"/>
                        </a:rPr>
                        <a:t>0000000 54 68 69 73 20 69 73 20 61 20 74 65 78 74 20 66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  <a:ea typeface="Roboto" panose="020B0604020202020204" charset="0"/>
                        </a:rPr>
                        <a:t>0000010 69 6c 65 2e 0a 49 74 20 63 6f 6e 74 61 69 6e 73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  <a:ea typeface="Roboto" panose="020B0604020202020204" charset="0"/>
                        </a:rPr>
                        <a:t>0000020 20 74 77 6f 20 6c 69 6e 65 73 2e 0a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  <a:ea typeface="Roboto" panose="020B0604020202020204" charset="0"/>
                        </a:rPr>
                        <a:t>000002c</a:t>
                      </a:r>
                    </a:p>
                    <a:p>
                      <a:endParaRPr lang="en-GB" dirty="0">
                        <a:latin typeface="Consolas" panose="020B0609020204030204" pitchFamily="49" charset="0"/>
                        <a:ea typeface="Roboto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7;p14"/>
          <p:cNvPicPr preferRelativeResize="0"/>
          <p:nvPr/>
        </p:nvPicPr>
        <p:blipFill rotWithShape="1">
          <a:blip r:embed="rId4">
            <a:alphaModFix/>
          </a:blip>
          <a:srcRect r="60689"/>
          <a:stretch/>
        </p:blipFill>
        <p:spPr>
          <a:xfrm>
            <a:off x="8603372" y="79410"/>
            <a:ext cx="481263" cy="518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4602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INPUT / OUTPUT STREAMS</a:t>
            </a:r>
          </a:p>
        </p:txBody>
      </p:sp>
      <p:pic>
        <p:nvPicPr>
          <p:cNvPr id="7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7;p14"/>
          <p:cNvPicPr preferRelativeResize="0"/>
          <p:nvPr/>
        </p:nvPicPr>
        <p:blipFill rotWithShape="1">
          <a:blip r:embed="rId4">
            <a:alphaModFix/>
          </a:blip>
          <a:srcRect r="60689"/>
          <a:stretch/>
        </p:blipFill>
        <p:spPr>
          <a:xfrm>
            <a:off x="8603372" y="79410"/>
            <a:ext cx="481263" cy="5181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52117"/>
              </p:ext>
            </p:extLst>
          </p:nvPr>
        </p:nvGraphicFramePr>
        <p:xfrm>
          <a:off x="149270" y="828105"/>
          <a:ext cx="8919426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2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import </a:t>
                      </a:r>
                      <a:r>
                        <a:rPr lang="en-GB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java.io.File</a:t>
                      </a: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import </a:t>
                      </a:r>
                      <a:r>
                        <a:rPr lang="en-GB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java.io.FileInputStream</a:t>
                      </a: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import </a:t>
                      </a:r>
                      <a:r>
                        <a:rPr lang="en-GB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java.io.FileNotFoundException</a:t>
                      </a: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import </a:t>
                      </a:r>
                      <a:r>
                        <a:rPr lang="en-GB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java.io.DataOutputStream</a:t>
                      </a: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import </a:t>
                      </a:r>
                      <a:r>
                        <a:rPr lang="en-GB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java.io.FileOutputStream</a:t>
                      </a: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import </a:t>
                      </a:r>
                      <a:r>
                        <a:rPr lang="en-GB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java.io.IOException</a:t>
                      </a: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class Main {</a:t>
                      </a:r>
                    </a:p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public static void main(String[] </a:t>
                      </a:r>
                      <a:r>
                        <a:rPr lang="en-GB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File </a:t>
                      </a:r>
                      <a:r>
                        <a:rPr lang="en-GB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</a:t>
                      </a: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new File("read.bin");</a:t>
                      </a:r>
                    </a:p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GB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FileOutputStream</a:t>
                      </a: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fos</a:t>
                      </a: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null;</a:t>
                      </a:r>
                    </a:p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GB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DataOutputStream</a:t>
                      </a: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= null;</a:t>
                      </a:r>
                    </a:p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try {</a:t>
                      </a:r>
                    </a:p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GB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fos</a:t>
                      </a: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new </a:t>
                      </a:r>
                      <a:r>
                        <a:rPr lang="en-GB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FileOutputStream</a:t>
                      </a: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(file);</a:t>
                      </a:r>
                    </a:p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dos = new </a:t>
                      </a:r>
                      <a:r>
                        <a:rPr lang="en-GB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DataOutputStream</a:t>
                      </a: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fos</a:t>
                      </a: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GB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dos.writeInt</a:t>
                      </a: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(50244);</a:t>
                      </a:r>
                    </a:p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GB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dos.writeDouble</a:t>
                      </a: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(400.253);</a:t>
                      </a:r>
                    </a:p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GB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dos.writeChar</a:t>
                      </a: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('d');</a:t>
                      </a:r>
                    </a:p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GB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dos.flush</a:t>
                      </a: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catch (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IOException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 e) {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e.printStackTrace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    } finally {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        try {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            if (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fos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 != null) {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               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fos.close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            }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            if (dos != null) {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               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dos.close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            }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        } catch (Exception e) {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            </a:t>
                      </a:r>
                      <a:r>
                        <a:rPr lang="en-GB" sz="1200" dirty="0" err="1">
                          <a:latin typeface="Consolas" panose="020B0609020204030204" pitchFamily="49" charset="0"/>
                        </a:rPr>
                        <a:t>e.printStackTrace</a:t>
                      </a:r>
                      <a:r>
                        <a:rPr lang="en-GB" sz="1200" dirty="0"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        }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    }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}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0827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0FA0431B840742ACA69839DA3969E6" ma:contentTypeVersion="0" ma:contentTypeDescription="Create a new document." ma:contentTypeScope="" ma:versionID="f1370d18723bb47a973f472204515b9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F150E5-E22B-423D-AC72-8EF9B4EE7972}"/>
</file>

<file path=customXml/itemProps2.xml><?xml version="1.0" encoding="utf-8"?>
<ds:datastoreItem xmlns:ds="http://schemas.openxmlformats.org/officeDocument/2006/customXml" ds:itemID="{8B8548DA-FC80-4DFB-9FC2-231D2996EB33}"/>
</file>

<file path=customXml/itemProps3.xml><?xml version="1.0" encoding="utf-8"?>
<ds:datastoreItem xmlns:ds="http://schemas.openxmlformats.org/officeDocument/2006/customXml" ds:itemID="{BB0F1A33-5B41-40D2-A43F-9913F4779800}"/>
</file>

<file path=docProps/app.xml><?xml version="1.0" encoding="utf-8"?>
<Properties xmlns="http://schemas.openxmlformats.org/officeDocument/2006/extended-properties" xmlns:vt="http://schemas.openxmlformats.org/officeDocument/2006/docPropsVTypes">
  <TotalTime>14878</TotalTime>
  <Words>2944</Words>
  <Application>Microsoft Office PowerPoint</Application>
  <PresentationFormat>On-screen Show (16:9)</PresentationFormat>
  <Paragraphs>376</Paragraphs>
  <Slides>35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Consolas</vt:lpstr>
      <vt:lpstr>Wingdings</vt:lpstr>
      <vt:lpstr>Roboto</vt:lpstr>
      <vt:lpstr>Courier New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</dc:creator>
  <cp:lastModifiedBy>Paramesh g</cp:lastModifiedBy>
  <cp:revision>482</cp:revision>
  <dcterms:modified xsi:type="dcterms:W3CDTF">2021-11-18T08:30:43Z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0x010100C80FA0431B840742ACA69839DA3969E6</vt:lpwstr>
  </property>
</Properties>
</file>