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0" r:id="rId2"/>
    <p:sldId id="282" r:id="rId3"/>
    <p:sldId id="281" r:id="rId4"/>
    <p:sldId id="258" r:id="rId5"/>
    <p:sldId id="259" r:id="rId6"/>
    <p:sldId id="260" r:id="rId7"/>
    <p:sldId id="266" r:id="rId8"/>
    <p:sldId id="268" r:id="rId9"/>
    <p:sldId id="269" r:id="rId10"/>
    <p:sldId id="272" r:id="rId11"/>
    <p:sldId id="273" r:id="rId12"/>
    <p:sldId id="275" r:id="rId13"/>
    <p:sldId id="276" r:id="rId14"/>
    <p:sldId id="277" r:id="rId15"/>
    <p:sldId id="278" r:id="rId16"/>
    <p:sldId id="279" r:id="rId17"/>
    <p:sldId id="263"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F6C23-A96F-424B-8FA8-2B2C6B640A3C}" type="datetimeFigureOut">
              <a:rPr lang="en-US" smtClean="0"/>
              <a:pPr/>
              <a:t>1/14/2021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A4CE8-F16B-4004-B5BE-012DC03C1E6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GB" sz="1100" b="0" i="0" u="none" strike="noStrike" cap="none" dirty="0">
                <a:solidFill>
                  <a:srgbClr val="000000"/>
                </a:solidFill>
                <a:effectLst/>
                <a:latin typeface="Arial"/>
                <a:ea typeface="Arial"/>
                <a:cs typeface="Arial"/>
                <a:sym typeface="Arial"/>
              </a:rPr>
              <a:t>Correct Answer : A</a:t>
            </a:r>
          </a:p>
          <a:p>
            <a:pPr fontAlgn="base"/>
            <a:r>
              <a:rPr lang="en-GB" sz="1100" b="0" i="0" u="none" strike="noStrike" cap="none" dirty="0">
                <a:solidFill>
                  <a:srgbClr val="000000"/>
                </a:solidFill>
                <a:effectLst/>
                <a:latin typeface="Arial"/>
                <a:ea typeface="Arial"/>
                <a:cs typeface="Arial"/>
                <a:sym typeface="Arial"/>
              </a:rPr>
              <a:t>The program starts with the main method. Two objects namely st1, st2 of the class Student are created, initialised to their specific values and are then printed. If they are not initialised to some value, the default values will be printed. The default value for String is null, for int it is '0' and for char it is '\u0000', so it prints nothing. Here name and section is initialized for the object st1 and only marks is initialized for st2. For the uninitialized values, the program prints the defaults. </a:t>
            </a:r>
            <a:br>
              <a:rPr lang="en-GB" sz="1100" b="0" i="0" u="none" strike="noStrike" cap="none" dirty="0">
                <a:solidFill>
                  <a:srgbClr val="000000"/>
                </a:solidFill>
                <a:effectLst/>
                <a:latin typeface="Arial"/>
                <a:ea typeface="Arial"/>
                <a:cs typeface="Arial"/>
                <a:sym typeface="Arial"/>
              </a:rPr>
            </a:br>
            <a:r>
              <a:rPr lang="en-GB" sz="1100" b="0" i="0" u="none" strike="noStrike" cap="none" dirty="0">
                <a:solidFill>
                  <a:srgbClr val="000000"/>
                </a:solidFill>
                <a:effectLst/>
                <a:latin typeface="Arial"/>
                <a:ea typeface="Arial"/>
                <a:cs typeface="Arial"/>
                <a:sym typeface="Arial"/>
              </a:rPr>
              <a:t>Hence, the answer is </a:t>
            </a:r>
            <a:r>
              <a:rPr lang="en-GB" sz="1100" b="1" i="0" u="none" strike="noStrike" cap="none" dirty="0">
                <a:solidFill>
                  <a:srgbClr val="000000"/>
                </a:solidFill>
                <a:effectLst/>
                <a:latin typeface="Arial"/>
                <a:ea typeface="Arial"/>
                <a:cs typeface="Arial"/>
                <a:sym typeface="Arial"/>
              </a:rPr>
              <a:t>A</a:t>
            </a:r>
            <a:r>
              <a:rPr lang="en-GB" sz="1100" b="0" i="0" u="none" strike="noStrike" cap="none" dirty="0">
                <a:solidFill>
                  <a:srgbClr val="000000"/>
                </a:solidFill>
                <a:effectLst/>
                <a:latin typeface="Arial"/>
                <a:ea typeface="Arial"/>
                <a:cs typeface="Arial"/>
                <a:sym typeface="Arial"/>
              </a:rPr>
              <a:t>.</a:t>
            </a:r>
          </a:p>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217503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GB" sz="1100" b="0" i="0" u="none" strike="noStrike" cap="none" dirty="0">
                <a:solidFill>
                  <a:srgbClr val="000000"/>
                </a:solidFill>
                <a:effectLst/>
                <a:latin typeface="Arial"/>
                <a:ea typeface="Arial"/>
                <a:cs typeface="Arial"/>
                <a:sym typeface="Arial"/>
              </a:rPr>
              <a:t>Correct Answer : B</a:t>
            </a:r>
          </a:p>
          <a:p>
            <a:pPr fontAlgn="base"/>
            <a:r>
              <a:rPr lang="en-GB" sz="1100" b="0" i="0" u="none" strike="noStrike" cap="none" dirty="0">
                <a:solidFill>
                  <a:srgbClr val="000000"/>
                </a:solidFill>
                <a:effectLst/>
                <a:latin typeface="Arial"/>
                <a:ea typeface="Arial"/>
                <a:cs typeface="Arial"/>
                <a:sym typeface="Arial"/>
              </a:rPr>
              <a:t>The program starts with the main method. Two objects namely st1, st2 of the class Student are created. We have to notice the st1 = st2, which means both references st1 and st2 are pointing to the same reference. So either we initialize using st1 or using st2, both modify the same object and hence it prints the initialized values. </a:t>
            </a:r>
            <a:br>
              <a:rPr lang="en-GB" sz="1100" b="0" i="0" u="none" strike="noStrike" cap="none" dirty="0">
                <a:solidFill>
                  <a:srgbClr val="000000"/>
                </a:solidFill>
                <a:effectLst/>
                <a:latin typeface="Arial"/>
                <a:ea typeface="Arial"/>
                <a:cs typeface="Arial"/>
                <a:sym typeface="Arial"/>
              </a:rPr>
            </a:br>
            <a:r>
              <a:rPr lang="en-GB" sz="1100" b="0" i="0" u="none" strike="noStrike" cap="none">
                <a:solidFill>
                  <a:srgbClr val="000000"/>
                </a:solidFill>
                <a:effectLst/>
                <a:latin typeface="Arial"/>
                <a:ea typeface="Arial"/>
                <a:cs typeface="Arial"/>
                <a:sym typeface="Arial"/>
              </a:rPr>
              <a:t>Hence, the answer is </a:t>
            </a:r>
            <a:r>
              <a:rPr lang="en-GB" sz="1100" b="1" i="0" u="none" strike="noStrike" cap="none">
                <a:solidFill>
                  <a:srgbClr val="000000"/>
                </a:solidFill>
                <a:effectLst/>
                <a:latin typeface="Arial"/>
                <a:ea typeface="Arial"/>
                <a:cs typeface="Arial"/>
                <a:sym typeface="Arial"/>
              </a:rPr>
              <a:t>B</a:t>
            </a:r>
            <a:r>
              <a:rPr lang="en-GB" sz="1100" b="0" i="0" u="none" strike="noStrike" cap="none">
                <a:solidFill>
                  <a:srgbClr val="000000"/>
                </a:solidFill>
                <a:effectLst/>
                <a:latin typeface="Arial"/>
                <a:ea typeface="Arial"/>
                <a:cs typeface="Arial"/>
                <a:sym typeface="Arial"/>
              </a:rPr>
              <a:t>.</a:t>
            </a:r>
          </a:p>
        </p:txBody>
      </p:sp>
    </p:spTree>
    <p:extLst>
      <p:ext uri="{BB962C8B-B14F-4D97-AF65-F5344CB8AC3E}">
        <p14:creationId xmlns="" xmlns:p14="http://schemas.microsoft.com/office/powerpoint/2010/main" val="1337430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2527457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618043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1390165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1520814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2003376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88872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115112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391276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215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87634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364976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854659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2295978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b="0" i="0" u="none" strike="noStrike" cap="none" dirty="0">
                <a:solidFill>
                  <a:srgbClr val="000000"/>
                </a:solidFill>
                <a:effectLst/>
                <a:latin typeface="Arial"/>
                <a:ea typeface="Arial"/>
                <a:cs typeface="Arial"/>
                <a:sym typeface="Arial"/>
              </a:rPr>
              <a:t>DESCRIPTIONAs we can see here, we have created only one Student object, but have two references st1 and st2. Both st1 and st2, point to the same object, so changes done using one reference are visible when accessed through the other reference. That is why, even though the name and section are assigned using st1 and marks are assigned using st2, when the details are printed using st1 or using st2, the output Rajesh 87 C is the same.</a:t>
            </a:r>
          </a:p>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79656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GB"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95763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255687-0802-48F5-84AE-9641190082E1}" type="datetimeFigureOut">
              <a:rPr lang="en-US" smtClean="0"/>
              <a:pPr/>
              <a:t>1/14/2021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255687-0802-48F5-84AE-9641190082E1}" type="datetimeFigureOut">
              <a:rPr lang="en-US" smtClean="0"/>
              <a:pPr/>
              <a:t>1/14/2021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255687-0802-48F5-84AE-9641190082E1}" type="datetimeFigureOut">
              <a:rPr lang="en-US" smtClean="0"/>
              <a:pPr/>
              <a:t>1/14/2021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255687-0802-48F5-84AE-9641190082E1}" type="datetimeFigureOut">
              <a:rPr lang="en-US" smtClean="0"/>
              <a:pPr/>
              <a:t>1/14/2021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255687-0802-48F5-84AE-9641190082E1}" type="datetimeFigureOut">
              <a:rPr lang="en-US" smtClean="0"/>
              <a:pPr/>
              <a:t>1/14/2021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255687-0802-48F5-84AE-9641190082E1}" type="datetimeFigureOut">
              <a:rPr lang="en-US" smtClean="0"/>
              <a:pPr/>
              <a:t>1/14/2021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255687-0802-48F5-84AE-9641190082E1}" type="datetimeFigureOut">
              <a:rPr lang="en-US" smtClean="0"/>
              <a:pPr/>
              <a:t>1/14/2021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255687-0802-48F5-84AE-9641190082E1}" type="datetimeFigureOut">
              <a:rPr lang="en-US" smtClean="0"/>
              <a:pPr/>
              <a:t>1/14/2021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55687-0802-48F5-84AE-9641190082E1}" type="datetimeFigureOut">
              <a:rPr lang="en-US" smtClean="0"/>
              <a:pPr/>
              <a:t>1/14/2021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55687-0802-48F5-84AE-9641190082E1}" type="datetimeFigureOut">
              <a:rPr lang="en-US" smtClean="0"/>
              <a:pPr/>
              <a:t>1/14/2021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255687-0802-48F5-84AE-9641190082E1}" type="datetimeFigureOut">
              <a:rPr lang="en-US" smtClean="0"/>
              <a:pPr/>
              <a:t>1/14/2021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1B62B-822D-4184-9F6C-C3E784EE499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55687-0802-48F5-84AE-9641190082E1}" type="datetimeFigureOut">
              <a:rPr lang="en-US" smtClean="0"/>
              <a:pPr/>
              <a:t>1/14/2021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B1B62B-822D-4184-9F6C-C3E784EE499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cstate="print">
            <a:alphaModFix/>
          </a:blip>
          <a:stretch>
            <a:fillRect/>
          </a:stretch>
        </p:blipFill>
        <p:spPr>
          <a:xfrm>
            <a:off x="2808000" y="575234"/>
            <a:ext cx="3527998" cy="570752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15</a:t>
            </a:r>
            <a:endParaRPr lang="en-GB" sz="1600" dirty="0">
              <a:solidFill>
                <a:schemeClr val="bg1"/>
              </a:solidFill>
              <a:latin typeface="Roboto" pitchFamily="2" charset="0"/>
              <a:ea typeface="Roboto" pitchFamily="2" charset="0"/>
            </a:endParaRPr>
          </a:p>
        </p:txBody>
      </p:sp>
      <p:sp>
        <p:nvSpPr>
          <p:cNvPr id="16" name="Rectangle 15"/>
          <p:cNvSpPr/>
          <p:nvPr/>
        </p:nvSpPr>
        <p:spPr>
          <a:xfrm>
            <a:off x="6638214" y="5430571"/>
            <a:ext cx="1056700"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B  </a:t>
            </a:r>
          </a:p>
        </p:txBody>
      </p:sp>
      <p:graphicFrame>
        <p:nvGraphicFramePr>
          <p:cNvPr id="4" name="Table 3"/>
          <p:cNvGraphicFramePr>
            <a:graphicFrameLocks noGrp="1"/>
          </p:cNvGraphicFramePr>
          <p:nvPr/>
        </p:nvGraphicFramePr>
        <p:xfrm>
          <a:off x="551829" y="1714488"/>
          <a:ext cx="8040342" cy="2585136"/>
        </p:xfrm>
        <a:graphic>
          <a:graphicData uri="http://schemas.openxmlformats.org/drawingml/2006/table">
            <a:tbl>
              <a:tblPr firstRow="1" bandRow="1">
                <a:tableStyleId>{2D5ABB26-0587-4C30-8999-92F81FD0307C}</a:tableStyleId>
              </a:tblPr>
              <a:tblGrid>
                <a:gridCol w="4091609">
                  <a:extLst>
                    <a:ext uri="{9D8B030D-6E8A-4147-A177-3AD203B41FA5}">
                      <a16:colId xmlns="" xmlns:a16="http://schemas.microsoft.com/office/drawing/2014/main" val="20000"/>
                    </a:ext>
                  </a:extLst>
                </a:gridCol>
                <a:gridCol w="3948733">
                  <a:extLst>
                    <a:ext uri="{9D8B030D-6E8A-4147-A177-3AD203B41FA5}">
                      <a16:colId xmlns="" xmlns:a16="http://schemas.microsoft.com/office/drawing/2014/main" val="20001"/>
                    </a:ext>
                  </a:extLst>
                </a:gridCol>
              </a:tblGrid>
              <a:tr h="2585136">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class Simple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a = 0;</a:t>
                      </a:r>
                    </a:p>
                    <a:p>
                      <a:r>
                        <a:rPr lang="en-GB" sz="1400" b="0" i="0" u="none" strike="noStrike" cap="none" dirty="0">
                          <a:solidFill>
                            <a:schemeClr val="tx1"/>
                          </a:solidFill>
                          <a:effectLst/>
                          <a:latin typeface="Consolas" panose="020B0609020204030204" pitchFamily="49" charset="0"/>
                          <a:ea typeface="+mn-ea"/>
                          <a:cs typeface="+mn-cs"/>
                          <a:sym typeface="Arial"/>
                        </a:rPr>
                        <a:t>    void </a:t>
                      </a:r>
                      <a:r>
                        <a:rPr lang="en-GB" sz="1400" b="0" i="0" u="none" strike="noStrike" cap="none" dirty="0" err="1">
                          <a:solidFill>
                            <a:schemeClr val="tx1"/>
                          </a:solidFill>
                          <a:effectLst/>
                          <a:latin typeface="Consolas" panose="020B0609020204030204" pitchFamily="49" charset="0"/>
                          <a:ea typeface="+mn-ea"/>
                          <a:cs typeface="+mn-cs"/>
                          <a:sym typeface="Arial"/>
                        </a:rPr>
                        <a:t>incr</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void display()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("a = " + a);</a:t>
                      </a:r>
                    </a:p>
                    <a:p>
                      <a:r>
                        <a:rPr lang="en-GB" sz="1400" b="0" i="0" u="none" strike="noStrike" cap="none" dirty="0">
                          <a:solidFill>
                            <a:schemeClr val="tx1"/>
                          </a:solidFill>
                          <a:effectLst/>
                          <a:latin typeface="Consolas" panose="020B0609020204030204" pitchFamily="49" charset="0"/>
                          <a:ea typeface="+mn-ea"/>
                          <a:cs typeface="+mn-cs"/>
                          <a:sym typeface="Arial"/>
                        </a:rPr>
                        <a:t>    }</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class Demo {</a:t>
                      </a:r>
                    </a:p>
                    <a:p>
                      <a:r>
                        <a:rPr lang="en-GB" sz="1400" b="0" i="0" u="none" strike="noStrike" cap="none" dirty="0">
                          <a:solidFill>
                            <a:schemeClr val="tx1"/>
                          </a:solidFill>
                          <a:effectLst/>
                          <a:latin typeface="Consolas" panose="020B0609020204030204" pitchFamily="49" charset="0"/>
                          <a:ea typeface="+mn-ea"/>
                          <a:cs typeface="+mn-cs"/>
                          <a:sym typeface="Arial"/>
                        </a:rPr>
                        <a:t>    public static void main(String </a:t>
                      </a:r>
                      <a:r>
                        <a:rPr lang="en-GB" sz="1400" b="0" i="0" u="none" strike="noStrike" cap="none" dirty="0" err="1">
                          <a:solidFill>
                            <a:schemeClr val="tx1"/>
                          </a:solidFill>
                          <a:effectLst/>
                          <a:latin typeface="Consolas" panose="020B0609020204030204" pitchFamily="49" charset="0"/>
                          <a:ea typeface="+mn-ea"/>
                          <a:cs typeface="+mn-cs"/>
                          <a:sym typeface="Arial"/>
                        </a:rPr>
                        <a:t>aRgs</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Simple s = new Simple();</a:t>
                      </a:r>
                    </a:p>
                    <a:p>
                      <a:r>
                        <a:rPr lang="en-GB" sz="1400" b="0" i="0" u="none" strike="noStrike" cap="none" dirty="0">
                          <a:solidFill>
                            <a:schemeClr val="tx1"/>
                          </a:solidFill>
                          <a:effectLst/>
                          <a:latin typeface="Consolas" panose="020B0609020204030204" pitchFamily="49" charset="0"/>
                          <a:ea typeface="+mn-ea"/>
                          <a:cs typeface="+mn-cs"/>
                          <a:sym typeface="Arial"/>
                        </a:rPr>
                        <a:t>        Simple r = new Simple();</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s.incr</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r.incr</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s.display</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r.display</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571472" y="4677329"/>
            <a:ext cx="4572000" cy="1323439"/>
          </a:xfrm>
          <a:prstGeom prst="rect">
            <a:avLst/>
          </a:prstGeom>
        </p:spPr>
        <p:txBody>
          <a:bodyPr>
            <a:spAutoFit/>
          </a:bodyPr>
          <a:lstStyle/>
          <a:p>
            <a:pPr marL="342900" indent="-342900">
              <a:buFont typeface="+mj-lt"/>
              <a:buAutoNum type="alphaUcPeriod"/>
            </a:pPr>
            <a:r>
              <a:rPr lang="en-GB" sz="1600" dirty="0">
                <a:latin typeface="Roboto" panose="020B0604020202020204" charset="0"/>
                <a:ea typeface="Roboto" panose="020B0604020202020204" charset="0"/>
              </a:rPr>
              <a:t>a = 0 a = 0</a:t>
            </a:r>
          </a:p>
          <a:p>
            <a:pPr marL="342900" indent="-342900">
              <a:buFont typeface="+mj-lt"/>
              <a:buAutoNum type="alphaUcPeriod"/>
            </a:pPr>
            <a:r>
              <a:rPr lang="en-GB" sz="1600" dirty="0">
                <a:latin typeface="Roboto" panose="020B0604020202020204" charset="0"/>
                <a:ea typeface="Roboto" panose="020B0604020202020204" charset="0"/>
              </a:rPr>
              <a:t>a = 1 a = 1</a:t>
            </a:r>
          </a:p>
          <a:p>
            <a:pPr marL="342900" indent="-342900">
              <a:buFont typeface="+mj-lt"/>
              <a:buAutoNum type="alphaUcPeriod"/>
            </a:pPr>
            <a:r>
              <a:rPr lang="en-GB" sz="1600" dirty="0">
                <a:latin typeface="Roboto" panose="020B0604020202020204" charset="0"/>
                <a:ea typeface="Roboto" panose="020B0604020202020204" charset="0"/>
              </a:rPr>
              <a:t>a = 0 a = 1</a:t>
            </a:r>
          </a:p>
          <a:p>
            <a:pPr marL="342900" indent="-342900">
              <a:buFont typeface="+mj-lt"/>
              <a:buAutoNum type="alphaUcPeriod"/>
            </a:pPr>
            <a:r>
              <a:rPr lang="en-GB" sz="1600" dirty="0">
                <a:latin typeface="Roboto" panose="020B0604020202020204" charset="0"/>
                <a:ea typeface="Roboto" panose="020B0604020202020204" charset="0"/>
              </a:rPr>
              <a:t>a = 1 a = 2</a:t>
            </a:r>
          </a:p>
          <a:p>
            <a:pPr marL="342900" indent="-342900">
              <a:buFont typeface="+mj-lt"/>
              <a:buAutoNum type="alphaUcPeriod"/>
            </a:pPr>
            <a:r>
              <a:rPr lang="en-GB" sz="1600" dirty="0">
                <a:latin typeface="Roboto" panose="020B0604020202020204" charset="0"/>
                <a:ea typeface="Roboto" panose="020B0604020202020204" charset="0"/>
              </a:rPr>
              <a:t>Compilation Error</a:t>
            </a:r>
          </a:p>
        </p:txBody>
      </p:sp>
      <p:sp>
        <p:nvSpPr>
          <p:cNvPr id="15" name="Rectangle 14"/>
          <p:cNvSpPr/>
          <p:nvPr/>
        </p:nvSpPr>
        <p:spPr>
          <a:xfrm>
            <a:off x="35281" y="959014"/>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23564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16</a:t>
            </a:r>
            <a:endParaRPr lang="en-GB" sz="1600" dirty="0">
              <a:solidFill>
                <a:schemeClr val="bg1"/>
              </a:solidFill>
              <a:latin typeface="Roboto" pitchFamily="2" charset="0"/>
              <a:ea typeface="Roboto" pitchFamily="2" charset="0"/>
            </a:endParaRPr>
          </a:p>
        </p:txBody>
      </p:sp>
      <p:sp>
        <p:nvSpPr>
          <p:cNvPr id="16" name="Rectangle 15"/>
          <p:cNvSpPr/>
          <p:nvPr/>
        </p:nvSpPr>
        <p:spPr>
          <a:xfrm>
            <a:off x="6693550" y="5984567"/>
            <a:ext cx="1063112"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A  </a:t>
            </a:r>
          </a:p>
        </p:txBody>
      </p:sp>
      <p:graphicFrame>
        <p:nvGraphicFramePr>
          <p:cNvPr id="4" name="Table 3"/>
          <p:cNvGraphicFramePr>
            <a:graphicFrameLocks noGrp="1"/>
          </p:cNvGraphicFramePr>
          <p:nvPr/>
        </p:nvGraphicFramePr>
        <p:xfrm>
          <a:off x="155644" y="1460187"/>
          <a:ext cx="8881353" cy="2468880"/>
        </p:xfrm>
        <a:graphic>
          <a:graphicData uri="http://schemas.openxmlformats.org/drawingml/2006/table">
            <a:tbl>
              <a:tblPr firstRow="1" bandRow="1">
                <a:tableStyleId>{2D5ABB26-0587-4C30-8999-92F81FD0307C}</a:tableStyleId>
              </a:tblPr>
              <a:tblGrid>
                <a:gridCol w="1916026">
                  <a:extLst>
                    <a:ext uri="{9D8B030D-6E8A-4147-A177-3AD203B41FA5}">
                      <a16:colId xmlns="" xmlns:a16="http://schemas.microsoft.com/office/drawing/2014/main" val="20000"/>
                    </a:ext>
                  </a:extLst>
                </a:gridCol>
                <a:gridCol w="6965327">
                  <a:extLst>
                    <a:ext uri="{9D8B030D-6E8A-4147-A177-3AD203B41FA5}">
                      <a16:colId xmlns="" xmlns:a16="http://schemas.microsoft.com/office/drawing/2014/main" val="20001"/>
                    </a:ext>
                  </a:extLst>
                </a:gridCol>
              </a:tblGrid>
              <a:tr h="2442260">
                <a:tc>
                  <a:txBody>
                    <a:bodyPr/>
                    <a:lstStyle/>
                    <a:p>
                      <a:r>
                        <a:rPr lang="en-IN" sz="1400" b="0" i="0" u="none" strike="noStrike" cap="none" dirty="0">
                          <a:solidFill>
                            <a:schemeClr val="tx1"/>
                          </a:solidFill>
                          <a:effectLst/>
                          <a:latin typeface="+mn-lt"/>
                          <a:ea typeface="+mn-ea"/>
                          <a:cs typeface="+mn-cs"/>
                          <a:sym typeface="Arial"/>
                        </a:rPr>
                        <a:t>class Student {</a:t>
                      </a:r>
                    </a:p>
                    <a:p>
                      <a:r>
                        <a:rPr lang="en-IN" sz="1400" b="0" i="0" u="none" strike="noStrike" cap="none" dirty="0">
                          <a:solidFill>
                            <a:schemeClr val="tx1"/>
                          </a:solidFill>
                          <a:effectLst/>
                          <a:latin typeface="+mn-lt"/>
                          <a:ea typeface="+mn-ea"/>
                          <a:cs typeface="+mn-cs"/>
                          <a:sym typeface="Arial"/>
                        </a:rPr>
                        <a:t>    String name;</a:t>
                      </a:r>
                    </a:p>
                    <a:p>
                      <a:r>
                        <a:rPr lang="en-IN" sz="1400" b="0" i="0" u="none" strike="noStrike" cap="none" dirty="0">
                          <a:solidFill>
                            <a:schemeClr val="tx1"/>
                          </a:solidFill>
                          <a:effectLst/>
                          <a:latin typeface="+mn-lt"/>
                          <a:ea typeface="+mn-ea"/>
                          <a:cs typeface="+mn-cs"/>
                          <a:sym typeface="Arial"/>
                        </a:rPr>
                        <a:t>    </a:t>
                      </a:r>
                      <a:r>
                        <a:rPr lang="en-IN" sz="1400" b="0" i="0" u="none" strike="noStrike" cap="none" dirty="0" err="1">
                          <a:solidFill>
                            <a:schemeClr val="tx1"/>
                          </a:solidFill>
                          <a:effectLst/>
                          <a:latin typeface="+mn-lt"/>
                          <a:ea typeface="+mn-ea"/>
                          <a:cs typeface="+mn-cs"/>
                          <a:sym typeface="Arial"/>
                        </a:rPr>
                        <a:t>int</a:t>
                      </a:r>
                      <a:r>
                        <a:rPr lang="en-IN" sz="1400" b="0" i="0" u="none" strike="noStrike" cap="none" dirty="0">
                          <a:solidFill>
                            <a:schemeClr val="tx1"/>
                          </a:solidFill>
                          <a:effectLst/>
                          <a:latin typeface="+mn-lt"/>
                          <a:ea typeface="+mn-ea"/>
                          <a:cs typeface="+mn-cs"/>
                          <a:sym typeface="Arial"/>
                        </a:rPr>
                        <a:t> marks;</a:t>
                      </a:r>
                    </a:p>
                    <a:p>
                      <a:r>
                        <a:rPr lang="en-IN" sz="1400" b="0" i="0" u="none" strike="noStrike" cap="none" dirty="0">
                          <a:solidFill>
                            <a:schemeClr val="tx1"/>
                          </a:solidFill>
                          <a:effectLst/>
                          <a:latin typeface="+mn-lt"/>
                          <a:ea typeface="+mn-ea"/>
                          <a:cs typeface="+mn-cs"/>
                          <a:sym typeface="Arial"/>
                        </a:rPr>
                        <a:t>    char section;</a:t>
                      </a:r>
                    </a:p>
                    <a:p>
                      <a:r>
                        <a:rPr lang="en-IN" sz="1400" b="0" i="0" u="none" strike="noStrike" cap="none" dirty="0">
                          <a:solidFill>
                            <a:schemeClr val="tx1"/>
                          </a:solidFill>
                          <a:effectLst/>
                          <a:latin typeface="+mn-lt"/>
                          <a:ea typeface="+mn-ea"/>
                          <a:cs typeface="+mn-cs"/>
                          <a:sym typeface="Arial"/>
                        </a:rPr>
                        <a:t>}</a:t>
                      </a:r>
                      <a:endParaRPr lang="en-GB" sz="1400" b="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dirty="0">
                          <a:solidFill>
                            <a:schemeClr val="tx1"/>
                          </a:solidFill>
                          <a:effectLst/>
                          <a:latin typeface="+mn-lt"/>
                          <a:ea typeface="+mn-ea"/>
                          <a:cs typeface="+mn-cs"/>
                          <a:sym typeface="Arial"/>
                        </a:rPr>
                        <a:t>class </a:t>
                      </a:r>
                      <a:r>
                        <a:rPr lang="en-IN" sz="1400" b="0" i="0" u="none" strike="noStrike" cap="none" dirty="0" err="1">
                          <a:solidFill>
                            <a:schemeClr val="tx1"/>
                          </a:solidFill>
                          <a:effectLst/>
                          <a:latin typeface="+mn-lt"/>
                          <a:ea typeface="+mn-ea"/>
                          <a:cs typeface="+mn-cs"/>
                          <a:sym typeface="Arial"/>
                        </a:rPr>
                        <a:t>ReferencesAndObjects</a:t>
                      </a:r>
                      <a:r>
                        <a:rPr lang="en-IN" sz="1400" b="0" i="0" u="none" strike="noStrike" cap="none" dirty="0">
                          <a:solidFill>
                            <a:schemeClr val="tx1"/>
                          </a:solidFill>
                          <a:effectLst/>
                          <a:latin typeface="+mn-lt"/>
                          <a:ea typeface="+mn-ea"/>
                          <a:cs typeface="+mn-cs"/>
                          <a:sym typeface="Arial"/>
                        </a:rPr>
                        <a:t> {</a:t>
                      </a:r>
                    </a:p>
                    <a:p>
                      <a:r>
                        <a:rPr lang="en-IN" sz="1400" b="0" i="0" u="none" strike="noStrike" cap="none" dirty="0">
                          <a:solidFill>
                            <a:schemeClr val="tx1"/>
                          </a:solidFill>
                          <a:effectLst/>
                          <a:latin typeface="+mn-lt"/>
                          <a:ea typeface="+mn-ea"/>
                          <a:cs typeface="+mn-cs"/>
                          <a:sym typeface="Arial"/>
                        </a:rPr>
                        <a:t>    public static void main(String s[]) {</a:t>
                      </a:r>
                    </a:p>
                    <a:p>
                      <a:r>
                        <a:rPr lang="en-IN" sz="1400" b="0" i="0" u="none" strike="noStrike" cap="none" dirty="0">
                          <a:solidFill>
                            <a:schemeClr val="tx1"/>
                          </a:solidFill>
                          <a:effectLst/>
                          <a:latin typeface="+mn-lt"/>
                          <a:ea typeface="+mn-ea"/>
                          <a:cs typeface="+mn-cs"/>
                          <a:sym typeface="Arial"/>
                        </a:rPr>
                        <a:t>        Student st1 = new Student();</a:t>
                      </a:r>
                    </a:p>
                    <a:p>
                      <a:r>
                        <a:rPr lang="en-IN" sz="1400" b="0" i="0" u="none" strike="noStrike" cap="none" dirty="0">
                          <a:solidFill>
                            <a:schemeClr val="tx1"/>
                          </a:solidFill>
                          <a:effectLst/>
                          <a:latin typeface="+mn-lt"/>
                          <a:ea typeface="+mn-ea"/>
                          <a:cs typeface="+mn-cs"/>
                          <a:sym typeface="Arial"/>
                        </a:rPr>
                        <a:t>        Student st2 = new Student();</a:t>
                      </a:r>
                    </a:p>
                    <a:p>
                      <a:r>
                        <a:rPr lang="en-IN" sz="1400" b="0" i="0" u="none" strike="noStrike" cap="none" dirty="0">
                          <a:solidFill>
                            <a:schemeClr val="tx1"/>
                          </a:solidFill>
                          <a:effectLst/>
                          <a:latin typeface="+mn-lt"/>
                          <a:ea typeface="+mn-ea"/>
                          <a:cs typeface="+mn-cs"/>
                          <a:sym typeface="Arial"/>
                        </a:rPr>
                        <a:t>        st1.name = "Rajesh";</a:t>
                      </a:r>
                    </a:p>
                    <a:p>
                      <a:r>
                        <a:rPr lang="en-IN" sz="1400" b="0" i="0" u="none" strike="noStrike" cap="none" dirty="0">
                          <a:solidFill>
                            <a:schemeClr val="tx1"/>
                          </a:solidFill>
                          <a:effectLst/>
                          <a:latin typeface="+mn-lt"/>
                          <a:ea typeface="+mn-ea"/>
                          <a:cs typeface="+mn-cs"/>
                          <a:sym typeface="Arial"/>
                        </a:rPr>
                        <a:t>        st2.marks = 87;</a:t>
                      </a:r>
                    </a:p>
                    <a:p>
                      <a:r>
                        <a:rPr lang="en-IN" sz="1400" b="0" i="0" u="none" strike="noStrike" cap="none" dirty="0">
                          <a:solidFill>
                            <a:schemeClr val="tx1"/>
                          </a:solidFill>
                          <a:effectLst/>
                          <a:latin typeface="+mn-lt"/>
                          <a:ea typeface="+mn-ea"/>
                          <a:cs typeface="+mn-cs"/>
                          <a:sym typeface="Arial"/>
                        </a:rPr>
                        <a:t>        st1.section = 'C';</a:t>
                      </a:r>
                    </a:p>
                    <a:p>
                      <a:r>
                        <a:rPr lang="en-IN" sz="1400" b="0" i="0" u="none" strike="noStrike" cap="none" dirty="0">
                          <a:solidFill>
                            <a:schemeClr val="tx1"/>
                          </a:solidFill>
                          <a:effectLst/>
                          <a:latin typeface="+mn-lt"/>
                          <a:ea typeface="+mn-ea"/>
                          <a:cs typeface="+mn-cs"/>
                          <a:sym typeface="Arial"/>
                        </a:rPr>
                        <a:t>        </a:t>
                      </a:r>
                      <a:r>
                        <a:rPr lang="en-IN" sz="1400" b="0" i="0" u="none" strike="noStrike" cap="none" dirty="0" err="1">
                          <a:solidFill>
                            <a:schemeClr val="tx1"/>
                          </a:solidFill>
                          <a:effectLst/>
                          <a:latin typeface="+mn-lt"/>
                          <a:ea typeface="+mn-ea"/>
                          <a:cs typeface="+mn-cs"/>
                          <a:sym typeface="Arial"/>
                        </a:rPr>
                        <a:t>System.out.print</a:t>
                      </a:r>
                      <a:r>
                        <a:rPr lang="en-IN" sz="1400" b="0" i="0" u="none" strike="noStrike" cap="none" dirty="0">
                          <a:solidFill>
                            <a:schemeClr val="tx1"/>
                          </a:solidFill>
                          <a:effectLst/>
                          <a:latin typeface="+mn-lt"/>
                          <a:ea typeface="+mn-ea"/>
                          <a:cs typeface="+mn-cs"/>
                          <a:sym typeface="Arial"/>
                        </a:rPr>
                        <a:t>("Print using st1 : " + st1.name + " " + st1.marks + " " + st1.section);</a:t>
                      </a:r>
                    </a:p>
                    <a:p>
                      <a:r>
                        <a:rPr lang="en-IN" sz="1400" b="0" i="0" u="none" strike="noStrike" cap="none" dirty="0">
                          <a:solidFill>
                            <a:schemeClr val="tx1"/>
                          </a:solidFill>
                          <a:effectLst/>
                          <a:latin typeface="+mn-lt"/>
                          <a:ea typeface="+mn-ea"/>
                          <a:cs typeface="+mn-cs"/>
                          <a:sym typeface="Arial"/>
                        </a:rPr>
                        <a:t>        </a:t>
                      </a:r>
                      <a:r>
                        <a:rPr lang="en-IN" sz="1400" b="0" i="0" u="none" strike="noStrike" cap="none" dirty="0" err="1">
                          <a:solidFill>
                            <a:schemeClr val="tx1"/>
                          </a:solidFill>
                          <a:effectLst/>
                          <a:latin typeface="+mn-lt"/>
                          <a:ea typeface="+mn-ea"/>
                          <a:cs typeface="+mn-cs"/>
                          <a:sym typeface="Arial"/>
                        </a:rPr>
                        <a:t>System.out.print</a:t>
                      </a:r>
                      <a:r>
                        <a:rPr lang="en-IN" sz="1400" b="0" i="0" u="none" strike="noStrike" cap="none" dirty="0">
                          <a:solidFill>
                            <a:schemeClr val="tx1"/>
                          </a:solidFill>
                          <a:effectLst/>
                          <a:latin typeface="+mn-lt"/>
                          <a:ea typeface="+mn-ea"/>
                          <a:cs typeface="+mn-cs"/>
                          <a:sym typeface="Arial"/>
                        </a:rPr>
                        <a:t>("Print using st2 : " + st2.name + " " + st2.marks + " " + st2.section);</a:t>
                      </a:r>
                    </a:p>
                    <a:p>
                      <a:r>
                        <a:rPr lang="en-IN" sz="1400" b="0" i="0" u="none" strike="noStrike" cap="none" dirty="0">
                          <a:solidFill>
                            <a:schemeClr val="tx1"/>
                          </a:solidFill>
                          <a:effectLst/>
                          <a:latin typeface="+mn-lt"/>
                          <a:ea typeface="+mn-ea"/>
                          <a:cs typeface="+mn-cs"/>
                          <a:sym typeface="Arial"/>
                        </a:rPr>
                        <a:t>    }</a:t>
                      </a:r>
                    </a:p>
                    <a:p>
                      <a:r>
                        <a:rPr lang="en-IN" sz="1400" b="0" i="0" u="none" strike="noStrike" cap="none" dirty="0">
                          <a:solidFill>
                            <a:schemeClr val="tx1"/>
                          </a:solidFill>
                          <a:effectLst/>
                          <a:latin typeface="+mn-lt"/>
                          <a:ea typeface="+mn-ea"/>
                          <a:cs typeface="+mn-cs"/>
                          <a:sym typeface="Arial"/>
                        </a:rPr>
                        <a:t>}</a:t>
                      </a:r>
                      <a:endParaRPr lang="en-GB" sz="1400" b="0" dirty="0"/>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176985" y="4637798"/>
            <a:ext cx="6466717" cy="1077218"/>
          </a:xfrm>
          <a:prstGeom prst="rect">
            <a:avLst/>
          </a:prstGeom>
        </p:spPr>
        <p:txBody>
          <a:bodyPr wrap="square">
            <a:spAutoFit/>
          </a:bodyPr>
          <a:lstStyle/>
          <a:p>
            <a:pPr marL="342900" indent="-342900">
              <a:buFont typeface="+mj-lt"/>
              <a:buAutoNum type="alphaUcPeriod"/>
            </a:pPr>
            <a:r>
              <a:rPr lang="en-GB" sz="1600" dirty="0">
                <a:latin typeface="Roboto" panose="020B0604020202020204" charset="0"/>
                <a:ea typeface="Roboto" panose="020B0604020202020204" charset="0"/>
              </a:rPr>
              <a:t>Print using st1 : Rajesh 0 C   Print using st2 : null 87</a:t>
            </a:r>
          </a:p>
          <a:p>
            <a:r>
              <a:rPr lang="en-GB" sz="1600" dirty="0">
                <a:latin typeface="Roboto" panose="020B0604020202020204" charset="0"/>
                <a:ea typeface="Roboto" panose="020B0604020202020204" charset="0"/>
              </a:rPr>
              <a:t>B.    Print using st1 : Rajesh 87 C   Print using st2 : Rajesh 87 </a:t>
            </a:r>
          </a:p>
          <a:p>
            <a:r>
              <a:rPr lang="en-GB" sz="1600" dirty="0">
                <a:latin typeface="Roboto" panose="020B0604020202020204" charset="0"/>
                <a:ea typeface="Roboto" panose="020B0604020202020204" charset="0"/>
              </a:rPr>
              <a:t>C.    Compilation Error</a:t>
            </a:r>
          </a:p>
          <a:p>
            <a:r>
              <a:rPr lang="en-GB" sz="1600" dirty="0">
                <a:latin typeface="Roboto" panose="020B0604020202020204" charset="0"/>
                <a:ea typeface="Roboto" panose="020B0604020202020204" charset="0"/>
              </a:rPr>
              <a:t>D.    Runtime Error</a:t>
            </a:r>
          </a:p>
        </p:txBody>
      </p:sp>
      <p:sp>
        <p:nvSpPr>
          <p:cNvPr id="9" name="Rectangle 8"/>
          <p:cNvSpPr/>
          <p:nvPr/>
        </p:nvSpPr>
        <p:spPr>
          <a:xfrm>
            <a:off x="35281" y="930987"/>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4076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17</a:t>
            </a:r>
            <a:endParaRPr lang="en-GB" sz="1600" dirty="0">
              <a:solidFill>
                <a:schemeClr val="bg1"/>
              </a:solidFill>
              <a:latin typeface="Roboto" pitchFamily="2" charset="0"/>
              <a:ea typeface="Roboto" pitchFamily="2" charset="0"/>
            </a:endParaRPr>
          </a:p>
        </p:txBody>
      </p:sp>
      <p:sp>
        <p:nvSpPr>
          <p:cNvPr id="16" name="Rectangle 15"/>
          <p:cNvSpPr/>
          <p:nvPr/>
        </p:nvSpPr>
        <p:spPr>
          <a:xfrm>
            <a:off x="6570810" y="6008840"/>
            <a:ext cx="1056700"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B  </a:t>
            </a:r>
          </a:p>
        </p:txBody>
      </p:sp>
      <p:graphicFrame>
        <p:nvGraphicFramePr>
          <p:cNvPr id="4" name="Table 3"/>
          <p:cNvGraphicFramePr>
            <a:graphicFrameLocks noGrp="1"/>
          </p:cNvGraphicFramePr>
          <p:nvPr/>
        </p:nvGraphicFramePr>
        <p:xfrm>
          <a:off x="119803" y="1571612"/>
          <a:ext cx="8881353" cy="3108960"/>
        </p:xfrm>
        <a:graphic>
          <a:graphicData uri="http://schemas.openxmlformats.org/drawingml/2006/table">
            <a:tbl>
              <a:tblPr firstRow="1" bandRow="1">
                <a:tableStyleId>{2D5ABB26-0587-4C30-8999-92F81FD0307C}</a:tableStyleId>
              </a:tblPr>
              <a:tblGrid>
                <a:gridCol w="1916026">
                  <a:extLst>
                    <a:ext uri="{9D8B030D-6E8A-4147-A177-3AD203B41FA5}">
                      <a16:colId xmlns="" xmlns:a16="http://schemas.microsoft.com/office/drawing/2014/main" val="20000"/>
                    </a:ext>
                  </a:extLst>
                </a:gridCol>
                <a:gridCol w="6965327">
                  <a:extLst>
                    <a:ext uri="{9D8B030D-6E8A-4147-A177-3AD203B41FA5}">
                      <a16:colId xmlns="" xmlns:a16="http://schemas.microsoft.com/office/drawing/2014/main" val="20001"/>
                    </a:ext>
                  </a:extLst>
                </a:gridCol>
              </a:tblGrid>
              <a:tr h="2942325">
                <a:tc>
                  <a:txBody>
                    <a:bodyPr/>
                    <a:lstStyle/>
                    <a:p>
                      <a:r>
                        <a:rPr lang="en-IN" sz="1400" b="0" i="0" u="none" strike="noStrike" cap="none" dirty="0">
                          <a:solidFill>
                            <a:schemeClr val="tx1"/>
                          </a:solidFill>
                          <a:effectLst/>
                          <a:latin typeface="Consolas" pitchFamily="49" charset="0"/>
                          <a:ea typeface="+mn-ea"/>
                          <a:cs typeface="+mn-cs"/>
                          <a:sym typeface="Arial"/>
                        </a:rPr>
                        <a:t>class Student {</a:t>
                      </a:r>
                    </a:p>
                    <a:p>
                      <a:r>
                        <a:rPr lang="en-IN" sz="1400" b="0" i="0" u="none" strike="noStrike" cap="none" dirty="0">
                          <a:solidFill>
                            <a:schemeClr val="tx1"/>
                          </a:solidFill>
                          <a:effectLst/>
                          <a:latin typeface="Consolas" pitchFamily="49" charset="0"/>
                          <a:ea typeface="+mn-ea"/>
                          <a:cs typeface="+mn-cs"/>
                          <a:sym typeface="Arial"/>
                        </a:rPr>
                        <a:t>    String name;</a:t>
                      </a:r>
                    </a:p>
                    <a:p>
                      <a:r>
                        <a:rPr lang="en-IN" sz="1400" b="0" i="0" u="none" strike="noStrike" cap="none" dirty="0">
                          <a:solidFill>
                            <a:schemeClr val="tx1"/>
                          </a:solidFill>
                          <a:effectLst/>
                          <a:latin typeface="Consolas" pitchFamily="49" charset="0"/>
                          <a:ea typeface="+mn-ea"/>
                          <a:cs typeface="+mn-cs"/>
                          <a:sym typeface="Arial"/>
                        </a:rPr>
                        <a:t>    </a:t>
                      </a:r>
                      <a:r>
                        <a:rPr lang="en-IN" sz="1400" b="0" i="0" u="none" strike="noStrike" cap="none" dirty="0" err="1">
                          <a:solidFill>
                            <a:schemeClr val="tx1"/>
                          </a:solidFill>
                          <a:effectLst/>
                          <a:latin typeface="Consolas" pitchFamily="49" charset="0"/>
                          <a:ea typeface="+mn-ea"/>
                          <a:cs typeface="+mn-cs"/>
                          <a:sym typeface="Arial"/>
                        </a:rPr>
                        <a:t>int</a:t>
                      </a:r>
                      <a:r>
                        <a:rPr lang="en-IN" sz="1400" b="0" i="0" u="none" strike="noStrike" cap="none" dirty="0">
                          <a:solidFill>
                            <a:schemeClr val="tx1"/>
                          </a:solidFill>
                          <a:effectLst/>
                          <a:latin typeface="Consolas" pitchFamily="49" charset="0"/>
                          <a:ea typeface="+mn-ea"/>
                          <a:cs typeface="+mn-cs"/>
                          <a:sym typeface="Arial"/>
                        </a:rPr>
                        <a:t> marks;</a:t>
                      </a:r>
                    </a:p>
                    <a:p>
                      <a:r>
                        <a:rPr lang="en-IN" sz="1400" b="0" i="0" u="none" strike="noStrike" cap="none" dirty="0">
                          <a:solidFill>
                            <a:schemeClr val="tx1"/>
                          </a:solidFill>
                          <a:effectLst/>
                          <a:latin typeface="Consolas" pitchFamily="49" charset="0"/>
                          <a:ea typeface="+mn-ea"/>
                          <a:cs typeface="+mn-cs"/>
                          <a:sym typeface="Arial"/>
                        </a:rPr>
                        <a:t>    char section;</a:t>
                      </a:r>
                    </a:p>
                    <a:p>
                      <a:r>
                        <a:rPr lang="en-IN" sz="1400" b="0" i="0" u="none" strike="noStrike" cap="none" dirty="0">
                          <a:solidFill>
                            <a:schemeClr val="tx1"/>
                          </a:solidFill>
                          <a:effectLst/>
                          <a:latin typeface="Consolas" pitchFamily="49" charset="0"/>
                          <a:ea typeface="+mn-ea"/>
                          <a:cs typeface="+mn-cs"/>
                          <a:sym typeface="Arial"/>
                        </a:rPr>
                        <a:t>}</a:t>
                      </a:r>
                      <a:endParaRPr lang="en-GB" sz="1400" b="0" dirty="0">
                        <a:latin typeface="Consolas"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dirty="0">
                          <a:solidFill>
                            <a:schemeClr val="tx1"/>
                          </a:solidFill>
                          <a:effectLst/>
                          <a:latin typeface="Consolas" pitchFamily="49" charset="0"/>
                          <a:ea typeface="+mn-ea"/>
                          <a:cs typeface="+mn-cs"/>
                          <a:sym typeface="Arial"/>
                        </a:rPr>
                        <a:t>class </a:t>
                      </a:r>
                      <a:r>
                        <a:rPr lang="en-IN" sz="1400" b="0" i="0" u="none" strike="noStrike" cap="none" dirty="0" err="1">
                          <a:solidFill>
                            <a:schemeClr val="tx1"/>
                          </a:solidFill>
                          <a:effectLst/>
                          <a:latin typeface="Consolas" pitchFamily="49" charset="0"/>
                          <a:ea typeface="+mn-ea"/>
                          <a:cs typeface="+mn-cs"/>
                          <a:sym typeface="Arial"/>
                        </a:rPr>
                        <a:t>ReferencesAndObjects</a:t>
                      </a:r>
                      <a:r>
                        <a:rPr lang="en-IN" sz="1400" b="0" i="0" u="none" strike="noStrike" cap="none" dirty="0">
                          <a:solidFill>
                            <a:schemeClr val="tx1"/>
                          </a:solidFill>
                          <a:effectLst/>
                          <a:latin typeface="Consolas" pitchFamily="49" charset="0"/>
                          <a:ea typeface="+mn-ea"/>
                          <a:cs typeface="+mn-cs"/>
                          <a:sym typeface="Arial"/>
                        </a:rPr>
                        <a:t> {</a:t>
                      </a:r>
                    </a:p>
                    <a:p>
                      <a:r>
                        <a:rPr lang="en-IN" sz="1400" b="0" i="0" u="none" strike="noStrike" cap="none" dirty="0">
                          <a:solidFill>
                            <a:schemeClr val="tx1"/>
                          </a:solidFill>
                          <a:effectLst/>
                          <a:latin typeface="Consolas" pitchFamily="49" charset="0"/>
                          <a:ea typeface="+mn-ea"/>
                          <a:cs typeface="+mn-cs"/>
                          <a:sym typeface="Arial"/>
                        </a:rPr>
                        <a:t>    public static void main(String s[]) {</a:t>
                      </a:r>
                    </a:p>
                    <a:p>
                      <a:r>
                        <a:rPr lang="en-IN" sz="1400" b="0" i="0" u="none" strike="noStrike" cap="none" dirty="0">
                          <a:solidFill>
                            <a:schemeClr val="tx1"/>
                          </a:solidFill>
                          <a:effectLst/>
                          <a:latin typeface="Consolas" pitchFamily="49" charset="0"/>
                          <a:ea typeface="+mn-ea"/>
                          <a:cs typeface="+mn-cs"/>
                          <a:sym typeface="Arial"/>
                        </a:rPr>
                        <a:t>        Student st1 = new Student();</a:t>
                      </a:r>
                    </a:p>
                    <a:p>
                      <a:r>
                        <a:rPr lang="en-IN" sz="1400" b="0" i="0" u="none" strike="noStrike" cap="none" dirty="0">
                          <a:solidFill>
                            <a:schemeClr val="tx1"/>
                          </a:solidFill>
                          <a:effectLst/>
                          <a:latin typeface="Consolas" pitchFamily="49" charset="0"/>
                          <a:ea typeface="+mn-ea"/>
                          <a:cs typeface="+mn-cs"/>
                          <a:sym typeface="Arial"/>
                        </a:rPr>
                        <a:t>        Student st2 = new Student();</a:t>
                      </a:r>
                    </a:p>
                    <a:p>
                      <a:r>
                        <a:rPr lang="en-IN" sz="1400" b="0" i="0" u="none" strike="noStrike" cap="none" dirty="0">
                          <a:solidFill>
                            <a:schemeClr val="tx1"/>
                          </a:solidFill>
                          <a:effectLst/>
                          <a:latin typeface="Consolas" pitchFamily="49" charset="0"/>
                          <a:ea typeface="+mn-ea"/>
                          <a:cs typeface="+mn-cs"/>
                          <a:sym typeface="Arial"/>
                        </a:rPr>
                        <a:t>        st1 = st2;</a:t>
                      </a:r>
                    </a:p>
                    <a:p>
                      <a:r>
                        <a:rPr lang="en-IN" sz="1400" b="0" i="0" u="none" strike="noStrike" cap="none" dirty="0">
                          <a:solidFill>
                            <a:schemeClr val="tx1"/>
                          </a:solidFill>
                          <a:effectLst/>
                          <a:latin typeface="Consolas" pitchFamily="49" charset="0"/>
                          <a:ea typeface="+mn-ea"/>
                          <a:cs typeface="+mn-cs"/>
                          <a:sym typeface="Arial"/>
                        </a:rPr>
                        <a:t>        st1.name = "Rajesh";</a:t>
                      </a:r>
                    </a:p>
                    <a:p>
                      <a:r>
                        <a:rPr lang="en-IN" sz="1400" b="0" i="0" u="none" strike="noStrike" cap="none" dirty="0">
                          <a:solidFill>
                            <a:schemeClr val="tx1"/>
                          </a:solidFill>
                          <a:effectLst/>
                          <a:latin typeface="Consolas" pitchFamily="49" charset="0"/>
                          <a:ea typeface="+mn-ea"/>
                          <a:cs typeface="+mn-cs"/>
                          <a:sym typeface="Arial"/>
                        </a:rPr>
                        <a:t>        st2.marks = 87;</a:t>
                      </a:r>
                    </a:p>
                    <a:p>
                      <a:r>
                        <a:rPr lang="en-IN" sz="1400" b="0" i="0" u="none" strike="noStrike" cap="none" dirty="0">
                          <a:solidFill>
                            <a:schemeClr val="tx1"/>
                          </a:solidFill>
                          <a:effectLst/>
                          <a:latin typeface="Consolas" pitchFamily="49" charset="0"/>
                          <a:ea typeface="+mn-ea"/>
                          <a:cs typeface="+mn-cs"/>
                          <a:sym typeface="Arial"/>
                        </a:rPr>
                        <a:t>        st1.section = 'C';</a:t>
                      </a:r>
                    </a:p>
                    <a:p>
                      <a:r>
                        <a:rPr lang="en-IN" sz="1400" b="0" i="0" u="none" strike="noStrike" cap="none" dirty="0">
                          <a:solidFill>
                            <a:schemeClr val="tx1"/>
                          </a:solidFill>
                          <a:effectLst/>
                          <a:latin typeface="Consolas" pitchFamily="49" charset="0"/>
                          <a:ea typeface="+mn-ea"/>
                          <a:cs typeface="+mn-cs"/>
                          <a:sym typeface="Arial"/>
                        </a:rPr>
                        <a:t>        </a:t>
                      </a:r>
                      <a:r>
                        <a:rPr lang="en-IN" sz="1400" b="0" i="0" u="none" strike="noStrike" cap="none" dirty="0" err="1">
                          <a:solidFill>
                            <a:schemeClr val="tx1"/>
                          </a:solidFill>
                          <a:effectLst/>
                          <a:latin typeface="Consolas" pitchFamily="49" charset="0"/>
                          <a:ea typeface="+mn-ea"/>
                          <a:cs typeface="+mn-cs"/>
                          <a:sym typeface="Arial"/>
                        </a:rPr>
                        <a:t>System.out.print</a:t>
                      </a:r>
                      <a:r>
                        <a:rPr lang="en-IN" sz="1400" b="0" i="0" u="none" strike="noStrike" cap="none" dirty="0">
                          <a:solidFill>
                            <a:schemeClr val="tx1"/>
                          </a:solidFill>
                          <a:effectLst/>
                          <a:latin typeface="Consolas" pitchFamily="49" charset="0"/>
                          <a:ea typeface="+mn-ea"/>
                          <a:cs typeface="+mn-cs"/>
                          <a:sym typeface="Arial"/>
                        </a:rPr>
                        <a:t>("Print using st1 : " + st1.name + " " + st1.marks + " " + st1.section);</a:t>
                      </a:r>
                    </a:p>
                    <a:p>
                      <a:r>
                        <a:rPr lang="en-IN" sz="1400" b="0" i="0" u="none" strike="noStrike" cap="none" dirty="0">
                          <a:solidFill>
                            <a:schemeClr val="tx1"/>
                          </a:solidFill>
                          <a:effectLst/>
                          <a:latin typeface="Consolas" pitchFamily="49" charset="0"/>
                          <a:ea typeface="+mn-ea"/>
                          <a:cs typeface="+mn-cs"/>
                          <a:sym typeface="Arial"/>
                        </a:rPr>
                        <a:t>        </a:t>
                      </a:r>
                      <a:r>
                        <a:rPr lang="en-IN" sz="1400" b="0" i="0" u="none" strike="noStrike" cap="none" dirty="0" err="1">
                          <a:solidFill>
                            <a:schemeClr val="tx1"/>
                          </a:solidFill>
                          <a:effectLst/>
                          <a:latin typeface="Consolas" pitchFamily="49" charset="0"/>
                          <a:ea typeface="+mn-ea"/>
                          <a:cs typeface="+mn-cs"/>
                          <a:sym typeface="Arial"/>
                        </a:rPr>
                        <a:t>System.out.print</a:t>
                      </a:r>
                      <a:r>
                        <a:rPr lang="en-IN" sz="1400" b="0" i="0" u="none" strike="noStrike" cap="none" dirty="0">
                          <a:solidFill>
                            <a:schemeClr val="tx1"/>
                          </a:solidFill>
                          <a:effectLst/>
                          <a:latin typeface="Consolas" pitchFamily="49" charset="0"/>
                          <a:ea typeface="+mn-ea"/>
                          <a:cs typeface="+mn-cs"/>
                          <a:sym typeface="Arial"/>
                        </a:rPr>
                        <a:t>("Print using st2 : " + st2.name + " " + st2.marks  + " " + st2.section);</a:t>
                      </a:r>
                    </a:p>
                    <a:p>
                      <a:r>
                        <a:rPr lang="en-IN" sz="1400" b="0" i="0" u="none" strike="noStrike" cap="none" dirty="0">
                          <a:solidFill>
                            <a:schemeClr val="tx1"/>
                          </a:solidFill>
                          <a:effectLst/>
                          <a:latin typeface="Consolas" pitchFamily="49" charset="0"/>
                          <a:ea typeface="+mn-ea"/>
                          <a:cs typeface="+mn-cs"/>
                          <a:sym typeface="Arial"/>
                        </a:rPr>
                        <a:t>    }</a:t>
                      </a:r>
                    </a:p>
                    <a:p>
                      <a:r>
                        <a:rPr lang="en-IN" sz="1400" b="0" i="0" u="none" strike="noStrike" cap="none" dirty="0">
                          <a:solidFill>
                            <a:schemeClr val="tx1"/>
                          </a:solidFill>
                          <a:effectLst/>
                          <a:latin typeface="Consolas" pitchFamily="49" charset="0"/>
                          <a:ea typeface="+mn-ea"/>
                          <a:cs typeface="+mn-cs"/>
                          <a:sym typeface="Arial"/>
                        </a:rPr>
                        <a:t>}</a:t>
                      </a:r>
                      <a:endParaRPr lang="en-GB" sz="1400" b="0" dirty="0">
                        <a:latin typeface="Consolas"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206884" y="4929198"/>
            <a:ext cx="6794008" cy="1077218"/>
          </a:xfrm>
          <a:prstGeom prst="rect">
            <a:avLst/>
          </a:prstGeom>
        </p:spPr>
        <p:txBody>
          <a:bodyPr wrap="square">
            <a:spAutoFit/>
          </a:bodyPr>
          <a:lstStyle/>
          <a:p>
            <a:pPr marL="342900" indent="-342900">
              <a:buFont typeface="+mj-lt"/>
              <a:buAutoNum type="alphaUcPeriod"/>
            </a:pPr>
            <a:r>
              <a:rPr lang="en-GB" sz="1600" dirty="0">
                <a:latin typeface="Roboto" panose="020B0604020202020204" charset="0"/>
                <a:ea typeface="Roboto" panose="020B0604020202020204" charset="0"/>
              </a:rPr>
              <a:t>Print using st1 : Rajesh 0 C   Print using st2 : null 87</a:t>
            </a:r>
          </a:p>
          <a:p>
            <a:pPr marL="342900" indent="-342900">
              <a:buFont typeface="+mj-lt"/>
              <a:buAutoNum type="alphaUcPeriod"/>
            </a:pPr>
            <a:r>
              <a:rPr lang="en-GB" sz="1600" dirty="0">
                <a:latin typeface="Roboto" panose="020B0604020202020204" charset="0"/>
                <a:ea typeface="Roboto" panose="020B0604020202020204" charset="0"/>
              </a:rPr>
              <a:t>Print using st1 : Rajesh 87 C  Print using st2 : Rajesh 87 C</a:t>
            </a:r>
          </a:p>
          <a:p>
            <a:pPr marL="342900" indent="-342900">
              <a:buFont typeface="+mj-lt"/>
              <a:buAutoNum type="alphaUcPeriod"/>
            </a:pPr>
            <a:r>
              <a:rPr lang="en-GB" sz="1600" dirty="0">
                <a:latin typeface="Roboto" panose="020B0604020202020204" charset="0"/>
                <a:ea typeface="Roboto" panose="020B0604020202020204" charset="0"/>
              </a:rPr>
              <a:t>Print using st1 : null 0       Print using st2 : Rajesh 87 C</a:t>
            </a:r>
          </a:p>
          <a:p>
            <a:pPr marL="342900" indent="-342900">
              <a:buFont typeface="+mj-lt"/>
              <a:buAutoNum type="alphaUcPeriod"/>
            </a:pPr>
            <a:r>
              <a:rPr lang="en-GB" sz="1600" dirty="0">
                <a:latin typeface="Roboto" panose="020B0604020202020204" charset="0"/>
                <a:ea typeface="Roboto" panose="020B0604020202020204" charset="0"/>
              </a:rPr>
              <a:t>Compilation Error</a:t>
            </a:r>
          </a:p>
        </p:txBody>
      </p:sp>
      <p:sp>
        <p:nvSpPr>
          <p:cNvPr id="9" name="Rectangle 8"/>
          <p:cNvSpPr/>
          <p:nvPr/>
        </p:nvSpPr>
        <p:spPr>
          <a:xfrm>
            <a:off x="35281"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359217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18</a:t>
            </a:r>
            <a:endParaRPr lang="en-GB" sz="1600" dirty="0">
              <a:solidFill>
                <a:schemeClr val="bg1"/>
              </a:solidFill>
              <a:latin typeface="Roboto" pitchFamily="2" charset="0"/>
              <a:ea typeface="Roboto" pitchFamily="2"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1774736807"/>
              </p:ext>
            </p:extLst>
          </p:nvPr>
        </p:nvGraphicFramePr>
        <p:xfrm>
          <a:off x="317872" y="1590572"/>
          <a:ext cx="8710514" cy="2338494"/>
        </p:xfrm>
        <a:graphic>
          <a:graphicData uri="http://schemas.openxmlformats.org/drawingml/2006/table">
            <a:tbl>
              <a:tblPr firstRow="1" bandRow="1">
                <a:tableStyleId>{2D5ABB26-0587-4C30-8999-92F81FD0307C}</a:tableStyleId>
              </a:tblPr>
              <a:tblGrid>
                <a:gridCol w="2110988">
                  <a:extLst>
                    <a:ext uri="{9D8B030D-6E8A-4147-A177-3AD203B41FA5}">
                      <a16:colId xmlns="" xmlns:a16="http://schemas.microsoft.com/office/drawing/2014/main" val="20000"/>
                    </a:ext>
                  </a:extLst>
                </a:gridCol>
                <a:gridCol w="6599526">
                  <a:extLst>
                    <a:ext uri="{9D8B030D-6E8A-4147-A177-3AD203B41FA5}">
                      <a16:colId xmlns="" xmlns:a16="http://schemas.microsoft.com/office/drawing/2014/main" val="20001"/>
                    </a:ext>
                  </a:extLst>
                </a:gridCol>
              </a:tblGrid>
              <a:tr h="2338494">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class </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class </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 = 5;</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c;</a:t>
                      </a:r>
                    </a:p>
                    <a:p>
                      <a:r>
                        <a:rPr lang="en-GB" sz="1400" b="0" i="0" u="none" strike="noStrike" cap="none" dirty="0">
                          <a:solidFill>
                            <a:schemeClr val="tx1"/>
                          </a:solidFill>
                          <a:effectLst/>
                          <a:latin typeface="Consolas" panose="020B0609020204030204" pitchFamily="49" charset="0"/>
                          <a:ea typeface="+mn-ea"/>
                          <a:cs typeface="+mn-cs"/>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class </a:t>
                      </a:r>
                      <a:r>
                        <a:rPr lang="en-GB" sz="1400" b="0" i="0" u="none" strike="noStrike" cap="none" dirty="0" err="1">
                          <a:solidFill>
                            <a:schemeClr val="tx1"/>
                          </a:solidFill>
                          <a:effectLst/>
                          <a:latin typeface="Consolas" panose="020B0609020204030204" pitchFamily="49" charset="0"/>
                          <a:ea typeface="+mn-ea"/>
                          <a:cs typeface="+mn-cs"/>
                          <a:sym typeface="Arial"/>
                        </a:rPr>
                        <a:t>OutPut</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c;</a:t>
                      </a:r>
                    </a:p>
                    <a:p>
                      <a:r>
                        <a:rPr lang="en-GB" sz="1400" b="0" i="0" u="none" strike="noStrike" cap="none" dirty="0">
                          <a:solidFill>
                            <a:schemeClr val="tx1"/>
                          </a:solidFill>
                          <a:effectLst/>
                          <a:latin typeface="Consolas" panose="020B0609020204030204" pitchFamily="49" charset="0"/>
                          <a:ea typeface="+mn-ea"/>
                          <a:cs typeface="+mn-cs"/>
                          <a:sym typeface="Arial"/>
                        </a:rPr>
                        <a:t>    public static void main(String[] </a:t>
                      </a:r>
                      <a:r>
                        <a:rPr lang="en-GB" sz="1400" b="0" i="0" u="none" strike="noStrike" cap="none" dirty="0" err="1">
                          <a:solidFill>
                            <a:schemeClr val="tx1"/>
                          </a:solidFill>
                          <a:effectLst/>
                          <a:latin typeface="Consolas" panose="020B0609020204030204" pitchFamily="49" charset="0"/>
                          <a:ea typeface="+mn-ea"/>
                          <a:cs typeface="+mn-cs"/>
                          <a:sym typeface="Arial"/>
                        </a:rPr>
                        <a:t>args</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 a = new </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 c = new </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 = " + </a:t>
                      </a:r>
                      <a:r>
                        <a:rPr lang="en-GB" sz="1400" b="0" i="0" u="none" strike="noStrike" cap="none" dirty="0" err="1">
                          <a:solidFill>
                            <a:schemeClr val="tx1"/>
                          </a:solidFill>
                          <a:effectLst/>
                          <a:latin typeface="Consolas" panose="020B0609020204030204" pitchFamily="49" charset="0"/>
                          <a:ea typeface="+mn-ea"/>
                          <a:cs typeface="+mn-cs"/>
                          <a:sym typeface="Arial"/>
                        </a:rPr>
                        <a:t>a.printA</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 = " + </a:t>
                      </a:r>
                      <a:r>
                        <a:rPr lang="en-GB" sz="1400" b="0" i="0" u="none" strike="noStrike" cap="none" dirty="0" err="1">
                          <a:solidFill>
                            <a:schemeClr val="tx1"/>
                          </a:solidFill>
                          <a:effectLst/>
                          <a:latin typeface="Consolas" panose="020B0609020204030204" pitchFamily="49" charset="0"/>
                          <a:ea typeface="+mn-ea"/>
                          <a:cs typeface="+mn-cs"/>
                          <a:sym typeface="Arial"/>
                        </a:rPr>
                        <a:t>c.printB</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("c = " + </a:t>
                      </a:r>
                      <a:r>
                        <a:rPr lang="en-GB" sz="1400" b="0" i="0" u="none" strike="noStrike" cap="none" dirty="0" err="1">
                          <a:solidFill>
                            <a:schemeClr val="tx1"/>
                          </a:solidFill>
                          <a:effectLst/>
                          <a:latin typeface="Consolas" panose="020B0609020204030204" pitchFamily="49" charset="0"/>
                          <a:ea typeface="+mn-ea"/>
                          <a:cs typeface="+mn-cs"/>
                          <a:sym typeface="Arial"/>
                        </a:rPr>
                        <a:t>c.c</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358176" y="4709236"/>
            <a:ext cx="7214220" cy="1077218"/>
          </a:xfrm>
          <a:prstGeom prst="rect">
            <a:avLst/>
          </a:prstGeom>
        </p:spPr>
        <p:txBody>
          <a:bodyPr wrap="square">
            <a:spAutoFit/>
          </a:bodyPr>
          <a:lstStyle/>
          <a:p>
            <a:pPr marL="342900" indent="-342900">
              <a:buFont typeface="+mj-lt"/>
              <a:buAutoNum type="alphaUcPeriod"/>
            </a:pPr>
            <a:r>
              <a:rPr lang="en-GB" sz="1600" dirty="0" err="1">
                <a:latin typeface="Roboto" panose="020B0604020202020204" charset="0"/>
                <a:ea typeface="Roboto" panose="020B0604020202020204" charset="0"/>
              </a:rPr>
              <a:t>printA</a:t>
            </a:r>
            <a:r>
              <a:rPr lang="en-GB" sz="1600" dirty="0">
                <a:latin typeface="Roboto" panose="020B0604020202020204" charset="0"/>
                <a:ea typeface="Roboto" panose="020B0604020202020204" charset="0"/>
              </a:rPr>
              <a:t> = 0 </a:t>
            </a:r>
            <a:r>
              <a:rPr lang="en-GB" sz="1600" dirty="0" err="1">
                <a:latin typeface="Roboto" panose="020B0604020202020204" charset="0"/>
                <a:ea typeface="Roboto" panose="020B0604020202020204" charset="0"/>
              </a:rPr>
              <a:t>printB</a:t>
            </a:r>
            <a:r>
              <a:rPr lang="en-GB" sz="1600" dirty="0">
                <a:latin typeface="Roboto" panose="020B0604020202020204" charset="0"/>
                <a:ea typeface="Roboto" panose="020B0604020202020204" charset="0"/>
              </a:rPr>
              <a:t> = 5 c = 0</a:t>
            </a:r>
          </a:p>
          <a:p>
            <a:pPr marL="342900" indent="-342900">
              <a:buFont typeface="+mj-lt"/>
              <a:buAutoNum type="alphaUcPeriod"/>
            </a:pPr>
            <a:r>
              <a:rPr lang="en-GB" sz="1600" dirty="0" err="1">
                <a:latin typeface="Roboto" panose="020B0604020202020204" charset="0"/>
                <a:ea typeface="Roboto" panose="020B0604020202020204" charset="0"/>
              </a:rPr>
              <a:t>printA</a:t>
            </a:r>
            <a:r>
              <a:rPr lang="en-GB" sz="1600" dirty="0">
                <a:latin typeface="Roboto" panose="020B0604020202020204" charset="0"/>
                <a:ea typeface="Roboto" panose="020B0604020202020204" charset="0"/>
              </a:rPr>
              <a:t> = 0 </a:t>
            </a:r>
            <a:r>
              <a:rPr lang="en-GB" sz="1600" dirty="0" err="1">
                <a:latin typeface="Roboto" panose="020B0604020202020204" charset="0"/>
                <a:ea typeface="Roboto" panose="020B0604020202020204" charset="0"/>
              </a:rPr>
              <a:t>printB</a:t>
            </a:r>
            <a:r>
              <a:rPr lang="en-GB" sz="1600" dirty="0">
                <a:latin typeface="Roboto" panose="020B0604020202020204" charset="0"/>
                <a:ea typeface="Roboto" panose="020B0604020202020204" charset="0"/>
              </a:rPr>
              <a:t> = 5 c = (some object reference value)</a:t>
            </a:r>
          </a:p>
          <a:p>
            <a:pPr marL="342900" indent="-342900">
              <a:buFont typeface="+mj-lt"/>
              <a:buAutoNum type="alphaUcPeriod"/>
            </a:pPr>
            <a:r>
              <a:rPr lang="en-GB" sz="1600" dirty="0">
                <a:latin typeface="Roboto" panose="020B0604020202020204" charset="0"/>
                <a:ea typeface="Roboto" panose="020B0604020202020204" charset="0"/>
              </a:rPr>
              <a:t>Compilation Error</a:t>
            </a:r>
          </a:p>
          <a:p>
            <a:pPr marL="342900" indent="-342900">
              <a:buFont typeface="+mj-lt"/>
              <a:buAutoNum type="alphaUcPeriod"/>
            </a:pPr>
            <a:r>
              <a:rPr lang="en-GB" sz="1600" dirty="0">
                <a:latin typeface="Roboto" panose="020B0604020202020204" charset="0"/>
                <a:ea typeface="Roboto" panose="020B0604020202020204" charset="0"/>
              </a:rPr>
              <a:t>Runtime Error</a:t>
            </a:r>
          </a:p>
        </p:txBody>
      </p:sp>
      <p:sp>
        <p:nvSpPr>
          <p:cNvPr id="9" name="Rectangle 8"/>
          <p:cNvSpPr/>
          <p:nvPr/>
        </p:nvSpPr>
        <p:spPr>
          <a:xfrm>
            <a:off x="35281"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sp>
        <p:nvSpPr>
          <p:cNvPr id="10" name="Rectangle 9"/>
          <p:cNvSpPr/>
          <p:nvPr/>
        </p:nvSpPr>
        <p:spPr>
          <a:xfrm>
            <a:off x="6570810" y="6008840"/>
            <a:ext cx="1063112"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A  </a:t>
            </a:r>
          </a:p>
        </p:txBody>
      </p:sp>
      <p:pic>
        <p:nvPicPr>
          <p:cNvPr id="11"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2"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74294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rPr>
              <a:t>QUESTION : 19</a:t>
            </a:r>
            <a:endParaRPr lang="en-GB" sz="1600" dirty="0">
              <a:solidFill>
                <a:schemeClr val="bg1"/>
              </a:solidFill>
            </a:endParaRPr>
          </a:p>
        </p:txBody>
      </p:sp>
      <p:sp>
        <p:nvSpPr>
          <p:cNvPr id="2" name="Rectangle 1"/>
          <p:cNvSpPr/>
          <p:nvPr/>
        </p:nvSpPr>
        <p:spPr>
          <a:xfrm>
            <a:off x="785786" y="4709236"/>
            <a:ext cx="6311421" cy="1077218"/>
          </a:xfrm>
          <a:prstGeom prst="rect">
            <a:avLst/>
          </a:prstGeom>
        </p:spPr>
        <p:txBody>
          <a:bodyPr wrap="square">
            <a:spAutoFit/>
          </a:bodyPr>
          <a:lstStyle/>
          <a:p>
            <a:pPr marL="342900" indent="-342900">
              <a:buFont typeface="+mj-lt"/>
              <a:buAutoNum type="alphaUcPeriod"/>
            </a:pPr>
            <a:r>
              <a:rPr lang="en-GB" sz="1600" dirty="0">
                <a:latin typeface="Roboto" panose="020B0604020202020204" charset="0"/>
                <a:ea typeface="Roboto" panose="020B0604020202020204" charset="0"/>
              </a:rPr>
              <a:t>5</a:t>
            </a:r>
          </a:p>
          <a:p>
            <a:pPr marL="342900" indent="-342900">
              <a:buFont typeface="+mj-lt"/>
              <a:buAutoNum type="alphaUcPeriod"/>
            </a:pPr>
            <a:r>
              <a:rPr lang="en-GB" sz="1600" dirty="0">
                <a:latin typeface="Roboto" panose="020B0604020202020204" charset="0"/>
                <a:ea typeface="Roboto" panose="020B0604020202020204" charset="0"/>
              </a:rPr>
              <a:t>Compile time Error since no default constructor</a:t>
            </a:r>
          </a:p>
          <a:p>
            <a:pPr marL="342900" indent="-342900">
              <a:buFont typeface="+mj-lt"/>
              <a:buAutoNum type="alphaUcPeriod"/>
            </a:pPr>
            <a:r>
              <a:rPr lang="en-GB" sz="1600" dirty="0">
                <a:latin typeface="Roboto" panose="020B0604020202020204" charset="0"/>
                <a:ea typeface="Roboto" panose="020B0604020202020204" charset="0"/>
              </a:rPr>
              <a:t>Compile time Error since no parameterized constructor</a:t>
            </a:r>
          </a:p>
          <a:p>
            <a:pPr marL="342900" indent="-342900">
              <a:buFont typeface="+mj-lt"/>
              <a:buAutoNum type="alphaUcPeriod"/>
            </a:pPr>
            <a:r>
              <a:rPr lang="en-GB" sz="1600" dirty="0">
                <a:latin typeface="Roboto" panose="020B0604020202020204" charset="0"/>
                <a:ea typeface="Roboto" panose="020B0604020202020204" charset="0"/>
              </a:rPr>
              <a:t>Compilation Error or Runtime Error for some other reason</a:t>
            </a:r>
          </a:p>
        </p:txBody>
      </p:sp>
      <p:graphicFrame>
        <p:nvGraphicFramePr>
          <p:cNvPr id="3" name="Table 2"/>
          <p:cNvGraphicFramePr>
            <a:graphicFrameLocks noGrp="1"/>
          </p:cNvGraphicFramePr>
          <p:nvPr/>
        </p:nvGraphicFramePr>
        <p:xfrm>
          <a:off x="1524000" y="1588521"/>
          <a:ext cx="6096000" cy="2682240"/>
        </p:xfrm>
        <a:graphic>
          <a:graphicData uri="http://schemas.openxmlformats.org/drawingml/2006/table">
            <a:tbl>
              <a:tblPr firstRow="1" bandRow="1">
                <a:tableStyleId>{2D5ABB26-0587-4C30-8999-92F81FD0307C}</a:tableStyleId>
              </a:tblPr>
              <a:tblGrid>
                <a:gridCol w="6096000">
                  <a:extLst>
                    <a:ext uri="{9D8B030D-6E8A-4147-A177-3AD203B41FA5}">
                      <a16:colId xmlns="" xmlns:a16="http://schemas.microsoft.com/office/drawing/2014/main" val="20000"/>
                    </a:ext>
                  </a:extLst>
                </a:gridCol>
              </a:tblGrid>
              <a:tr h="2554859">
                <a:tc>
                  <a:txBody>
                    <a:bodyPr/>
                    <a:lstStyle/>
                    <a:p>
                      <a:r>
                        <a:rPr lang="en-GB" sz="1400" u="none" strike="noStrike" cap="none" dirty="0">
                          <a:effectLst/>
                          <a:latin typeface="Consolas" panose="020B0609020204030204" pitchFamily="49" charset="0"/>
                          <a:sym typeface="Arial"/>
                        </a:rPr>
                        <a:t>public class </a:t>
                      </a:r>
                      <a:r>
                        <a:rPr lang="en-GB" sz="1400" u="none" strike="noStrike" cap="none" dirty="0" err="1">
                          <a:effectLst/>
                          <a:latin typeface="Consolas" panose="020B0609020204030204" pitchFamily="49" charset="0"/>
                          <a:sym typeface="Arial"/>
                        </a:rPr>
                        <a:t>InitializationTest</a:t>
                      </a:r>
                      <a:r>
                        <a:rPr lang="en-GB" sz="1400" u="none" strike="noStrike" cap="none" dirty="0">
                          <a:effectLst/>
                          <a:latin typeface="Consolas" panose="020B0609020204030204" pitchFamily="49" charset="0"/>
                          <a:sym typeface="Arial"/>
                        </a:rPr>
                        <a:t> {</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int</a:t>
                      </a:r>
                      <a:r>
                        <a:rPr lang="en-GB" sz="1400" u="none" strike="noStrike" cap="none" dirty="0">
                          <a:effectLst/>
                          <a:latin typeface="Consolas" panose="020B0609020204030204" pitchFamily="49" charset="0"/>
                          <a:sym typeface="Arial"/>
                        </a:rPr>
                        <a:t> number;</a:t>
                      </a:r>
                    </a:p>
                    <a:p>
                      <a:r>
                        <a:rPr lang="en-GB" sz="1400" u="none" strike="noStrike" cap="none" dirty="0">
                          <a:effectLst/>
                          <a:latin typeface="Consolas" panose="020B0609020204030204" pitchFamily="49" charset="0"/>
                          <a:sym typeface="Arial"/>
                        </a:rPr>
                        <a:t>    public void </a:t>
                      </a:r>
                      <a:r>
                        <a:rPr lang="en-GB" sz="1400" u="none" strike="noStrike" cap="none" dirty="0" err="1">
                          <a:effectLst/>
                          <a:latin typeface="Consolas" panose="020B0609020204030204" pitchFamily="49" charset="0"/>
                          <a:sym typeface="Arial"/>
                        </a:rPr>
                        <a:t>InitializationTest</a:t>
                      </a:r>
                      <a:r>
                        <a:rPr lang="en-GB" sz="1400" u="none" strike="noStrike" cap="none" dirty="0">
                          <a:effectLst/>
                          <a:latin typeface="Consolas" panose="020B0609020204030204" pitchFamily="49" charset="0"/>
                          <a:sym typeface="Arial"/>
                        </a:rPr>
                        <a:t>(</a:t>
                      </a:r>
                      <a:r>
                        <a:rPr lang="en-GB" sz="1400" u="none" strike="noStrike" cap="none" dirty="0" err="1">
                          <a:effectLst/>
                          <a:latin typeface="Consolas" panose="020B0609020204030204" pitchFamily="49" charset="0"/>
                          <a:sym typeface="Arial"/>
                        </a:rPr>
                        <a:t>int</a:t>
                      </a:r>
                      <a:r>
                        <a:rPr lang="en-GB" sz="1400" u="none" strike="noStrike" cap="none" dirty="0">
                          <a:effectLst/>
                          <a:latin typeface="Consolas" panose="020B0609020204030204" pitchFamily="49" charset="0"/>
                          <a:sym typeface="Arial"/>
                        </a:rPr>
                        <a:t>  number) {</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this.number</a:t>
                      </a:r>
                      <a:r>
                        <a:rPr lang="en-GB" sz="1400" u="none" strike="noStrike" cap="none" dirty="0">
                          <a:effectLst/>
                          <a:latin typeface="Consolas" panose="020B0609020204030204" pitchFamily="49" charset="0"/>
                          <a:sym typeface="Arial"/>
                        </a:rPr>
                        <a:t> = number;</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System.out.println</a:t>
                      </a:r>
                      <a:r>
                        <a:rPr lang="en-GB" sz="1400" u="none" strike="noStrike" cap="none" dirty="0">
                          <a:effectLst/>
                          <a:latin typeface="Consolas" panose="020B0609020204030204" pitchFamily="49" charset="0"/>
                          <a:sym typeface="Arial"/>
                        </a:rPr>
                        <a:t>(number);</a:t>
                      </a:r>
                    </a:p>
                    <a:p>
                      <a:r>
                        <a:rPr lang="en-GB" sz="1400" u="none" strike="noStrike" cap="none" dirty="0">
                          <a:effectLst/>
                          <a:latin typeface="Consolas" panose="020B0609020204030204" pitchFamily="49" charset="0"/>
                          <a:sym typeface="Arial"/>
                        </a:rPr>
                        <a:t>    }</a:t>
                      </a:r>
                    </a:p>
                    <a:p>
                      <a:r>
                        <a:rPr lang="en-GB" sz="1400" u="none" strike="noStrike" cap="none" dirty="0">
                          <a:effectLst/>
                          <a:latin typeface="Consolas" panose="020B0609020204030204" pitchFamily="49" charset="0"/>
                          <a:sym typeface="Arial"/>
                        </a:rPr>
                        <a:t>    public static void main(String...strings) {</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InitializationTest</a:t>
                      </a:r>
                      <a:r>
                        <a:rPr lang="en-GB" sz="1400" u="none" strike="noStrike" cap="none" dirty="0">
                          <a:effectLst/>
                          <a:latin typeface="Consolas" panose="020B0609020204030204" pitchFamily="49" charset="0"/>
                          <a:sym typeface="Arial"/>
                        </a:rPr>
                        <a:t> obj1, obj2;</a:t>
                      </a:r>
                    </a:p>
                    <a:p>
                      <a:r>
                        <a:rPr lang="en-GB" sz="1400" u="none" strike="noStrike" cap="none" dirty="0">
                          <a:effectLst/>
                          <a:latin typeface="Consolas" panose="020B0609020204030204" pitchFamily="49" charset="0"/>
                          <a:sym typeface="Arial"/>
                        </a:rPr>
                        <a:t>        obj1 = new </a:t>
                      </a:r>
                      <a:r>
                        <a:rPr lang="en-GB" sz="1400" u="none" strike="noStrike" cap="none" dirty="0" err="1">
                          <a:effectLst/>
                          <a:latin typeface="Consolas" panose="020B0609020204030204" pitchFamily="49" charset="0"/>
                          <a:sym typeface="Arial"/>
                        </a:rPr>
                        <a:t>InitializationTest</a:t>
                      </a:r>
                      <a:r>
                        <a:rPr lang="en-GB" sz="1400" u="none" strike="noStrike" cap="none" dirty="0">
                          <a:effectLst/>
                          <a:latin typeface="Consolas" panose="020B0609020204030204" pitchFamily="49" charset="0"/>
                          <a:sym typeface="Arial"/>
                        </a:rPr>
                        <a:t>();</a:t>
                      </a:r>
                    </a:p>
                    <a:p>
                      <a:r>
                        <a:rPr lang="en-GB" sz="1400" u="none" strike="noStrike" cap="none" dirty="0">
                          <a:effectLst/>
                          <a:latin typeface="Consolas" panose="020B0609020204030204" pitchFamily="49" charset="0"/>
                          <a:sym typeface="Arial"/>
                        </a:rPr>
                        <a:t>        obj2 = new </a:t>
                      </a:r>
                      <a:r>
                        <a:rPr lang="en-GB" sz="1400" u="none" strike="noStrike" cap="none" dirty="0" err="1">
                          <a:effectLst/>
                          <a:latin typeface="Consolas" panose="020B0609020204030204" pitchFamily="49" charset="0"/>
                          <a:sym typeface="Arial"/>
                        </a:rPr>
                        <a:t>InitializationTest</a:t>
                      </a:r>
                      <a:r>
                        <a:rPr lang="en-GB" sz="1400" u="none" strike="noStrike" cap="none" dirty="0">
                          <a:effectLst/>
                          <a:latin typeface="Consolas" panose="020B0609020204030204" pitchFamily="49" charset="0"/>
                          <a:sym typeface="Arial"/>
                        </a:rPr>
                        <a:t>(5);</a:t>
                      </a:r>
                    </a:p>
                    <a:p>
                      <a:r>
                        <a:rPr lang="en-GB" sz="1400" u="none" strike="noStrike" cap="none" dirty="0">
                          <a:effectLst/>
                          <a:latin typeface="Consolas" panose="020B0609020204030204" pitchFamily="49" charset="0"/>
                          <a:sym typeface="Arial"/>
                        </a:rPr>
                        <a:t>    }</a:t>
                      </a:r>
                    </a:p>
                    <a:p>
                      <a:r>
                        <a:rPr lang="en-GB" sz="1400" u="none" strike="noStrike" cap="none" dirty="0">
                          <a:effectLst/>
                          <a:latin typeface="Consolas" panose="020B0609020204030204" pitchFamily="49" charset="0"/>
                          <a:sym typeface="Arial"/>
                        </a:rPr>
                        <a:t>}</a:t>
                      </a:r>
                      <a:endParaRPr lang="en-GB" sz="140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0" name="Rectangle 9"/>
          <p:cNvSpPr/>
          <p:nvPr/>
        </p:nvSpPr>
        <p:spPr>
          <a:xfrm>
            <a:off x="35281"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sp>
        <p:nvSpPr>
          <p:cNvPr id="11" name="Rectangle 10"/>
          <p:cNvSpPr/>
          <p:nvPr/>
        </p:nvSpPr>
        <p:spPr>
          <a:xfrm>
            <a:off x="7718290" y="5940651"/>
            <a:ext cx="1063112"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C  </a:t>
            </a:r>
          </a:p>
        </p:txBody>
      </p:sp>
      <p:pic>
        <p:nvPicPr>
          <p:cNvPr id="12"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3"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312119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20</a:t>
            </a:r>
            <a:endParaRPr lang="en-GB" sz="1600" dirty="0">
              <a:solidFill>
                <a:schemeClr val="bg1"/>
              </a:solidFill>
              <a:latin typeface="Roboto" pitchFamily="2" charset="0"/>
              <a:ea typeface="Roboto" pitchFamily="2" charset="0"/>
            </a:endParaRPr>
          </a:p>
        </p:txBody>
      </p:sp>
      <p:sp>
        <p:nvSpPr>
          <p:cNvPr id="2" name="Rectangle 1"/>
          <p:cNvSpPr/>
          <p:nvPr/>
        </p:nvSpPr>
        <p:spPr>
          <a:xfrm>
            <a:off x="500034" y="4852112"/>
            <a:ext cx="6311421" cy="1077218"/>
          </a:xfrm>
          <a:prstGeom prst="rect">
            <a:avLst/>
          </a:prstGeom>
        </p:spPr>
        <p:txBody>
          <a:bodyPr wrap="square">
            <a:spAutoFit/>
          </a:bodyPr>
          <a:lstStyle/>
          <a:p>
            <a:pPr marL="342900" indent="-342900">
              <a:buFont typeface="+mj-lt"/>
              <a:buAutoNum type="alphaUcPeriod"/>
            </a:pPr>
            <a:r>
              <a:rPr lang="es-ES" sz="1600" dirty="0">
                <a:latin typeface="Roboto" panose="020B0604020202020204" charset="0"/>
                <a:ea typeface="Roboto" panose="020B0604020202020204" charset="0"/>
              </a:rPr>
              <a:t>20 20 25</a:t>
            </a:r>
          </a:p>
          <a:p>
            <a:pPr marL="342900" indent="-342900">
              <a:buFont typeface="+mj-lt"/>
              <a:buAutoNum type="alphaUcPeriod"/>
            </a:pPr>
            <a:r>
              <a:rPr lang="es-ES" sz="1600" dirty="0">
                <a:latin typeface="Roboto" panose="020B0604020202020204" charset="0"/>
                <a:ea typeface="Roboto" panose="020B0604020202020204" charset="0"/>
              </a:rPr>
              <a:t>20 30 25</a:t>
            </a:r>
          </a:p>
          <a:p>
            <a:pPr marL="342900" indent="-342900">
              <a:buFont typeface="+mj-lt"/>
              <a:buAutoNum type="alphaUcPeriod"/>
            </a:pPr>
            <a:r>
              <a:rPr lang="es-ES" sz="1600" dirty="0" err="1">
                <a:latin typeface="Roboto" panose="020B0604020202020204" charset="0"/>
                <a:ea typeface="Roboto" panose="020B0604020202020204" charset="0"/>
              </a:rPr>
              <a:t>Compilation</a:t>
            </a:r>
            <a:r>
              <a:rPr lang="es-ES" sz="1600" dirty="0">
                <a:latin typeface="Roboto" panose="020B0604020202020204" charset="0"/>
                <a:ea typeface="Roboto" panose="020B0604020202020204" charset="0"/>
              </a:rPr>
              <a:t> Error</a:t>
            </a:r>
          </a:p>
          <a:p>
            <a:pPr marL="342900" indent="-342900">
              <a:buFont typeface="+mj-lt"/>
              <a:buAutoNum type="alphaUcPeriod"/>
            </a:pPr>
            <a:r>
              <a:rPr lang="es-ES" sz="1600" dirty="0" err="1">
                <a:latin typeface="Roboto" panose="020B0604020202020204" charset="0"/>
                <a:ea typeface="Roboto" panose="020B0604020202020204" charset="0"/>
              </a:rPr>
              <a:t>Runtime</a:t>
            </a:r>
            <a:r>
              <a:rPr lang="es-ES" sz="1600" dirty="0">
                <a:latin typeface="Roboto" panose="020B0604020202020204" charset="0"/>
                <a:ea typeface="Roboto" panose="020B0604020202020204" charset="0"/>
              </a:rPr>
              <a:t> Error</a:t>
            </a:r>
            <a:endParaRPr lang="en-GB" sz="1600" dirty="0">
              <a:latin typeface="Roboto" panose="020B0604020202020204" charset="0"/>
              <a:ea typeface="Roboto" panose="020B0604020202020204" charset="0"/>
            </a:endParaRPr>
          </a:p>
        </p:txBody>
      </p:sp>
      <p:sp>
        <p:nvSpPr>
          <p:cNvPr id="10" name="Rectangle 9"/>
          <p:cNvSpPr/>
          <p:nvPr/>
        </p:nvSpPr>
        <p:spPr>
          <a:xfrm>
            <a:off x="35281"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sp>
        <p:nvSpPr>
          <p:cNvPr id="11" name="Rectangle 10"/>
          <p:cNvSpPr/>
          <p:nvPr/>
        </p:nvSpPr>
        <p:spPr>
          <a:xfrm>
            <a:off x="6570810" y="6008840"/>
            <a:ext cx="1099981"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B   </a:t>
            </a:r>
          </a:p>
        </p:txBody>
      </p:sp>
      <p:graphicFrame>
        <p:nvGraphicFramePr>
          <p:cNvPr id="4" name="Table 3"/>
          <p:cNvGraphicFramePr>
            <a:graphicFrameLocks noGrp="1"/>
          </p:cNvGraphicFramePr>
          <p:nvPr/>
        </p:nvGraphicFramePr>
        <p:xfrm>
          <a:off x="474807" y="1630563"/>
          <a:ext cx="8340256" cy="2584255"/>
        </p:xfrm>
        <a:graphic>
          <a:graphicData uri="http://schemas.openxmlformats.org/drawingml/2006/table">
            <a:tbl>
              <a:tblPr firstRow="1" bandRow="1">
                <a:tableStyleId>{2D5ABB26-0587-4C30-8999-92F81FD0307C}</a:tableStyleId>
              </a:tblPr>
              <a:tblGrid>
                <a:gridCol w="4883011">
                  <a:extLst>
                    <a:ext uri="{9D8B030D-6E8A-4147-A177-3AD203B41FA5}">
                      <a16:colId xmlns="" xmlns:a16="http://schemas.microsoft.com/office/drawing/2014/main" val="20000"/>
                    </a:ext>
                  </a:extLst>
                </a:gridCol>
                <a:gridCol w="3457245">
                  <a:extLst>
                    <a:ext uri="{9D8B030D-6E8A-4147-A177-3AD203B41FA5}">
                      <a16:colId xmlns="" xmlns:a16="http://schemas.microsoft.com/office/drawing/2014/main" val="20001"/>
                    </a:ext>
                  </a:extLst>
                </a:gridCol>
              </a:tblGrid>
              <a:tr h="2584255">
                <a:tc>
                  <a:txBody>
                    <a:bodyPr/>
                    <a:lstStyle/>
                    <a:p>
                      <a:r>
                        <a:rPr lang="en-GB" sz="1400" u="none" strike="noStrike" cap="none" dirty="0">
                          <a:effectLst/>
                          <a:latin typeface="Consolas" panose="020B0609020204030204" pitchFamily="49" charset="0"/>
                          <a:sym typeface="Arial"/>
                        </a:rPr>
                        <a:t>public class Final {</a:t>
                      </a:r>
                    </a:p>
                    <a:p>
                      <a:r>
                        <a:rPr lang="en-GB" sz="1400" u="none" strike="noStrike" cap="none" dirty="0">
                          <a:effectLst/>
                          <a:latin typeface="Consolas" panose="020B0609020204030204" pitchFamily="49" charset="0"/>
                          <a:sym typeface="Arial"/>
                        </a:rPr>
                        <a:t>    final </a:t>
                      </a:r>
                      <a:r>
                        <a:rPr lang="en-GB" sz="1400" u="none" strike="noStrike" cap="none" dirty="0" err="1">
                          <a:effectLst/>
                          <a:latin typeface="Consolas" panose="020B0609020204030204" pitchFamily="49" charset="0"/>
                          <a:sym typeface="Arial"/>
                        </a:rPr>
                        <a:t>int</a:t>
                      </a:r>
                      <a:r>
                        <a:rPr lang="en-GB" sz="1400" u="none" strike="noStrike" cap="none" dirty="0">
                          <a:effectLst/>
                          <a:latin typeface="Consolas" panose="020B0609020204030204" pitchFamily="49" charset="0"/>
                          <a:sym typeface="Arial"/>
                        </a:rPr>
                        <a:t> assign = 30;</a:t>
                      </a:r>
                    </a:p>
                    <a:p>
                      <a:r>
                        <a:rPr lang="en-GB" sz="1400" u="none" strike="noStrike" cap="none" dirty="0">
                          <a:effectLst/>
                          <a:latin typeface="Consolas" panose="020B0609020204030204" pitchFamily="49" charset="0"/>
                          <a:sym typeface="Arial"/>
                        </a:rPr>
                        <a:t>    public static void main(String[] </a:t>
                      </a:r>
                      <a:r>
                        <a:rPr lang="en-GB" sz="1400" u="none" strike="noStrike" cap="none" dirty="0" err="1">
                          <a:effectLst/>
                          <a:latin typeface="Consolas" panose="020B0609020204030204" pitchFamily="49" charset="0"/>
                          <a:sym typeface="Arial"/>
                        </a:rPr>
                        <a:t>args</a:t>
                      </a:r>
                      <a:r>
                        <a:rPr lang="en-GB" sz="1400" u="none" strike="noStrike" cap="none" dirty="0">
                          <a:effectLst/>
                          <a:latin typeface="Consolas" panose="020B0609020204030204" pitchFamily="49" charset="0"/>
                          <a:sym typeface="Arial"/>
                        </a:rPr>
                        <a:t>) {</a:t>
                      </a:r>
                    </a:p>
                    <a:p>
                      <a:r>
                        <a:rPr lang="en-GB" sz="1400" u="none" strike="noStrike" cap="none" dirty="0">
                          <a:effectLst/>
                          <a:latin typeface="Consolas" panose="020B0609020204030204" pitchFamily="49" charset="0"/>
                          <a:sym typeface="Arial"/>
                        </a:rPr>
                        <a:t>        final </a:t>
                      </a:r>
                      <a:r>
                        <a:rPr lang="en-GB" sz="1400" u="none" strike="noStrike" cap="none" dirty="0" err="1">
                          <a:effectLst/>
                          <a:latin typeface="Consolas" panose="020B0609020204030204" pitchFamily="49" charset="0"/>
                          <a:sym typeface="Arial"/>
                        </a:rPr>
                        <a:t>int</a:t>
                      </a:r>
                      <a:r>
                        <a:rPr lang="en-GB" sz="1400" u="none" strike="noStrike" cap="none" dirty="0">
                          <a:effectLst/>
                          <a:latin typeface="Consolas" panose="020B0609020204030204" pitchFamily="49" charset="0"/>
                          <a:sym typeface="Arial"/>
                        </a:rPr>
                        <a:t> result = 20;</a:t>
                      </a:r>
                    </a:p>
                    <a:p>
                      <a:r>
                        <a:rPr lang="en-GB" sz="1400" u="none" strike="noStrike" cap="none" dirty="0">
                          <a:effectLst/>
                          <a:latin typeface="Consolas" panose="020B0609020204030204" pitchFamily="49" charset="0"/>
                          <a:sym typeface="Arial"/>
                        </a:rPr>
                        <a:t>        final </a:t>
                      </a:r>
                      <a:r>
                        <a:rPr lang="en-GB" sz="1400" u="none" strike="noStrike" cap="none" dirty="0" err="1">
                          <a:effectLst/>
                          <a:latin typeface="Consolas" panose="020B0609020204030204" pitchFamily="49" charset="0"/>
                          <a:sym typeface="Arial"/>
                        </a:rPr>
                        <a:t>int</a:t>
                      </a:r>
                      <a:r>
                        <a:rPr lang="en-GB" sz="1400" u="none" strike="noStrike" cap="none" dirty="0">
                          <a:effectLst/>
                          <a:latin typeface="Consolas" panose="020B0609020204030204" pitchFamily="49" charset="0"/>
                          <a:sym typeface="Arial"/>
                        </a:rPr>
                        <a:t> assign;</a:t>
                      </a:r>
                    </a:p>
                    <a:p>
                      <a:r>
                        <a:rPr lang="en-GB" sz="1400" u="none" strike="noStrike" cap="none" dirty="0">
                          <a:effectLst/>
                          <a:latin typeface="Consolas" panose="020B0609020204030204" pitchFamily="49" charset="0"/>
                          <a:sym typeface="Arial"/>
                        </a:rPr>
                        <a:t>        Final f = new Final();</a:t>
                      </a:r>
                    </a:p>
                    <a:p>
                      <a:r>
                        <a:rPr lang="en-GB" sz="1400" u="none" strike="noStrike" cap="none" dirty="0">
                          <a:effectLst/>
                          <a:latin typeface="Consolas" panose="020B0609020204030204" pitchFamily="49" charset="0"/>
                          <a:sym typeface="Arial"/>
                        </a:rPr>
                        <a:t>        assign =20;</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System.out.println</a:t>
                      </a:r>
                      <a:r>
                        <a:rPr lang="en-GB" sz="1400" u="none" strike="noStrike" cap="none" dirty="0">
                          <a:effectLst/>
                          <a:latin typeface="Consolas" panose="020B0609020204030204" pitchFamily="49" charset="0"/>
                          <a:sym typeface="Arial"/>
                        </a:rPr>
                        <a:t>(assign);</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System.out.println</a:t>
                      </a:r>
                      <a:r>
                        <a:rPr lang="en-GB" sz="1400" u="none" strike="noStrike" cap="none" dirty="0">
                          <a:effectLst/>
                          <a:latin typeface="Consolas" panose="020B0609020204030204" pitchFamily="49" charset="0"/>
                          <a:sym typeface="Arial"/>
                        </a:rPr>
                        <a:t>(</a:t>
                      </a:r>
                      <a:r>
                        <a:rPr lang="en-GB" sz="1400" u="none" strike="noStrike" cap="none" dirty="0" err="1">
                          <a:effectLst/>
                          <a:latin typeface="Consolas" panose="020B0609020204030204" pitchFamily="49" charset="0"/>
                          <a:sym typeface="Arial"/>
                        </a:rPr>
                        <a:t>f.assign</a:t>
                      </a:r>
                      <a:r>
                        <a:rPr lang="en-GB" sz="1400" u="none" strike="noStrike" cap="none" dirty="0">
                          <a:effectLst/>
                          <a:latin typeface="Consolas" panose="020B0609020204030204" pitchFamily="49" charset="0"/>
                          <a:sym typeface="Arial"/>
                        </a:rPr>
                        <a:t>);</a:t>
                      </a:r>
                    </a:p>
                    <a:p>
                      <a:r>
                        <a:rPr lang="en-GB" sz="1400" u="none" strike="noStrike" cap="none" dirty="0">
                          <a:effectLst/>
                          <a:latin typeface="Consolas" panose="020B0609020204030204" pitchFamily="49" charset="0"/>
                          <a:sym typeface="Arial"/>
                        </a:rPr>
                        <a:t>        </a:t>
                      </a:r>
                      <a:r>
                        <a:rPr lang="en-GB" sz="1400" u="none" strike="noStrike" cap="none" dirty="0" err="1">
                          <a:effectLst/>
                          <a:latin typeface="Consolas" panose="020B0609020204030204" pitchFamily="49" charset="0"/>
                          <a:sym typeface="Arial"/>
                        </a:rPr>
                        <a:t>System.out.println</a:t>
                      </a:r>
                      <a:r>
                        <a:rPr lang="en-GB" sz="1400" u="none" strike="noStrike" cap="none" dirty="0">
                          <a:effectLst/>
                          <a:latin typeface="Consolas" panose="020B0609020204030204" pitchFamily="49" charset="0"/>
                          <a:sym typeface="Arial"/>
                        </a:rPr>
                        <a:t>(</a:t>
                      </a:r>
                      <a:r>
                        <a:rPr lang="en-GB" sz="1400" u="none" strike="noStrike" cap="none" dirty="0" err="1">
                          <a:effectLst/>
                          <a:latin typeface="Consolas" panose="020B0609020204030204" pitchFamily="49" charset="0"/>
                          <a:sym typeface="Arial"/>
                        </a:rPr>
                        <a:t>f.process</a:t>
                      </a:r>
                      <a:r>
                        <a:rPr lang="en-GB" sz="1400" u="none" strike="noStrike" cap="none" dirty="0">
                          <a:effectLst/>
                          <a:latin typeface="Consolas" panose="020B0609020204030204" pitchFamily="49" charset="0"/>
                          <a:sym typeface="Arial"/>
                        </a:rPr>
                        <a:t>(result));</a:t>
                      </a:r>
                    </a:p>
                    <a:p>
                      <a:r>
                        <a:rPr lang="en-GB" sz="1400" u="none" strike="noStrike" cap="none" dirty="0">
                          <a:effectLst/>
                          <a:latin typeface="Consolas" panose="020B0609020204030204" pitchFamily="49" charset="0"/>
                          <a:sym typeface="Arial"/>
                        </a:rPr>
                        <a:t>    }</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u="none" strike="noStrike" cap="none" dirty="0" err="1">
                          <a:effectLst/>
                          <a:latin typeface="Consolas" panose="020B0609020204030204" pitchFamily="49" charset="0"/>
                          <a:sym typeface="Arial"/>
                        </a:rPr>
                        <a:t>int</a:t>
                      </a:r>
                      <a:r>
                        <a:rPr lang="en-IN" sz="1400" u="none" strike="noStrike" cap="none" dirty="0">
                          <a:effectLst/>
                          <a:latin typeface="Consolas" panose="020B0609020204030204" pitchFamily="49" charset="0"/>
                          <a:sym typeface="Arial"/>
                        </a:rPr>
                        <a:t>  process(</a:t>
                      </a:r>
                      <a:r>
                        <a:rPr lang="en-IN" sz="1400" u="none" strike="noStrike" cap="none" dirty="0" err="1">
                          <a:effectLst/>
                          <a:latin typeface="Consolas" panose="020B0609020204030204" pitchFamily="49" charset="0"/>
                          <a:sym typeface="Arial"/>
                        </a:rPr>
                        <a:t>int</a:t>
                      </a:r>
                      <a:r>
                        <a:rPr lang="en-IN" sz="1400" u="none" strike="noStrike" cap="none" dirty="0">
                          <a:effectLst/>
                          <a:latin typeface="Consolas" panose="020B0609020204030204" pitchFamily="49" charset="0"/>
                          <a:sym typeface="Arial"/>
                        </a:rPr>
                        <a:t>  a) {</a:t>
                      </a:r>
                    </a:p>
                    <a:p>
                      <a:r>
                        <a:rPr lang="en-IN" sz="1400" u="none" strike="noStrike" cap="none" dirty="0">
                          <a:effectLst/>
                          <a:latin typeface="Consolas" panose="020B0609020204030204" pitchFamily="49" charset="0"/>
                          <a:sym typeface="Arial"/>
                        </a:rPr>
                        <a:t>    return a + 5;</a:t>
                      </a:r>
                    </a:p>
                    <a:p>
                      <a:r>
                        <a:rPr lang="en-IN" sz="1400" u="none" strike="noStrike" cap="none" dirty="0">
                          <a:effectLst/>
                          <a:latin typeface="Consolas" panose="020B0609020204030204" pitchFamily="49" charset="0"/>
                          <a:sym typeface="Arial"/>
                        </a:rPr>
                        <a:t>}</a:t>
                      </a:r>
                    </a:p>
                    <a:p>
                      <a:r>
                        <a:rPr lang="en-IN" sz="1400" u="none" strike="noStrike" cap="none" dirty="0">
                          <a:effectLst/>
                          <a:latin typeface="Consolas" panose="020B0609020204030204" pitchFamily="49" charset="0"/>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pic>
        <p:nvPicPr>
          <p:cNvPr id="12"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3"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23039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21</a:t>
            </a:r>
            <a:endParaRPr lang="en-GB" sz="1600" dirty="0">
              <a:solidFill>
                <a:schemeClr val="bg1"/>
              </a:solidFill>
              <a:latin typeface="Roboto" pitchFamily="2" charset="0"/>
              <a:ea typeface="Roboto" pitchFamily="2" charset="0"/>
            </a:endParaRPr>
          </a:p>
        </p:txBody>
      </p:sp>
      <p:sp>
        <p:nvSpPr>
          <p:cNvPr id="2" name="Rectangle 1"/>
          <p:cNvSpPr/>
          <p:nvPr/>
        </p:nvSpPr>
        <p:spPr>
          <a:xfrm>
            <a:off x="928662" y="4709236"/>
            <a:ext cx="6311421" cy="1077218"/>
          </a:xfrm>
          <a:prstGeom prst="rect">
            <a:avLst/>
          </a:prstGeom>
        </p:spPr>
        <p:txBody>
          <a:bodyPr wrap="square">
            <a:spAutoFit/>
          </a:bodyPr>
          <a:lstStyle/>
          <a:p>
            <a:pPr marL="342900" indent="-342900">
              <a:buFont typeface="+mj-lt"/>
              <a:buAutoNum type="alphaUcPeriod"/>
            </a:pPr>
            <a:r>
              <a:rPr lang="es-ES" sz="1600" dirty="0">
                <a:latin typeface="Roboto" panose="020B0604020202020204" charset="0"/>
                <a:ea typeface="Roboto" panose="020B0604020202020204" charset="0"/>
              </a:rPr>
              <a:t>20</a:t>
            </a:r>
          </a:p>
          <a:p>
            <a:pPr marL="342900" indent="-342900">
              <a:buFont typeface="+mj-lt"/>
              <a:buAutoNum type="alphaUcPeriod"/>
            </a:pPr>
            <a:r>
              <a:rPr lang="es-ES" sz="1600" dirty="0">
                <a:latin typeface="Roboto" panose="020B0604020202020204" charset="0"/>
                <a:ea typeface="Roboto" panose="020B0604020202020204" charset="0"/>
              </a:rPr>
              <a:t>25</a:t>
            </a:r>
          </a:p>
          <a:p>
            <a:pPr marL="342900" indent="-342900">
              <a:buFont typeface="+mj-lt"/>
              <a:buAutoNum type="alphaUcPeriod"/>
            </a:pPr>
            <a:r>
              <a:rPr lang="es-ES" sz="1600" dirty="0" err="1">
                <a:latin typeface="Roboto" panose="020B0604020202020204" charset="0"/>
                <a:ea typeface="Roboto" panose="020B0604020202020204" charset="0"/>
              </a:rPr>
              <a:t>Compilation</a:t>
            </a:r>
            <a:r>
              <a:rPr lang="es-ES" sz="1600" dirty="0">
                <a:latin typeface="Roboto" panose="020B0604020202020204" charset="0"/>
                <a:ea typeface="Roboto" panose="020B0604020202020204" charset="0"/>
              </a:rPr>
              <a:t> Error</a:t>
            </a:r>
          </a:p>
          <a:p>
            <a:pPr marL="342900" indent="-342900">
              <a:buFont typeface="+mj-lt"/>
              <a:buAutoNum type="alphaUcPeriod"/>
            </a:pPr>
            <a:r>
              <a:rPr lang="es-ES" sz="1600" dirty="0" err="1">
                <a:latin typeface="Roboto" panose="020B0604020202020204" charset="0"/>
                <a:ea typeface="Roboto" panose="020B0604020202020204" charset="0"/>
              </a:rPr>
              <a:t>Runtime</a:t>
            </a:r>
            <a:r>
              <a:rPr lang="es-ES" sz="1600" dirty="0">
                <a:latin typeface="Roboto" panose="020B0604020202020204" charset="0"/>
                <a:ea typeface="Roboto" panose="020B0604020202020204" charset="0"/>
              </a:rPr>
              <a:t> Error</a:t>
            </a:r>
            <a:endParaRPr lang="en-GB" sz="1600" dirty="0">
              <a:latin typeface="Roboto" panose="020B0604020202020204" charset="0"/>
              <a:ea typeface="Roboto" panose="020B060402020202020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2163492980"/>
              </p:ext>
            </p:extLst>
          </p:nvPr>
        </p:nvGraphicFramePr>
        <p:xfrm>
          <a:off x="2022694" y="1479149"/>
          <a:ext cx="5098612" cy="2807107"/>
        </p:xfrm>
        <a:graphic>
          <a:graphicData uri="http://schemas.openxmlformats.org/drawingml/2006/table">
            <a:tbl>
              <a:tblPr firstRow="1" bandRow="1">
                <a:tableStyleId>{2D5ABB26-0587-4C30-8999-92F81FD0307C}</a:tableStyleId>
              </a:tblPr>
              <a:tblGrid>
                <a:gridCol w="5098612">
                  <a:extLst>
                    <a:ext uri="{9D8B030D-6E8A-4147-A177-3AD203B41FA5}">
                      <a16:colId xmlns="" xmlns:a16="http://schemas.microsoft.com/office/drawing/2014/main" val="20000"/>
                    </a:ext>
                  </a:extLst>
                </a:gridCol>
              </a:tblGrid>
              <a:tr h="2807107">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class </a:t>
                      </a:r>
                      <a:r>
                        <a:rPr lang="en-GB" sz="1400" b="0" i="0" u="none" strike="noStrike" cap="none" dirty="0" err="1">
                          <a:solidFill>
                            <a:schemeClr val="tx1"/>
                          </a:solidFill>
                          <a:effectLst/>
                          <a:latin typeface="Consolas" panose="020B0609020204030204" pitchFamily="49" charset="0"/>
                          <a:ea typeface="+mn-ea"/>
                          <a:cs typeface="+mn-cs"/>
                          <a:sym typeface="Arial"/>
                        </a:rPr>
                        <a:t>OutPut</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c;</a:t>
                      </a:r>
                    </a:p>
                    <a:p>
                      <a:r>
                        <a:rPr lang="en-GB" sz="1400" b="0" i="0" u="none" strike="noStrike" cap="none" dirty="0">
                          <a:solidFill>
                            <a:schemeClr val="tx1"/>
                          </a:solidFill>
                          <a:effectLst/>
                          <a:latin typeface="Consolas" panose="020B0609020204030204" pitchFamily="49" charset="0"/>
                          <a:ea typeface="+mn-ea"/>
                          <a:cs typeface="+mn-cs"/>
                          <a:sym typeface="Arial"/>
                        </a:rPr>
                        <a:t>    public static void main(String[] </a:t>
                      </a:r>
                      <a:r>
                        <a:rPr lang="en-GB" sz="1400" b="0" i="0" u="none" strike="noStrike" cap="none" dirty="0" err="1">
                          <a:solidFill>
                            <a:schemeClr val="tx1"/>
                          </a:solidFill>
                          <a:effectLst/>
                          <a:latin typeface="Consolas" panose="020B0609020204030204" pitchFamily="49" charset="0"/>
                          <a:ea typeface="+mn-ea"/>
                          <a:cs typeface="+mn-cs"/>
                          <a:sym typeface="Arial"/>
                        </a:rPr>
                        <a:t>args</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 a = new </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 c = new </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a:t>
                      </a:r>
                      <a:r>
                        <a:rPr lang="en-GB" sz="1400" b="0" i="0" u="none" strike="noStrike" cap="none" dirty="0" err="1">
                          <a:solidFill>
                            <a:schemeClr val="tx1"/>
                          </a:solidFill>
                          <a:effectLst/>
                          <a:latin typeface="Consolas" panose="020B0609020204030204" pitchFamily="49" charset="0"/>
                          <a:ea typeface="+mn-ea"/>
                          <a:cs typeface="+mn-cs"/>
                          <a:sym typeface="Arial"/>
                        </a:rPr>
                        <a:t>printA</a:t>
                      </a:r>
                      <a:r>
                        <a:rPr lang="en-GB" sz="1400" b="0" i="0" u="none" strike="noStrike" cap="none" dirty="0">
                          <a:solidFill>
                            <a:schemeClr val="tx1"/>
                          </a:solidFill>
                          <a:effectLst/>
                          <a:latin typeface="Consolas" panose="020B0609020204030204" pitchFamily="49" charset="0"/>
                          <a:ea typeface="+mn-ea"/>
                          <a:cs typeface="+mn-cs"/>
                          <a:sym typeface="Arial"/>
                        </a:rPr>
                        <a:t> = " + </a:t>
                      </a:r>
                      <a:r>
                        <a:rPr lang="en-GB" sz="1400" b="0" i="0" u="none" strike="noStrike" cap="none" dirty="0" err="1">
                          <a:solidFill>
                            <a:schemeClr val="tx1"/>
                          </a:solidFill>
                          <a:effectLst/>
                          <a:latin typeface="Consolas" panose="020B0609020204030204" pitchFamily="49" charset="0"/>
                          <a:ea typeface="+mn-ea"/>
                          <a:cs typeface="+mn-cs"/>
                          <a:sym typeface="Arial"/>
                        </a:rPr>
                        <a:t>a.printA</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a:t>
                      </a:r>
                      <a:r>
                        <a:rPr lang="en-GB" sz="1400" b="0" i="0" u="none" strike="noStrike" cap="none" dirty="0" err="1">
                          <a:solidFill>
                            <a:schemeClr val="tx1"/>
                          </a:solidFill>
                          <a:effectLst/>
                          <a:latin typeface="Consolas" panose="020B0609020204030204" pitchFamily="49" charset="0"/>
                          <a:ea typeface="+mn-ea"/>
                          <a:cs typeface="+mn-cs"/>
                          <a:sym typeface="Arial"/>
                        </a:rPr>
                        <a:t>printB</a:t>
                      </a:r>
                      <a:r>
                        <a:rPr lang="en-GB" sz="1400" b="0" i="0" u="none" strike="noStrike" cap="none" dirty="0">
                          <a:solidFill>
                            <a:schemeClr val="tx1"/>
                          </a:solidFill>
                          <a:effectLst/>
                          <a:latin typeface="Consolas" panose="020B0609020204030204" pitchFamily="49" charset="0"/>
                          <a:ea typeface="+mn-ea"/>
                          <a:cs typeface="+mn-cs"/>
                          <a:sym typeface="Arial"/>
                        </a:rPr>
                        <a:t> = " + </a:t>
                      </a:r>
                      <a:r>
                        <a:rPr lang="en-GB" sz="1400" b="0" i="0" u="none" strike="noStrike" cap="none" dirty="0" err="1">
                          <a:solidFill>
                            <a:schemeClr val="tx1"/>
                          </a:solidFill>
                          <a:effectLst/>
                          <a:latin typeface="Consolas" panose="020B0609020204030204" pitchFamily="49" charset="0"/>
                          <a:ea typeface="+mn-ea"/>
                          <a:cs typeface="+mn-cs"/>
                          <a:sym typeface="Arial"/>
                        </a:rPr>
                        <a:t>c.printB</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("c = " + </a:t>
                      </a:r>
                      <a:r>
                        <a:rPr lang="en-GB" sz="1400" b="0" i="0" u="none" strike="noStrike" cap="none" dirty="0" err="1">
                          <a:solidFill>
                            <a:schemeClr val="tx1"/>
                          </a:solidFill>
                          <a:effectLst/>
                          <a:latin typeface="Consolas" panose="020B0609020204030204" pitchFamily="49" charset="0"/>
                          <a:ea typeface="+mn-ea"/>
                          <a:cs typeface="+mn-cs"/>
                          <a:sym typeface="Arial"/>
                        </a:rPr>
                        <a:t>c.c</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0" name="Rectangle 9"/>
          <p:cNvSpPr/>
          <p:nvPr/>
        </p:nvSpPr>
        <p:spPr>
          <a:xfrm>
            <a:off x="35281"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sp>
        <p:nvSpPr>
          <p:cNvPr id="11" name="Rectangle 10"/>
          <p:cNvSpPr/>
          <p:nvPr/>
        </p:nvSpPr>
        <p:spPr>
          <a:xfrm>
            <a:off x="6570810" y="6008840"/>
            <a:ext cx="1106393"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C   </a:t>
            </a:r>
          </a:p>
        </p:txBody>
      </p:sp>
      <p:pic>
        <p:nvPicPr>
          <p:cNvPr id="12"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3"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39816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07</a:t>
            </a:r>
            <a:endParaRPr lang="en-GB" sz="1600" dirty="0">
              <a:solidFill>
                <a:schemeClr val="bg1"/>
              </a:solidFill>
              <a:latin typeface="Roboto" pitchFamily="2" charset="0"/>
              <a:ea typeface="Roboto" pitchFamily="2" charset="0"/>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333799"/>
            <a:ext cx="8518004" cy="2952457"/>
          </a:xfrm>
        </p:spPr>
        <p:txBody>
          <a:bodyPr/>
          <a:lstStyle/>
          <a:p>
            <a:pPr marL="114300" indent="0">
              <a:lnSpc>
                <a:spcPct val="150000"/>
              </a:lnSpc>
              <a:buNone/>
            </a:pPr>
            <a:r>
              <a:rPr lang="en-GB" sz="1800" b="1" dirty="0">
                <a:solidFill>
                  <a:schemeClr val="tx1"/>
                </a:solidFill>
                <a:latin typeface="Roboto" panose="020B0604020202020204" charset="0"/>
                <a:ea typeface="Roboto" panose="020B0604020202020204" charset="0"/>
              </a:rPr>
              <a:t>Which of the following may be part of a class definition?</a:t>
            </a:r>
          </a:p>
          <a:p>
            <a:pPr>
              <a:lnSpc>
                <a:spcPct val="150000"/>
              </a:lnSpc>
              <a:buFont typeface="+mj-lt"/>
              <a:buAutoNum type="alphaUcPeriod"/>
            </a:pPr>
            <a:r>
              <a:rPr lang="en-GB" sz="1800" dirty="0">
                <a:solidFill>
                  <a:schemeClr val="tx1"/>
                </a:solidFill>
                <a:latin typeface="Roboto" panose="020B0604020202020204" charset="0"/>
                <a:ea typeface="Roboto" panose="020B0604020202020204" charset="0"/>
              </a:rPr>
              <a:t>Instance variables</a:t>
            </a:r>
          </a:p>
          <a:p>
            <a:pPr>
              <a:lnSpc>
                <a:spcPct val="150000"/>
              </a:lnSpc>
              <a:buFont typeface="+mj-lt"/>
              <a:buAutoNum type="alphaUcPeriod"/>
            </a:pPr>
            <a:r>
              <a:rPr lang="en-GB" sz="1800" dirty="0">
                <a:solidFill>
                  <a:schemeClr val="tx1"/>
                </a:solidFill>
                <a:latin typeface="Roboto" panose="020B0604020202020204" charset="0"/>
                <a:ea typeface="Roboto" panose="020B0604020202020204" charset="0"/>
              </a:rPr>
              <a:t>Instance methods</a:t>
            </a:r>
          </a:p>
          <a:p>
            <a:pPr>
              <a:lnSpc>
                <a:spcPct val="150000"/>
              </a:lnSpc>
              <a:buFont typeface="+mj-lt"/>
              <a:buAutoNum type="alphaUcPeriod"/>
            </a:pPr>
            <a:r>
              <a:rPr lang="en-GB" sz="1800" dirty="0">
                <a:solidFill>
                  <a:schemeClr val="tx1"/>
                </a:solidFill>
                <a:latin typeface="Roboto" panose="020B0604020202020204" charset="0"/>
                <a:ea typeface="Roboto" panose="020B0604020202020204" charset="0"/>
              </a:rPr>
              <a:t>Constructors</a:t>
            </a:r>
          </a:p>
          <a:p>
            <a:pPr>
              <a:lnSpc>
                <a:spcPct val="150000"/>
              </a:lnSpc>
              <a:buFont typeface="+mj-lt"/>
              <a:buAutoNum type="alphaUcPeriod"/>
            </a:pPr>
            <a:r>
              <a:rPr lang="en-GB" sz="1800" dirty="0">
                <a:solidFill>
                  <a:schemeClr val="tx1"/>
                </a:solidFill>
                <a:latin typeface="Roboto" panose="020B0604020202020204" charset="0"/>
                <a:ea typeface="Roboto" panose="020B0604020202020204" charset="0"/>
              </a:rPr>
              <a:t>All of the above</a:t>
            </a:r>
          </a:p>
          <a:p>
            <a:pPr>
              <a:lnSpc>
                <a:spcPct val="150000"/>
              </a:lnSpc>
              <a:buFont typeface="+mj-lt"/>
              <a:buAutoNum type="alphaUcPeriod"/>
            </a:pPr>
            <a:r>
              <a:rPr lang="en-GB" sz="1800" dirty="0">
                <a:solidFill>
                  <a:schemeClr val="tx1"/>
                </a:solidFill>
                <a:latin typeface="Roboto" panose="020B0604020202020204" charset="0"/>
                <a:ea typeface="Roboto" panose="020B0604020202020204" charset="0"/>
              </a:rPr>
              <a:t>None of the above</a:t>
            </a:r>
          </a:p>
        </p:txBody>
      </p:sp>
      <p:sp>
        <p:nvSpPr>
          <p:cNvPr id="16" name="Rectangle 15"/>
          <p:cNvSpPr/>
          <p:nvPr/>
        </p:nvSpPr>
        <p:spPr>
          <a:xfrm>
            <a:off x="6638214" y="5430571"/>
            <a:ext cx="1019831"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D </a:t>
            </a:r>
          </a:p>
        </p:txBody>
      </p:sp>
      <p:pic>
        <p:nvPicPr>
          <p:cNvPr id="8"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9"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89330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13</a:t>
            </a:r>
            <a:endParaRPr lang="en-GB" sz="1600" dirty="0">
              <a:solidFill>
                <a:schemeClr val="bg1"/>
              </a:solidFill>
              <a:latin typeface="Roboto" pitchFamily="2" charset="0"/>
              <a:ea typeface="Roboto" pitchFamily="2" charset="0"/>
            </a:endParaRPr>
          </a:p>
        </p:txBody>
      </p:sp>
      <p:sp>
        <p:nvSpPr>
          <p:cNvPr id="16" name="Rectangle 15"/>
          <p:cNvSpPr/>
          <p:nvPr/>
        </p:nvSpPr>
        <p:spPr>
          <a:xfrm>
            <a:off x="6638213" y="5430571"/>
            <a:ext cx="1063112"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A  </a:t>
            </a:r>
          </a:p>
        </p:txBody>
      </p:sp>
      <p:sp>
        <p:nvSpPr>
          <p:cNvPr id="3" name="Rectangle 2"/>
          <p:cNvSpPr/>
          <p:nvPr/>
        </p:nvSpPr>
        <p:spPr>
          <a:xfrm>
            <a:off x="317872" y="1333800"/>
            <a:ext cx="8201284" cy="2031325"/>
          </a:xfrm>
          <a:prstGeom prst="rect">
            <a:avLst/>
          </a:prstGeom>
        </p:spPr>
        <p:txBody>
          <a:bodyPr wrap="none">
            <a:spAutoFit/>
          </a:bodyPr>
          <a:lstStyle/>
          <a:p>
            <a:r>
              <a:rPr lang="en-GB" sz="1800" b="1" dirty="0">
                <a:latin typeface="Roboto" panose="020B0604020202020204" charset="0"/>
                <a:ea typeface="Roboto" panose="020B0604020202020204" charset="0"/>
              </a:rPr>
              <a:t>Identify the incorrect statement about classes.</a:t>
            </a:r>
          </a:p>
          <a:p>
            <a:endParaRPr lang="en-GB" sz="1800" dirty="0">
              <a:latin typeface="Roboto" panose="020B0604020202020204" charset="0"/>
              <a:ea typeface="Roboto" panose="020B0604020202020204" charset="0"/>
            </a:endParaRPr>
          </a:p>
          <a:p>
            <a:pPr marL="342900" indent="-342900">
              <a:buFont typeface="+mj-lt"/>
              <a:buAutoNum type="alphaUcPeriod"/>
            </a:pPr>
            <a:r>
              <a:rPr lang="en-GB" sz="1800" dirty="0">
                <a:latin typeface="Roboto" panose="020B0604020202020204" charset="0"/>
                <a:ea typeface="Roboto" panose="020B0604020202020204" charset="0"/>
              </a:rPr>
              <a:t>Classes can contain only primitive data types.</a:t>
            </a:r>
          </a:p>
          <a:p>
            <a:pPr marL="342900" indent="-342900">
              <a:buFont typeface="+mj-lt"/>
              <a:buAutoNum type="alphaUcPeriod"/>
            </a:pPr>
            <a:r>
              <a:rPr lang="en-GB" sz="1800" dirty="0">
                <a:latin typeface="Roboto" panose="020B0604020202020204" charset="0"/>
                <a:ea typeface="Roboto" panose="020B0604020202020204" charset="0"/>
              </a:rPr>
              <a:t>Classes can contain both primitive data types and non-primitive data types.</a:t>
            </a:r>
          </a:p>
          <a:p>
            <a:pPr marL="342900" indent="-342900">
              <a:buFont typeface="+mj-lt"/>
              <a:buAutoNum type="alphaUcPeriod"/>
            </a:pPr>
            <a:r>
              <a:rPr lang="en-GB" sz="1800" dirty="0">
                <a:latin typeface="Roboto" panose="020B0604020202020204" charset="0"/>
                <a:ea typeface="Roboto" panose="020B0604020202020204" charset="0"/>
              </a:rPr>
              <a:t>We can define multiple constructors in a class.</a:t>
            </a:r>
          </a:p>
          <a:p>
            <a:pPr marL="342900" indent="-342900">
              <a:buFont typeface="+mj-lt"/>
              <a:buAutoNum type="alphaUcPeriod"/>
            </a:pPr>
            <a:r>
              <a:rPr lang="en-GB" sz="1800" dirty="0">
                <a:latin typeface="Roboto" panose="020B0604020202020204" charset="0"/>
                <a:ea typeface="Roboto" panose="020B0604020202020204" charset="0"/>
              </a:rPr>
              <a:t>Classes contain variables as well as methods.</a:t>
            </a:r>
          </a:p>
          <a:p>
            <a:pPr marL="342900" indent="-342900">
              <a:buFont typeface="+mj-lt"/>
              <a:buAutoNum type="alphaUcPeriod"/>
            </a:pPr>
            <a:endParaRPr lang="en-GB" sz="1800" dirty="0">
              <a:latin typeface="Roboto" panose="020B0604020202020204" charset="0"/>
              <a:ea typeface="Roboto" panose="020B0604020202020204" charset="0"/>
            </a:endParaRPr>
          </a:p>
        </p:txBody>
      </p:sp>
      <p:pic>
        <p:nvPicPr>
          <p:cNvPr id="8"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9"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4310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:14</a:t>
            </a:r>
            <a:endParaRPr lang="en-GB" sz="1600" dirty="0">
              <a:solidFill>
                <a:schemeClr val="bg1"/>
              </a:solidFill>
              <a:latin typeface="Roboto" pitchFamily="2" charset="0"/>
              <a:ea typeface="Roboto" pitchFamily="2" charset="0"/>
            </a:endParaRPr>
          </a:p>
        </p:txBody>
      </p:sp>
      <p:sp>
        <p:nvSpPr>
          <p:cNvPr id="16" name="Rectangle 15"/>
          <p:cNvSpPr/>
          <p:nvPr/>
        </p:nvSpPr>
        <p:spPr>
          <a:xfrm>
            <a:off x="6638214" y="5430571"/>
            <a:ext cx="1056700"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B  </a:t>
            </a:r>
          </a:p>
        </p:txBody>
      </p:sp>
      <p:graphicFrame>
        <p:nvGraphicFramePr>
          <p:cNvPr id="4" name="Table 3"/>
          <p:cNvGraphicFramePr>
            <a:graphicFrameLocks noGrp="1"/>
          </p:cNvGraphicFramePr>
          <p:nvPr/>
        </p:nvGraphicFramePr>
        <p:xfrm>
          <a:off x="579331" y="1643050"/>
          <a:ext cx="7985338" cy="2942326"/>
        </p:xfrm>
        <a:graphic>
          <a:graphicData uri="http://schemas.openxmlformats.org/drawingml/2006/table">
            <a:tbl>
              <a:tblPr firstRow="1" bandRow="1">
                <a:tableStyleId>{2D5ABB26-0587-4C30-8999-92F81FD0307C}</a:tableStyleId>
              </a:tblPr>
              <a:tblGrid>
                <a:gridCol w="3278289">
                  <a:extLst>
                    <a:ext uri="{9D8B030D-6E8A-4147-A177-3AD203B41FA5}">
                      <a16:colId xmlns="" xmlns:a16="http://schemas.microsoft.com/office/drawing/2014/main" val="20000"/>
                    </a:ext>
                  </a:extLst>
                </a:gridCol>
                <a:gridCol w="4707049">
                  <a:extLst>
                    <a:ext uri="{9D8B030D-6E8A-4147-A177-3AD203B41FA5}">
                      <a16:colId xmlns="" xmlns:a16="http://schemas.microsoft.com/office/drawing/2014/main" val="20001"/>
                    </a:ext>
                  </a:extLst>
                </a:gridCol>
              </a:tblGrid>
              <a:tr h="2942326">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class A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a:t>
                      </a:r>
                      <a:r>
                        <a:rPr lang="en-GB" sz="1400" b="0" i="0" u="none" strike="noStrike" cap="none" dirty="0">
                          <a:solidFill>
                            <a:schemeClr val="tx1"/>
                          </a:solidFill>
                          <a:effectLst/>
                          <a:latin typeface="Consolas" panose="020B0609020204030204" pitchFamily="49" charset="0"/>
                          <a:ea typeface="+mn-ea"/>
                          <a:cs typeface="+mn-cs"/>
                          <a:sym typeface="Arial"/>
                        </a:rPr>
                        <a:t> = 0;</a:t>
                      </a:r>
                    </a:p>
                    <a:p>
                      <a:r>
                        <a:rPr lang="en-GB" sz="1400" b="0" i="0" u="none" strike="noStrike" cap="none" dirty="0">
                          <a:solidFill>
                            <a:schemeClr val="tx1"/>
                          </a:solidFill>
                          <a:effectLst/>
                          <a:latin typeface="Consolas" panose="020B0609020204030204" pitchFamily="49" charset="0"/>
                          <a:ea typeface="+mn-ea"/>
                          <a:cs typeface="+mn-cs"/>
                          <a:sym typeface="Arial"/>
                        </a:rPr>
                        <a:t>    A(</a:t>
                      </a:r>
                      <a:r>
                        <a:rPr lang="en-GB" sz="1400" b="0" i="0" u="none" strike="noStrike" cap="none" dirty="0" err="1">
                          <a:solidFill>
                            <a:schemeClr val="tx1"/>
                          </a:solidFill>
                          <a:effectLst/>
                          <a:latin typeface="Consolas" panose="020B0609020204030204" pitchFamily="49" charset="0"/>
                          <a:ea typeface="+mn-ea"/>
                          <a:cs typeface="+mn-cs"/>
                          <a:sym typeface="Arial"/>
                        </a:rPr>
                        <a:t>int</a:t>
                      </a:r>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this.i</a:t>
                      </a:r>
                      <a:r>
                        <a:rPr lang="en-GB" sz="1400" b="0" i="0" u="none" strike="noStrike" cap="none" dirty="0">
                          <a:solidFill>
                            <a:schemeClr val="tx1"/>
                          </a:solidFill>
                          <a:effectLst/>
                          <a:latin typeface="Consolas" panose="020B0609020204030204" pitchFamily="49" charset="0"/>
                          <a:ea typeface="+mn-ea"/>
                          <a:cs typeface="+mn-cs"/>
                          <a:sym typeface="Arial"/>
                        </a:rPr>
                        <a:t> = </a:t>
                      </a:r>
                      <a:r>
                        <a:rPr lang="en-GB" sz="1400" b="0" i="0" u="none" strike="noStrike" cap="none" dirty="0" err="1">
                          <a:solidFill>
                            <a:schemeClr val="tx1"/>
                          </a:solidFill>
                          <a:effectLst/>
                          <a:latin typeface="Consolas" panose="020B0609020204030204" pitchFamily="49" charset="0"/>
                          <a:ea typeface="+mn-ea"/>
                          <a:cs typeface="+mn-cs"/>
                          <a:sym typeface="Arial"/>
                        </a:rPr>
                        <a:t>i</a:t>
                      </a:r>
                      <a:r>
                        <a:rPr lang="en-GB" sz="1400" b="0" i="0" u="none" strike="noStrike" cap="none" dirty="0">
                          <a:solidFill>
                            <a:schemeClr val="tx1"/>
                          </a:solidFill>
                          <a:effectLst/>
                          <a:latin typeface="Consolas" panose="020B0609020204030204" pitchFamily="49" charset="0"/>
                          <a:ea typeface="+mn-ea"/>
                          <a:cs typeface="+mn-cs"/>
                          <a:sym typeface="Arial"/>
                        </a:rPr>
                        <a:t> + 4;</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void increment()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a:t>
                      </a:r>
                      <a:r>
                        <a:rPr lang="en-GB" sz="1400" b="0" i="0" u="none" strike="noStrike" cap="none" dirty="0">
                          <a:solidFill>
                            <a:schemeClr val="tx1"/>
                          </a:solidFill>
                          <a:effectLst/>
                          <a:latin typeface="Consolas" panose="020B0609020204030204" pitchFamily="49" charset="0"/>
                          <a:ea typeface="+mn-ea"/>
                          <a:cs typeface="+mn-cs"/>
                          <a:sym typeface="Arial"/>
                        </a:rPr>
                        <a:t> = </a:t>
                      </a:r>
                      <a:r>
                        <a:rPr lang="en-GB" sz="1400" b="0" i="0" u="none" strike="noStrike" cap="none" dirty="0" err="1">
                          <a:solidFill>
                            <a:schemeClr val="tx1"/>
                          </a:solidFill>
                          <a:effectLst/>
                          <a:latin typeface="Consolas" panose="020B0609020204030204" pitchFamily="49" charset="0"/>
                          <a:ea typeface="+mn-ea"/>
                          <a:cs typeface="+mn-cs"/>
                          <a:sym typeface="Arial"/>
                        </a:rPr>
                        <a:t>this.i</a:t>
                      </a:r>
                      <a:r>
                        <a:rPr lang="en-GB" sz="1400" b="0" i="0" u="none" strike="noStrike" cap="none" dirty="0">
                          <a:solidFill>
                            <a:schemeClr val="tx1"/>
                          </a:solidFill>
                          <a:effectLst/>
                          <a:latin typeface="Consolas" panose="020B0609020204030204" pitchFamily="49" charset="0"/>
                          <a:ea typeface="+mn-ea"/>
                          <a:cs typeface="+mn-cs"/>
                          <a:sym typeface="Arial"/>
                        </a:rPr>
                        <a:t> + 1;</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void operate() {</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i</a:t>
                      </a:r>
                      <a:r>
                        <a:rPr lang="en-GB" sz="1400" b="0" i="0" u="none" strike="noStrike" cap="none" dirty="0">
                          <a:solidFill>
                            <a:schemeClr val="tx1"/>
                          </a:solidFill>
                          <a:effectLst/>
                          <a:latin typeface="Consolas" panose="020B0609020204030204" pitchFamily="49" charset="0"/>
                          <a:ea typeface="+mn-ea"/>
                          <a:cs typeface="+mn-cs"/>
                          <a:sym typeface="Arial"/>
                        </a:rPr>
                        <a:t> *= 3;</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u="none" strike="noStrike" cap="none" dirty="0">
                          <a:solidFill>
                            <a:schemeClr val="tx1"/>
                          </a:solidFill>
                          <a:effectLst/>
                          <a:latin typeface="Consolas" panose="020B0609020204030204" pitchFamily="49" charset="0"/>
                          <a:ea typeface="+mn-ea"/>
                          <a:cs typeface="+mn-cs"/>
                          <a:sym typeface="Arial"/>
                        </a:rPr>
                        <a:t>public class Increment {</a:t>
                      </a:r>
                    </a:p>
                    <a:p>
                      <a:r>
                        <a:rPr lang="en-GB" sz="1400" b="0" i="0" u="none" strike="noStrike" cap="none" dirty="0">
                          <a:solidFill>
                            <a:schemeClr val="tx1"/>
                          </a:solidFill>
                          <a:effectLst/>
                          <a:latin typeface="Consolas" panose="020B0609020204030204" pitchFamily="49" charset="0"/>
                          <a:ea typeface="+mn-ea"/>
                          <a:cs typeface="+mn-cs"/>
                          <a:sym typeface="Arial"/>
                        </a:rPr>
                        <a:t>    public static void main(String[] </a:t>
                      </a:r>
                      <a:r>
                        <a:rPr lang="en-GB" sz="1400" b="0" i="0" u="none" strike="noStrike" cap="none" dirty="0" err="1">
                          <a:solidFill>
                            <a:schemeClr val="tx1"/>
                          </a:solidFill>
                          <a:effectLst/>
                          <a:latin typeface="Consolas" panose="020B0609020204030204" pitchFamily="49" charset="0"/>
                          <a:ea typeface="+mn-ea"/>
                          <a:cs typeface="+mn-cs"/>
                          <a:sym typeface="Arial"/>
                        </a:rPr>
                        <a:t>args</a:t>
                      </a:r>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        A </a:t>
                      </a:r>
                      <a:r>
                        <a:rPr lang="en-GB" sz="1400" b="0" i="0" u="none" strike="noStrike" cap="none" dirty="0" err="1">
                          <a:solidFill>
                            <a:schemeClr val="tx1"/>
                          </a:solidFill>
                          <a:effectLst/>
                          <a:latin typeface="Consolas" panose="020B0609020204030204" pitchFamily="49" charset="0"/>
                          <a:ea typeface="+mn-ea"/>
                          <a:cs typeface="+mn-cs"/>
                          <a:sym typeface="Arial"/>
                        </a:rPr>
                        <a:t>a</a:t>
                      </a:r>
                      <a:r>
                        <a:rPr lang="en-GB" sz="1400" b="0" i="0" u="none" strike="noStrike" cap="none" dirty="0">
                          <a:solidFill>
                            <a:schemeClr val="tx1"/>
                          </a:solidFill>
                          <a:effectLst/>
                          <a:latin typeface="Consolas" panose="020B0609020204030204" pitchFamily="49" charset="0"/>
                          <a:ea typeface="+mn-ea"/>
                          <a:cs typeface="+mn-cs"/>
                          <a:sym typeface="Arial"/>
                        </a:rPr>
                        <a:t> = new A(5);</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a.increment</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a.operate</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 = new A(</a:t>
                      </a:r>
                      <a:r>
                        <a:rPr lang="en-GB" sz="1400" b="0" i="0" u="none" strike="noStrike" cap="none" dirty="0" err="1">
                          <a:solidFill>
                            <a:schemeClr val="tx1"/>
                          </a:solidFill>
                          <a:effectLst/>
                          <a:latin typeface="Consolas" panose="020B0609020204030204" pitchFamily="49" charset="0"/>
                          <a:ea typeface="+mn-ea"/>
                          <a:cs typeface="+mn-cs"/>
                          <a:sym typeface="Arial"/>
                        </a:rPr>
                        <a:t>a.i</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a.operate</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a.increment</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r>
                        <a:rPr lang="en-GB" sz="1400" b="0" i="0" u="none" strike="noStrike" cap="none" dirty="0" err="1">
                          <a:solidFill>
                            <a:schemeClr val="tx1"/>
                          </a:solidFill>
                          <a:effectLst/>
                          <a:latin typeface="Consolas" panose="020B0609020204030204" pitchFamily="49" charset="0"/>
                          <a:ea typeface="+mn-ea"/>
                          <a:cs typeface="+mn-cs"/>
                          <a:sym typeface="Arial"/>
                        </a:rPr>
                        <a:t>System.out.println</a:t>
                      </a:r>
                      <a:r>
                        <a:rPr lang="en-GB" sz="1400" b="0" i="0" u="none" strike="noStrike" cap="none" dirty="0">
                          <a:solidFill>
                            <a:schemeClr val="tx1"/>
                          </a:solidFill>
                          <a:effectLst/>
                          <a:latin typeface="Consolas" panose="020B0609020204030204" pitchFamily="49" charset="0"/>
                          <a:ea typeface="+mn-ea"/>
                          <a:cs typeface="+mn-cs"/>
                          <a:sym typeface="Arial"/>
                        </a:rPr>
                        <a:t>("</a:t>
                      </a:r>
                      <a:r>
                        <a:rPr lang="en-GB" sz="1400" b="0" i="0" u="none" strike="noStrike" cap="none" dirty="0" err="1">
                          <a:solidFill>
                            <a:schemeClr val="tx1"/>
                          </a:solidFill>
                          <a:effectLst/>
                          <a:latin typeface="Consolas" panose="020B0609020204030204" pitchFamily="49" charset="0"/>
                          <a:ea typeface="+mn-ea"/>
                          <a:cs typeface="+mn-cs"/>
                          <a:sym typeface="Arial"/>
                        </a:rPr>
                        <a:t>i</a:t>
                      </a:r>
                      <a:r>
                        <a:rPr lang="en-GB" sz="1400" b="0" i="0" u="none" strike="noStrike" cap="none" dirty="0">
                          <a:solidFill>
                            <a:schemeClr val="tx1"/>
                          </a:solidFill>
                          <a:effectLst/>
                          <a:latin typeface="Consolas" panose="020B0609020204030204" pitchFamily="49" charset="0"/>
                          <a:ea typeface="+mn-ea"/>
                          <a:cs typeface="+mn-cs"/>
                          <a:sym typeface="Arial"/>
                        </a:rPr>
                        <a:t> = " + </a:t>
                      </a:r>
                      <a:r>
                        <a:rPr lang="en-GB" sz="1400" b="0" i="0" u="none" strike="noStrike" cap="none" dirty="0" err="1">
                          <a:solidFill>
                            <a:schemeClr val="tx1"/>
                          </a:solidFill>
                          <a:effectLst/>
                          <a:latin typeface="Consolas" panose="020B0609020204030204" pitchFamily="49" charset="0"/>
                          <a:ea typeface="+mn-ea"/>
                          <a:cs typeface="+mn-cs"/>
                          <a:sym typeface="Arial"/>
                        </a:rPr>
                        <a:t>a.i</a:t>
                      </a:r>
                      <a:r>
                        <a:rPr lang="en-GB" sz="1400" b="0" i="0" u="none" strike="noStrike" cap="none" dirty="0">
                          <a:solidFill>
                            <a:schemeClr val="tx1"/>
                          </a:solidFill>
                          <a:effectLst/>
                          <a:latin typeface="Consolas" panose="020B0609020204030204" pitchFamily="49" charset="0"/>
                          <a:ea typeface="+mn-ea"/>
                          <a:cs typeface="+mn-cs"/>
                          <a:sym typeface="Arial"/>
                        </a:rPr>
                        <a:t>);</a:t>
                      </a:r>
                    </a:p>
                    <a:p>
                      <a:r>
                        <a:rPr lang="en-GB" sz="1400" b="0" i="0" u="none" strike="noStrike" cap="none" dirty="0">
                          <a:solidFill>
                            <a:schemeClr val="tx1"/>
                          </a:solidFill>
                          <a:effectLst/>
                          <a:latin typeface="Consolas" panose="020B0609020204030204" pitchFamily="49" charset="0"/>
                          <a:ea typeface="+mn-ea"/>
                          <a:cs typeface="+mn-cs"/>
                          <a:sym typeface="Arial"/>
                        </a:rPr>
                        <a:t>    }</a:t>
                      </a:r>
                    </a:p>
                    <a:p>
                      <a:r>
                        <a:rPr lang="en-GB" sz="1400" b="0" i="0" u="none" strike="noStrike" cap="none" dirty="0">
                          <a:solidFill>
                            <a:schemeClr val="tx1"/>
                          </a:solidFill>
                          <a:effectLst/>
                          <a:latin typeface="Consolas" panose="020B0609020204030204" pitchFamily="49" charset="0"/>
                          <a:ea typeface="+mn-ea"/>
                          <a:cs typeface="+mn-cs"/>
                          <a:sym typeface="Arial"/>
                        </a:rPr>
                        <a:t>}</a:t>
                      </a:r>
                      <a:endParaRPr lang="en-GB" sz="1400" b="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571504" y="4994988"/>
            <a:ext cx="4572000" cy="1077218"/>
          </a:xfrm>
          <a:prstGeom prst="rect">
            <a:avLst/>
          </a:prstGeom>
        </p:spPr>
        <p:txBody>
          <a:bodyPr>
            <a:spAutoFit/>
          </a:bodyPr>
          <a:lstStyle/>
          <a:p>
            <a:pPr marL="342900" indent="-342900">
              <a:buFont typeface="+mj-lt"/>
              <a:buAutoNum type="alphaUcPeriod"/>
            </a:pPr>
            <a:r>
              <a:rPr lang="en-GB" sz="1600" dirty="0" err="1">
                <a:latin typeface="Roboto" panose="020B0604020202020204" charset="0"/>
                <a:ea typeface="Roboto" panose="020B0604020202020204" charset="0"/>
              </a:rPr>
              <a:t>i</a:t>
            </a:r>
            <a:r>
              <a:rPr lang="en-GB" sz="1600" dirty="0">
                <a:latin typeface="Roboto" panose="020B0604020202020204" charset="0"/>
                <a:ea typeface="Roboto" panose="020B0604020202020204" charset="0"/>
              </a:rPr>
              <a:t> = 1</a:t>
            </a:r>
          </a:p>
          <a:p>
            <a:pPr marL="342900" indent="-342900">
              <a:buFont typeface="+mj-lt"/>
              <a:buAutoNum type="alphaUcPeriod"/>
            </a:pPr>
            <a:r>
              <a:rPr lang="en-GB" sz="1600" dirty="0" err="1">
                <a:latin typeface="Roboto" panose="020B0604020202020204" charset="0"/>
                <a:ea typeface="Roboto" panose="020B0604020202020204" charset="0"/>
              </a:rPr>
              <a:t>i</a:t>
            </a:r>
            <a:r>
              <a:rPr lang="en-GB" sz="1600" dirty="0">
                <a:latin typeface="Roboto" panose="020B0604020202020204" charset="0"/>
                <a:ea typeface="Roboto" panose="020B0604020202020204" charset="0"/>
              </a:rPr>
              <a:t> = 103</a:t>
            </a:r>
          </a:p>
          <a:p>
            <a:pPr marL="342900" indent="-342900">
              <a:buFont typeface="+mj-lt"/>
              <a:buAutoNum type="alphaUcPeriod"/>
            </a:pPr>
            <a:r>
              <a:rPr lang="en-GB" sz="1600" dirty="0" err="1">
                <a:latin typeface="Roboto" panose="020B0604020202020204" charset="0"/>
                <a:ea typeface="Roboto" panose="020B0604020202020204" charset="0"/>
              </a:rPr>
              <a:t>i</a:t>
            </a:r>
            <a:r>
              <a:rPr lang="en-GB" sz="1600" dirty="0">
                <a:latin typeface="Roboto" panose="020B0604020202020204" charset="0"/>
                <a:ea typeface="Roboto" panose="020B0604020202020204" charset="0"/>
              </a:rPr>
              <a:t> = 55</a:t>
            </a:r>
          </a:p>
          <a:p>
            <a:pPr marL="342900" indent="-342900">
              <a:buFont typeface="+mj-lt"/>
              <a:buAutoNum type="alphaUcPeriod"/>
            </a:pPr>
            <a:r>
              <a:rPr lang="en-GB" sz="1600" dirty="0">
                <a:latin typeface="Roboto" panose="020B0604020202020204" charset="0"/>
                <a:ea typeface="Roboto" panose="020B0604020202020204" charset="0"/>
              </a:rPr>
              <a:t>Compilation Error</a:t>
            </a:r>
          </a:p>
        </p:txBody>
      </p:sp>
      <p:sp>
        <p:nvSpPr>
          <p:cNvPr id="10" name="Rectangle 9"/>
          <p:cNvSpPr/>
          <p:nvPr/>
        </p:nvSpPr>
        <p:spPr>
          <a:xfrm>
            <a:off x="35281"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pic>
        <p:nvPicPr>
          <p:cNvPr id="11"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2"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228044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6;p14"/>
          <p:cNvPicPr preferRelativeResize="0"/>
          <p:nvPr/>
        </p:nvPicPr>
        <p:blipFill rotWithShape="1">
          <a:blip r:embed="rId2">
            <a:alphaModFix/>
          </a:blip>
          <a:srcRect l="41241" t="9528" r="-23988" b="51129"/>
          <a:stretch/>
        </p:blipFill>
        <p:spPr>
          <a:xfrm>
            <a:off x="0" y="6051774"/>
            <a:ext cx="2512194" cy="800729"/>
          </a:xfrm>
          <a:prstGeom prst="rect">
            <a:avLst/>
          </a:prstGeom>
          <a:noFill/>
          <a:ln>
            <a:noFill/>
          </a:ln>
        </p:spPr>
      </p:pic>
      <p:pic>
        <p:nvPicPr>
          <p:cNvPr id="5" name="Google Shape;57;p14"/>
          <p:cNvPicPr preferRelativeResize="0"/>
          <p:nvPr/>
        </p:nvPicPr>
        <p:blipFill rotWithShape="1">
          <a:blip r:embed="rId3" cstate="print">
            <a:alphaModFix/>
          </a:blip>
          <a:srcRect r="60689"/>
          <a:stretch/>
        </p:blipFill>
        <p:spPr>
          <a:xfrm>
            <a:off x="8603373" y="105880"/>
            <a:ext cx="481263" cy="690880"/>
          </a:xfrm>
          <a:prstGeom prst="rect">
            <a:avLst/>
          </a:prstGeom>
          <a:noFill/>
          <a:ln>
            <a:noFill/>
          </a:ln>
        </p:spPr>
      </p:pic>
      <p:pic>
        <p:nvPicPr>
          <p:cNvPr id="6" name="Picture 2" descr="Related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801" y="528320"/>
            <a:ext cx="9033835" cy="57696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7024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3"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5" y="311400"/>
            <a:ext cx="3575327" cy="633600"/>
          </a:xfrm>
          <a:prstGeom prst="rect">
            <a:avLst/>
          </a:prstGeom>
          <a:noFill/>
          <a:ln>
            <a:noFill/>
          </a:ln>
        </p:spPr>
        <p:txBody>
          <a:bodyPr spcFirstLastPara="1" wrap="square" lIns="0" tIns="0" rIns="0" bIns="0" anchor="ctr" anchorCtr="0">
            <a:noAutofit/>
          </a:bodyPr>
          <a:lstStyle/>
          <a:p>
            <a:r>
              <a:rPr lang="en-IN" sz="2400" dirty="0">
                <a:solidFill>
                  <a:schemeClr val="bg1"/>
                </a:solidFill>
                <a:latin typeface="Roboto" pitchFamily="2" charset="0"/>
                <a:ea typeface="Roboto" pitchFamily="2" charset="0"/>
              </a:rPr>
              <a:t>QUESTION : 01</a:t>
            </a:r>
            <a:endParaRPr lang="en-GB" sz="2400" dirty="0">
              <a:solidFill>
                <a:schemeClr val="bg1"/>
              </a:solidFill>
              <a:latin typeface="Roboto" pitchFamily="2" charset="0"/>
              <a:ea typeface="Roboto" pitchFamily="2" charset="0"/>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333799"/>
            <a:ext cx="8520600" cy="4243572"/>
          </a:xfrm>
        </p:spPr>
        <p:txBody>
          <a:bodyPr>
            <a:normAutofit/>
          </a:bodyPr>
          <a:lstStyle/>
          <a:p>
            <a:pPr marL="114300" indent="0">
              <a:lnSpc>
                <a:spcPct val="150000"/>
              </a:lnSpc>
              <a:buNone/>
            </a:pPr>
            <a:r>
              <a:rPr lang="en-GB" sz="1800" b="1" dirty="0">
                <a:solidFill>
                  <a:schemeClr val="tx1"/>
                </a:solidFill>
                <a:latin typeface="Arial" pitchFamily="34" charset="0"/>
                <a:ea typeface="Roboto" pitchFamily="2" charset="0"/>
                <a:cs typeface="Arial" pitchFamily="34" charset="0"/>
              </a:rPr>
              <a:t>Which of the following statement(s) is/are correct? </a:t>
            </a:r>
          </a:p>
          <a:p>
            <a:pPr marL="114300" indent="0">
              <a:lnSpc>
                <a:spcPct val="150000"/>
              </a:lnSpc>
              <a:buNone/>
            </a:pPr>
            <a:r>
              <a:rPr lang="en-GB" sz="1800" dirty="0">
                <a:solidFill>
                  <a:schemeClr val="tx1"/>
                </a:solidFill>
                <a:latin typeface="Arial" pitchFamily="34" charset="0"/>
                <a:ea typeface="Roboto" pitchFamily="2" charset="0"/>
                <a:cs typeface="Arial" pitchFamily="34" charset="0"/>
              </a:rPr>
              <a:t>X: A class is like a blue print and we can create as many objects using that class</a:t>
            </a:r>
          </a:p>
          <a:p>
            <a:pPr marL="114300" indent="0">
              <a:lnSpc>
                <a:spcPct val="150000"/>
              </a:lnSpc>
              <a:buNone/>
            </a:pPr>
            <a:r>
              <a:rPr lang="en-GB" sz="1800" dirty="0">
                <a:solidFill>
                  <a:schemeClr val="tx1"/>
                </a:solidFill>
                <a:latin typeface="Arial" pitchFamily="34" charset="0"/>
                <a:ea typeface="Roboto" pitchFamily="2" charset="0"/>
                <a:cs typeface="Arial" pitchFamily="34" charset="0"/>
              </a:rPr>
              <a:t>Y: Every object should belong to a class, since we can not create objects with out a class</a:t>
            </a:r>
          </a:p>
          <a:p>
            <a:pPr marL="114300" indent="0">
              <a:lnSpc>
                <a:spcPct val="150000"/>
              </a:lnSpc>
              <a:buNone/>
            </a:pPr>
            <a:endParaRPr lang="en-GB" sz="1800" dirty="0">
              <a:solidFill>
                <a:schemeClr val="tx1"/>
              </a:solidFill>
              <a:latin typeface="Arial" pitchFamily="34" charset="0"/>
              <a:ea typeface="Roboto" pitchFamily="2" charset="0"/>
              <a:cs typeface="Arial" pitchFamily="34" charset="0"/>
            </a:endParaRPr>
          </a:p>
          <a:p>
            <a:pPr>
              <a:lnSpc>
                <a:spcPct val="150000"/>
              </a:lnSpc>
              <a:buFont typeface="+mj-lt"/>
              <a:buAutoNum type="alphaUcPeriod"/>
            </a:pPr>
            <a:r>
              <a:rPr lang="en-GB" sz="1800" dirty="0">
                <a:solidFill>
                  <a:schemeClr val="tx1"/>
                </a:solidFill>
                <a:latin typeface="Arial" pitchFamily="34" charset="0"/>
                <a:ea typeface="Roboto" pitchFamily="2" charset="0"/>
                <a:cs typeface="Arial" pitchFamily="34" charset="0"/>
              </a:rPr>
              <a:t>X only</a:t>
            </a:r>
          </a:p>
          <a:p>
            <a:pPr>
              <a:lnSpc>
                <a:spcPct val="150000"/>
              </a:lnSpc>
              <a:buFont typeface="+mj-lt"/>
              <a:buAutoNum type="alphaUcPeriod"/>
            </a:pPr>
            <a:r>
              <a:rPr lang="en-GB" sz="1800" dirty="0">
                <a:solidFill>
                  <a:schemeClr val="tx1"/>
                </a:solidFill>
                <a:latin typeface="Arial" pitchFamily="34" charset="0"/>
                <a:ea typeface="Roboto" pitchFamily="2" charset="0"/>
                <a:cs typeface="Arial" pitchFamily="34" charset="0"/>
              </a:rPr>
              <a:t>Y only</a:t>
            </a:r>
          </a:p>
          <a:p>
            <a:pPr>
              <a:lnSpc>
                <a:spcPct val="150000"/>
              </a:lnSpc>
              <a:buFont typeface="+mj-lt"/>
              <a:buAutoNum type="alphaUcPeriod"/>
            </a:pPr>
            <a:r>
              <a:rPr lang="en-GB" sz="1800" dirty="0">
                <a:solidFill>
                  <a:schemeClr val="tx1"/>
                </a:solidFill>
                <a:latin typeface="Arial" pitchFamily="34" charset="0"/>
                <a:ea typeface="Roboto" pitchFamily="2" charset="0"/>
                <a:cs typeface="Arial" pitchFamily="34" charset="0"/>
              </a:rPr>
              <a:t>Both X and Y are correct</a:t>
            </a:r>
          </a:p>
          <a:p>
            <a:pPr>
              <a:lnSpc>
                <a:spcPct val="150000"/>
              </a:lnSpc>
              <a:buFont typeface="+mj-lt"/>
              <a:buAutoNum type="alphaUcPeriod"/>
            </a:pPr>
            <a:r>
              <a:rPr lang="en-GB" sz="1800" dirty="0">
                <a:solidFill>
                  <a:schemeClr val="tx1"/>
                </a:solidFill>
                <a:latin typeface="Arial" pitchFamily="34" charset="0"/>
                <a:ea typeface="Roboto" pitchFamily="2" charset="0"/>
                <a:cs typeface="Arial" pitchFamily="34" charset="0"/>
              </a:rPr>
              <a:t>Both X and Y are incorrect</a:t>
            </a:r>
            <a:endParaRPr lang="en-IN" sz="1800" dirty="0">
              <a:solidFill>
                <a:schemeClr val="tx1"/>
              </a:solidFill>
              <a:latin typeface="Arial" pitchFamily="34" charset="0"/>
              <a:ea typeface="Roboto" pitchFamily="2" charset="0"/>
              <a:cs typeface="Arial" pitchFamily="34" charset="0"/>
            </a:endParaRPr>
          </a:p>
        </p:txBody>
      </p:sp>
      <p:sp>
        <p:nvSpPr>
          <p:cNvPr id="8" name="Rectangle 7"/>
          <p:cNvSpPr/>
          <p:nvPr/>
        </p:nvSpPr>
        <p:spPr>
          <a:xfrm>
            <a:off x="6638215" y="5430572"/>
            <a:ext cx="1390124" cy="456535"/>
          </a:xfrm>
          <a:prstGeom prst="rect">
            <a:avLst/>
          </a:prstGeom>
        </p:spPr>
        <p:txBody>
          <a:bodyPr wrap="none">
            <a:spAutoFit/>
          </a:bodyPr>
          <a:lstStyle/>
          <a:p>
            <a:pPr>
              <a:lnSpc>
                <a:spcPct val="150000"/>
              </a:lnSpc>
            </a:pPr>
            <a:r>
              <a:rPr lang="en-GB" b="1" dirty="0">
                <a:solidFill>
                  <a:schemeClr val="tx1"/>
                </a:solidFill>
                <a:latin typeface="Arial" pitchFamily="34" charset="0"/>
                <a:ea typeface="Roboto" pitchFamily="2" charset="0"/>
                <a:cs typeface="Arial" pitchFamily="34" charset="0"/>
              </a:rPr>
              <a:t>Answer: C </a:t>
            </a:r>
          </a:p>
        </p:txBody>
      </p:sp>
      <p:pic>
        <p:nvPicPr>
          <p:cNvPr id="9"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0"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9017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3"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5" y="311400"/>
            <a:ext cx="3575327" cy="633600"/>
          </a:xfrm>
          <a:prstGeom prst="rect">
            <a:avLst/>
          </a:prstGeom>
          <a:noFill/>
          <a:ln>
            <a:noFill/>
          </a:ln>
        </p:spPr>
        <p:txBody>
          <a:bodyPr spcFirstLastPara="1" wrap="square" lIns="0" tIns="0" rIns="0" bIns="0" anchor="ctr" anchorCtr="0">
            <a:noAutofit/>
          </a:bodyPr>
          <a:lstStyle/>
          <a:p>
            <a:r>
              <a:rPr lang="en-IN" sz="2400" dirty="0">
                <a:solidFill>
                  <a:schemeClr val="bg1"/>
                </a:solidFill>
                <a:latin typeface="Roboto" pitchFamily="2" charset="0"/>
                <a:ea typeface="Roboto" pitchFamily="2" charset="0"/>
              </a:rPr>
              <a:t>QUESTION : 02</a:t>
            </a:r>
            <a:endParaRPr lang="en-GB" sz="2400" dirty="0">
              <a:solidFill>
                <a:schemeClr val="bg1"/>
              </a:solidFill>
              <a:latin typeface="Roboto" pitchFamily="2" charset="0"/>
              <a:ea typeface="Roboto" pitchFamily="2" charset="0"/>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333799"/>
            <a:ext cx="8520600" cy="4243572"/>
          </a:xfrm>
        </p:spPr>
        <p:txBody>
          <a:bodyPr>
            <a:noAutofit/>
          </a:bodyPr>
          <a:lstStyle/>
          <a:p>
            <a:pPr marL="114300" indent="0">
              <a:lnSpc>
                <a:spcPct val="150000"/>
              </a:lnSpc>
              <a:buNone/>
            </a:pPr>
            <a:r>
              <a:rPr lang="en-GB" sz="1800" b="1" dirty="0">
                <a:solidFill>
                  <a:schemeClr val="tx1"/>
                </a:solidFill>
                <a:latin typeface="Arial" pitchFamily="34" charset="0"/>
                <a:ea typeface="Roboto" pitchFamily="2" charset="0"/>
                <a:cs typeface="Arial" pitchFamily="34" charset="0"/>
              </a:rPr>
              <a:t>Which of the following class declaration is correct?</a:t>
            </a:r>
          </a:p>
          <a:p>
            <a:pPr marL="114300" indent="0">
              <a:lnSpc>
                <a:spcPct val="150000"/>
              </a:lnSpc>
              <a:buNone/>
            </a:pPr>
            <a:endParaRPr lang="en-IN" sz="1800" b="1" dirty="0">
              <a:solidFill>
                <a:schemeClr val="tx1"/>
              </a:solidFill>
              <a:latin typeface="Arial" pitchFamily="34" charset="0"/>
              <a:ea typeface="Roboto" pitchFamily="2" charset="0"/>
              <a:cs typeface="Arial" pitchFamily="34" charset="0"/>
            </a:endParaRPr>
          </a:p>
          <a:p>
            <a:pPr marL="114300" indent="0">
              <a:lnSpc>
                <a:spcPct val="150000"/>
              </a:lnSpc>
              <a:buNone/>
            </a:pPr>
            <a:endParaRPr lang="en-IN" sz="1800" b="1" dirty="0">
              <a:solidFill>
                <a:schemeClr val="tx1"/>
              </a:solidFill>
              <a:latin typeface="Arial" pitchFamily="34" charset="0"/>
              <a:ea typeface="Roboto" pitchFamily="2" charset="0"/>
              <a:cs typeface="Arial" pitchFamily="34" charset="0"/>
            </a:endParaRPr>
          </a:p>
          <a:p>
            <a:pPr marL="114300" indent="0">
              <a:lnSpc>
                <a:spcPct val="150000"/>
              </a:lnSpc>
              <a:buNone/>
            </a:pPr>
            <a:endParaRPr lang="en-IN" sz="1800" b="1" dirty="0">
              <a:solidFill>
                <a:schemeClr val="tx1"/>
              </a:solidFill>
              <a:latin typeface="Arial" pitchFamily="34" charset="0"/>
              <a:ea typeface="Roboto" pitchFamily="2" charset="0"/>
              <a:cs typeface="Arial" pitchFamily="34" charset="0"/>
            </a:endParaRPr>
          </a:p>
          <a:p>
            <a:pPr marL="114300" indent="0">
              <a:lnSpc>
                <a:spcPct val="150000"/>
              </a:lnSpc>
              <a:buNone/>
            </a:pPr>
            <a:endParaRPr lang="en-IN" sz="1800" b="1" dirty="0">
              <a:latin typeface="Arial" pitchFamily="34" charset="0"/>
              <a:ea typeface="Roboto" pitchFamily="2" charset="0"/>
              <a:cs typeface="Arial" pitchFamily="34" charset="0"/>
            </a:endParaRPr>
          </a:p>
          <a:p>
            <a:pPr marL="114300" indent="0">
              <a:lnSpc>
                <a:spcPct val="150000"/>
              </a:lnSpc>
              <a:buNone/>
            </a:pPr>
            <a:endParaRPr lang="en-IN" sz="1800" b="1" dirty="0">
              <a:latin typeface="Arial" pitchFamily="34" charset="0"/>
              <a:ea typeface="Roboto" pitchFamily="2" charset="0"/>
              <a:cs typeface="Arial" pitchFamily="34" charset="0"/>
            </a:endParaRPr>
          </a:p>
          <a:p>
            <a:pPr>
              <a:lnSpc>
                <a:spcPct val="150000"/>
              </a:lnSpc>
              <a:buFont typeface="+mj-lt"/>
              <a:buAutoNum type="alphaUcPeriod"/>
            </a:pPr>
            <a:r>
              <a:rPr lang="en-GB" sz="1800" dirty="0">
                <a:latin typeface="Arial" pitchFamily="34" charset="0"/>
                <a:ea typeface="Roboto" pitchFamily="2" charset="0"/>
                <a:cs typeface="Arial" pitchFamily="34" charset="0"/>
              </a:rPr>
              <a:t>X only</a:t>
            </a:r>
          </a:p>
          <a:p>
            <a:pPr>
              <a:lnSpc>
                <a:spcPct val="150000"/>
              </a:lnSpc>
              <a:buFont typeface="+mj-lt"/>
              <a:buAutoNum type="alphaUcPeriod"/>
            </a:pPr>
            <a:r>
              <a:rPr lang="en-GB" sz="1800" dirty="0">
                <a:latin typeface="Arial" pitchFamily="34" charset="0"/>
                <a:ea typeface="Roboto" pitchFamily="2" charset="0"/>
                <a:cs typeface="Arial" pitchFamily="34" charset="0"/>
              </a:rPr>
              <a:t>Y only</a:t>
            </a:r>
          </a:p>
          <a:p>
            <a:pPr>
              <a:lnSpc>
                <a:spcPct val="150000"/>
              </a:lnSpc>
              <a:buFont typeface="+mj-lt"/>
              <a:buAutoNum type="alphaUcPeriod"/>
            </a:pPr>
            <a:r>
              <a:rPr lang="en-GB" sz="1800" dirty="0">
                <a:latin typeface="Arial" pitchFamily="34" charset="0"/>
                <a:ea typeface="Roboto" pitchFamily="2" charset="0"/>
                <a:cs typeface="Arial" pitchFamily="34" charset="0"/>
              </a:rPr>
              <a:t>X and Y both are correct</a:t>
            </a:r>
          </a:p>
          <a:p>
            <a:pPr>
              <a:lnSpc>
                <a:spcPct val="150000"/>
              </a:lnSpc>
              <a:buFont typeface="+mj-lt"/>
              <a:buAutoNum type="alphaUcPeriod"/>
            </a:pPr>
            <a:r>
              <a:rPr lang="en-GB" sz="1800" dirty="0">
                <a:latin typeface="Arial" pitchFamily="34" charset="0"/>
                <a:ea typeface="Roboto" pitchFamily="2" charset="0"/>
                <a:cs typeface="Arial" pitchFamily="34" charset="0"/>
              </a:rPr>
              <a:t>X and Y both are incorrect</a:t>
            </a:r>
            <a:endParaRPr lang="en-IN" sz="1800" dirty="0">
              <a:latin typeface="Arial" pitchFamily="34" charset="0"/>
              <a:ea typeface="Roboto" pitchFamily="2" charset="0"/>
              <a:cs typeface="Arial" pitchFamily="34" charset="0"/>
            </a:endParaRPr>
          </a:p>
          <a:p>
            <a:pPr marL="114300" indent="0">
              <a:lnSpc>
                <a:spcPct val="150000"/>
              </a:lnSpc>
              <a:buNone/>
            </a:pPr>
            <a:endParaRPr lang="en-IN" sz="1800" b="1" dirty="0">
              <a:solidFill>
                <a:schemeClr val="tx1"/>
              </a:solidFill>
              <a:latin typeface="Arial" pitchFamily="34" charset="0"/>
              <a:ea typeface="Roboto" pitchFamily="2"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3019004603"/>
              </p:ext>
            </p:extLst>
          </p:nvPr>
        </p:nvGraphicFramePr>
        <p:xfrm>
          <a:off x="1646664" y="2072680"/>
          <a:ext cx="6096000" cy="2013288"/>
        </p:xfrm>
        <a:graphic>
          <a:graphicData uri="http://schemas.openxmlformats.org/drawingml/2006/table">
            <a:tbl>
              <a:tblPr firstRow="1" bandRow="1">
                <a:tableStyleId>{2D5ABB26-0587-4C30-8999-92F81FD0307C}</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2013288">
                <a:tc>
                  <a:txBody>
                    <a:bodyPr/>
                    <a:lstStyle/>
                    <a:p>
                      <a:r>
                        <a:rPr lang="en-IN" sz="1900" u="none" strike="noStrike" cap="none" dirty="0">
                          <a:effectLst/>
                          <a:latin typeface="Consolas" panose="020B0609020204030204" pitchFamily="49" charset="0"/>
                          <a:cs typeface="Consolas" panose="020B0609020204030204" pitchFamily="49" charset="0"/>
                          <a:sym typeface="Arial"/>
                        </a:rPr>
                        <a:t>/* X */ </a:t>
                      </a:r>
                    </a:p>
                    <a:p>
                      <a:r>
                        <a:rPr lang="en-IN" sz="1900" u="none" strike="noStrike" cap="none" dirty="0">
                          <a:effectLst/>
                          <a:latin typeface="Consolas" panose="020B0609020204030204" pitchFamily="49" charset="0"/>
                          <a:cs typeface="Consolas" panose="020B0609020204030204" pitchFamily="49" charset="0"/>
                          <a:sym typeface="Arial"/>
                        </a:rPr>
                        <a:t>class Student {</a:t>
                      </a:r>
                    </a:p>
                    <a:p>
                      <a:r>
                        <a:rPr lang="en-IN" sz="1900" u="none" strike="noStrike" cap="none" dirty="0">
                          <a:effectLst/>
                          <a:latin typeface="Consolas" panose="020B0609020204030204" pitchFamily="49" charset="0"/>
                          <a:cs typeface="Consolas" panose="020B0609020204030204" pitchFamily="49" charset="0"/>
                          <a:sym typeface="Arial"/>
                        </a:rPr>
                        <a:t>    String name;</a:t>
                      </a:r>
                    </a:p>
                    <a:p>
                      <a:r>
                        <a:rPr lang="en-IN" sz="1900" u="none" strike="noStrike" cap="none" dirty="0">
                          <a:effectLst/>
                          <a:latin typeface="Consolas" panose="020B0609020204030204" pitchFamily="49" charset="0"/>
                          <a:cs typeface="Consolas" panose="020B0609020204030204" pitchFamily="49" charset="0"/>
                          <a:sym typeface="Arial"/>
                        </a:rPr>
                        <a:t>    </a:t>
                      </a:r>
                      <a:r>
                        <a:rPr lang="en-IN" sz="1900" u="none" strike="noStrike" cap="none" dirty="0" err="1">
                          <a:effectLst/>
                          <a:latin typeface="Consolas" panose="020B0609020204030204" pitchFamily="49" charset="0"/>
                          <a:cs typeface="Consolas" panose="020B0609020204030204" pitchFamily="49" charset="0"/>
                          <a:sym typeface="Arial"/>
                        </a:rPr>
                        <a:t>int</a:t>
                      </a:r>
                      <a:r>
                        <a:rPr lang="en-IN" sz="1900" u="none" strike="noStrike" cap="none" dirty="0">
                          <a:effectLst/>
                          <a:latin typeface="Consolas" panose="020B0609020204030204" pitchFamily="49" charset="0"/>
                          <a:cs typeface="Consolas" panose="020B0609020204030204" pitchFamily="49" charset="0"/>
                          <a:sym typeface="Arial"/>
                        </a:rPr>
                        <a:t> marks;</a:t>
                      </a:r>
                    </a:p>
                    <a:p>
                      <a:r>
                        <a:rPr lang="en-IN" sz="1900" u="none" strike="noStrike" cap="none" dirty="0">
                          <a:effectLst/>
                          <a:latin typeface="Consolas" panose="020B0609020204030204" pitchFamily="49" charset="0"/>
                          <a:cs typeface="Consolas" panose="020B0609020204030204" pitchFamily="49" charset="0"/>
                          <a:sym typeface="Arial"/>
                        </a:rPr>
                        <a:t>    char section;</a:t>
                      </a:r>
                    </a:p>
                    <a:p>
                      <a:r>
                        <a:rPr lang="en-IN" sz="1900" u="none" strike="noStrike" cap="none" dirty="0">
                          <a:effectLst/>
                          <a:latin typeface="Consolas" panose="020B0609020204030204" pitchFamily="49" charset="0"/>
                          <a:cs typeface="Consolas" panose="020B0609020204030204" pitchFamily="49" charset="0"/>
                          <a:sym typeface="Arial"/>
                        </a:rPr>
                        <a:t>}</a:t>
                      </a:r>
                      <a:endParaRPr lang="en-GB" sz="2400" dirty="0">
                        <a:latin typeface="Consolas" panose="020B0609020204030204" pitchFamily="49" charset="0"/>
                        <a:cs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900" u="none" strike="noStrike" cap="none" dirty="0">
                          <a:effectLst/>
                          <a:latin typeface="Consolas" panose="020B0609020204030204" pitchFamily="49" charset="0"/>
                          <a:cs typeface="Consolas" panose="020B0609020204030204" pitchFamily="49" charset="0"/>
                          <a:sym typeface="Arial"/>
                        </a:rPr>
                        <a:t>/* Y */</a:t>
                      </a:r>
                      <a:br>
                        <a:rPr lang="en-IN" sz="1900" u="none" strike="noStrike" cap="none" dirty="0">
                          <a:effectLst/>
                          <a:latin typeface="Consolas" panose="020B0609020204030204" pitchFamily="49" charset="0"/>
                          <a:cs typeface="Consolas" panose="020B0609020204030204" pitchFamily="49" charset="0"/>
                          <a:sym typeface="Arial"/>
                        </a:rPr>
                      </a:br>
                      <a:r>
                        <a:rPr lang="en-IN" sz="1900" u="none" strike="noStrike" cap="none" dirty="0">
                          <a:effectLst/>
                          <a:latin typeface="Consolas" panose="020B0609020204030204" pitchFamily="49" charset="0"/>
                          <a:cs typeface="Consolas" panose="020B0609020204030204" pitchFamily="49" charset="0"/>
                          <a:sym typeface="Arial"/>
                        </a:rPr>
                        <a:t>CLASS Student {</a:t>
                      </a:r>
                    </a:p>
                    <a:p>
                      <a:r>
                        <a:rPr lang="en-IN" sz="1900" u="none" strike="noStrike" cap="none" dirty="0">
                          <a:effectLst/>
                          <a:latin typeface="Consolas" panose="020B0609020204030204" pitchFamily="49" charset="0"/>
                          <a:cs typeface="Consolas" panose="020B0609020204030204" pitchFamily="49" charset="0"/>
                          <a:sym typeface="Arial"/>
                        </a:rPr>
                        <a:t>    String name;</a:t>
                      </a:r>
                    </a:p>
                    <a:p>
                      <a:r>
                        <a:rPr lang="en-IN" sz="1900" u="none" strike="noStrike" cap="none" dirty="0">
                          <a:effectLst/>
                          <a:latin typeface="Consolas" panose="020B0609020204030204" pitchFamily="49" charset="0"/>
                          <a:cs typeface="Consolas" panose="020B0609020204030204" pitchFamily="49" charset="0"/>
                          <a:sym typeface="Arial"/>
                        </a:rPr>
                        <a:t>    </a:t>
                      </a:r>
                      <a:r>
                        <a:rPr lang="en-IN" sz="1900" u="none" strike="noStrike" cap="none" dirty="0" err="1">
                          <a:effectLst/>
                          <a:latin typeface="Consolas" panose="020B0609020204030204" pitchFamily="49" charset="0"/>
                          <a:cs typeface="Consolas" panose="020B0609020204030204" pitchFamily="49" charset="0"/>
                          <a:sym typeface="Arial"/>
                        </a:rPr>
                        <a:t>int</a:t>
                      </a:r>
                      <a:r>
                        <a:rPr lang="en-IN" sz="1900" u="none" strike="noStrike" cap="none" dirty="0">
                          <a:effectLst/>
                          <a:latin typeface="Consolas" panose="020B0609020204030204" pitchFamily="49" charset="0"/>
                          <a:cs typeface="Consolas" panose="020B0609020204030204" pitchFamily="49" charset="0"/>
                          <a:sym typeface="Arial"/>
                        </a:rPr>
                        <a:t> marks;</a:t>
                      </a:r>
                    </a:p>
                    <a:p>
                      <a:r>
                        <a:rPr lang="en-IN" sz="1900" u="none" strike="noStrike" cap="none" dirty="0">
                          <a:effectLst/>
                          <a:latin typeface="Consolas" panose="020B0609020204030204" pitchFamily="49" charset="0"/>
                          <a:cs typeface="Consolas" panose="020B0609020204030204" pitchFamily="49" charset="0"/>
                          <a:sym typeface="Arial"/>
                        </a:rPr>
                        <a:t>    char section;</a:t>
                      </a:r>
                    </a:p>
                    <a:p>
                      <a:r>
                        <a:rPr lang="en-IN" sz="1900" u="none" strike="noStrike" cap="none" dirty="0">
                          <a:effectLst/>
                          <a:latin typeface="Consolas" panose="020B0609020204030204" pitchFamily="49" charset="0"/>
                          <a:cs typeface="Consolas" panose="020B0609020204030204" pitchFamily="49" charset="0"/>
                          <a:sym typeface="Arial"/>
                        </a:rPr>
                        <a:t>}</a:t>
                      </a:r>
                      <a:endParaRPr lang="en-GB" sz="2400" dirty="0">
                        <a:latin typeface="Consolas" panose="020B0609020204030204" pitchFamily="49" charset="0"/>
                        <a:cs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0" name="Rectangle 9"/>
          <p:cNvSpPr/>
          <p:nvPr/>
        </p:nvSpPr>
        <p:spPr>
          <a:xfrm>
            <a:off x="6638215" y="5430572"/>
            <a:ext cx="1372940" cy="456535"/>
          </a:xfrm>
          <a:prstGeom prst="rect">
            <a:avLst/>
          </a:prstGeom>
        </p:spPr>
        <p:txBody>
          <a:bodyPr wrap="none">
            <a:spAutoFit/>
          </a:bodyPr>
          <a:lstStyle/>
          <a:p>
            <a:pPr>
              <a:lnSpc>
                <a:spcPct val="150000"/>
              </a:lnSpc>
            </a:pPr>
            <a:r>
              <a:rPr lang="en-GB" b="1" dirty="0">
                <a:solidFill>
                  <a:schemeClr val="tx1"/>
                </a:solidFill>
                <a:latin typeface="Arial" pitchFamily="34" charset="0"/>
                <a:ea typeface="Roboto" pitchFamily="2" charset="0"/>
                <a:cs typeface="Arial" pitchFamily="34" charset="0"/>
              </a:rPr>
              <a:t>Answer: A </a:t>
            </a:r>
          </a:p>
        </p:txBody>
      </p:sp>
      <p:pic>
        <p:nvPicPr>
          <p:cNvPr id="9"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223853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3"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5" y="311400"/>
            <a:ext cx="3575327" cy="633600"/>
          </a:xfrm>
          <a:prstGeom prst="rect">
            <a:avLst/>
          </a:prstGeom>
          <a:noFill/>
          <a:ln>
            <a:noFill/>
          </a:ln>
        </p:spPr>
        <p:txBody>
          <a:bodyPr spcFirstLastPara="1" wrap="square" lIns="0" tIns="0" rIns="0" bIns="0" anchor="ctr" anchorCtr="0">
            <a:noAutofit/>
          </a:bodyPr>
          <a:lstStyle/>
          <a:p>
            <a:r>
              <a:rPr lang="en-IN" sz="2400" dirty="0">
                <a:solidFill>
                  <a:schemeClr val="bg1"/>
                </a:solidFill>
                <a:latin typeface="Roboto" pitchFamily="2" charset="0"/>
                <a:ea typeface="Roboto" pitchFamily="2" charset="0"/>
              </a:rPr>
              <a:t>QUESTION : 03</a:t>
            </a:r>
            <a:endParaRPr lang="en-GB" sz="2400" dirty="0">
              <a:solidFill>
                <a:schemeClr val="bg1"/>
              </a:solidFill>
              <a:latin typeface="Roboto" pitchFamily="2" charset="0"/>
              <a:ea typeface="Roboto" pitchFamily="2" charset="0"/>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333799"/>
            <a:ext cx="8518004" cy="3595399"/>
          </a:xfrm>
        </p:spPr>
        <p:txBody>
          <a:bodyPr>
            <a:noAutofit/>
          </a:bodyPr>
          <a:lstStyle/>
          <a:p>
            <a:pPr marL="114300" indent="0">
              <a:lnSpc>
                <a:spcPct val="150000"/>
              </a:lnSpc>
              <a:buNone/>
            </a:pPr>
            <a:r>
              <a:rPr lang="en-GB" sz="1800" b="1" dirty="0">
                <a:solidFill>
                  <a:schemeClr val="tx1"/>
                </a:solidFill>
                <a:latin typeface="Arial" pitchFamily="34" charset="0"/>
                <a:ea typeface="Roboto" pitchFamily="2" charset="0"/>
                <a:cs typeface="Arial" pitchFamily="34" charset="0"/>
              </a:rPr>
              <a:t>Which of the following is a valid declaration of an object of class Student?</a:t>
            </a:r>
          </a:p>
          <a:p>
            <a:pPr marL="114300" indent="0">
              <a:lnSpc>
                <a:spcPct val="150000"/>
              </a:lnSpc>
              <a:buNone/>
            </a:pPr>
            <a:endParaRPr lang="en-IN" sz="1800" b="1" dirty="0">
              <a:solidFill>
                <a:schemeClr val="tx1"/>
              </a:solidFill>
              <a:latin typeface="Arial" pitchFamily="34" charset="0"/>
              <a:cs typeface="Arial" pitchFamily="34" charset="0"/>
            </a:endParaRPr>
          </a:p>
          <a:p>
            <a:pPr marL="114300" indent="0">
              <a:lnSpc>
                <a:spcPct val="150000"/>
              </a:lnSpc>
              <a:buNone/>
            </a:pPr>
            <a:endParaRPr lang="en-IN" sz="1800" b="1" dirty="0">
              <a:solidFill>
                <a:schemeClr val="tx1"/>
              </a:solidFill>
              <a:latin typeface="Arial" pitchFamily="34" charset="0"/>
              <a:cs typeface="Arial" pitchFamily="34" charset="0"/>
            </a:endParaRPr>
          </a:p>
          <a:p>
            <a:pPr marL="114300" indent="0">
              <a:lnSpc>
                <a:spcPct val="150000"/>
              </a:lnSpc>
              <a:buNone/>
            </a:pPr>
            <a:endParaRPr lang="en-IN" sz="1800" b="1" dirty="0">
              <a:solidFill>
                <a:schemeClr val="tx1"/>
              </a:solidFill>
              <a:latin typeface="Arial" pitchFamily="34" charset="0"/>
              <a:cs typeface="Arial" pitchFamily="34" charset="0"/>
            </a:endParaRPr>
          </a:p>
          <a:p>
            <a:pPr>
              <a:lnSpc>
                <a:spcPct val="150000"/>
              </a:lnSpc>
              <a:buFont typeface="+mj-lt"/>
              <a:buAutoNum type="alphaUcPeriod"/>
            </a:pPr>
            <a:endParaRPr lang="en-GB" sz="1800" b="1" dirty="0">
              <a:solidFill>
                <a:schemeClr val="tx1"/>
              </a:solidFill>
              <a:latin typeface="Arial" pitchFamily="34" charset="0"/>
              <a:cs typeface="Arial" pitchFamily="34" charset="0"/>
            </a:endParaRPr>
          </a:p>
          <a:p>
            <a:pPr>
              <a:lnSpc>
                <a:spcPct val="150000"/>
              </a:lnSpc>
              <a:buFont typeface="+mj-lt"/>
              <a:buAutoNum type="alphaUcPeriod"/>
            </a:pPr>
            <a:r>
              <a:rPr lang="en-GB" sz="1800" dirty="0">
                <a:latin typeface="Arial" pitchFamily="34" charset="0"/>
                <a:ea typeface="Roboto" pitchFamily="2" charset="0"/>
                <a:cs typeface="Arial" pitchFamily="34" charset="0"/>
              </a:rPr>
              <a:t>1 only</a:t>
            </a:r>
          </a:p>
          <a:p>
            <a:pPr>
              <a:lnSpc>
                <a:spcPct val="150000"/>
              </a:lnSpc>
              <a:buFont typeface="+mj-lt"/>
              <a:buAutoNum type="alphaUcPeriod"/>
            </a:pPr>
            <a:r>
              <a:rPr lang="en-GB" sz="1800" dirty="0">
                <a:latin typeface="Arial" pitchFamily="34" charset="0"/>
                <a:ea typeface="Roboto" pitchFamily="2" charset="0"/>
                <a:cs typeface="Arial" pitchFamily="34" charset="0"/>
              </a:rPr>
              <a:t>2 only</a:t>
            </a:r>
          </a:p>
          <a:p>
            <a:pPr>
              <a:lnSpc>
                <a:spcPct val="150000"/>
              </a:lnSpc>
              <a:buFont typeface="+mj-lt"/>
              <a:buAutoNum type="alphaUcPeriod"/>
            </a:pPr>
            <a:r>
              <a:rPr lang="en-GB" sz="1800" dirty="0">
                <a:latin typeface="Arial" pitchFamily="34" charset="0"/>
                <a:ea typeface="Roboto" pitchFamily="2" charset="0"/>
                <a:cs typeface="Arial" pitchFamily="34" charset="0"/>
              </a:rPr>
              <a:t>1 &amp; 2</a:t>
            </a:r>
          </a:p>
          <a:p>
            <a:pPr>
              <a:lnSpc>
                <a:spcPct val="150000"/>
              </a:lnSpc>
              <a:buFont typeface="+mj-lt"/>
              <a:buAutoNum type="alphaUcPeriod"/>
            </a:pPr>
            <a:r>
              <a:rPr lang="en-GB" sz="1800" dirty="0">
                <a:latin typeface="Arial" pitchFamily="34" charset="0"/>
                <a:ea typeface="Roboto" pitchFamily="2" charset="0"/>
                <a:cs typeface="Arial" pitchFamily="34" charset="0"/>
              </a:rPr>
              <a:t>3 &amp; 4</a:t>
            </a:r>
          </a:p>
          <a:p>
            <a:pPr>
              <a:lnSpc>
                <a:spcPct val="150000"/>
              </a:lnSpc>
              <a:buNone/>
            </a:pPr>
            <a:endParaRPr lang="en-GB" sz="1800" b="1" dirty="0">
              <a:solidFill>
                <a:schemeClr val="tx1"/>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984876122"/>
              </p:ext>
            </p:extLst>
          </p:nvPr>
        </p:nvGraphicFramePr>
        <p:xfrm>
          <a:off x="714349" y="2236232"/>
          <a:ext cx="6072230" cy="1219200"/>
        </p:xfrm>
        <a:graphic>
          <a:graphicData uri="http://schemas.openxmlformats.org/drawingml/2006/table">
            <a:tbl>
              <a:tblPr firstRow="1" bandRow="1">
                <a:tableStyleId>{2D5ABB26-0587-4C30-8999-92F81FD0307C}</a:tableStyleId>
              </a:tblPr>
              <a:tblGrid>
                <a:gridCol w="6072230">
                  <a:extLst>
                    <a:ext uri="{9D8B030D-6E8A-4147-A177-3AD203B41FA5}">
                      <a16:colId xmlns="" xmlns:a16="http://schemas.microsoft.com/office/drawing/2014/main" val="20000"/>
                    </a:ext>
                  </a:extLst>
                </a:gridCol>
              </a:tblGrid>
              <a:tr h="978454">
                <a:tc>
                  <a:txBody>
                    <a:bodyPr/>
                    <a:lstStyle/>
                    <a:p>
                      <a:r>
                        <a:rPr lang="en-IN" sz="1800" u="none" strike="noStrike" cap="none" dirty="0">
                          <a:effectLst/>
                          <a:latin typeface="Arial" pitchFamily="34" charset="0"/>
                          <a:cs typeface="Arial" pitchFamily="34" charset="0"/>
                          <a:sym typeface="Arial"/>
                        </a:rPr>
                        <a:t>1. Student </a:t>
                      </a:r>
                      <a:r>
                        <a:rPr lang="en-IN" sz="1800" u="none" strike="noStrike" cap="none" dirty="0" err="1">
                          <a:effectLst/>
                          <a:latin typeface="Arial" pitchFamily="34" charset="0"/>
                          <a:cs typeface="Arial" pitchFamily="34" charset="0"/>
                          <a:sym typeface="Arial"/>
                        </a:rPr>
                        <a:t>obj</a:t>
                      </a:r>
                      <a:r>
                        <a:rPr lang="en-IN" sz="1800" u="none" strike="noStrike" cap="none" dirty="0">
                          <a:effectLst/>
                          <a:latin typeface="Arial" pitchFamily="34" charset="0"/>
                          <a:cs typeface="Arial" pitchFamily="34" charset="0"/>
                          <a:sym typeface="Arial"/>
                        </a:rPr>
                        <a:t> = new Student;</a:t>
                      </a:r>
                    </a:p>
                    <a:p>
                      <a:r>
                        <a:rPr lang="en-IN" sz="1800" u="none" strike="noStrike" cap="none" dirty="0">
                          <a:effectLst/>
                          <a:latin typeface="Arial" pitchFamily="34" charset="0"/>
                          <a:cs typeface="Arial" pitchFamily="34" charset="0"/>
                          <a:sym typeface="Arial"/>
                        </a:rPr>
                        <a:t>2. Student </a:t>
                      </a:r>
                      <a:r>
                        <a:rPr lang="en-IN" sz="1800" u="none" strike="noStrike" cap="none" dirty="0" err="1">
                          <a:effectLst/>
                          <a:latin typeface="Arial" pitchFamily="34" charset="0"/>
                          <a:cs typeface="Arial" pitchFamily="34" charset="0"/>
                          <a:sym typeface="Arial"/>
                        </a:rPr>
                        <a:t>obj</a:t>
                      </a:r>
                      <a:r>
                        <a:rPr lang="en-IN" sz="1800" u="none" strike="noStrike" cap="none" dirty="0">
                          <a:effectLst/>
                          <a:latin typeface="Arial" pitchFamily="34" charset="0"/>
                          <a:cs typeface="Arial" pitchFamily="34" charset="0"/>
                          <a:sym typeface="Arial"/>
                        </a:rPr>
                        <a:t> = new Student();</a:t>
                      </a:r>
                    </a:p>
                    <a:p>
                      <a:r>
                        <a:rPr lang="en-IN" sz="1800" u="none" strike="noStrike" cap="none" dirty="0">
                          <a:effectLst/>
                          <a:latin typeface="Arial" pitchFamily="34" charset="0"/>
                          <a:cs typeface="Arial" pitchFamily="34" charset="0"/>
                          <a:sym typeface="Arial"/>
                        </a:rPr>
                        <a:t>3. </a:t>
                      </a:r>
                      <a:r>
                        <a:rPr lang="en-IN" sz="1800" u="none" strike="noStrike" cap="none" dirty="0" err="1">
                          <a:effectLst/>
                          <a:latin typeface="Arial" pitchFamily="34" charset="0"/>
                          <a:cs typeface="Arial" pitchFamily="34" charset="0"/>
                          <a:sym typeface="Arial"/>
                        </a:rPr>
                        <a:t>obj</a:t>
                      </a:r>
                      <a:r>
                        <a:rPr lang="en-IN" sz="1800" u="none" strike="noStrike" cap="none" dirty="0">
                          <a:effectLst/>
                          <a:latin typeface="Arial" pitchFamily="34" charset="0"/>
                          <a:cs typeface="Arial" pitchFamily="34" charset="0"/>
                          <a:sym typeface="Arial"/>
                        </a:rPr>
                        <a:t> = new Student();</a:t>
                      </a:r>
                    </a:p>
                    <a:p>
                      <a:r>
                        <a:rPr lang="en-IN" sz="1800" u="none" strike="noStrike" cap="none" dirty="0">
                          <a:effectLst/>
                          <a:latin typeface="Arial" pitchFamily="34" charset="0"/>
                          <a:cs typeface="Arial" pitchFamily="34" charset="0"/>
                          <a:sym typeface="Arial"/>
                        </a:rPr>
                        <a:t>4. new Student </a:t>
                      </a:r>
                      <a:r>
                        <a:rPr lang="en-IN" sz="1800" u="none" strike="noStrike" cap="none" dirty="0" err="1">
                          <a:effectLst/>
                          <a:latin typeface="Arial" pitchFamily="34" charset="0"/>
                          <a:cs typeface="Arial" pitchFamily="34" charset="0"/>
                          <a:sym typeface="Arial"/>
                        </a:rPr>
                        <a:t>obj</a:t>
                      </a:r>
                      <a:r>
                        <a:rPr lang="en-IN" sz="1800" u="none" strike="noStrike" cap="none" dirty="0">
                          <a:effectLst/>
                          <a:latin typeface="Arial" pitchFamily="34" charset="0"/>
                          <a:cs typeface="Arial" pitchFamily="34" charset="0"/>
                          <a:sym typeface="Arial"/>
                        </a:rPr>
                        <a:t>;</a:t>
                      </a:r>
                      <a:endParaRPr lang="en-GB" sz="1800" dirty="0">
                        <a:latin typeface="Arial" pitchFamily="34" charset="0"/>
                        <a:cs typeface="Arial" pitchFamily="34"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9" name="Rectangle 8"/>
          <p:cNvSpPr/>
          <p:nvPr/>
        </p:nvSpPr>
        <p:spPr>
          <a:xfrm>
            <a:off x="6638216" y="5430572"/>
            <a:ext cx="1326004" cy="456535"/>
          </a:xfrm>
          <a:prstGeom prst="rect">
            <a:avLst/>
          </a:prstGeom>
        </p:spPr>
        <p:txBody>
          <a:bodyPr wrap="none">
            <a:spAutoFit/>
          </a:bodyPr>
          <a:lstStyle/>
          <a:p>
            <a:pPr>
              <a:lnSpc>
                <a:spcPct val="150000"/>
              </a:lnSpc>
            </a:pPr>
            <a:r>
              <a:rPr lang="en-GB" b="1" dirty="0">
                <a:solidFill>
                  <a:schemeClr val="tx1"/>
                </a:solidFill>
                <a:latin typeface="Arial" pitchFamily="34" charset="0"/>
                <a:ea typeface="Roboto" pitchFamily="2" charset="0"/>
                <a:cs typeface="Arial" pitchFamily="34" charset="0"/>
              </a:rPr>
              <a:t>Answer: B</a:t>
            </a: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42784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2400" dirty="0">
                <a:solidFill>
                  <a:schemeClr val="bg1"/>
                </a:solidFill>
                <a:latin typeface="Roboto" pitchFamily="2" charset="0"/>
                <a:ea typeface="Roboto" pitchFamily="2" charset="0"/>
              </a:rPr>
              <a:t>QUESTION : 04</a:t>
            </a:r>
            <a:endParaRPr lang="en-GB" sz="2400" dirty="0">
              <a:solidFill>
                <a:schemeClr val="bg1"/>
              </a:solidFill>
              <a:latin typeface="Roboto" pitchFamily="2" charset="0"/>
              <a:ea typeface="Roboto" pitchFamily="2" charset="0"/>
            </a:endParaRPr>
          </a:p>
        </p:txBody>
      </p:sp>
      <p:sp>
        <p:nvSpPr>
          <p:cNvPr id="3" name="Text Placeholder 2">
            <a:extLst>
              <a:ext uri="{FF2B5EF4-FFF2-40B4-BE49-F238E27FC236}">
                <a16:creationId xmlns="" xmlns:a16="http://schemas.microsoft.com/office/drawing/2014/main" id="{271E03E6-16D3-47B5-8D89-B82489BFDBD5}"/>
              </a:ext>
            </a:extLst>
          </p:cNvPr>
          <p:cNvSpPr>
            <a:spLocks noGrp="1"/>
          </p:cNvSpPr>
          <p:nvPr>
            <p:ph type="body" idx="1"/>
          </p:nvPr>
        </p:nvSpPr>
        <p:spPr>
          <a:xfrm>
            <a:off x="197400" y="1333799"/>
            <a:ext cx="8520600" cy="4243572"/>
          </a:xfrm>
        </p:spPr>
        <p:txBody>
          <a:bodyPr>
            <a:normAutofit/>
          </a:bodyPr>
          <a:lstStyle/>
          <a:p>
            <a:pPr marL="114300" indent="0">
              <a:lnSpc>
                <a:spcPct val="150000"/>
              </a:lnSpc>
              <a:buNone/>
            </a:pPr>
            <a:r>
              <a:rPr lang="en-GB" sz="1800" b="1" dirty="0">
                <a:solidFill>
                  <a:schemeClr val="tx1"/>
                </a:solidFill>
                <a:latin typeface="Arial" pitchFamily="34" charset="0"/>
                <a:ea typeface="Roboto" pitchFamily="2" charset="0"/>
                <a:cs typeface="Arial" pitchFamily="34" charset="0"/>
              </a:rPr>
              <a:t>What will be the output of the following program?</a:t>
            </a:r>
          </a:p>
        </p:txBody>
      </p:sp>
      <p:graphicFrame>
        <p:nvGraphicFramePr>
          <p:cNvPr id="5" name="Table 4"/>
          <p:cNvGraphicFramePr>
            <a:graphicFrameLocks noGrp="1"/>
          </p:cNvGraphicFramePr>
          <p:nvPr>
            <p:extLst>
              <p:ext uri="{D42A27DB-BD31-4B8C-83A1-F6EECF244321}">
                <p14:modId xmlns="" xmlns:p14="http://schemas.microsoft.com/office/powerpoint/2010/main" val="639871119"/>
              </p:ext>
            </p:extLst>
          </p:nvPr>
        </p:nvGraphicFramePr>
        <p:xfrm>
          <a:off x="1443152" y="1945889"/>
          <a:ext cx="5200550" cy="3413760"/>
        </p:xfrm>
        <a:graphic>
          <a:graphicData uri="http://schemas.openxmlformats.org/drawingml/2006/table">
            <a:tbl>
              <a:tblPr firstRow="1" bandRow="1">
                <a:tableStyleId>{2D5ABB26-0587-4C30-8999-92F81FD0307C}</a:tableStyleId>
              </a:tblPr>
              <a:tblGrid>
                <a:gridCol w="5200550">
                  <a:extLst>
                    <a:ext uri="{9D8B030D-6E8A-4147-A177-3AD203B41FA5}">
                      <a16:colId xmlns="" xmlns:a16="http://schemas.microsoft.com/office/drawing/2014/main" val="20000"/>
                    </a:ext>
                  </a:extLst>
                </a:gridCol>
              </a:tblGrid>
              <a:tr h="3054747">
                <a:tc>
                  <a:txBody>
                    <a:bodyPr/>
                    <a:lstStyle/>
                    <a:p>
                      <a:r>
                        <a:rPr lang="en-IN" sz="1800" b="0" i="0" u="none" strike="noStrike" cap="none" dirty="0">
                          <a:solidFill>
                            <a:schemeClr val="tx1"/>
                          </a:solidFill>
                          <a:effectLst/>
                          <a:latin typeface="Arial" pitchFamily="34" charset="0"/>
                          <a:ea typeface="+mn-ea"/>
                          <a:cs typeface="Arial" pitchFamily="34" charset="0"/>
                          <a:sym typeface="Arial"/>
                        </a:rPr>
                        <a:t>class Apple {</a:t>
                      </a:r>
                    </a:p>
                    <a:p>
                      <a:r>
                        <a:rPr lang="en-IN" sz="1800" b="0" i="0" u="none" strike="noStrike" cap="none" dirty="0">
                          <a:solidFill>
                            <a:schemeClr val="tx1"/>
                          </a:solidFill>
                          <a:effectLst/>
                          <a:latin typeface="Arial" pitchFamily="34" charset="0"/>
                          <a:ea typeface="+mn-ea"/>
                          <a:cs typeface="Arial" pitchFamily="34" charset="0"/>
                          <a:sym typeface="Arial"/>
                        </a:rPr>
                        <a:t>    </a:t>
                      </a:r>
                      <a:r>
                        <a:rPr lang="en-IN" sz="1800" b="0" i="0" u="none" strike="noStrike" cap="none" dirty="0" err="1">
                          <a:solidFill>
                            <a:schemeClr val="tx1"/>
                          </a:solidFill>
                          <a:effectLst/>
                          <a:latin typeface="Arial" pitchFamily="34" charset="0"/>
                          <a:ea typeface="+mn-ea"/>
                          <a:cs typeface="Arial" pitchFamily="34" charset="0"/>
                          <a:sym typeface="Arial"/>
                        </a:rPr>
                        <a:t>int</a:t>
                      </a:r>
                      <a:r>
                        <a:rPr lang="en-IN" sz="1800" b="0" i="0" u="none" strike="noStrike" cap="none" dirty="0">
                          <a:solidFill>
                            <a:schemeClr val="tx1"/>
                          </a:solidFill>
                          <a:effectLst/>
                          <a:latin typeface="Arial" pitchFamily="34" charset="0"/>
                          <a:ea typeface="+mn-ea"/>
                          <a:cs typeface="Arial" pitchFamily="34" charset="0"/>
                          <a:sym typeface="Arial"/>
                        </a:rPr>
                        <a:t> weight;</a:t>
                      </a:r>
                    </a:p>
                    <a:p>
                      <a:endParaRPr lang="en-IN" sz="1800" b="0" i="0" u="none" strike="noStrike" cap="none" dirty="0">
                        <a:solidFill>
                          <a:schemeClr val="tx1"/>
                        </a:solidFill>
                        <a:effectLst/>
                        <a:latin typeface="Arial" pitchFamily="34" charset="0"/>
                        <a:ea typeface="+mn-ea"/>
                        <a:cs typeface="Arial" pitchFamily="34" charset="0"/>
                        <a:sym typeface="Arial"/>
                      </a:endParaRPr>
                    </a:p>
                    <a:p>
                      <a:r>
                        <a:rPr lang="en-IN" sz="1800" b="0" i="0" u="none" strike="noStrike" cap="none" dirty="0">
                          <a:solidFill>
                            <a:schemeClr val="tx1"/>
                          </a:solidFill>
                          <a:effectLst/>
                          <a:latin typeface="Arial" pitchFamily="34" charset="0"/>
                          <a:ea typeface="+mn-ea"/>
                          <a:cs typeface="Arial" pitchFamily="34" charset="0"/>
                          <a:sym typeface="Arial"/>
                        </a:rPr>
                        <a:t>public static void main(String </a:t>
                      </a:r>
                      <a:r>
                        <a:rPr lang="en-IN" sz="1800" b="0" i="0" u="none" strike="noStrike" cap="none" dirty="0" err="1">
                          <a:solidFill>
                            <a:schemeClr val="tx1"/>
                          </a:solidFill>
                          <a:effectLst/>
                          <a:latin typeface="Arial" pitchFamily="34" charset="0"/>
                          <a:ea typeface="+mn-ea"/>
                          <a:cs typeface="Arial" pitchFamily="34" charset="0"/>
                          <a:sym typeface="Arial"/>
                        </a:rPr>
                        <a:t>args</a:t>
                      </a:r>
                      <a:r>
                        <a:rPr lang="en-IN" sz="1800" b="0" i="0" u="none" strike="noStrike" cap="none" dirty="0">
                          <a:solidFill>
                            <a:schemeClr val="tx1"/>
                          </a:solidFill>
                          <a:effectLst/>
                          <a:latin typeface="Arial" pitchFamily="34" charset="0"/>
                          <a:ea typeface="+mn-ea"/>
                          <a:cs typeface="Arial" pitchFamily="34" charset="0"/>
                          <a:sym typeface="Arial"/>
                        </a:rPr>
                        <a:t>[]) {</a:t>
                      </a:r>
                    </a:p>
                    <a:p>
                      <a:r>
                        <a:rPr lang="en-IN" sz="1800" b="0" i="0" u="none" strike="noStrike" cap="none" dirty="0">
                          <a:solidFill>
                            <a:schemeClr val="tx1"/>
                          </a:solidFill>
                          <a:effectLst/>
                          <a:latin typeface="Arial" pitchFamily="34" charset="0"/>
                          <a:ea typeface="+mn-ea"/>
                          <a:cs typeface="Arial" pitchFamily="34" charset="0"/>
                          <a:sym typeface="Arial"/>
                        </a:rPr>
                        <a:t>        Apple a1 = new Apple();</a:t>
                      </a:r>
                    </a:p>
                    <a:p>
                      <a:r>
                        <a:rPr lang="en-IN" sz="1800" b="0" i="0" u="none" strike="noStrike" cap="none" dirty="0">
                          <a:solidFill>
                            <a:schemeClr val="tx1"/>
                          </a:solidFill>
                          <a:effectLst/>
                          <a:latin typeface="Arial" pitchFamily="34" charset="0"/>
                          <a:ea typeface="+mn-ea"/>
                          <a:cs typeface="Arial" pitchFamily="34" charset="0"/>
                          <a:sym typeface="Arial"/>
                        </a:rPr>
                        <a:t>        Apple a2 = new Apple();</a:t>
                      </a:r>
                    </a:p>
                    <a:p>
                      <a:r>
                        <a:rPr lang="en-IN" sz="1800" b="0" i="0" u="none" strike="noStrike" cap="none" dirty="0">
                          <a:solidFill>
                            <a:schemeClr val="tx1"/>
                          </a:solidFill>
                          <a:effectLst/>
                          <a:latin typeface="Arial" pitchFamily="34" charset="0"/>
                          <a:ea typeface="+mn-ea"/>
                          <a:cs typeface="Arial" pitchFamily="34" charset="0"/>
                          <a:sym typeface="Arial"/>
                        </a:rPr>
                        <a:t>        a1.weight = 1;</a:t>
                      </a:r>
                    </a:p>
                    <a:p>
                      <a:r>
                        <a:rPr lang="en-IN" sz="1800" b="0" i="0" u="none" strike="noStrike" cap="none" dirty="0">
                          <a:solidFill>
                            <a:schemeClr val="tx1"/>
                          </a:solidFill>
                          <a:effectLst/>
                          <a:latin typeface="Arial" pitchFamily="34" charset="0"/>
                          <a:ea typeface="+mn-ea"/>
                          <a:cs typeface="Arial" pitchFamily="34" charset="0"/>
                          <a:sym typeface="Arial"/>
                        </a:rPr>
                        <a:t>        a2.weight = 2;</a:t>
                      </a:r>
                    </a:p>
                    <a:p>
                      <a:r>
                        <a:rPr lang="en-IN" sz="1800" b="0" i="0" u="none" strike="noStrike" cap="none" dirty="0">
                          <a:solidFill>
                            <a:schemeClr val="tx1"/>
                          </a:solidFill>
                          <a:effectLst/>
                          <a:latin typeface="Arial" pitchFamily="34" charset="0"/>
                          <a:ea typeface="+mn-ea"/>
                          <a:cs typeface="Arial" pitchFamily="34" charset="0"/>
                          <a:sym typeface="Arial"/>
                        </a:rPr>
                        <a:t>        a2 = a1;</a:t>
                      </a:r>
                    </a:p>
                    <a:p>
                      <a:r>
                        <a:rPr lang="en-IN" sz="1800" b="0" i="0" u="none" strike="noStrike" cap="none" dirty="0">
                          <a:solidFill>
                            <a:schemeClr val="tx1"/>
                          </a:solidFill>
                          <a:effectLst/>
                          <a:latin typeface="Arial" pitchFamily="34" charset="0"/>
                          <a:ea typeface="+mn-ea"/>
                          <a:cs typeface="Arial" pitchFamily="34" charset="0"/>
                          <a:sym typeface="Arial"/>
                        </a:rPr>
                        <a:t>        </a:t>
                      </a:r>
                      <a:r>
                        <a:rPr lang="en-IN" sz="1800" b="0" i="0" u="none" strike="noStrike" cap="none" dirty="0" err="1">
                          <a:solidFill>
                            <a:schemeClr val="tx1"/>
                          </a:solidFill>
                          <a:effectLst/>
                          <a:latin typeface="Arial" pitchFamily="34" charset="0"/>
                          <a:ea typeface="+mn-ea"/>
                          <a:cs typeface="Arial" pitchFamily="34" charset="0"/>
                          <a:sym typeface="Arial"/>
                        </a:rPr>
                        <a:t>System.out.println</a:t>
                      </a:r>
                      <a:r>
                        <a:rPr lang="en-IN" sz="1800" b="0" i="0" u="none" strike="noStrike" cap="none" dirty="0">
                          <a:solidFill>
                            <a:schemeClr val="tx1"/>
                          </a:solidFill>
                          <a:effectLst/>
                          <a:latin typeface="Arial" pitchFamily="34" charset="0"/>
                          <a:ea typeface="+mn-ea"/>
                          <a:cs typeface="Arial" pitchFamily="34" charset="0"/>
                          <a:sym typeface="Arial"/>
                        </a:rPr>
                        <a:t>(a2.weight);</a:t>
                      </a:r>
                    </a:p>
                    <a:p>
                      <a:r>
                        <a:rPr lang="en-IN" sz="1800" b="0" i="0" u="none" strike="noStrike" cap="none" dirty="0">
                          <a:solidFill>
                            <a:schemeClr val="tx1"/>
                          </a:solidFill>
                          <a:effectLst/>
                          <a:latin typeface="Arial" pitchFamily="34" charset="0"/>
                          <a:ea typeface="+mn-ea"/>
                          <a:cs typeface="Arial" pitchFamily="34" charset="0"/>
                          <a:sym typeface="Arial"/>
                        </a:rPr>
                        <a:t>    }</a:t>
                      </a:r>
                    </a:p>
                    <a:p>
                      <a:r>
                        <a:rPr lang="en-IN" sz="1800" b="0" i="0" u="none" strike="noStrike" cap="none" dirty="0">
                          <a:solidFill>
                            <a:schemeClr val="tx1"/>
                          </a:solidFill>
                          <a:effectLst/>
                          <a:latin typeface="Arial" pitchFamily="34" charset="0"/>
                          <a:ea typeface="+mn-ea"/>
                          <a:cs typeface="Arial" pitchFamily="34" charset="0"/>
                          <a:sym typeface="Arial"/>
                        </a:rPr>
                        <a:t>}</a:t>
                      </a: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8" name="Rectangle 7"/>
          <p:cNvSpPr/>
          <p:nvPr/>
        </p:nvSpPr>
        <p:spPr>
          <a:xfrm>
            <a:off x="6749058" y="2392982"/>
            <a:ext cx="2166342" cy="1200329"/>
          </a:xfrm>
          <a:prstGeom prst="rect">
            <a:avLst/>
          </a:prstGeom>
        </p:spPr>
        <p:txBody>
          <a:bodyPr wrap="square">
            <a:spAutoFit/>
          </a:bodyPr>
          <a:lstStyle/>
          <a:p>
            <a:pPr marL="342900" indent="-342900">
              <a:buFont typeface="+mj-lt"/>
              <a:buAutoNum type="alphaUcPeriod"/>
            </a:pPr>
            <a:r>
              <a:rPr lang="en-GB" dirty="0">
                <a:latin typeface="Arial" pitchFamily="34" charset="0"/>
                <a:ea typeface="Roboto" pitchFamily="2" charset="0"/>
                <a:cs typeface="Arial" pitchFamily="34" charset="0"/>
              </a:rPr>
              <a:t>1</a:t>
            </a:r>
          </a:p>
          <a:p>
            <a:pPr marL="342900" indent="-342900">
              <a:buFont typeface="+mj-lt"/>
              <a:buAutoNum type="alphaUcPeriod"/>
            </a:pPr>
            <a:r>
              <a:rPr lang="en-GB" dirty="0">
                <a:latin typeface="Arial" pitchFamily="34" charset="0"/>
                <a:ea typeface="Roboto" pitchFamily="2" charset="0"/>
                <a:cs typeface="Arial" pitchFamily="34" charset="0"/>
              </a:rPr>
              <a:t>2</a:t>
            </a:r>
          </a:p>
          <a:p>
            <a:pPr marL="342900" indent="-342900">
              <a:buFont typeface="+mj-lt"/>
              <a:buAutoNum type="alphaUcPeriod"/>
            </a:pPr>
            <a:r>
              <a:rPr lang="en-GB" dirty="0">
                <a:latin typeface="Arial" pitchFamily="34" charset="0"/>
                <a:ea typeface="Roboto" pitchFamily="2" charset="0"/>
                <a:cs typeface="Arial" pitchFamily="34" charset="0"/>
              </a:rPr>
              <a:t>Error</a:t>
            </a:r>
          </a:p>
          <a:p>
            <a:pPr marL="342900" indent="-342900">
              <a:buFont typeface="+mj-lt"/>
              <a:buAutoNum type="alphaUcPeriod"/>
            </a:pPr>
            <a:r>
              <a:rPr lang="en-GB" dirty="0">
                <a:latin typeface="Arial" pitchFamily="34" charset="0"/>
                <a:ea typeface="Roboto" pitchFamily="2" charset="0"/>
                <a:cs typeface="Arial" pitchFamily="34" charset="0"/>
              </a:rPr>
              <a:t>null</a:t>
            </a:r>
          </a:p>
        </p:txBody>
      </p:sp>
      <p:sp>
        <p:nvSpPr>
          <p:cNvPr id="13" name="Rectangle 12"/>
          <p:cNvSpPr/>
          <p:nvPr/>
        </p:nvSpPr>
        <p:spPr>
          <a:xfrm>
            <a:off x="6753826" y="5430571"/>
            <a:ext cx="1372940" cy="456535"/>
          </a:xfrm>
          <a:prstGeom prst="rect">
            <a:avLst/>
          </a:prstGeom>
        </p:spPr>
        <p:txBody>
          <a:bodyPr wrap="none">
            <a:spAutoFit/>
          </a:bodyPr>
          <a:lstStyle/>
          <a:p>
            <a:pPr>
              <a:lnSpc>
                <a:spcPct val="150000"/>
              </a:lnSpc>
            </a:pPr>
            <a:r>
              <a:rPr lang="en-GB" b="1" dirty="0">
                <a:solidFill>
                  <a:schemeClr val="tx1"/>
                </a:solidFill>
                <a:latin typeface="Arial" pitchFamily="34" charset="0"/>
                <a:ea typeface="Roboto" pitchFamily="2" charset="0"/>
                <a:cs typeface="Arial" pitchFamily="34" charset="0"/>
              </a:rPr>
              <a:t>Answer: A </a:t>
            </a: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18066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2400" dirty="0">
                <a:solidFill>
                  <a:schemeClr val="bg1"/>
                </a:solidFill>
                <a:latin typeface="Roboto" pitchFamily="2" charset="0"/>
                <a:ea typeface="Roboto" pitchFamily="2" charset="0"/>
              </a:rPr>
              <a:t>QUESTION : </a:t>
            </a:r>
            <a:r>
              <a:rPr lang="en-IN" sz="2400" dirty="0" smtClean="0">
                <a:solidFill>
                  <a:schemeClr val="bg1"/>
                </a:solidFill>
                <a:latin typeface="Roboto" pitchFamily="2" charset="0"/>
                <a:ea typeface="Roboto" pitchFamily="2" charset="0"/>
              </a:rPr>
              <a:t>05</a:t>
            </a:r>
            <a:endParaRPr lang="en-GB" sz="2400" dirty="0">
              <a:solidFill>
                <a:schemeClr val="bg1"/>
              </a:solidFill>
              <a:latin typeface="Roboto" pitchFamily="2" charset="0"/>
              <a:ea typeface="Roboto" pitchFamily="2" charset="0"/>
            </a:endParaRPr>
          </a:p>
        </p:txBody>
      </p:sp>
      <p:sp>
        <p:nvSpPr>
          <p:cNvPr id="16" name="Rectangle 15"/>
          <p:cNvSpPr/>
          <p:nvPr/>
        </p:nvSpPr>
        <p:spPr>
          <a:xfrm>
            <a:off x="6638214" y="5430571"/>
            <a:ext cx="1372940" cy="456535"/>
          </a:xfrm>
          <a:prstGeom prst="rect">
            <a:avLst/>
          </a:prstGeom>
        </p:spPr>
        <p:txBody>
          <a:bodyPr wrap="none">
            <a:spAutoFit/>
          </a:bodyPr>
          <a:lstStyle/>
          <a:p>
            <a:pPr>
              <a:lnSpc>
                <a:spcPct val="150000"/>
              </a:lnSpc>
            </a:pPr>
            <a:r>
              <a:rPr lang="en-GB" b="1" dirty="0">
                <a:solidFill>
                  <a:schemeClr val="tx1"/>
                </a:solidFill>
                <a:latin typeface="Arial" pitchFamily="34" charset="0"/>
                <a:ea typeface="Roboto" pitchFamily="2" charset="0"/>
                <a:cs typeface="Arial" pitchFamily="34" charset="0"/>
              </a:rPr>
              <a:t>Answer: A </a:t>
            </a:r>
          </a:p>
        </p:txBody>
      </p:sp>
      <p:sp>
        <p:nvSpPr>
          <p:cNvPr id="2" name="Rectangle 1"/>
          <p:cNvSpPr/>
          <p:nvPr/>
        </p:nvSpPr>
        <p:spPr>
          <a:xfrm>
            <a:off x="642910" y="4709236"/>
            <a:ext cx="4572000" cy="1200329"/>
          </a:xfrm>
          <a:prstGeom prst="rect">
            <a:avLst/>
          </a:prstGeom>
        </p:spPr>
        <p:txBody>
          <a:bodyPr>
            <a:spAutoFit/>
          </a:bodyPr>
          <a:lstStyle/>
          <a:p>
            <a:pPr marL="342900" indent="-342900">
              <a:buFont typeface="+mj-lt"/>
              <a:buAutoNum type="alphaUcPeriod"/>
            </a:pPr>
            <a:r>
              <a:rPr lang="en-GB" dirty="0">
                <a:latin typeface="Arial" pitchFamily="34" charset="0"/>
                <a:ea typeface="Roboto" panose="020B0604020202020204" charset="0"/>
                <a:cs typeface="Arial" pitchFamily="34" charset="0"/>
              </a:rPr>
              <a:t>4 8</a:t>
            </a:r>
          </a:p>
          <a:p>
            <a:pPr marL="342900" indent="-342900">
              <a:buFont typeface="+mj-lt"/>
              <a:buAutoNum type="alphaUcPeriod"/>
            </a:pPr>
            <a:r>
              <a:rPr lang="en-IN" dirty="0">
                <a:latin typeface="Arial" pitchFamily="34" charset="0"/>
                <a:ea typeface="Roboto" panose="020B0604020202020204" charset="0"/>
                <a:cs typeface="Arial" pitchFamily="34" charset="0"/>
              </a:rPr>
              <a:t>4 4</a:t>
            </a:r>
          </a:p>
          <a:p>
            <a:pPr marL="342900" indent="-342900">
              <a:buFont typeface="+mj-lt"/>
              <a:buAutoNum type="alphaUcPeriod"/>
            </a:pPr>
            <a:r>
              <a:rPr lang="en-IN" dirty="0">
                <a:latin typeface="Arial" pitchFamily="34" charset="0"/>
                <a:ea typeface="Roboto" panose="020B0604020202020204" charset="0"/>
                <a:cs typeface="Arial" pitchFamily="34" charset="0"/>
              </a:rPr>
              <a:t>8 4</a:t>
            </a:r>
          </a:p>
          <a:p>
            <a:pPr marL="342900" indent="-342900">
              <a:buFont typeface="+mj-lt"/>
              <a:buAutoNum type="alphaUcPeriod"/>
            </a:pPr>
            <a:r>
              <a:rPr lang="en-IN" dirty="0">
                <a:latin typeface="Arial" pitchFamily="34" charset="0"/>
                <a:ea typeface="Roboto" panose="020B0604020202020204" charset="0"/>
                <a:cs typeface="Arial" pitchFamily="34" charset="0"/>
              </a:rPr>
              <a:t>8 8</a:t>
            </a:r>
            <a:endParaRPr lang="en-GB" dirty="0">
              <a:latin typeface="Arial" pitchFamily="34" charset="0"/>
              <a:ea typeface="Roboto" panose="020B0604020202020204" charset="0"/>
              <a:cs typeface="Arial" pitchFamily="34" charset="0"/>
            </a:endParaRPr>
          </a:p>
        </p:txBody>
      </p:sp>
      <p:graphicFrame>
        <p:nvGraphicFramePr>
          <p:cNvPr id="10" name="Table 9"/>
          <p:cNvGraphicFramePr>
            <a:graphicFrameLocks noGrp="1"/>
          </p:cNvGraphicFramePr>
          <p:nvPr/>
        </p:nvGraphicFramePr>
        <p:xfrm>
          <a:off x="623267" y="1486807"/>
          <a:ext cx="7897466" cy="3139440"/>
        </p:xfrm>
        <a:graphic>
          <a:graphicData uri="http://schemas.openxmlformats.org/drawingml/2006/table">
            <a:tbl>
              <a:tblPr firstRow="1" bandRow="1">
                <a:tableStyleId>{2D5ABB26-0587-4C30-8999-92F81FD0307C}</a:tableStyleId>
              </a:tblPr>
              <a:tblGrid>
                <a:gridCol w="2441018">
                  <a:extLst>
                    <a:ext uri="{9D8B030D-6E8A-4147-A177-3AD203B41FA5}">
                      <a16:colId xmlns="" xmlns:a16="http://schemas.microsoft.com/office/drawing/2014/main" val="20000"/>
                    </a:ext>
                  </a:extLst>
                </a:gridCol>
                <a:gridCol w="5456448">
                  <a:extLst>
                    <a:ext uri="{9D8B030D-6E8A-4147-A177-3AD203B41FA5}">
                      <a16:colId xmlns="" xmlns:a16="http://schemas.microsoft.com/office/drawing/2014/main" val="20001"/>
                    </a:ext>
                  </a:extLst>
                </a:gridCol>
              </a:tblGrid>
              <a:tr h="2585135">
                <a:tc>
                  <a:txBody>
                    <a:bodyPr/>
                    <a:lstStyle/>
                    <a:p>
                      <a:r>
                        <a:rPr lang="en-IN" sz="1800" b="0" i="0" u="none" strike="noStrike" cap="none" dirty="0">
                          <a:solidFill>
                            <a:schemeClr val="tx1"/>
                          </a:solidFill>
                          <a:latin typeface="Arial" pitchFamily="34" charset="0"/>
                          <a:ea typeface="+mn-ea"/>
                          <a:cs typeface="Arial" pitchFamily="34" charset="0"/>
                          <a:sym typeface="Arial"/>
                        </a:rPr>
                        <a:t>class Car {</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int</a:t>
                      </a:r>
                      <a:r>
                        <a:rPr lang="en-IN" sz="1800" b="0" i="0" u="none" strike="noStrike" cap="none" dirty="0">
                          <a:solidFill>
                            <a:schemeClr val="tx1"/>
                          </a:solidFill>
                          <a:latin typeface="Arial" pitchFamily="34" charset="0"/>
                          <a:ea typeface="+mn-ea"/>
                          <a:cs typeface="Arial" pitchFamily="34" charset="0"/>
                          <a:sym typeface="Arial"/>
                        </a:rPr>
                        <a:t> Wheels;</a:t>
                      </a:r>
                    </a:p>
                    <a:p>
                      <a:r>
                        <a:rPr lang="en-IN" sz="1800" b="0" i="0" u="none" strike="noStrike" cap="none" dirty="0">
                          <a:solidFill>
                            <a:schemeClr val="tx1"/>
                          </a:solidFill>
                          <a:latin typeface="Arial" pitchFamily="34" charset="0"/>
                          <a:ea typeface="+mn-ea"/>
                          <a:cs typeface="Arial" pitchFamily="34" charset="0"/>
                          <a:sym typeface="Arial"/>
                        </a:rPr>
                        <a:t>    void swap(Car other) {</a:t>
                      </a:r>
                    </a:p>
                    <a:p>
                      <a:r>
                        <a:rPr lang="en-IN" sz="1800" b="0" i="0" u="none" strike="noStrike" cap="none" dirty="0">
                          <a:solidFill>
                            <a:schemeClr val="tx1"/>
                          </a:solidFill>
                          <a:latin typeface="Arial" pitchFamily="34" charset="0"/>
                          <a:ea typeface="+mn-ea"/>
                          <a:cs typeface="Arial" pitchFamily="34" charset="0"/>
                          <a:sym typeface="Arial"/>
                        </a:rPr>
                        <a:t>        other = this;</a:t>
                      </a:r>
                    </a:p>
                    <a:p>
                      <a:r>
                        <a:rPr lang="en-IN" sz="1800" b="0" i="0" u="none" strike="noStrike" cap="none" dirty="0">
                          <a:solidFill>
                            <a:schemeClr val="tx1"/>
                          </a:solidFill>
                          <a:latin typeface="Arial" pitchFamily="34" charset="0"/>
                          <a:ea typeface="+mn-ea"/>
                          <a:cs typeface="Arial" pitchFamily="34" charset="0"/>
                          <a:sym typeface="Arial"/>
                        </a:rPr>
                        <a:t>    }</a:t>
                      </a:r>
                    </a:p>
                    <a:p>
                      <a:r>
                        <a:rPr lang="en-IN" sz="1800" b="0" i="0" u="none" strike="noStrike" cap="none" dirty="0">
                          <a:solidFill>
                            <a:schemeClr val="tx1"/>
                          </a:solidFill>
                          <a:latin typeface="Arial" pitchFamily="34" charset="0"/>
                          <a:ea typeface="+mn-ea"/>
                          <a:cs typeface="Arial" pitchFamily="34" charset="0"/>
                          <a:sym typeface="Arial"/>
                        </a:rPr>
                        <a:t>}</a:t>
                      </a:r>
                      <a:endParaRPr lang="en-GB" sz="1800" b="0" i="0" dirty="0">
                        <a:latin typeface="Arial" pitchFamily="34" charset="0"/>
                        <a:cs typeface="Arial" pitchFamily="34"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dirty="0">
                          <a:solidFill>
                            <a:schemeClr val="tx1"/>
                          </a:solidFill>
                          <a:latin typeface="Arial" pitchFamily="34" charset="0"/>
                          <a:ea typeface="+mn-ea"/>
                          <a:cs typeface="Arial" pitchFamily="34" charset="0"/>
                          <a:sym typeface="Arial"/>
                        </a:rPr>
                        <a:t>public class Main {</a:t>
                      </a:r>
                    </a:p>
                    <a:p>
                      <a:r>
                        <a:rPr lang="en-IN" sz="1800" b="0" i="0" u="none" strike="noStrike" cap="none" dirty="0">
                          <a:solidFill>
                            <a:schemeClr val="tx1"/>
                          </a:solidFill>
                          <a:latin typeface="Arial" pitchFamily="34" charset="0"/>
                          <a:ea typeface="+mn-ea"/>
                          <a:cs typeface="Arial" pitchFamily="34" charset="0"/>
                          <a:sym typeface="Arial"/>
                        </a:rPr>
                        <a:t>    public static void main(String[] </a:t>
                      </a:r>
                      <a:r>
                        <a:rPr lang="en-IN" sz="1800" b="0" i="0" u="none" strike="noStrike" cap="none" dirty="0" err="1">
                          <a:solidFill>
                            <a:schemeClr val="tx1"/>
                          </a:solidFill>
                          <a:latin typeface="Arial" pitchFamily="34" charset="0"/>
                          <a:ea typeface="+mn-ea"/>
                          <a:cs typeface="Arial" pitchFamily="34" charset="0"/>
                          <a:sym typeface="Arial"/>
                        </a:rPr>
                        <a:t>args</a:t>
                      </a:r>
                      <a:r>
                        <a:rPr lang="en-IN" sz="1800" b="0" i="0" u="none" strike="noStrike" cap="none" dirty="0">
                          <a:solidFill>
                            <a:schemeClr val="tx1"/>
                          </a:solidFill>
                          <a:latin typeface="Arial" pitchFamily="34" charset="0"/>
                          <a:ea typeface="+mn-ea"/>
                          <a:cs typeface="Arial" pitchFamily="34" charset="0"/>
                          <a:sym typeface="Arial"/>
                        </a:rPr>
                        <a:t>) {</a:t>
                      </a:r>
                    </a:p>
                    <a:p>
                      <a:r>
                        <a:rPr lang="en-IN" sz="1800" b="0" i="0" u="none" strike="noStrike" cap="none" dirty="0">
                          <a:solidFill>
                            <a:schemeClr val="tx1"/>
                          </a:solidFill>
                          <a:latin typeface="Arial" pitchFamily="34" charset="0"/>
                          <a:ea typeface="+mn-ea"/>
                          <a:cs typeface="Arial" pitchFamily="34" charset="0"/>
                          <a:sym typeface="Arial"/>
                        </a:rPr>
                        <a:t>        Car C1 = new Car();</a:t>
                      </a:r>
                    </a:p>
                    <a:p>
                      <a:r>
                        <a:rPr lang="en-IN" sz="1800" b="0" i="0" u="none" strike="noStrike" cap="none" dirty="0">
                          <a:solidFill>
                            <a:schemeClr val="tx1"/>
                          </a:solidFill>
                          <a:latin typeface="Arial" pitchFamily="34" charset="0"/>
                          <a:ea typeface="+mn-ea"/>
                          <a:cs typeface="Arial" pitchFamily="34" charset="0"/>
                          <a:sym typeface="Arial"/>
                        </a:rPr>
                        <a:t>        C1.Wheels = 4;</a:t>
                      </a:r>
                    </a:p>
                    <a:p>
                      <a:r>
                        <a:rPr lang="en-IN" sz="1800" b="0" i="0" u="none" strike="noStrike" cap="none" dirty="0">
                          <a:solidFill>
                            <a:schemeClr val="tx1"/>
                          </a:solidFill>
                          <a:latin typeface="Arial" pitchFamily="34" charset="0"/>
                          <a:ea typeface="+mn-ea"/>
                          <a:cs typeface="Arial" pitchFamily="34" charset="0"/>
                          <a:sym typeface="Arial"/>
                        </a:rPr>
                        <a:t>        Car C2 = new Car();</a:t>
                      </a:r>
                    </a:p>
                    <a:p>
                      <a:r>
                        <a:rPr lang="en-IN" sz="1800" b="0" i="0" u="none" strike="noStrike" cap="none" dirty="0">
                          <a:solidFill>
                            <a:schemeClr val="tx1"/>
                          </a:solidFill>
                          <a:latin typeface="Arial" pitchFamily="34" charset="0"/>
                          <a:ea typeface="+mn-ea"/>
                          <a:cs typeface="Arial" pitchFamily="34" charset="0"/>
                          <a:sym typeface="Arial"/>
                        </a:rPr>
                        <a:t>        C2.Wheels = 8;</a:t>
                      </a:r>
                    </a:p>
                    <a:p>
                      <a:r>
                        <a:rPr lang="en-IN" sz="1800" b="0" i="0" u="none" strike="noStrike" cap="none" dirty="0">
                          <a:solidFill>
                            <a:schemeClr val="tx1"/>
                          </a:solidFill>
                          <a:latin typeface="Arial" pitchFamily="34" charset="0"/>
                          <a:ea typeface="+mn-ea"/>
                          <a:cs typeface="Arial" pitchFamily="34" charset="0"/>
                          <a:sym typeface="Arial"/>
                        </a:rPr>
                        <a:t>        C2.swap(C1);</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System.out.print</a:t>
                      </a:r>
                      <a:r>
                        <a:rPr lang="en-IN" sz="1800" b="0" i="0" u="none" strike="noStrike" cap="none" dirty="0">
                          <a:solidFill>
                            <a:schemeClr val="tx1"/>
                          </a:solidFill>
                          <a:latin typeface="Arial" pitchFamily="34" charset="0"/>
                          <a:ea typeface="+mn-ea"/>
                          <a:cs typeface="Arial" pitchFamily="34" charset="0"/>
                          <a:sym typeface="Arial"/>
                        </a:rPr>
                        <a:t>(C1.Wheels + "");</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System.out.print</a:t>
                      </a:r>
                      <a:r>
                        <a:rPr lang="en-IN" sz="1800" b="0" i="0" u="none" strike="noStrike" cap="none" dirty="0">
                          <a:solidFill>
                            <a:schemeClr val="tx1"/>
                          </a:solidFill>
                          <a:latin typeface="Arial" pitchFamily="34" charset="0"/>
                          <a:ea typeface="+mn-ea"/>
                          <a:cs typeface="Arial" pitchFamily="34" charset="0"/>
                          <a:sym typeface="Arial"/>
                        </a:rPr>
                        <a:t>(C2.Wheels);</a:t>
                      </a:r>
                    </a:p>
                    <a:p>
                      <a:r>
                        <a:rPr lang="en-IN" sz="1800" b="0" i="0" u="none" strike="noStrike" cap="none" dirty="0">
                          <a:solidFill>
                            <a:schemeClr val="tx1"/>
                          </a:solidFill>
                          <a:latin typeface="Arial" pitchFamily="34" charset="0"/>
                          <a:ea typeface="+mn-ea"/>
                          <a:cs typeface="Arial" pitchFamily="34" charset="0"/>
                          <a:sym typeface="Arial"/>
                        </a:rPr>
                        <a:t>    }</a:t>
                      </a:r>
                    </a:p>
                    <a:p>
                      <a:r>
                        <a:rPr lang="en-IN" sz="1800" b="0" i="0" u="none" strike="noStrike" cap="none" dirty="0">
                          <a:solidFill>
                            <a:schemeClr val="tx1"/>
                          </a:solidFill>
                          <a:latin typeface="Arial" pitchFamily="34" charset="0"/>
                          <a:ea typeface="+mn-ea"/>
                          <a:cs typeface="Arial" pitchFamily="34" charset="0"/>
                          <a:sym typeface="Arial"/>
                        </a:rPr>
                        <a:t>}</a:t>
                      </a:r>
                      <a:endParaRPr lang="en-GB" sz="1800" b="0" i="0" u="none" strike="noStrike" cap="none" dirty="0">
                        <a:solidFill>
                          <a:schemeClr val="tx1"/>
                        </a:solidFill>
                        <a:latin typeface="Arial" pitchFamily="34" charset="0"/>
                        <a:ea typeface="+mn-ea"/>
                        <a:cs typeface="Arial" pitchFamily="34" charset="0"/>
                        <a:sym typeface="Arial"/>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3" name="Rectangle 2"/>
          <p:cNvSpPr/>
          <p:nvPr/>
        </p:nvSpPr>
        <p:spPr>
          <a:xfrm>
            <a:off x="107250" y="945000"/>
            <a:ext cx="5917004" cy="456535"/>
          </a:xfrm>
          <a:prstGeom prst="rect">
            <a:avLst/>
          </a:prstGeom>
        </p:spPr>
        <p:txBody>
          <a:bodyPr wrap="none">
            <a:spAutoFit/>
          </a:bodyPr>
          <a:lstStyle/>
          <a:p>
            <a:pPr marL="114300" indent="0">
              <a:lnSpc>
                <a:spcPct val="150000"/>
              </a:lnSpc>
              <a:buNone/>
            </a:pPr>
            <a:r>
              <a:rPr lang="en-GB" b="1" dirty="0">
                <a:latin typeface="Arial" pitchFamily="34" charset="0"/>
                <a:ea typeface="Roboto" panose="020B0604020202020204" charset="0"/>
                <a:cs typeface="Arial" pitchFamily="34" charset="0"/>
              </a:rPr>
              <a:t>What will be the result of compiling following code.</a:t>
            </a:r>
            <a:endParaRPr lang="en-GB" b="1" dirty="0">
              <a:solidFill>
                <a:schemeClr val="tx1"/>
              </a:solidFill>
              <a:latin typeface="Arial" pitchFamily="34" charset="0"/>
              <a:ea typeface="Roboto" panose="020B0604020202020204" charset="0"/>
              <a:cs typeface="Arial" pitchFamily="34" charset="0"/>
            </a:endParaRPr>
          </a:p>
        </p:txBody>
      </p:sp>
      <p:pic>
        <p:nvPicPr>
          <p:cNvPr id="11"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2"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21971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2400" dirty="0">
                <a:solidFill>
                  <a:schemeClr val="bg1"/>
                </a:solidFill>
                <a:latin typeface="Roboto" pitchFamily="2" charset="0"/>
                <a:ea typeface="Roboto" pitchFamily="2" charset="0"/>
              </a:rPr>
              <a:t>QUESTION : </a:t>
            </a:r>
            <a:r>
              <a:rPr lang="en-IN" sz="2400" dirty="0" smtClean="0">
                <a:solidFill>
                  <a:schemeClr val="bg1"/>
                </a:solidFill>
                <a:latin typeface="Roboto" pitchFamily="2" charset="0"/>
                <a:ea typeface="Roboto" pitchFamily="2" charset="0"/>
              </a:rPr>
              <a:t>06</a:t>
            </a:r>
            <a:endParaRPr lang="en-GB" sz="2400" dirty="0">
              <a:solidFill>
                <a:schemeClr val="bg1"/>
              </a:solidFill>
              <a:latin typeface="Roboto" pitchFamily="2" charset="0"/>
              <a:ea typeface="Roboto" pitchFamily="2" charset="0"/>
            </a:endParaRPr>
          </a:p>
        </p:txBody>
      </p:sp>
      <p:sp>
        <p:nvSpPr>
          <p:cNvPr id="16" name="Rectangle 15"/>
          <p:cNvSpPr/>
          <p:nvPr/>
        </p:nvSpPr>
        <p:spPr>
          <a:xfrm>
            <a:off x="6638213" y="5430571"/>
            <a:ext cx="1390124" cy="456535"/>
          </a:xfrm>
          <a:prstGeom prst="rect">
            <a:avLst/>
          </a:prstGeom>
        </p:spPr>
        <p:txBody>
          <a:bodyPr wrap="none">
            <a:spAutoFit/>
          </a:bodyPr>
          <a:lstStyle/>
          <a:p>
            <a:pPr>
              <a:lnSpc>
                <a:spcPct val="150000"/>
              </a:lnSpc>
            </a:pPr>
            <a:r>
              <a:rPr lang="en-GB" b="1" dirty="0">
                <a:solidFill>
                  <a:schemeClr val="tx1"/>
                </a:solidFill>
                <a:latin typeface="Arial" pitchFamily="34" charset="0"/>
                <a:ea typeface="Roboto" pitchFamily="2" charset="0"/>
                <a:cs typeface="Arial" pitchFamily="34" charset="0"/>
              </a:rPr>
              <a:t>Answer: B </a:t>
            </a:r>
          </a:p>
        </p:txBody>
      </p:sp>
      <p:graphicFrame>
        <p:nvGraphicFramePr>
          <p:cNvPr id="9" name="Table 8"/>
          <p:cNvGraphicFramePr>
            <a:graphicFrameLocks noGrp="1"/>
          </p:cNvGraphicFramePr>
          <p:nvPr/>
        </p:nvGraphicFramePr>
        <p:xfrm>
          <a:off x="658986" y="1486807"/>
          <a:ext cx="7826028" cy="3139440"/>
        </p:xfrm>
        <a:graphic>
          <a:graphicData uri="http://schemas.openxmlformats.org/drawingml/2006/table">
            <a:tbl>
              <a:tblPr firstRow="1" bandRow="1">
                <a:tableStyleId>{2D5ABB26-0587-4C30-8999-92F81FD0307C}</a:tableStyleId>
              </a:tblPr>
              <a:tblGrid>
                <a:gridCol w="3119065">
                  <a:extLst>
                    <a:ext uri="{9D8B030D-6E8A-4147-A177-3AD203B41FA5}">
                      <a16:colId xmlns="" xmlns:a16="http://schemas.microsoft.com/office/drawing/2014/main" val="20000"/>
                    </a:ext>
                  </a:extLst>
                </a:gridCol>
                <a:gridCol w="4706963">
                  <a:extLst>
                    <a:ext uri="{9D8B030D-6E8A-4147-A177-3AD203B41FA5}">
                      <a16:colId xmlns="" xmlns:a16="http://schemas.microsoft.com/office/drawing/2014/main" val="20001"/>
                    </a:ext>
                  </a:extLst>
                </a:gridCol>
              </a:tblGrid>
              <a:tr h="2513697">
                <a:tc>
                  <a:txBody>
                    <a:bodyPr/>
                    <a:lstStyle/>
                    <a:p>
                      <a:r>
                        <a:rPr lang="en-IN" sz="1800" b="0" i="0" u="none" strike="noStrike" cap="none" dirty="0">
                          <a:solidFill>
                            <a:schemeClr val="tx1"/>
                          </a:solidFill>
                          <a:latin typeface="Arial" pitchFamily="34" charset="0"/>
                          <a:ea typeface="+mn-ea"/>
                          <a:cs typeface="Arial" pitchFamily="34" charset="0"/>
                          <a:sym typeface="Arial"/>
                        </a:rPr>
                        <a:t>class Car {</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int</a:t>
                      </a:r>
                      <a:r>
                        <a:rPr lang="en-IN" sz="1800" b="0" i="0" u="none" strike="noStrike" cap="none" dirty="0">
                          <a:solidFill>
                            <a:schemeClr val="tx1"/>
                          </a:solidFill>
                          <a:latin typeface="Arial" pitchFamily="34" charset="0"/>
                          <a:ea typeface="+mn-ea"/>
                          <a:cs typeface="Arial" pitchFamily="34" charset="0"/>
                          <a:sym typeface="Arial"/>
                        </a:rPr>
                        <a:t> Wheels;</a:t>
                      </a:r>
                    </a:p>
                    <a:p>
                      <a:r>
                        <a:rPr lang="en-IN" sz="1800" b="0" i="0" u="none" strike="noStrike" cap="none" dirty="0">
                          <a:solidFill>
                            <a:schemeClr val="tx1"/>
                          </a:solidFill>
                          <a:latin typeface="Arial" pitchFamily="34" charset="0"/>
                          <a:ea typeface="+mn-ea"/>
                          <a:cs typeface="Arial" pitchFamily="34" charset="0"/>
                          <a:sym typeface="Arial"/>
                        </a:rPr>
                        <a:t>    void swap(Car other) {</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other.Wheels</a:t>
                      </a:r>
                      <a:r>
                        <a:rPr lang="en-IN" sz="1800" b="0" i="0" u="none" strike="noStrike" cap="none" dirty="0">
                          <a:solidFill>
                            <a:schemeClr val="tx1"/>
                          </a:solidFill>
                          <a:latin typeface="Arial" pitchFamily="34" charset="0"/>
                          <a:ea typeface="+mn-ea"/>
                          <a:cs typeface="Arial" pitchFamily="34" charset="0"/>
                          <a:sym typeface="Arial"/>
                        </a:rPr>
                        <a:t> = </a:t>
                      </a:r>
                      <a:r>
                        <a:rPr lang="en-IN" sz="1800" b="0" i="0" u="none" strike="noStrike" cap="none" dirty="0" err="1">
                          <a:solidFill>
                            <a:schemeClr val="tx1"/>
                          </a:solidFill>
                          <a:latin typeface="Arial" pitchFamily="34" charset="0"/>
                          <a:ea typeface="+mn-ea"/>
                          <a:cs typeface="Arial" pitchFamily="34" charset="0"/>
                          <a:sym typeface="Arial"/>
                        </a:rPr>
                        <a:t>this.Wheels</a:t>
                      </a:r>
                      <a:r>
                        <a:rPr lang="en-IN" sz="1800" b="0" i="0" u="none" strike="noStrike" cap="none" dirty="0">
                          <a:solidFill>
                            <a:schemeClr val="tx1"/>
                          </a:solidFill>
                          <a:latin typeface="Arial" pitchFamily="34" charset="0"/>
                          <a:ea typeface="+mn-ea"/>
                          <a:cs typeface="Arial" pitchFamily="34" charset="0"/>
                          <a:sym typeface="Arial"/>
                        </a:rPr>
                        <a:t>;</a:t>
                      </a:r>
                    </a:p>
                    <a:p>
                      <a:r>
                        <a:rPr lang="en-IN" sz="1800" b="0" i="0" u="none" strike="noStrike" cap="none" dirty="0">
                          <a:solidFill>
                            <a:schemeClr val="tx1"/>
                          </a:solidFill>
                          <a:latin typeface="Arial" pitchFamily="34" charset="0"/>
                          <a:ea typeface="+mn-ea"/>
                          <a:cs typeface="Arial" pitchFamily="34" charset="0"/>
                          <a:sym typeface="Arial"/>
                        </a:rPr>
                        <a:t>    }</a:t>
                      </a:r>
                    </a:p>
                    <a:p>
                      <a:r>
                        <a:rPr lang="en-IN" sz="1800" b="0" i="0" u="none" strike="noStrike" cap="none" dirty="0">
                          <a:solidFill>
                            <a:schemeClr val="tx1"/>
                          </a:solidFill>
                          <a:latin typeface="Arial" pitchFamily="34" charset="0"/>
                          <a:ea typeface="+mn-ea"/>
                          <a:cs typeface="Arial" pitchFamily="34" charset="0"/>
                          <a:sym typeface="Arial"/>
                        </a:rPr>
                        <a:t>}</a:t>
                      </a:r>
                      <a:endParaRPr lang="en-GB" sz="1800" b="0" dirty="0">
                        <a:latin typeface="Arial" pitchFamily="34" charset="0"/>
                        <a:cs typeface="Arial" pitchFamily="34"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cap="none" dirty="0">
                          <a:solidFill>
                            <a:schemeClr val="tx1"/>
                          </a:solidFill>
                          <a:latin typeface="Arial" pitchFamily="34" charset="0"/>
                          <a:ea typeface="+mn-ea"/>
                          <a:cs typeface="Arial" pitchFamily="34" charset="0"/>
                          <a:sym typeface="Arial"/>
                        </a:rPr>
                        <a:t>public class Main {</a:t>
                      </a:r>
                    </a:p>
                    <a:p>
                      <a:r>
                        <a:rPr lang="en-IN" sz="1800" b="0" i="0" u="none" strike="noStrike" cap="none" dirty="0">
                          <a:solidFill>
                            <a:schemeClr val="tx1"/>
                          </a:solidFill>
                          <a:latin typeface="Arial" pitchFamily="34" charset="0"/>
                          <a:ea typeface="+mn-ea"/>
                          <a:cs typeface="Arial" pitchFamily="34" charset="0"/>
                          <a:sym typeface="Arial"/>
                        </a:rPr>
                        <a:t>    public static void main(String[] </a:t>
                      </a:r>
                      <a:r>
                        <a:rPr lang="en-IN" sz="1800" b="0" i="0" u="none" strike="noStrike" cap="none" dirty="0" err="1">
                          <a:solidFill>
                            <a:schemeClr val="tx1"/>
                          </a:solidFill>
                          <a:latin typeface="Arial" pitchFamily="34" charset="0"/>
                          <a:ea typeface="+mn-ea"/>
                          <a:cs typeface="Arial" pitchFamily="34" charset="0"/>
                          <a:sym typeface="Arial"/>
                        </a:rPr>
                        <a:t>args</a:t>
                      </a:r>
                      <a:r>
                        <a:rPr lang="en-IN" sz="1800" b="0" i="0" u="none" strike="noStrike" cap="none" dirty="0">
                          <a:solidFill>
                            <a:schemeClr val="tx1"/>
                          </a:solidFill>
                          <a:latin typeface="Arial" pitchFamily="34" charset="0"/>
                          <a:ea typeface="+mn-ea"/>
                          <a:cs typeface="Arial" pitchFamily="34" charset="0"/>
                          <a:sym typeface="Arial"/>
                        </a:rPr>
                        <a:t>) {</a:t>
                      </a:r>
                    </a:p>
                    <a:p>
                      <a:r>
                        <a:rPr lang="en-IN" sz="1800" b="0" i="0" u="none" strike="noStrike" cap="none" dirty="0">
                          <a:solidFill>
                            <a:schemeClr val="tx1"/>
                          </a:solidFill>
                          <a:latin typeface="Arial" pitchFamily="34" charset="0"/>
                          <a:ea typeface="+mn-ea"/>
                          <a:cs typeface="Arial" pitchFamily="34" charset="0"/>
                          <a:sym typeface="Arial"/>
                        </a:rPr>
                        <a:t>        Car C1 = new Car();</a:t>
                      </a:r>
                    </a:p>
                    <a:p>
                      <a:r>
                        <a:rPr lang="en-IN" sz="1800" b="0" i="0" u="none" strike="noStrike" cap="none" dirty="0">
                          <a:solidFill>
                            <a:schemeClr val="tx1"/>
                          </a:solidFill>
                          <a:latin typeface="Arial" pitchFamily="34" charset="0"/>
                          <a:ea typeface="+mn-ea"/>
                          <a:cs typeface="Arial" pitchFamily="34" charset="0"/>
                          <a:sym typeface="Arial"/>
                        </a:rPr>
                        <a:t>        C1.Wheels = 4;</a:t>
                      </a:r>
                    </a:p>
                    <a:p>
                      <a:r>
                        <a:rPr lang="en-IN" sz="1800" b="0" i="0" u="none" strike="noStrike" cap="none" dirty="0">
                          <a:solidFill>
                            <a:schemeClr val="tx1"/>
                          </a:solidFill>
                          <a:latin typeface="Arial" pitchFamily="34" charset="0"/>
                          <a:ea typeface="+mn-ea"/>
                          <a:cs typeface="Arial" pitchFamily="34" charset="0"/>
                          <a:sym typeface="Arial"/>
                        </a:rPr>
                        <a:t>        Car C2 = new Car();</a:t>
                      </a:r>
                    </a:p>
                    <a:p>
                      <a:r>
                        <a:rPr lang="en-IN" sz="1800" b="0" i="0" u="none" strike="noStrike" cap="none" dirty="0">
                          <a:solidFill>
                            <a:schemeClr val="tx1"/>
                          </a:solidFill>
                          <a:latin typeface="Arial" pitchFamily="34" charset="0"/>
                          <a:ea typeface="+mn-ea"/>
                          <a:cs typeface="Arial" pitchFamily="34" charset="0"/>
                          <a:sym typeface="Arial"/>
                        </a:rPr>
                        <a:t>        C2.Wheels = 8;</a:t>
                      </a:r>
                    </a:p>
                    <a:p>
                      <a:r>
                        <a:rPr lang="en-IN" sz="1800" b="0" i="0" u="none" strike="noStrike" cap="none" dirty="0">
                          <a:solidFill>
                            <a:schemeClr val="tx1"/>
                          </a:solidFill>
                          <a:latin typeface="Arial" pitchFamily="34" charset="0"/>
                          <a:ea typeface="+mn-ea"/>
                          <a:cs typeface="Arial" pitchFamily="34" charset="0"/>
                          <a:sym typeface="Arial"/>
                        </a:rPr>
                        <a:t>        C1.swap(C2);</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System.out.println</a:t>
                      </a:r>
                      <a:r>
                        <a:rPr lang="en-IN" sz="1800" b="0" i="0" u="none" strike="noStrike" cap="none" dirty="0">
                          <a:solidFill>
                            <a:schemeClr val="tx1"/>
                          </a:solidFill>
                          <a:latin typeface="Arial" pitchFamily="34" charset="0"/>
                          <a:ea typeface="+mn-ea"/>
                          <a:cs typeface="Arial" pitchFamily="34" charset="0"/>
                          <a:sym typeface="Arial"/>
                        </a:rPr>
                        <a:t>(C1.Wheels);</a:t>
                      </a:r>
                    </a:p>
                    <a:p>
                      <a:r>
                        <a:rPr lang="en-IN" sz="1800" b="0" i="0" u="none" strike="noStrike" cap="none" dirty="0">
                          <a:solidFill>
                            <a:schemeClr val="tx1"/>
                          </a:solidFill>
                          <a:latin typeface="Arial" pitchFamily="34" charset="0"/>
                          <a:ea typeface="+mn-ea"/>
                          <a:cs typeface="Arial" pitchFamily="34" charset="0"/>
                          <a:sym typeface="Arial"/>
                        </a:rPr>
                        <a:t>        </a:t>
                      </a:r>
                      <a:r>
                        <a:rPr lang="en-IN" sz="1800" b="0" i="0" u="none" strike="noStrike" cap="none" dirty="0" err="1">
                          <a:solidFill>
                            <a:schemeClr val="tx1"/>
                          </a:solidFill>
                          <a:latin typeface="Arial" pitchFamily="34" charset="0"/>
                          <a:ea typeface="+mn-ea"/>
                          <a:cs typeface="Arial" pitchFamily="34" charset="0"/>
                          <a:sym typeface="Arial"/>
                        </a:rPr>
                        <a:t>System.out.println</a:t>
                      </a:r>
                      <a:r>
                        <a:rPr lang="en-IN" sz="1800" b="0" i="0" u="none" strike="noStrike" cap="none" dirty="0">
                          <a:solidFill>
                            <a:schemeClr val="tx1"/>
                          </a:solidFill>
                          <a:latin typeface="Arial" pitchFamily="34" charset="0"/>
                          <a:ea typeface="+mn-ea"/>
                          <a:cs typeface="Arial" pitchFamily="34" charset="0"/>
                          <a:sym typeface="Arial"/>
                        </a:rPr>
                        <a:t>(C2.Wheels);</a:t>
                      </a:r>
                    </a:p>
                    <a:p>
                      <a:r>
                        <a:rPr lang="en-IN" sz="1800" b="0" i="0" u="none" strike="noStrike" cap="none" dirty="0">
                          <a:solidFill>
                            <a:schemeClr val="tx1"/>
                          </a:solidFill>
                          <a:latin typeface="Arial" pitchFamily="34" charset="0"/>
                          <a:ea typeface="+mn-ea"/>
                          <a:cs typeface="Arial" pitchFamily="34" charset="0"/>
                          <a:sym typeface="Arial"/>
                        </a:rPr>
                        <a:t>    }</a:t>
                      </a:r>
                    </a:p>
                    <a:p>
                      <a:r>
                        <a:rPr lang="en-IN" sz="1800" b="0" i="0" u="none" strike="noStrike" cap="none" dirty="0">
                          <a:solidFill>
                            <a:schemeClr val="tx1"/>
                          </a:solidFill>
                          <a:latin typeface="Arial" pitchFamily="34" charset="0"/>
                          <a:ea typeface="+mn-ea"/>
                          <a:cs typeface="Arial" pitchFamily="34" charset="0"/>
                          <a:sym typeface="Arial"/>
                        </a:rPr>
                        <a:t>}</a:t>
                      </a:r>
                      <a:endParaRPr lang="en-GB" sz="1800" b="0" i="0" u="none" strike="noStrike" cap="none" dirty="0">
                        <a:solidFill>
                          <a:schemeClr val="tx1"/>
                        </a:solidFill>
                        <a:latin typeface="Arial" pitchFamily="34" charset="0"/>
                        <a:ea typeface="+mn-ea"/>
                        <a:cs typeface="Arial" pitchFamily="34" charset="0"/>
                        <a:sym typeface="Arial"/>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107250" y="945000"/>
            <a:ext cx="5917004" cy="456535"/>
          </a:xfrm>
          <a:prstGeom prst="rect">
            <a:avLst/>
          </a:prstGeom>
        </p:spPr>
        <p:txBody>
          <a:bodyPr wrap="none">
            <a:spAutoFit/>
          </a:bodyPr>
          <a:lstStyle/>
          <a:p>
            <a:pPr marL="114300" indent="0">
              <a:lnSpc>
                <a:spcPct val="150000"/>
              </a:lnSpc>
              <a:buNone/>
            </a:pPr>
            <a:r>
              <a:rPr lang="en-GB" b="1" dirty="0">
                <a:latin typeface="Arial" pitchFamily="34" charset="0"/>
                <a:ea typeface="Roboto" panose="020B0604020202020204" charset="0"/>
                <a:cs typeface="Arial" pitchFamily="34" charset="0"/>
              </a:rPr>
              <a:t>What will be the result of compiling following code.</a:t>
            </a:r>
            <a:endParaRPr lang="en-GB" b="1" dirty="0">
              <a:solidFill>
                <a:schemeClr val="tx1"/>
              </a:solidFill>
              <a:latin typeface="Arial" pitchFamily="34" charset="0"/>
              <a:ea typeface="Roboto" panose="020B0604020202020204" charset="0"/>
              <a:cs typeface="Arial" pitchFamily="34" charset="0"/>
            </a:endParaRPr>
          </a:p>
        </p:txBody>
      </p:sp>
      <p:sp>
        <p:nvSpPr>
          <p:cNvPr id="11" name="Rectangle 10"/>
          <p:cNvSpPr/>
          <p:nvPr/>
        </p:nvSpPr>
        <p:spPr>
          <a:xfrm>
            <a:off x="642942" y="4637798"/>
            <a:ext cx="4572000" cy="1200329"/>
          </a:xfrm>
          <a:prstGeom prst="rect">
            <a:avLst/>
          </a:prstGeom>
        </p:spPr>
        <p:txBody>
          <a:bodyPr>
            <a:spAutoFit/>
          </a:bodyPr>
          <a:lstStyle/>
          <a:p>
            <a:pPr marL="342900" indent="-342900">
              <a:buFont typeface="+mj-lt"/>
              <a:buAutoNum type="alphaUcPeriod"/>
            </a:pPr>
            <a:r>
              <a:rPr lang="en-GB" dirty="0">
                <a:latin typeface="Arial" pitchFamily="34" charset="0"/>
                <a:ea typeface="Roboto" panose="020B0604020202020204" charset="0"/>
                <a:cs typeface="Arial" pitchFamily="34" charset="0"/>
              </a:rPr>
              <a:t>4 8</a:t>
            </a:r>
          </a:p>
          <a:p>
            <a:pPr marL="342900" indent="-342900">
              <a:buFont typeface="+mj-lt"/>
              <a:buAutoNum type="alphaUcPeriod"/>
            </a:pPr>
            <a:r>
              <a:rPr lang="en-IN" dirty="0">
                <a:latin typeface="Arial" pitchFamily="34" charset="0"/>
                <a:ea typeface="Roboto" panose="020B0604020202020204" charset="0"/>
                <a:cs typeface="Arial" pitchFamily="34" charset="0"/>
              </a:rPr>
              <a:t>4 4</a:t>
            </a:r>
          </a:p>
          <a:p>
            <a:pPr marL="342900" indent="-342900">
              <a:buFont typeface="+mj-lt"/>
              <a:buAutoNum type="alphaUcPeriod"/>
            </a:pPr>
            <a:r>
              <a:rPr lang="en-IN" dirty="0">
                <a:latin typeface="Arial" pitchFamily="34" charset="0"/>
                <a:ea typeface="Roboto" panose="020B0604020202020204" charset="0"/>
                <a:cs typeface="Arial" pitchFamily="34" charset="0"/>
              </a:rPr>
              <a:t>8 4</a:t>
            </a:r>
          </a:p>
          <a:p>
            <a:pPr marL="342900" indent="-342900">
              <a:buFont typeface="+mj-lt"/>
              <a:buAutoNum type="alphaUcPeriod"/>
            </a:pPr>
            <a:r>
              <a:rPr lang="en-IN" dirty="0">
                <a:latin typeface="Arial" pitchFamily="34" charset="0"/>
                <a:ea typeface="Roboto" panose="020B0604020202020204" charset="0"/>
                <a:cs typeface="Arial" pitchFamily="34" charset="0"/>
              </a:rPr>
              <a:t>8 8</a:t>
            </a:r>
            <a:endParaRPr lang="en-GB" dirty="0">
              <a:latin typeface="Arial" pitchFamily="34" charset="0"/>
              <a:ea typeface="Roboto" panose="020B0604020202020204" charset="0"/>
              <a:cs typeface="Arial" pitchFamily="34" charset="0"/>
            </a:endParaRP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2"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378256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Google Shape;70;p15"/>
          <p:cNvSpPr/>
          <p:nvPr/>
        </p:nvSpPr>
        <p:spPr>
          <a:xfrm>
            <a:off x="1" y="311400"/>
            <a:ext cx="6712857" cy="6336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317873" y="311400"/>
            <a:ext cx="3575327" cy="633600"/>
          </a:xfrm>
          <a:prstGeom prst="rect">
            <a:avLst/>
          </a:prstGeom>
          <a:noFill/>
          <a:ln>
            <a:noFill/>
          </a:ln>
        </p:spPr>
        <p:txBody>
          <a:bodyPr spcFirstLastPara="1" wrap="square" lIns="0" tIns="0" rIns="0" bIns="0" anchor="ctr" anchorCtr="0">
            <a:noAutofit/>
          </a:bodyPr>
          <a:lstStyle/>
          <a:p>
            <a:r>
              <a:rPr lang="en-IN" sz="1600" dirty="0">
                <a:solidFill>
                  <a:schemeClr val="bg1"/>
                </a:solidFill>
                <a:latin typeface="Roboto" pitchFamily="2" charset="0"/>
                <a:ea typeface="Roboto" pitchFamily="2" charset="0"/>
              </a:rPr>
              <a:t>QUESTION : 12</a:t>
            </a:r>
            <a:endParaRPr lang="en-GB" sz="1600" dirty="0">
              <a:solidFill>
                <a:schemeClr val="bg1"/>
              </a:solidFill>
              <a:latin typeface="Roboto" pitchFamily="2" charset="0"/>
              <a:ea typeface="Roboto" pitchFamily="2" charset="0"/>
            </a:endParaRPr>
          </a:p>
        </p:txBody>
      </p:sp>
      <p:sp>
        <p:nvSpPr>
          <p:cNvPr id="16" name="Rectangle 15"/>
          <p:cNvSpPr/>
          <p:nvPr/>
        </p:nvSpPr>
        <p:spPr>
          <a:xfrm>
            <a:off x="6638213" y="5430571"/>
            <a:ext cx="1063112" cy="379591"/>
          </a:xfrm>
          <a:prstGeom prst="rect">
            <a:avLst/>
          </a:prstGeom>
        </p:spPr>
        <p:txBody>
          <a:bodyPr wrap="none">
            <a:spAutoFit/>
          </a:bodyPr>
          <a:lstStyle/>
          <a:p>
            <a:pPr>
              <a:lnSpc>
                <a:spcPct val="150000"/>
              </a:lnSpc>
            </a:pPr>
            <a:r>
              <a:rPr lang="en-GB" sz="1400" b="1" dirty="0">
                <a:solidFill>
                  <a:schemeClr val="tx1"/>
                </a:solidFill>
                <a:latin typeface="Roboto" pitchFamily="2" charset="0"/>
                <a:ea typeface="Roboto" pitchFamily="2" charset="0"/>
              </a:rPr>
              <a:t>Answer: A  </a:t>
            </a:r>
          </a:p>
        </p:txBody>
      </p:sp>
      <p:graphicFrame>
        <p:nvGraphicFramePr>
          <p:cNvPr id="4" name="Table 3"/>
          <p:cNvGraphicFramePr>
            <a:graphicFrameLocks noGrp="1"/>
          </p:cNvGraphicFramePr>
          <p:nvPr/>
        </p:nvGraphicFramePr>
        <p:xfrm>
          <a:off x="379831" y="1604970"/>
          <a:ext cx="8384339" cy="3108960"/>
        </p:xfrm>
        <a:graphic>
          <a:graphicData uri="http://schemas.openxmlformats.org/drawingml/2006/table">
            <a:tbl>
              <a:tblPr firstRow="1" bandRow="1">
                <a:tableStyleId>{2D5ABB26-0587-4C30-8999-92F81FD0307C}</a:tableStyleId>
              </a:tblPr>
              <a:tblGrid>
                <a:gridCol w="1896674">
                  <a:extLst>
                    <a:ext uri="{9D8B030D-6E8A-4147-A177-3AD203B41FA5}">
                      <a16:colId xmlns="" xmlns:a16="http://schemas.microsoft.com/office/drawing/2014/main" val="20000"/>
                    </a:ext>
                  </a:extLst>
                </a:gridCol>
                <a:gridCol w="6487665">
                  <a:extLst>
                    <a:ext uri="{9D8B030D-6E8A-4147-A177-3AD203B41FA5}">
                      <a16:colId xmlns="" xmlns:a16="http://schemas.microsoft.com/office/drawing/2014/main" val="20001"/>
                    </a:ext>
                  </a:extLst>
                </a:gridCol>
              </a:tblGrid>
              <a:tr h="2681286">
                <a:tc>
                  <a:txBody>
                    <a:bodyPr/>
                    <a:lstStyle/>
                    <a:p>
                      <a:r>
                        <a:rPr lang="en-IN" sz="1400" b="0" i="0" u="none" strike="noStrike" cap="none" dirty="0">
                          <a:solidFill>
                            <a:schemeClr val="tx1"/>
                          </a:solidFill>
                          <a:effectLst/>
                          <a:latin typeface="Consolas" panose="020B0609020204030204" pitchFamily="49" charset="0"/>
                          <a:ea typeface="+mn-ea"/>
                          <a:cs typeface="+mn-cs"/>
                          <a:sym typeface="Arial"/>
                        </a:rPr>
                        <a:t>class Student {</a:t>
                      </a:r>
                    </a:p>
                    <a:p>
                      <a:r>
                        <a:rPr lang="en-IN" sz="1400" b="0" i="0" u="none" strike="noStrike" cap="none" dirty="0">
                          <a:solidFill>
                            <a:schemeClr val="tx1"/>
                          </a:solidFill>
                          <a:effectLst/>
                          <a:latin typeface="Consolas" panose="020B0609020204030204" pitchFamily="49" charset="0"/>
                          <a:ea typeface="+mn-ea"/>
                          <a:cs typeface="+mn-cs"/>
                          <a:sym typeface="Arial"/>
                        </a:rPr>
                        <a:t>    String name;</a:t>
                      </a:r>
                    </a:p>
                    <a:p>
                      <a:r>
                        <a:rPr lang="en-IN" sz="1400" b="0" i="0" u="none" strike="noStrike" cap="none" dirty="0">
                          <a:solidFill>
                            <a:schemeClr val="tx1"/>
                          </a:solidFill>
                          <a:effectLst/>
                          <a:latin typeface="Consolas" panose="020B0609020204030204" pitchFamily="49" charset="0"/>
                          <a:ea typeface="+mn-ea"/>
                          <a:cs typeface="+mn-cs"/>
                          <a:sym typeface="Arial"/>
                        </a:rPr>
                        <a:t>    </a:t>
                      </a:r>
                      <a:r>
                        <a:rPr lang="en-IN" sz="1400" b="0" i="0" u="none" strike="noStrike" cap="none" dirty="0" err="1">
                          <a:solidFill>
                            <a:schemeClr val="tx1"/>
                          </a:solidFill>
                          <a:effectLst/>
                          <a:latin typeface="Consolas" panose="020B0609020204030204" pitchFamily="49" charset="0"/>
                          <a:ea typeface="+mn-ea"/>
                          <a:cs typeface="+mn-cs"/>
                          <a:sym typeface="Arial"/>
                        </a:rPr>
                        <a:t>int</a:t>
                      </a:r>
                      <a:r>
                        <a:rPr lang="en-IN" sz="1400" b="0" i="0" u="none" strike="noStrike" cap="none" dirty="0">
                          <a:solidFill>
                            <a:schemeClr val="tx1"/>
                          </a:solidFill>
                          <a:effectLst/>
                          <a:latin typeface="Consolas" panose="020B0609020204030204" pitchFamily="49" charset="0"/>
                          <a:ea typeface="+mn-ea"/>
                          <a:cs typeface="+mn-cs"/>
                          <a:sym typeface="Arial"/>
                        </a:rPr>
                        <a:t> marks;</a:t>
                      </a:r>
                    </a:p>
                    <a:p>
                      <a:r>
                        <a:rPr lang="en-IN" sz="1400" b="0" i="0" u="none" strike="noStrike" cap="none" dirty="0">
                          <a:solidFill>
                            <a:schemeClr val="tx1"/>
                          </a:solidFill>
                          <a:effectLst/>
                          <a:latin typeface="Consolas" panose="020B0609020204030204" pitchFamily="49" charset="0"/>
                          <a:ea typeface="+mn-ea"/>
                          <a:cs typeface="+mn-cs"/>
                          <a:sym typeface="Arial"/>
                        </a:rPr>
                        <a:t>    char section;</a:t>
                      </a:r>
                    </a:p>
                    <a:p>
                      <a:r>
                        <a:rPr lang="en-IN" sz="1400" b="0" i="0" u="none" strike="noStrike" cap="none" dirty="0">
                          <a:solidFill>
                            <a:schemeClr val="tx1"/>
                          </a:solidFill>
                          <a:effectLst/>
                          <a:latin typeface="Consolas" panose="020B0609020204030204" pitchFamily="49" charset="0"/>
                          <a:ea typeface="+mn-ea"/>
                          <a:cs typeface="+mn-cs"/>
                          <a:sym typeface="Arial"/>
                        </a:rPr>
                        <a:t>}</a:t>
                      </a:r>
                      <a:endParaRPr lang="en-GB" sz="140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u="none" strike="noStrike" cap="none" dirty="0">
                          <a:solidFill>
                            <a:schemeClr val="tx1"/>
                          </a:solidFill>
                          <a:effectLst/>
                          <a:latin typeface="Consolas" panose="020B0609020204030204" pitchFamily="49" charset="0"/>
                          <a:ea typeface="+mn-ea"/>
                          <a:cs typeface="+mn-cs"/>
                          <a:sym typeface="Arial"/>
                        </a:rPr>
                        <a:t>class </a:t>
                      </a:r>
                      <a:r>
                        <a:rPr lang="en-IN" sz="1400" b="0" i="0" u="none" strike="noStrike" cap="none" dirty="0" err="1">
                          <a:solidFill>
                            <a:schemeClr val="tx1"/>
                          </a:solidFill>
                          <a:effectLst/>
                          <a:latin typeface="Consolas" panose="020B0609020204030204" pitchFamily="49" charset="0"/>
                          <a:ea typeface="+mn-ea"/>
                          <a:cs typeface="+mn-cs"/>
                          <a:sym typeface="Arial"/>
                        </a:rPr>
                        <a:t>ReferencesAndObjects</a:t>
                      </a:r>
                      <a:r>
                        <a:rPr lang="en-IN" sz="1400" b="0" i="0" u="none" strike="noStrike" cap="none" dirty="0">
                          <a:solidFill>
                            <a:schemeClr val="tx1"/>
                          </a:solidFill>
                          <a:effectLst/>
                          <a:latin typeface="Consolas" panose="020B0609020204030204" pitchFamily="49" charset="0"/>
                          <a:ea typeface="+mn-ea"/>
                          <a:cs typeface="+mn-cs"/>
                          <a:sym typeface="Arial"/>
                        </a:rPr>
                        <a:t> {</a:t>
                      </a:r>
                    </a:p>
                    <a:p>
                      <a:r>
                        <a:rPr lang="en-IN" sz="1400" b="0" i="0" u="none" strike="noStrike" cap="none" dirty="0">
                          <a:solidFill>
                            <a:schemeClr val="tx1"/>
                          </a:solidFill>
                          <a:effectLst/>
                          <a:latin typeface="Consolas" panose="020B0609020204030204" pitchFamily="49" charset="0"/>
                          <a:ea typeface="+mn-ea"/>
                          <a:cs typeface="+mn-cs"/>
                          <a:sym typeface="Arial"/>
                        </a:rPr>
                        <a:t>    public static void main(String s[]) {</a:t>
                      </a:r>
                    </a:p>
                    <a:p>
                      <a:r>
                        <a:rPr lang="en-IN" sz="1400" b="0" i="0" u="none" strike="noStrike" cap="none" dirty="0">
                          <a:solidFill>
                            <a:schemeClr val="tx1"/>
                          </a:solidFill>
                          <a:effectLst/>
                          <a:latin typeface="Consolas" panose="020B0609020204030204" pitchFamily="49" charset="0"/>
                          <a:ea typeface="+mn-ea"/>
                          <a:cs typeface="+mn-cs"/>
                          <a:sym typeface="Arial"/>
                        </a:rPr>
                        <a:t>        Student st1 = new Student();</a:t>
                      </a:r>
                    </a:p>
                    <a:p>
                      <a:r>
                        <a:rPr lang="en-IN" sz="1400" b="0" i="0" u="none" strike="noStrike" cap="none" dirty="0">
                          <a:solidFill>
                            <a:schemeClr val="tx1"/>
                          </a:solidFill>
                          <a:effectLst/>
                          <a:latin typeface="Consolas" panose="020B0609020204030204" pitchFamily="49" charset="0"/>
                          <a:ea typeface="+mn-ea"/>
                          <a:cs typeface="+mn-cs"/>
                          <a:sym typeface="Arial"/>
                        </a:rPr>
                        <a:t>        Student st2;</a:t>
                      </a:r>
                    </a:p>
                    <a:p>
                      <a:r>
                        <a:rPr lang="en-IN" sz="1400" b="0" i="0" u="none" strike="noStrike" cap="none" dirty="0">
                          <a:solidFill>
                            <a:schemeClr val="tx1"/>
                          </a:solidFill>
                          <a:effectLst/>
                          <a:latin typeface="Consolas" panose="020B0609020204030204" pitchFamily="49" charset="0"/>
                          <a:ea typeface="+mn-ea"/>
                          <a:cs typeface="+mn-cs"/>
                          <a:sym typeface="Arial"/>
                        </a:rPr>
                        <a:t>        st2 = st1;</a:t>
                      </a:r>
                    </a:p>
                    <a:p>
                      <a:r>
                        <a:rPr lang="en-IN" sz="1400" b="0" i="0" u="none" strike="noStrike" cap="none" dirty="0">
                          <a:solidFill>
                            <a:schemeClr val="tx1"/>
                          </a:solidFill>
                          <a:effectLst/>
                          <a:latin typeface="Consolas" panose="020B0609020204030204" pitchFamily="49" charset="0"/>
                          <a:ea typeface="+mn-ea"/>
                          <a:cs typeface="+mn-cs"/>
                          <a:sym typeface="Arial"/>
                        </a:rPr>
                        <a:t>        st1.name = "Rajesh";</a:t>
                      </a:r>
                    </a:p>
                    <a:p>
                      <a:r>
                        <a:rPr lang="en-IN" sz="1400" b="0" i="0" u="none" strike="noStrike" cap="none" dirty="0">
                          <a:solidFill>
                            <a:schemeClr val="tx1"/>
                          </a:solidFill>
                          <a:effectLst/>
                          <a:latin typeface="Consolas" panose="020B0609020204030204" pitchFamily="49" charset="0"/>
                          <a:ea typeface="+mn-ea"/>
                          <a:cs typeface="+mn-cs"/>
                          <a:sym typeface="Arial"/>
                        </a:rPr>
                        <a:t>        st2.marks = 87;</a:t>
                      </a:r>
                    </a:p>
                    <a:p>
                      <a:r>
                        <a:rPr lang="en-IN" sz="1400" b="0" i="0" u="none" strike="noStrike" cap="none" dirty="0">
                          <a:solidFill>
                            <a:schemeClr val="tx1"/>
                          </a:solidFill>
                          <a:effectLst/>
                          <a:latin typeface="Consolas" panose="020B0609020204030204" pitchFamily="49" charset="0"/>
                          <a:ea typeface="+mn-ea"/>
                          <a:cs typeface="+mn-cs"/>
                          <a:sym typeface="Arial"/>
                        </a:rPr>
                        <a:t>        st1.section = 'C';</a:t>
                      </a:r>
                    </a:p>
                    <a:p>
                      <a:r>
                        <a:rPr lang="en-IN" sz="1400" b="0" i="0" u="none" strike="noStrike" cap="none" dirty="0">
                          <a:solidFill>
                            <a:schemeClr val="tx1"/>
                          </a:solidFill>
                          <a:effectLst/>
                          <a:latin typeface="Consolas" panose="020B0609020204030204" pitchFamily="49" charset="0"/>
                          <a:ea typeface="+mn-ea"/>
                          <a:cs typeface="+mn-cs"/>
                          <a:sym typeface="Arial"/>
                        </a:rPr>
                        <a:t>        </a:t>
                      </a:r>
                      <a:r>
                        <a:rPr lang="en-IN" sz="1400" b="0" i="0" u="none" strike="noStrike" cap="none" dirty="0" err="1">
                          <a:solidFill>
                            <a:schemeClr val="tx1"/>
                          </a:solidFill>
                          <a:effectLst/>
                          <a:latin typeface="Consolas" panose="020B0609020204030204" pitchFamily="49" charset="0"/>
                          <a:ea typeface="+mn-ea"/>
                          <a:cs typeface="+mn-cs"/>
                          <a:sym typeface="Arial"/>
                        </a:rPr>
                        <a:t>System.out.println</a:t>
                      </a:r>
                      <a:r>
                        <a:rPr lang="en-IN" sz="1400" b="0" i="0" u="none" strike="noStrike" cap="none" dirty="0">
                          <a:solidFill>
                            <a:schemeClr val="tx1"/>
                          </a:solidFill>
                          <a:effectLst/>
                          <a:latin typeface="Consolas" panose="020B0609020204030204" pitchFamily="49" charset="0"/>
                          <a:ea typeface="+mn-ea"/>
                          <a:cs typeface="+mn-cs"/>
                          <a:sym typeface="Arial"/>
                        </a:rPr>
                        <a:t>("" + st1.name + "" + st1.marks + "" + st1.section);</a:t>
                      </a:r>
                    </a:p>
                    <a:p>
                      <a:r>
                        <a:rPr lang="en-IN" sz="1400" b="0" i="0" u="none" strike="noStrike" cap="none" dirty="0">
                          <a:solidFill>
                            <a:schemeClr val="tx1"/>
                          </a:solidFill>
                          <a:effectLst/>
                          <a:latin typeface="Consolas" panose="020B0609020204030204" pitchFamily="49" charset="0"/>
                          <a:ea typeface="+mn-ea"/>
                          <a:cs typeface="+mn-cs"/>
                          <a:sym typeface="Arial"/>
                        </a:rPr>
                        <a:t>        </a:t>
                      </a:r>
                      <a:r>
                        <a:rPr lang="en-IN" sz="1400" b="0" i="0" u="none" strike="noStrike" cap="none" dirty="0" err="1">
                          <a:solidFill>
                            <a:schemeClr val="tx1"/>
                          </a:solidFill>
                          <a:effectLst/>
                          <a:latin typeface="Consolas" panose="020B0609020204030204" pitchFamily="49" charset="0"/>
                          <a:ea typeface="+mn-ea"/>
                          <a:cs typeface="+mn-cs"/>
                          <a:sym typeface="Arial"/>
                        </a:rPr>
                        <a:t>System.out.println</a:t>
                      </a:r>
                      <a:r>
                        <a:rPr lang="en-IN" sz="1400" b="0" i="0" u="none" strike="noStrike" cap="none" dirty="0">
                          <a:solidFill>
                            <a:schemeClr val="tx1"/>
                          </a:solidFill>
                          <a:effectLst/>
                          <a:latin typeface="Consolas" panose="020B0609020204030204" pitchFamily="49" charset="0"/>
                          <a:ea typeface="+mn-ea"/>
                          <a:cs typeface="+mn-cs"/>
                          <a:sym typeface="Arial"/>
                        </a:rPr>
                        <a:t>("" + st2.name + "" + st2.marks + "" + st2.section);</a:t>
                      </a:r>
                    </a:p>
                    <a:p>
                      <a:r>
                        <a:rPr lang="en-IN" sz="1400" b="0" i="0" u="none" strike="noStrike" cap="none" dirty="0">
                          <a:solidFill>
                            <a:schemeClr val="tx1"/>
                          </a:solidFill>
                          <a:effectLst/>
                          <a:latin typeface="Consolas" panose="020B0609020204030204" pitchFamily="49" charset="0"/>
                          <a:ea typeface="+mn-ea"/>
                          <a:cs typeface="+mn-cs"/>
                          <a:sym typeface="Arial"/>
                        </a:rPr>
                        <a:t>    }</a:t>
                      </a:r>
                    </a:p>
                    <a:p>
                      <a:r>
                        <a:rPr lang="en-IN" sz="1400" b="0" i="0" u="none" strike="noStrike" cap="none" dirty="0">
                          <a:solidFill>
                            <a:schemeClr val="tx1"/>
                          </a:solidFill>
                          <a:effectLst/>
                          <a:latin typeface="Consolas" panose="020B0609020204030204" pitchFamily="49" charset="0"/>
                          <a:ea typeface="+mn-ea"/>
                          <a:cs typeface="+mn-cs"/>
                          <a:sym typeface="Arial"/>
                        </a:rPr>
                        <a:t>}</a:t>
                      </a:r>
                      <a:endParaRPr lang="en-GB" sz="1400" dirty="0">
                        <a:latin typeface="Consolas" panose="020B0609020204030204" pitchFamily="49" charset="0"/>
                      </a:endParaRPr>
                    </a:p>
                  </a:txBody>
                  <a:tcPr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 name="Rectangle 1"/>
          <p:cNvSpPr/>
          <p:nvPr/>
        </p:nvSpPr>
        <p:spPr>
          <a:xfrm>
            <a:off x="419792" y="4994988"/>
            <a:ext cx="3294952" cy="1077218"/>
          </a:xfrm>
          <a:prstGeom prst="rect">
            <a:avLst/>
          </a:prstGeom>
        </p:spPr>
        <p:txBody>
          <a:bodyPr wrap="square">
            <a:spAutoFit/>
          </a:bodyPr>
          <a:lstStyle/>
          <a:p>
            <a:pPr marL="342900" indent="-342900">
              <a:buFont typeface="+mj-lt"/>
              <a:buAutoNum type="alphaUcPeriod"/>
            </a:pPr>
            <a:r>
              <a:rPr lang="en-GB" sz="1600" dirty="0">
                <a:latin typeface="Roboto" panose="020B0604020202020204" charset="0"/>
                <a:ea typeface="Roboto" panose="020B0604020202020204" charset="0"/>
              </a:rPr>
              <a:t> Rajesh 87 C Rajesh 87 C</a:t>
            </a:r>
          </a:p>
          <a:p>
            <a:pPr marL="342900" indent="-342900">
              <a:buFont typeface="+mj-lt"/>
              <a:buAutoNum type="alphaUcPeriod"/>
            </a:pPr>
            <a:r>
              <a:rPr lang="en-GB" sz="1600" dirty="0">
                <a:latin typeface="Roboto" panose="020B0604020202020204" charset="0"/>
                <a:ea typeface="Roboto" panose="020B0604020202020204" charset="0"/>
              </a:rPr>
              <a:t> </a:t>
            </a:r>
            <a:r>
              <a:rPr lang="en-GB" sz="1600" dirty="0" err="1">
                <a:latin typeface="Roboto" panose="020B0604020202020204" charset="0"/>
                <a:ea typeface="Roboto" panose="020B0604020202020204" charset="0"/>
              </a:rPr>
              <a:t>rajesh</a:t>
            </a:r>
            <a:r>
              <a:rPr lang="en-GB" sz="1600" dirty="0">
                <a:latin typeface="Roboto" panose="020B0604020202020204" charset="0"/>
                <a:ea typeface="Roboto" panose="020B0604020202020204" charset="0"/>
              </a:rPr>
              <a:t> 87 C </a:t>
            </a:r>
            <a:r>
              <a:rPr lang="en-GB" sz="1600" dirty="0" err="1">
                <a:latin typeface="Roboto" panose="020B0604020202020204" charset="0"/>
                <a:ea typeface="Roboto" panose="020B0604020202020204" charset="0"/>
              </a:rPr>
              <a:t>rajesh</a:t>
            </a:r>
            <a:r>
              <a:rPr lang="en-GB" sz="1600" dirty="0">
                <a:latin typeface="Roboto" panose="020B0604020202020204" charset="0"/>
                <a:ea typeface="Roboto" panose="020B0604020202020204" charset="0"/>
              </a:rPr>
              <a:t> 87 C</a:t>
            </a:r>
          </a:p>
          <a:p>
            <a:pPr marL="342900" indent="-342900">
              <a:buFont typeface="+mj-lt"/>
              <a:buAutoNum type="alphaUcPeriod"/>
            </a:pPr>
            <a:r>
              <a:rPr lang="en-GB" sz="1600" dirty="0">
                <a:latin typeface="Roboto" panose="020B0604020202020204" charset="0"/>
                <a:ea typeface="Roboto" panose="020B0604020202020204" charset="0"/>
              </a:rPr>
              <a:t> Rajesh C 87  Rajesh C 87</a:t>
            </a:r>
          </a:p>
          <a:p>
            <a:pPr marL="342900" indent="-342900">
              <a:buFont typeface="+mj-lt"/>
              <a:buAutoNum type="alphaUcPeriod"/>
            </a:pPr>
            <a:r>
              <a:rPr lang="en-GB" sz="1600" dirty="0">
                <a:latin typeface="Roboto" panose="020B0604020202020204" charset="0"/>
                <a:ea typeface="Roboto" panose="020B0604020202020204" charset="0"/>
              </a:rPr>
              <a:t> </a:t>
            </a:r>
            <a:r>
              <a:rPr lang="en-GB" sz="1600" dirty="0" err="1">
                <a:latin typeface="Roboto" panose="020B0604020202020204" charset="0"/>
                <a:ea typeface="Roboto" panose="020B0604020202020204" charset="0"/>
              </a:rPr>
              <a:t>rajesh</a:t>
            </a:r>
            <a:r>
              <a:rPr lang="en-GB" sz="1600" dirty="0">
                <a:latin typeface="Roboto" panose="020B0604020202020204" charset="0"/>
                <a:ea typeface="Roboto" panose="020B0604020202020204" charset="0"/>
              </a:rPr>
              <a:t> C 87  </a:t>
            </a:r>
            <a:r>
              <a:rPr lang="en-GB" sz="1600" dirty="0" err="1">
                <a:latin typeface="Roboto" panose="020B0604020202020204" charset="0"/>
                <a:ea typeface="Roboto" panose="020B0604020202020204" charset="0"/>
              </a:rPr>
              <a:t>rajesh</a:t>
            </a:r>
            <a:r>
              <a:rPr lang="en-GB" sz="1600" dirty="0">
                <a:latin typeface="Roboto" panose="020B0604020202020204" charset="0"/>
                <a:ea typeface="Roboto" panose="020B0604020202020204" charset="0"/>
              </a:rPr>
              <a:t> C 87 </a:t>
            </a:r>
          </a:p>
        </p:txBody>
      </p:sp>
      <p:sp>
        <p:nvSpPr>
          <p:cNvPr id="3" name="Rectangle 2"/>
          <p:cNvSpPr/>
          <p:nvPr/>
        </p:nvSpPr>
        <p:spPr>
          <a:xfrm>
            <a:off x="107200" y="945000"/>
            <a:ext cx="5415265" cy="507831"/>
          </a:xfrm>
          <a:prstGeom prst="rect">
            <a:avLst/>
          </a:prstGeom>
        </p:spPr>
        <p:txBody>
          <a:bodyPr wrap="none">
            <a:spAutoFit/>
          </a:bodyPr>
          <a:lstStyle/>
          <a:p>
            <a:pPr marL="114300" indent="0">
              <a:lnSpc>
                <a:spcPct val="150000"/>
              </a:lnSpc>
              <a:buNone/>
            </a:pPr>
            <a:r>
              <a:rPr lang="en-GB" b="1" dirty="0">
                <a:latin typeface="Roboto" panose="020B0604020202020204" charset="0"/>
                <a:ea typeface="Roboto" panose="020B0604020202020204" charset="0"/>
              </a:rPr>
              <a:t>What will be the result of compiling following code.</a:t>
            </a:r>
            <a:endParaRPr lang="en-GB" b="1" dirty="0">
              <a:solidFill>
                <a:schemeClr val="tx1"/>
              </a:solidFill>
              <a:latin typeface="Roboto" panose="020B0604020202020204" charset="0"/>
              <a:ea typeface="Roboto" panose="020B0604020202020204" charset="0"/>
            </a:endParaRPr>
          </a:p>
        </p:txBody>
      </p:sp>
      <p:pic>
        <p:nvPicPr>
          <p:cNvPr id="10" name="Google Shape;56;p14"/>
          <p:cNvPicPr preferRelativeResize="0"/>
          <p:nvPr/>
        </p:nvPicPr>
        <p:blipFill rotWithShape="1">
          <a:blip r:embed="rId3">
            <a:alphaModFix/>
          </a:blip>
          <a:srcRect l="41241" t="9528" r="-23988" b="51129"/>
          <a:stretch/>
        </p:blipFill>
        <p:spPr>
          <a:xfrm>
            <a:off x="0" y="6002453"/>
            <a:ext cx="2512194" cy="800729"/>
          </a:xfrm>
          <a:prstGeom prst="rect">
            <a:avLst/>
          </a:prstGeom>
          <a:noFill/>
          <a:ln>
            <a:noFill/>
          </a:ln>
        </p:spPr>
      </p:pic>
      <p:pic>
        <p:nvPicPr>
          <p:cNvPr id="11" name="Google Shape;57;p14"/>
          <p:cNvPicPr preferRelativeResize="0"/>
          <p:nvPr/>
        </p:nvPicPr>
        <p:blipFill rotWithShape="1">
          <a:blip r:embed="rId4" cstate="print">
            <a:alphaModFix/>
          </a:blip>
          <a:srcRect r="60689"/>
          <a:stretch/>
        </p:blipFill>
        <p:spPr>
          <a:xfrm>
            <a:off x="8603373" y="56559"/>
            <a:ext cx="481263" cy="690880"/>
          </a:xfrm>
          <a:prstGeom prst="rect">
            <a:avLst/>
          </a:prstGeom>
          <a:noFill/>
          <a:ln>
            <a:noFill/>
          </a:ln>
        </p:spPr>
      </p:pic>
    </p:spTree>
    <p:extLst>
      <p:ext uri="{BB962C8B-B14F-4D97-AF65-F5344CB8AC3E}">
        <p14:creationId xmlns="" xmlns:p14="http://schemas.microsoft.com/office/powerpoint/2010/main" val="326290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0FA0431B840742ACA69839DA3969E6" ma:contentTypeVersion="2" ma:contentTypeDescription="Create a new document." ma:contentTypeScope="" ma:versionID="d92a4fb7ab366854824c71b7359c28a8">
  <xsd:schema xmlns:xsd="http://www.w3.org/2001/XMLSchema" xmlns:xs="http://www.w3.org/2001/XMLSchema" xmlns:p="http://schemas.microsoft.com/office/2006/metadata/properties" xmlns:ns2="35a282ba-8894-4d9b-bc07-f2ab4dd5b115" targetNamespace="http://schemas.microsoft.com/office/2006/metadata/properties" ma:root="true" ma:fieldsID="8c00f8d73029e304afc91aef63c61c66" ns2:_="">
    <xsd:import namespace="35a282ba-8894-4d9b-bc07-f2ab4dd5b11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282ba-8894-4d9b-bc07-f2ab4dd5b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78F130-A3C6-40B8-BCAC-613E564BC20E}"/>
</file>

<file path=customXml/itemProps2.xml><?xml version="1.0" encoding="utf-8"?>
<ds:datastoreItem xmlns:ds="http://schemas.openxmlformats.org/officeDocument/2006/customXml" ds:itemID="{1C51065C-FBC2-413B-9305-927995104A2C}"/>
</file>

<file path=customXml/itemProps3.xml><?xml version="1.0" encoding="utf-8"?>
<ds:datastoreItem xmlns:ds="http://schemas.openxmlformats.org/officeDocument/2006/customXml" ds:itemID="{C6B4FC64-761C-4C3B-9F4D-4F257A1C7ED9}"/>
</file>

<file path=docProps/app.xml><?xml version="1.0" encoding="utf-8"?>
<Properties xmlns="http://schemas.openxmlformats.org/officeDocument/2006/extended-properties" xmlns:vt="http://schemas.openxmlformats.org/officeDocument/2006/docPropsVTypes">
  <TotalTime>309</TotalTime>
  <Words>1552</Words>
  <Application>Microsoft Office PowerPoint</Application>
  <PresentationFormat>On-screen Show (4:3)</PresentationFormat>
  <Paragraphs>345</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57</cp:revision>
  <dcterms:created xsi:type="dcterms:W3CDTF">2019-07-06T12:01:33Z</dcterms:created>
  <dcterms:modified xsi:type="dcterms:W3CDTF">2021-01-14T13:23:09Z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0x010100C80FA0431B840742ACA69839DA3969E6</vt:lpwstr>
  </property>
</Properties>
</file>