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Override PartName="/ppt/presentation.xml" ContentType="application/vnd.openxmlformats-officedocument.presentationml.presentation.main+xml"/>
  <Override PartName="/ppt/slides/slide28.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332" r:id="rId3"/>
    <p:sldId id="257" r:id="rId4"/>
    <p:sldId id="267" r:id="rId5"/>
    <p:sldId id="334" r:id="rId6"/>
    <p:sldId id="268" r:id="rId7"/>
    <p:sldId id="269" r:id="rId8"/>
    <p:sldId id="286" r:id="rId9"/>
    <p:sldId id="270" r:id="rId10"/>
    <p:sldId id="271" r:id="rId11"/>
    <p:sldId id="276" r:id="rId12"/>
    <p:sldId id="279" r:id="rId13"/>
    <p:sldId id="335" r:id="rId14"/>
    <p:sldId id="340" r:id="rId15"/>
    <p:sldId id="341" r:id="rId16"/>
    <p:sldId id="342" r:id="rId17"/>
    <p:sldId id="336" r:id="rId18"/>
    <p:sldId id="343" r:id="rId19"/>
    <p:sldId id="337" r:id="rId20"/>
    <p:sldId id="338" r:id="rId21"/>
    <p:sldId id="339" r:id="rId22"/>
    <p:sldId id="344" r:id="rId23"/>
    <p:sldId id="345" r:id="rId24"/>
    <p:sldId id="346" r:id="rId25"/>
    <p:sldId id="347" r:id="rId26"/>
    <p:sldId id="348" r:id="rId27"/>
    <p:sldId id="277" r:id="rId28"/>
    <p:sldId id="280" r:id="rId29"/>
    <p:sldId id="272" r:id="rId30"/>
    <p:sldId id="273" r:id="rId31"/>
    <p:sldId id="281" r:id="rId32"/>
    <p:sldId id="284" r:id="rId33"/>
    <p:sldId id="349" r:id="rId34"/>
    <p:sldId id="350" r:id="rId35"/>
    <p:sldId id="351" r:id="rId36"/>
    <p:sldId id="352" r:id="rId37"/>
  </p:sldIdLst>
  <p:sldSz cx="9144000" cy="5143500" type="screen16x9"/>
  <p:notesSz cx="6858000" cy="9144000"/>
  <p:embeddedFontLst>
    <p:embeddedFont>
      <p:font typeface="Roboto" charset="0"/>
      <p:regular r:id="rId39"/>
      <p:bold r:id="rId40"/>
      <p:italic r:id="rId41"/>
      <p:boldItalic r:id="rId42"/>
    </p:embeddedFont>
    <p:embeddedFont>
      <p:font typeface="Calibri" pitchFamily="34" charset="0"/>
      <p:regular r:id="rId43"/>
      <p:bold r:id="rId44"/>
      <p:italic r:id="rId45"/>
      <p:boldItalic r:id="rId46"/>
    </p:embeddedFont>
    <p:embeddedFont>
      <p:font typeface="Consolas"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79749" autoAdjust="0"/>
  </p:normalViewPr>
  <p:slideViewPr>
    <p:cSldViewPr snapToGrid="0">
      <p:cViewPr varScale="1">
        <p:scale>
          <a:sx n="77" d="100"/>
          <a:sy n="77" d="100"/>
        </p:scale>
        <p:origin x="-1200" y="-84"/>
      </p:cViewPr>
      <p:guideLst>
        <p:guide orient="horz" pos="2755"/>
        <p:guide orient="horz" pos="776"/>
        <p:guide orient="horz" pos="914"/>
        <p:guide orient="horz" pos="2451"/>
        <p:guide orient="horz" pos="2193"/>
        <p:guide pos="2222"/>
        <p:guide pos="206"/>
        <p:guide pos="5553"/>
        <p:guide pos="871"/>
        <p:guide pos="2880"/>
        <p:guide pos="490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4004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Output:</a:t>
            </a:r>
          </a:p>
          <a:p>
            <a:pPr marL="158750" indent="0">
              <a:buNone/>
            </a:pPr>
            <a:r>
              <a:rPr lang="en-GB" sz="1100" b="0" i="0" u="none" strike="noStrike" cap="none" dirty="0">
                <a:solidFill>
                  <a:srgbClr val="000000"/>
                </a:solidFill>
                <a:effectLst/>
                <a:latin typeface="Arial"/>
                <a:ea typeface="Arial"/>
                <a:cs typeface="Arial"/>
                <a:sym typeface="Arial"/>
              </a:rPr>
              <a:t>101 </a:t>
            </a:r>
            <a:r>
              <a:rPr lang="en-GB" sz="1100" b="0" i="0" u="none" strike="noStrike" cap="none" dirty="0" err="1">
                <a:solidFill>
                  <a:srgbClr val="000000"/>
                </a:solidFill>
                <a:effectLst/>
                <a:latin typeface="Arial"/>
                <a:ea typeface="Arial"/>
                <a:cs typeface="Arial"/>
                <a:sym typeface="Arial"/>
              </a:rPr>
              <a:t>Sonoo</a:t>
            </a:r>
            <a:r>
              <a:rPr lang="en-GB" sz="1100" b="0" i="0" u="none" strike="noStrike" cap="none" dirty="0">
                <a:solidFill>
                  <a:srgbClr val="000000"/>
                </a:solidFill>
                <a:effectLst/>
                <a:latin typeface="Arial"/>
                <a:ea typeface="Arial"/>
                <a:cs typeface="Arial"/>
                <a:sym typeface="Arial"/>
              </a:rPr>
              <a:t> </a:t>
            </a:r>
          </a:p>
          <a:p>
            <a:pPr marL="158750" indent="0">
              <a:buNone/>
            </a:pPr>
            <a:r>
              <a:rPr lang="en-GB" dirty="0"/>
              <a:t/>
            </a:r>
            <a:br>
              <a:rPr lang="en-GB" dirty="0"/>
            </a:br>
            <a:endParaRPr lang="en-GB"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Initializing an object means storing data into the object. Let's see a simple example where we are going to initialize the object through a reference variable.</a:t>
            </a:r>
            <a:endParaRPr dirty="0"/>
          </a:p>
        </p:txBody>
      </p:sp>
    </p:spTree>
    <p:extLst>
      <p:ext uri="{BB962C8B-B14F-4D97-AF65-F5344CB8AC3E}">
        <p14:creationId xmlns="" xmlns:p14="http://schemas.microsoft.com/office/powerpoint/2010/main" val="215621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927182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97529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48778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127934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44621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454371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75952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33463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749977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007103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48636ab5d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48636ab5da_1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Ethnus</a:t>
            </a:r>
          </a:p>
          <a:p>
            <a:pPr marL="0" lvl="0" indent="0" algn="l" rtl="0">
              <a:spcBef>
                <a:spcPts val="0"/>
              </a:spcBef>
              <a:spcAft>
                <a:spcPts val="0"/>
              </a:spcAft>
              <a:buNone/>
            </a:pPr>
            <a:r>
              <a:rPr lang="en-IN" dirty="0" err="1"/>
              <a:t>aptimitra</a:t>
            </a:r>
            <a:endParaRPr dirty="0"/>
          </a:p>
        </p:txBody>
      </p:sp>
      <p:sp>
        <p:nvSpPr>
          <p:cNvPr id="635" name="Google Shape;635;g48636ab5da_1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497e42bf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497e42bff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Ethnus</a:t>
            </a:r>
          </a:p>
          <a:p>
            <a:pPr marL="0" lvl="0" indent="0" algn="l" rtl="0">
              <a:spcBef>
                <a:spcPts val="0"/>
              </a:spcBef>
              <a:spcAft>
                <a:spcPts val="0"/>
              </a:spcAft>
              <a:buNone/>
            </a:pPr>
            <a:r>
              <a:rPr lang="en-IN" dirty="0"/>
              <a:t>ethnus</a:t>
            </a:r>
            <a:endParaRPr dirty="0"/>
          </a:p>
        </p:txBody>
      </p:sp>
      <p:sp>
        <p:nvSpPr>
          <p:cNvPr id="642" name="Google Shape;642;g497e42bff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497e42bff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497e42bffd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Ethnus</a:t>
            </a:r>
          </a:p>
          <a:p>
            <a:pPr marL="0" lvl="0" indent="0" algn="l" rtl="0">
              <a:spcBef>
                <a:spcPts val="0"/>
              </a:spcBef>
              <a:spcAft>
                <a:spcPts val="0"/>
              </a:spcAft>
              <a:buNone/>
            </a:pPr>
            <a:r>
              <a:rPr lang="en-IN" dirty="0"/>
              <a:t>ethnus</a:t>
            </a:r>
            <a:endParaRPr dirty="0"/>
          </a:p>
        </p:txBody>
      </p:sp>
      <p:sp>
        <p:nvSpPr>
          <p:cNvPr id="649" name="Google Shape;649;g497e42bffd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497e42bf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497e42bffd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err="1"/>
              <a:t>Aptimitra</a:t>
            </a:r>
            <a:endParaRPr lang="en-IN" dirty="0"/>
          </a:p>
          <a:p>
            <a:pPr marL="0" lvl="0" indent="0" algn="l" rtl="0">
              <a:spcBef>
                <a:spcPts val="0"/>
              </a:spcBef>
              <a:spcAft>
                <a:spcPts val="0"/>
              </a:spcAft>
              <a:buNone/>
            </a:pPr>
            <a:r>
              <a:rPr lang="en-IN" dirty="0" err="1"/>
              <a:t>Aptimitra</a:t>
            </a:r>
            <a:endParaRPr lang="en-IN" dirty="0"/>
          </a:p>
        </p:txBody>
      </p:sp>
      <p:sp>
        <p:nvSpPr>
          <p:cNvPr id="656" name="Google Shape;656;g497e42bffd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497e42bff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497e42bffd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Ethnus</a:t>
            </a:r>
          </a:p>
          <a:p>
            <a:pPr marL="0" lvl="0" indent="0" algn="l" rtl="0">
              <a:spcBef>
                <a:spcPts val="0"/>
              </a:spcBef>
              <a:spcAft>
                <a:spcPts val="0"/>
              </a:spcAft>
              <a:buNone/>
            </a:pPr>
            <a:r>
              <a:rPr lang="en-IN" dirty="0"/>
              <a:t>Ethnus</a:t>
            </a:r>
          </a:p>
        </p:txBody>
      </p:sp>
      <p:sp>
        <p:nvSpPr>
          <p:cNvPr id="663" name="Google Shape;663;g497e42bffd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fi-FI" sz="1100" b="0" i="0" u="none" strike="noStrike" cap="none" dirty="0">
                <a:solidFill>
                  <a:srgbClr val="000000"/>
                </a:solidFill>
                <a:effectLst/>
                <a:latin typeface="Arial"/>
                <a:ea typeface="Arial"/>
                <a:cs typeface="Arial"/>
                <a:sym typeface="Arial"/>
              </a:rPr>
              <a:t>Output:</a:t>
            </a:r>
          </a:p>
          <a:p>
            <a:pPr marL="158750" indent="0">
              <a:buNone/>
            </a:pPr>
            <a:r>
              <a:rPr lang="fi-FI" sz="1100" b="0" i="0" u="none" strike="noStrike" cap="none" dirty="0">
                <a:solidFill>
                  <a:srgbClr val="000000"/>
                </a:solidFill>
                <a:effectLst/>
                <a:latin typeface="Arial"/>
                <a:ea typeface="Arial"/>
                <a:cs typeface="Arial"/>
                <a:sym typeface="Arial"/>
              </a:rPr>
              <a:t>111 Karan </a:t>
            </a:r>
          </a:p>
          <a:p>
            <a:pPr marL="158750" indent="0">
              <a:buNone/>
            </a:pPr>
            <a:r>
              <a:rPr lang="fi-FI" sz="1100" b="0" i="0" u="none" strike="noStrike" cap="none" dirty="0">
                <a:solidFill>
                  <a:srgbClr val="000000"/>
                </a:solidFill>
                <a:effectLst/>
                <a:latin typeface="Arial"/>
                <a:ea typeface="Arial"/>
                <a:cs typeface="Arial"/>
                <a:sym typeface="Arial"/>
              </a:rPr>
              <a:t>222 Aryan</a:t>
            </a:r>
          </a:p>
          <a:p>
            <a:pPr marL="0" lvl="0" indent="0" algn="l" rtl="0">
              <a:spcBef>
                <a:spcPts val="0"/>
              </a:spcBef>
              <a:spcAft>
                <a:spcPts val="0"/>
              </a:spcAft>
              <a:buNone/>
            </a:pPr>
            <a:endParaRPr lang="en-GB"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In this example, we are creating the two objects of Student class and initializing the value to these objects by invoking the </a:t>
            </a:r>
            <a:r>
              <a:rPr lang="en-GB" sz="1100" b="0" i="0" u="none" strike="noStrike" cap="none" dirty="0" err="1">
                <a:solidFill>
                  <a:srgbClr val="000000"/>
                </a:solidFill>
                <a:effectLst/>
                <a:latin typeface="Arial"/>
                <a:ea typeface="Arial"/>
                <a:cs typeface="Arial"/>
                <a:sym typeface="Arial"/>
              </a:rPr>
              <a:t>insertRecord</a:t>
            </a:r>
            <a:r>
              <a:rPr lang="en-GB" sz="1100" b="0" i="0" u="none" strike="noStrike" cap="none" dirty="0">
                <a:solidFill>
                  <a:srgbClr val="000000"/>
                </a:solidFill>
                <a:effectLst/>
                <a:latin typeface="Arial"/>
                <a:ea typeface="Arial"/>
                <a:cs typeface="Arial"/>
                <a:sym typeface="Arial"/>
              </a:rPr>
              <a:t> method. Here, we are displaying the state (data) of the objects by invoking the </a:t>
            </a:r>
            <a:r>
              <a:rPr lang="en-GB" sz="1100" b="0" i="0" u="none" strike="noStrike" cap="none" dirty="0" err="1">
                <a:solidFill>
                  <a:srgbClr val="000000"/>
                </a:solidFill>
                <a:effectLst/>
                <a:latin typeface="Arial"/>
                <a:ea typeface="Arial"/>
                <a:cs typeface="Arial"/>
                <a:sym typeface="Arial"/>
              </a:rPr>
              <a:t>displayInformation</a:t>
            </a:r>
            <a:r>
              <a:rPr lang="en-GB" sz="1100" b="0" i="0" u="none" strike="noStrike" cap="none" dirty="0">
                <a:solidFill>
                  <a:srgbClr val="000000"/>
                </a:solidFill>
                <a:effectLst/>
                <a:latin typeface="Arial"/>
                <a:ea typeface="Arial"/>
                <a:cs typeface="Arial"/>
                <a:sym typeface="Arial"/>
              </a:rPr>
              <a:t>() method.</a:t>
            </a:r>
            <a:endParaRPr dirty="0"/>
          </a:p>
        </p:txBody>
      </p:sp>
    </p:spTree>
    <p:extLst>
      <p:ext uri="{BB962C8B-B14F-4D97-AF65-F5344CB8AC3E}">
        <p14:creationId xmlns="" xmlns:p14="http://schemas.microsoft.com/office/powerpoint/2010/main" val="7786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i-FI" sz="1100" b="0" i="0" u="none" strike="noStrike" cap="none" dirty="0">
                <a:solidFill>
                  <a:srgbClr val="000000"/>
                </a:solidFill>
                <a:effectLst/>
                <a:latin typeface="Arial"/>
                <a:ea typeface="Arial"/>
                <a:cs typeface="Arial"/>
                <a:sym typeface="Arial"/>
              </a:rPr>
              <a:t>Output:</a:t>
            </a:r>
          </a:p>
          <a:p>
            <a:pPr marL="158750" indent="0">
              <a:buNone/>
            </a:pPr>
            <a:r>
              <a:rPr lang="fi-FI" sz="1100" b="0" i="0" u="none" strike="noStrike" cap="none" dirty="0">
                <a:solidFill>
                  <a:srgbClr val="000000"/>
                </a:solidFill>
                <a:effectLst/>
                <a:latin typeface="Arial"/>
                <a:ea typeface="Arial"/>
                <a:cs typeface="Arial"/>
                <a:sym typeface="Arial"/>
              </a:rPr>
              <a:t>101 ajeet 45000.0 </a:t>
            </a:r>
          </a:p>
          <a:p>
            <a:pPr marL="158750" indent="0">
              <a:buNone/>
            </a:pPr>
            <a:r>
              <a:rPr lang="fi-FI" sz="1100" b="0" i="0" u="none" strike="noStrike" cap="none" dirty="0">
                <a:solidFill>
                  <a:srgbClr val="000000"/>
                </a:solidFill>
                <a:effectLst/>
                <a:latin typeface="Arial"/>
                <a:ea typeface="Arial"/>
                <a:cs typeface="Arial"/>
                <a:sym typeface="Arial"/>
              </a:rPr>
              <a:t>102 irfan 25000.0 </a:t>
            </a:r>
          </a:p>
          <a:p>
            <a:pPr marL="158750" indent="0">
              <a:buNone/>
            </a:pPr>
            <a:r>
              <a:rPr lang="fi-FI" sz="1100" b="0" i="0" u="none" strike="noStrike" cap="none" dirty="0">
                <a:solidFill>
                  <a:srgbClr val="000000"/>
                </a:solidFill>
                <a:effectLst/>
                <a:latin typeface="Arial"/>
                <a:ea typeface="Arial"/>
                <a:cs typeface="Arial"/>
                <a:sym typeface="Arial"/>
              </a:rPr>
              <a:t>103 nakul 55000.0</a:t>
            </a:r>
          </a:p>
          <a:p>
            <a:pPr marL="158750" indent="0">
              <a:buNone/>
            </a:pPr>
            <a:endParaRPr lang="fi-FI" sz="1100" b="0" i="0" u="none" strike="noStrike" cap="none" dirty="0">
              <a:solidFill>
                <a:srgbClr val="000000"/>
              </a:solidFill>
              <a:effectLst/>
              <a:latin typeface="Arial"/>
              <a:ea typeface="Arial"/>
              <a:cs typeface="Arial"/>
              <a:sym typeface="Arial"/>
            </a:endParaRPr>
          </a:p>
          <a:p>
            <a:pPr marL="158750" indent="0">
              <a:buNone/>
            </a:pPr>
            <a:r>
              <a:rPr lang="en-GB" sz="1100" b="0" i="0" u="none" strike="noStrike" cap="none" dirty="0">
                <a:solidFill>
                  <a:srgbClr val="000000"/>
                </a:solidFill>
                <a:effectLst/>
                <a:latin typeface="Arial"/>
                <a:ea typeface="Arial"/>
                <a:cs typeface="Arial"/>
                <a:sym typeface="Arial"/>
              </a:rPr>
              <a:t>Let's see an example where we are maintaining records of employees.</a:t>
            </a:r>
            <a:endParaRPr lang="fi-FI" sz="1100" b="0" i="0" u="none" strike="noStrike" cap="none" dirty="0">
              <a:solidFill>
                <a:srgbClr val="000000"/>
              </a:solidFill>
              <a:effectLst/>
              <a:latin typeface="Arial"/>
              <a:ea typeface="Arial"/>
              <a:cs typeface="Arial"/>
              <a:sym typeface="Arial"/>
            </a:endParaRPr>
          </a:p>
          <a:p>
            <a:endParaRPr dirty="0"/>
          </a:p>
        </p:txBody>
      </p:sp>
    </p:spTree>
    <p:extLst>
      <p:ext uri="{BB962C8B-B14F-4D97-AF65-F5344CB8AC3E}">
        <p14:creationId xmlns="" xmlns:p14="http://schemas.microsoft.com/office/powerpoint/2010/main" val="1634828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You can also modify attribute values:</a:t>
            </a: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Or override existing values:</a:t>
            </a:r>
            <a:endParaRPr dirty="0"/>
          </a:p>
        </p:txBody>
      </p:sp>
    </p:spTree>
    <p:extLst>
      <p:ext uri="{BB962C8B-B14F-4D97-AF65-F5344CB8AC3E}">
        <p14:creationId xmlns="" xmlns:p14="http://schemas.microsoft.com/office/powerpoint/2010/main" val="873803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Change the value of </a:t>
            </a:r>
            <a:r>
              <a:rPr lang="en-GB" dirty="0"/>
              <a:t>x</a:t>
            </a:r>
            <a:r>
              <a:rPr lang="en-GB" sz="1100" b="0" i="0" u="none" strike="noStrike" cap="none" dirty="0">
                <a:solidFill>
                  <a:srgbClr val="000000"/>
                </a:solidFill>
                <a:effectLst/>
                <a:latin typeface="Arial"/>
                <a:ea typeface="Arial"/>
                <a:cs typeface="Arial"/>
                <a:sym typeface="Arial"/>
              </a:rPr>
              <a:t> to 25:</a:t>
            </a:r>
          </a:p>
          <a:p>
            <a:pPr marL="0" lvl="0" indent="0" algn="l" rtl="0">
              <a:spcBef>
                <a:spcPts val="0"/>
              </a:spcBef>
              <a:spcAft>
                <a:spcPts val="0"/>
              </a:spcAft>
              <a:buNone/>
            </a:pPr>
            <a:endParaRPr lang="en-I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If you don't want the ability to override existing values, declare the attribute as </a:t>
            </a:r>
            <a:r>
              <a:rPr lang="en-GB" dirty="0"/>
              <a:t>final</a:t>
            </a:r>
            <a:r>
              <a:rPr lang="en-GB"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 xmlns:p14="http://schemas.microsoft.com/office/powerpoint/2010/main" val="44949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Example:02</a:t>
            </a:r>
          </a:p>
          <a:p>
            <a:r>
              <a:rPr lang="en-GB" sz="1100" b="0" i="0" u="none" strike="noStrike" cap="none" dirty="0">
                <a:solidFill>
                  <a:srgbClr val="000000"/>
                </a:solidFill>
                <a:effectLst/>
                <a:latin typeface="Arial"/>
                <a:ea typeface="Arial"/>
                <a:cs typeface="Arial"/>
                <a:sym typeface="Arial"/>
              </a:rPr>
              <a:t>A Pen is an object. Its name is Parker; color is silver etc. known as its state. It is used to write, so writing is its behavior.</a:t>
            </a:r>
          </a:p>
          <a:p>
            <a:r>
              <a:rPr lang="en-GB" sz="1100" b="0" i="0" u="none" strike="noStrike" cap="none" dirty="0">
                <a:solidFill>
                  <a:srgbClr val="000000"/>
                </a:solidFill>
                <a:effectLst/>
                <a:latin typeface="Arial"/>
                <a:ea typeface="Arial"/>
                <a:cs typeface="Arial"/>
                <a:sym typeface="Arial"/>
              </a:rPr>
              <a:t>In real-world object and software object have conceptually similar characteristics. In terms of object-oriented programming, software objects also have a state and behavior.</a:t>
            </a:r>
          </a:p>
          <a:p>
            <a:pPr marL="0" lvl="0" indent="0" algn="l" rtl="0">
              <a:spcBef>
                <a:spcPts val="0"/>
              </a:spcBef>
              <a:spcAft>
                <a:spcPts val="0"/>
              </a:spcAft>
              <a:buNone/>
            </a:pPr>
            <a:endParaRPr lang="en-IN" dirty="0"/>
          </a:p>
          <a:p>
            <a:r>
              <a:rPr lang="en-GB" sz="1100" b="0" i="0" u="none" strike="noStrike" cap="none" dirty="0">
                <a:solidFill>
                  <a:srgbClr val="000000"/>
                </a:solidFill>
                <a:effectLst/>
                <a:latin typeface="Arial"/>
                <a:ea typeface="Arial"/>
                <a:cs typeface="Arial"/>
                <a:sym typeface="Arial"/>
              </a:rPr>
              <a:t>The primary purpose of a class is to hold data/information. This is achieved with attributes which are also known as data members.</a:t>
            </a:r>
          </a:p>
          <a:p>
            <a:r>
              <a:rPr lang="en-GB" sz="1100" b="0" i="0" u="none" strike="noStrike" cap="none" dirty="0">
                <a:solidFill>
                  <a:srgbClr val="000000"/>
                </a:solidFill>
                <a:effectLst/>
                <a:latin typeface="Arial"/>
                <a:ea typeface="Arial"/>
                <a:cs typeface="Arial"/>
                <a:sym typeface="Arial"/>
              </a:rPr>
              <a:t>The member functions determine the behavior of the class, i.e. provide a definition for supporting various operations on data held in the form of an object.</a:t>
            </a:r>
          </a:p>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590868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Output: compiler error</a:t>
            </a:r>
          </a:p>
          <a:p>
            <a:pPr marL="158750" indent="0" fontAlgn="base">
              <a:buNone/>
            </a:pPr>
            <a:r>
              <a:rPr lang="en-GB" sz="1100" b="1" i="0" u="none" strike="noStrike" cap="none" dirty="0">
                <a:solidFill>
                  <a:srgbClr val="000000"/>
                </a:solidFill>
                <a:effectLst/>
                <a:latin typeface="Arial"/>
                <a:ea typeface="Arial"/>
                <a:cs typeface="Arial"/>
                <a:sym typeface="Arial"/>
              </a:rPr>
              <a:t>Question 1 Explanation: </a:t>
            </a:r>
          </a:p>
          <a:p>
            <a:pPr fontAlgn="base"/>
            <a:r>
              <a:rPr lang="en-GB" sz="1100" b="0" i="0" u="none" strike="noStrike" cap="none" dirty="0">
                <a:solidFill>
                  <a:srgbClr val="000000"/>
                </a:solidFill>
                <a:effectLst/>
                <a:latin typeface="Arial"/>
                <a:ea typeface="Arial"/>
                <a:cs typeface="Arial"/>
                <a:sym typeface="Arial"/>
              </a:rPr>
              <a:t>t is just a reference, the object referred by t is not allocated any memory. Unlike C++, in Java all non-primitive objects must be explicitly allocated and these objects are allocated on heap. The following is corrected program</a:t>
            </a:r>
          </a:p>
          <a:p>
            <a:pPr fontAlgn="base"/>
            <a:endParaRPr lang="en-IN" sz="1100" b="0" i="0" u="none" strike="noStrike" cap="none" dirty="0">
              <a:solidFill>
                <a:srgbClr val="000000"/>
              </a:solidFill>
              <a:effectLst/>
              <a:latin typeface="Arial"/>
              <a:ea typeface="Arial"/>
              <a:cs typeface="Arial"/>
              <a:sym typeface="Arial"/>
            </a:endParaRPr>
          </a:p>
          <a:p>
            <a:pPr marL="158750" indent="0" fontAlgn="base">
              <a:buNone/>
            </a:pPr>
            <a:r>
              <a:rPr lang="en-IN" sz="1100" b="0" i="0" u="none" strike="noStrike" cap="none" dirty="0">
                <a:solidFill>
                  <a:srgbClr val="000000"/>
                </a:solidFill>
                <a:effectLst/>
                <a:latin typeface="Arial"/>
                <a:ea typeface="Arial"/>
                <a:cs typeface="Arial"/>
                <a:sym typeface="Arial"/>
              </a:rPr>
              <a:t>Output: 0</a:t>
            </a:r>
          </a:p>
          <a:p>
            <a:pPr marL="158750" indent="0" fontAlgn="base">
              <a:buNone/>
            </a:pPr>
            <a:r>
              <a:rPr lang="en-GB" sz="1100" b="1" i="0" u="none" strike="noStrike" cap="none" dirty="0">
                <a:solidFill>
                  <a:srgbClr val="000000"/>
                </a:solidFill>
                <a:effectLst/>
                <a:latin typeface="Arial"/>
                <a:ea typeface="Arial"/>
                <a:cs typeface="Arial"/>
                <a:sym typeface="Arial"/>
              </a:rPr>
              <a:t>Question 2 Explanation: </a:t>
            </a:r>
          </a:p>
          <a:p>
            <a:pPr fontAlgn="base"/>
            <a:r>
              <a:rPr lang="en-GB" sz="1100" b="0" i="0" u="none" strike="noStrike" cap="none" dirty="0">
                <a:solidFill>
                  <a:srgbClr val="000000"/>
                </a:solidFill>
                <a:effectLst/>
                <a:latin typeface="Arial"/>
                <a:ea typeface="Arial"/>
                <a:cs typeface="Arial"/>
                <a:sym typeface="Arial"/>
              </a:rPr>
              <a:t>In Java, fields of classes and objects that do not have an explicit initializer and elements of arrays are automatically initialized with the default value for their type (false for </a:t>
            </a:r>
            <a:r>
              <a:rPr lang="en-GB" sz="1100" b="0" i="0" u="none" strike="noStrike" cap="none" dirty="0" err="1">
                <a:solidFill>
                  <a:srgbClr val="000000"/>
                </a:solidFill>
                <a:effectLst/>
                <a:latin typeface="Arial"/>
                <a:ea typeface="Arial"/>
                <a:cs typeface="Arial"/>
                <a:sym typeface="Arial"/>
              </a:rPr>
              <a:t>boolean</a:t>
            </a:r>
            <a:r>
              <a:rPr lang="en-GB" sz="1100" b="0" i="0" u="none" strike="noStrike" cap="none" dirty="0">
                <a:solidFill>
                  <a:srgbClr val="000000"/>
                </a:solidFill>
                <a:effectLst/>
                <a:latin typeface="Arial"/>
                <a:ea typeface="Arial"/>
                <a:cs typeface="Arial"/>
                <a:sym typeface="Arial"/>
              </a:rPr>
              <a:t>, 0 for all numerical types, null for all reference types). Local variables in Java must be definitely assigned to before they are accessed, or it is a compile error.</a:t>
            </a:r>
          </a:p>
          <a:p>
            <a:pPr fontAlgn="base"/>
            <a:endParaRPr lang="en-GB" sz="1100" b="0" i="0" u="none" strike="noStrike" cap="none" dirty="0">
              <a:solidFill>
                <a:srgbClr val="000000"/>
              </a:solidFill>
              <a:effectLst/>
              <a:latin typeface="Arial"/>
              <a:ea typeface="Arial"/>
              <a:cs typeface="Arial"/>
              <a:sym typeface="Arial"/>
            </a:endParaRPr>
          </a:p>
          <a:p>
            <a:pPr marL="158750" indent="0">
              <a:buNone/>
            </a:pPr>
            <a:endParaRPr dirty="0"/>
          </a:p>
        </p:txBody>
      </p:sp>
    </p:spTree>
    <p:extLst>
      <p:ext uri="{BB962C8B-B14F-4D97-AF65-F5344CB8AC3E}">
        <p14:creationId xmlns="" xmlns:p14="http://schemas.microsoft.com/office/powerpoint/2010/main" val="3117078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N" dirty="0"/>
              <a:t>Output:</a:t>
            </a:r>
            <a:r>
              <a:rPr lang="en-IN" baseline="0" dirty="0"/>
              <a:t> </a:t>
            </a:r>
            <a:r>
              <a:rPr lang="en-GB" sz="1100" b="0" i="0" u="none" strike="noStrike" cap="none" dirty="0" err="1">
                <a:solidFill>
                  <a:srgbClr val="000000"/>
                </a:solidFill>
                <a:effectLst/>
                <a:latin typeface="Arial"/>
                <a:ea typeface="Arial"/>
                <a:cs typeface="Arial"/>
                <a:sym typeface="Arial"/>
              </a:rPr>
              <a:t>dogood</a:t>
            </a:r>
            <a:r>
              <a:rPr lang="en-GB" sz="1100" b="0" i="0" u="none" strike="noStrike" cap="none" dirty="0">
                <a:solidFill>
                  <a:srgbClr val="000000"/>
                </a:solidFill>
                <a:effectLst/>
                <a:latin typeface="Arial"/>
                <a:ea typeface="Arial"/>
                <a:cs typeface="Arial"/>
                <a:sym typeface="Arial"/>
              </a:rPr>
              <a:t> : </a:t>
            </a:r>
            <a:r>
              <a:rPr lang="en-GB" sz="1100" b="0" i="0" u="none" strike="noStrike" cap="none" dirty="0" err="1">
                <a:solidFill>
                  <a:srgbClr val="000000"/>
                </a:solidFill>
                <a:effectLst/>
                <a:latin typeface="Arial"/>
                <a:ea typeface="Arial"/>
                <a:cs typeface="Arial"/>
                <a:sym typeface="Arial"/>
              </a:rPr>
              <a:t>dogood</a:t>
            </a:r>
            <a:endParaRPr dirty="0"/>
          </a:p>
        </p:txBody>
      </p:sp>
    </p:spTree>
    <p:extLst>
      <p:ext uri="{BB962C8B-B14F-4D97-AF65-F5344CB8AC3E}">
        <p14:creationId xmlns="" xmlns:p14="http://schemas.microsoft.com/office/powerpoint/2010/main" val="3764744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497e42bff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497e42bffd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g497e42bffd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497e42bff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497e42bffd_0_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497e42bffd_0_1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497e42bff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497e42bffd_0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g497e42bffd_0_1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497e42bff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497e42bffd_0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g497e42bffd_0_1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pPr marL="0" lvl="0" indent="0" algn="r" rtl="0">
                <a:spcBef>
                  <a:spcPts val="0"/>
                </a:spcBef>
                <a:spcAft>
                  <a:spcPts val="0"/>
                </a:spcAft>
                <a:buNone/>
              </a:pPr>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1" u="none" strike="noStrike" cap="none" dirty="0">
                <a:solidFill>
                  <a:srgbClr val="000000"/>
                </a:solidFill>
                <a:effectLst/>
                <a:latin typeface="Arial"/>
                <a:ea typeface="Arial"/>
                <a:cs typeface="Arial"/>
                <a:sym typeface="Arial"/>
              </a:rPr>
              <a:t>Private</a:t>
            </a:r>
            <a:r>
              <a:rPr lang="en-GB" sz="1100" b="0" i="0" u="none" strike="noStrike" cap="none" dirty="0">
                <a:solidFill>
                  <a:srgbClr val="000000"/>
                </a:solidFill>
                <a:effectLst/>
                <a:latin typeface="Arial"/>
                <a:ea typeface="Arial"/>
                <a:cs typeface="Arial"/>
                <a:sym typeface="Arial"/>
              </a:rPr>
              <a:t>, </a:t>
            </a:r>
            <a:r>
              <a:rPr lang="en-GB" sz="1100" b="0" i="1" u="none" strike="noStrike" cap="none" dirty="0">
                <a:solidFill>
                  <a:srgbClr val="000000"/>
                </a:solidFill>
                <a:effectLst/>
                <a:latin typeface="Arial"/>
                <a:ea typeface="Arial"/>
                <a:cs typeface="Arial"/>
                <a:sym typeface="Arial"/>
              </a:rPr>
              <a:t>Protected</a:t>
            </a:r>
            <a:r>
              <a:rPr lang="en-GB" sz="1100" b="0" i="0" u="none" strike="noStrike" cap="none" dirty="0">
                <a:solidFill>
                  <a:srgbClr val="000000"/>
                </a:solidFill>
                <a:effectLst/>
                <a:latin typeface="Arial"/>
                <a:ea typeface="Arial"/>
                <a:cs typeface="Arial"/>
                <a:sym typeface="Arial"/>
              </a:rPr>
              <a:t>, </a:t>
            </a:r>
            <a:r>
              <a:rPr lang="en-GB" sz="1100" b="0" i="1" u="none" strike="noStrike" cap="none" dirty="0">
                <a:solidFill>
                  <a:srgbClr val="000000"/>
                </a:solidFill>
                <a:effectLst/>
                <a:latin typeface="Arial"/>
                <a:ea typeface="Arial"/>
                <a:cs typeface="Arial"/>
                <a:sym typeface="Arial"/>
              </a:rPr>
              <a:t>Public</a:t>
            </a:r>
            <a:r>
              <a:rPr lang="en-GB" sz="1100" b="0" i="0" u="none" strike="noStrike" cap="none" dirty="0">
                <a:solidFill>
                  <a:srgbClr val="000000"/>
                </a:solidFill>
                <a:effectLst/>
                <a:latin typeface="Arial"/>
                <a:ea typeface="Arial"/>
                <a:cs typeface="Arial"/>
                <a:sym typeface="Arial"/>
              </a:rPr>
              <a:t> is called visibility labels.</a:t>
            </a:r>
          </a:p>
          <a:p>
            <a:r>
              <a:rPr lang="en-GB" sz="1100" b="0" i="0" u="none" strike="noStrike" cap="none" dirty="0">
                <a:solidFill>
                  <a:srgbClr val="000000"/>
                </a:solidFill>
                <a:effectLst/>
                <a:latin typeface="Arial"/>
                <a:ea typeface="Arial"/>
                <a:cs typeface="Arial"/>
                <a:sym typeface="Arial"/>
              </a:rPr>
              <a:t>The members that are declared private can be accessed only from within the class.</a:t>
            </a:r>
          </a:p>
          <a:p>
            <a:r>
              <a:rPr lang="en-GB" sz="1100" b="0" i="0" u="none" strike="noStrike" cap="none" dirty="0">
                <a:solidFill>
                  <a:srgbClr val="000000"/>
                </a:solidFill>
                <a:effectLst/>
                <a:latin typeface="Arial"/>
                <a:ea typeface="Arial"/>
                <a:cs typeface="Arial"/>
                <a:sym typeface="Arial"/>
              </a:rPr>
              <a:t>Public members can be accessed from outside the class also.</a:t>
            </a:r>
          </a:p>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634279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1" u="none" strike="noStrike" cap="none" dirty="0">
                <a:solidFill>
                  <a:srgbClr val="000000"/>
                </a:solidFill>
                <a:effectLst/>
                <a:latin typeface="Arial"/>
                <a:ea typeface="Arial"/>
                <a:cs typeface="Arial"/>
                <a:sym typeface="Arial"/>
              </a:rPr>
              <a:t>Private</a:t>
            </a:r>
            <a:r>
              <a:rPr lang="en-GB" sz="1100" b="0" i="0" u="none" strike="noStrike" cap="none" dirty="0">
                <a:solidFill>
                  <a:srgbClr val="000000"/>
                </a:solidFill>
                <a:effectLst/>
                <a:latin typeface="Arial"/>
                <a:ea typeface="Arial"/>
                <a:cs typeface="Arial"/>
                <a:sym typeface="Arial"/>
              </a:rPr>
              <a:t>, </a:t>
            </a:r>
            <a:r>
              <a:rPr lang="en-GB" sz="1100" b="0" i="1" u="none" strike="noStrike" cap="none" dirty="0">
                <a:solidFill>
                  <a:srgbClr val="000000"/>
                </a:solidFill>
                <a:effectLst/>
                <a:latin typeface="Arial"/>
                <a:ea typeface="Arial"/>
                <a:cs typeface="Arial"/>
                <a:sym typeface="Arial"/>
              </a:rPr>
              <a:t>Protected</a:t>
            </a:r>
            <a:r>
              <a:rPr lang="en-GB" sz="1100" b="0" i="0" u="none" strike="noStrike" cap="none" dirty="0">
                <a:solidFill>
                  <a:srgbClr val="000000"/>
                </a:solidFill>
                <a:effectLst/>
                <a:latin typeface="Arial"/>
                <a:ea typeface="Arial"/>
                <a:cs typeface="Arial"/>
                <a:sym typeface="Arial"/>
              </a:rPr>
              <a:t>, </a:t>
            </a:r>
            <a:r>
              <a:rPr lang="en-GB" sz="1100" b="0" i="1" u="none" strike="noStrike" cap="none" dirty="0">
                <a:solidFill>
                  <a:srgbClr val="000000"/>
                </a:solidFill>
                <a:effectLst/>
                <a:latin typeface="Arial"/>
                <a:ea typeface="Arial"/>
                <a:cs typeface="Arial"/>
                <a:sym typeface="Arial"/>
              </a:rPr>
              <a:t>Public</a:t>
            </a:r>
            <a:r>
              <a:rPr lang="en-GB" sz="1100" b="0" i="0" u="none" strike="noStrike" cap="none" dirty="0">
                <a:solidFill>
                  <a:srgbClr val="000000"/>
                </a:solidFill>
                <a:effectLst/>
                <a:latin typeface="Arial"/>
                <a:ea typeface="Arial"/>
                <a:cs typeface="Arial"/>
                <a:sym typeface="Arial"/>
              </a:rPr>
              <a:t> is called visibility labels.</a:t>
            </a:r>
          </a:p>
          <a:p>
            <a:r>
              <a:rPr lang="en-GB" sz="1100" b="0" i="0" u="none" strike="noStrike" cap="none" dirty="0">
                <a:solidFill>
                  <a:srgbClr val="000000"/>
                </a:solidFill>
                <a:effectLst/>
                <a:latin typeface="Arial"/>
                <a:ea typeface="Arial"/>
                <a:cs typeface="Arial"/>
                <a:sym typeface="Arial"/>
              </a:rPr>
              <a:t>The members that are declared private can be accessed only from within the class.</a:t>
            </a:r>
          </a:p>
          <a:p>
            <a:r>
              <a:rPr lang="en-GB" sz="1100" b="0" i="0" u="none" strike="noStrike" cap="none" dirty="0">
                <a:solidFill>
                  <a:srgbClr val="000000"/>
                </a:solidFill>
                <a:effectLst/>
                <a:latin typeface="Arial"/>
                <a:ea typeface="Arial"/>
                <a:cs typeface="Arial"/>
                <a:sym typeface="Arial"/>
              </a:rPr>
              <a:t>Public members can be accessed from outside the class also.</a:t>
            </a:r>
          </a:p>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21330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54738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28722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Example:01</a:t>
            </a:r>
            <a:r>
              <a:rPr lang="en-GB" sz="1100" b="0" i="0" u="none" strike="noStrike" cap="none" baseline="0" dirty="0">
                <a:solidFill>
                  <a:srgbClr val="000000"/>
                </a:solidFill>
                <a:effectLst/>
                <a:latin typeface="Arial"/>
                <a:ea typeface="Arial"/>
                <a:cs typeface="Arial"/>
                <a:sym typeface="Arial"/>
              </a:rPr>
              <a:t> </a:t>
            </a:r>
            <a:r>
              <a:rPr lang="en-GB" sz="1100" b="0" i="0" u="none" strike="noStrike" cap="none" dirty="0">
                <a:solidFill>
                  <a:srgbClr val="000000"/>
                </a:solidFill>
                <a:effectLst/>
                <a:latin typeface="Arial"/>
                <a:ea typeface="Arial"/>
                <a:cs typeface="Arial"/>
                <a:sym typeface="Arial"/>
              </a:rPr>
              <a:t>Create an object called "</a:t>
            </a:r>
            <a:r>
              <a:rPr lang="en-GB" dirty="0"/>
              <a:t>myObj</a:t>
            </a:r>
            <a:r>
              <a:rPr lang="en-GB" sz="1100" b="0" i="0" u="none" strike="noStrike" cap="none" dirty="0">
                <a:solidFill>
                  <a:srgbClr val="000000"/>
                </a:solidFill>
                <a:effectLst/>
                <a:latin typeface="Arial"/>
                <a:ea typeface="Arial"/>
                <a:cs typeface="Arial"/>
                <a:sym typeface="Arial"/>
              </a:rPr>
              <a:t>" and print the value of x:</a:t>
            </a:r>
          </a:p>
          <a:p>
            <a:pPr marL="0" lvl="0" indent="0" algn="l" rtl="0">
              <a:spcBef>
                <a:spcPts val="0"/>
              </a:spcBef>
              <a:spcAft>
                <a:spcPts val="0"/>
              </a:spcAft>
              <a:buNone/>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Example:02</a:t>
            </a:r>
            <a:r>
              <a:rPr lang="en-GB" sz="1100" b="0" i="0" u="none" strike="noStrike" cap="none" baseline="0" dirty="0">
                <a:solidFill>
                  <a:srgbClr val="000000"/>
                </a:solidFill>
                <a:effectLst/>
                <a:latin typeface="Arial"/>
                <a:ea typeface="Arial"/>
                <a:cs typeface="Arial"/>
                <a:sym typeface="Arial"/>
              </a:rPr>
              <a:t> </a:t>
            </a:r>
            <a:r>
              <a:rPr lang="en-GB" sz="1100" b="0" i="0" u="none" strike="noStrike" cap="none" dirty="0">
                <a:solidFill>
                  <a:srgbClr val="000000"/>
                </a:solidFill>
                <a:effectLst/>
                <a:latin typeface="Arial"/>
                <a:ea typeface="Arial"/>
                <a:cs typeface="Arial"/>
                <a:sym typeface="Arial"/>
              </a:rPr>
              <a:t>You can create multiple objects of one class:</a:t>
            </a:r>
          </a:p>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68296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You can also create an object of a class and access it in another class. This is often used for better organization of classes (one class has all the attributes and methods, while the other class holds the main() method (code to be executed)).</a:t>
            </a:r>
          </a:p>
          <a:p>
            <a:r>
              <a:rPr lang="en-GB" sz="1100" b="0" i="0" u="none" strike="noStrike" cap="none" dirty="0">
                <a:solidFill>
                  <a:srgbClr val="000000"/>
                </a:solidFill>
                <a:effectLst/>
                <a:latin typeface="Arial"/>
                <a:ea typeface="Arial"/>
                <a:cs typeface="Arial"/>
                <a:sym typeface="Arial"/>
              </a:rPr>
              <a:t>Remember that the name of the java file should match the class name. In this example, we have created two files in the same directory/folder:</a:t>
            </a:r>
          </a:p>
          <a:p>
            <a:r>
              <a:rPr lang="en-GB" sz="1100" b="0" i="0" u="none" strike="noStrike" cap="none" dirty="0">
                <a:solidFill>
                  <a:srgbClr val="000000"/>
                </a:solidFill>
                <a:effectLst/>
                <a:latin typeface="Arial"/>
                <a:ea typeface="Arial"/>
                <a:cs typeface="Arial"/>
                <a:sym typeface="Arial"/>
              </a:rPr>
              <a:t>MyClass.java</a:t>
            </a:r>
          </a:p>
          <a:p>
            <a:r>
              <a:rPr lang="en-GB" sz="1100" b="0" i="0" u="none" strike="noStrike" cap="none" dirty="0">
                <a:solidFill>
                  <a:srgbClr val="000000"/>
                </a:solidFill>
                <a:effectLst/>
                <a:latin typeface="Arial"/>
                <a:ea typeface="Arial"/>
                <a:cs typeface="Arial"/>
                <a:sym typeface="Arial"/>
              </a:rPr>
              <a:t>OtherClass.java</a:t>
            </a:r>
          </a:p>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95191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CREATE AN OBJECT</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825245"/>
            <a:ext cx="8520600" cy="3182679"/>
          </a:xfrm>
        </p:spPr>
        <p:txBody>
          <a:bodyPr/>
          <a:lstStyle/>
          <a:p>
            <a:pPr marL="114300" indent="0">
              <a:lnSpc>
                <a:spcPct val="150000"/>
              </a:lnSpc>
              <a:buNone/>
            </a:pPr>
            <a:r>
              <a:rPr lang="en-GB" b="1" dirty="0">
                <a:solidFill>
                  <a:schemeClr val="tx1"/>
                </a:solidFill>
                <a:latin typeface="+mn-lt"/>
                <a:ea typeface="Roboto" pitchFamily="2" charset="0"/>
              </a:rPr>
              <a:t>Using Multiple Classes</a:t>
            </a:r>
          </a:p>
          <a:p>
            <a:pPr marL="114300" indent="0">
              <a:lnSpc>
                <a:spcPct val="150000"/>
              </a:lnSpc>
              <a:buClrTx/>
              <a:buFont typeface="Arial" pitchFamily="34" charset="0"/>
              <a:buChar char="•"/>
            </a:pPr>
            <a:r>
              <a:rPr lang="en-GB" dirty="0">
                <a:solidFill>
                  <a:schemeClr val="tx1"/>
                </a:solidFill>
                <a:latin typeface="+mn-lt"/>
                <a:ea typeface="Roboto" pitchFamily="2" charset="0"/>
              </a:rPr>
              <a:t>    Create an object of a class and access it in another class.</a:t>
            </a:r>
          </a:p>
          <a:p>
            <a:pPr>
              <a:lnSpc>
                <a:spcPct val="150000"/>
              </a:lnSpc>
              <a:buNone/>
            </a:pPr>
            <a:endParaRPr lang="en-GB" dirty="0">
              <a:solidFill>
                <a:schemeClr val="tx1"/>
              </a:solidFill>
              <a:latin typeface="+mn-lt"/>
              <a:ea typeface="Roboto" pitchFamily="2" charset="0"/>
            </a:endParaRPr>
          </a:p>
          <a:p>
            <a:pPr marL="114300" indent="0">
              <a:lnSpc>
                <a:spcPct val="150000"/>
              </a:lnSpc>
              <a:buNone/>
            </a:pPr>
            <a:r>
              <a:rPr lang="en-GB" dirty="0">
                <a:solidFill>
                  <a:schemeClr val="tx1"/>
                </a:solidFill>
                <a:latin typeface="+mn-lt"/>
                <a:ea typeface="Roboto" pitchFamily="2" charset="0"/>
              </a:rPr>
              <a:t>       </a:t>
            </a:r>
            <a:r>
              <a:rPr lang="en-GB" b="1" dirty="0">
                <a:solidFill>
                  <a:schemeClr val="tx1"/>
                </a:solidFill>
                <a:latin typeface="+mn-lt"/>
                <a:ea typeface="Roboto" pitchFamily="2" charset="0"/>
              </a:rPr>
              <a:t>Myclass.java	                                </a:t>
            </a:r>
            <a:r>
              <a:rPr lang="en-GB" dirty="0">
                <a:solidFill>
                  <a:schemeClr val="tx1"/>
                </a:solidFill>
                <a:latin typeface="+mn-lt"/>
                <a:ea typeface="Roboto" pitchFamily="2" charset="0"/>
              </a:rPr>
              <a:t>    </a:t>
            </a:r>
            <a:r>
              <a:rPr lang="en-GB" b="1" dirty="0">
                <a:solidFill>
                  <a:schemeClr val="tx1"/>
                </a:solidFill>
                <a:latin typeface="+mn-lt"/>
                <a:ea typeface="Roboto" pitchFamily="2" charset="0"/>
              </a:rPr>
              <a:t>Mainclass.java</a:t>
            </a:r>
          </a:p>
          <a:p>
            <a:pPr marL="114300" indent="0">
              <a:lnSpc>
                <a:spcPct val="150000"/>
              </a:lnSpc>
              <a:buNone/>
            </a:pPr>
            <a:endParaRPr lang="en-GB" sz="1600" dirty="0">
              <a:solidFill>
                <a:schemeClr val="tx1"/>
              </a:solidFill>
              <a:latin typeface="Roboto" pitchFamily="2" charset="0"/>
              <a:ea typeface="Roboto" pitchFamily="2" charset="0"/>
            </a:endParaRPr>
          </a:p>
          <a:p>
            <a:pPr>
              <a:lnSpc>
                <a:spcPct val="150000"/>
              </a:lnSpc>
            </a:pPr>
            <a:endParaRPr lang="en-GB" sz="1600" dirty="0">
              <a:solidFill>
                <a:schemeClr val="tx1"/>
              </a:solidFill>
              <a:latin typeface="Roboto" pitchFamily="2" charset="0"/>
              <a:ea typeface="Roboto" pitchFamily="2" charset="0"/>
            </a:endParaRPr>
          </a:p>
          <a:p>
            <a:pPr marL="114300" indent="0">
              <a:lnSpc>
                <a:spcPct val="150000"/>
              </a:lnSpc>
              <a:buNone/>
            </a:pPr>
            <a:endParaRPr lang="en-IN" sz="1600" dirty="0">
              <a:solidFill>
                <a:schemeClr val="tx1"/>
              </a:solidFill>
              <a:latin typeface="Roboto" pitchFamily="2" charset="0"/>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2" name="Table 1"/>
          <p:cNvGraphicFramePr>
            <a:graphicFrameLocks noGrp="1"/>
          </p:cNvGraphicFramePr>
          <p:nvPr>
            <p:extLst>
              <p:ext uri="{D42A27DB-BD31-4B8C-83A1-F6EECF244321}">
                <p14:modId xmlns="" xmlns:p14="http://schemas.microsoft.com/office/powerpoint/2010/main" val="3006246487"/>
              </p:ext>
            </p:extLst>
          </p:nvPr>
        </p:nvGraphicFramePr>
        <p:xfrm>
          <a:off x="636640" y="2587054"/>
          <a:ext cx="7896528" cy="1737360"/>
        </p:xfrm>
        <a:graphic>
          <a:graphicData uri="http://schemas.openxmlformats.org/drawingml/2006/table">
            <a:tbl>
              <a:tblPr firstRow="1" bandRow="1">
                <a:tableStyleId>{2D5ABB26-0587-4C30-8999-92F81FD0307C}</a:tableStyleId>
              </a:tblPr>
              <a:tblGrid>
                <a:gridCol w="2554032">
                  <a:extLst>
                    <a:ext uri="{9D8B030D-6E8A-4147-A177-3AD203B41FA5}">
                      <a16:colId xmlns="" xmlns:a16="http://schemas.microsoft.com/office/drawing/2014/main" val="20000"/>
                    </a:ext>
                  </a:extLst>
                </a:gridCol>
                <a:gridCol w="5342496">
                  <a:extLst>
                    <a:ext uri="{9D8B030D-6E8A-4147-A177-3AD203B41FA5}">
                      <a16:colId xmlns="" xmlns:a16="http://schemas.microsoft.com/office/drawing/2014/main" val="20001"/>
                    </a:ext>
                  </a:extLst>
                </a:gridCol>
              </a:tblGrid>
              <a:tr h="370840">
                <a:tc>
                  <a:txBody>
                    <a:bodyPr/>
                    <a:lstStyle/>
                    <a:p>
                      <a:r>
                        <a:rPr lang="en-IN" sz="1800" u="none" strike="noStrike" cap="none" dirty="0">
                          <a:effectLst/>
                          <a:latin typeface="+mn-lt"/>
                          <a:sym typeface="Arial"/>
                        </a:rPr>
                        <a:t>public  class  </a:t>
                      </a:r>
                      <a:r>
                        <a:rPr lang="en-IN" sz="1800" u="none" strike="noStrike" cap="none" dirty="0" err="1">
                          <a:effectLst/>
                          <a:latin typeface="+mn-lt"/>
                          <a:sym typeface="Arial"/>
                        </a:rPr>
                        <a:t>Myclass</a:t>
                      </a:r>
                      <a:r>
                        <a:rPr lang="en-IN" sz="1800" u="none" strike="noStrike" cap="none" dirty="0">
                          <a:effectLst/>
                          <a:latin typeface="+mn-lt"/>
                          <a:sym typeface="Arial"/>
                        </a:rPr>
                        <a:t> {</a:t>
                      </a:r>
                    </a:p>
                    <a:p>
                      <a:r>
                        <a:rPr lang="en-IN" sz="1800" u="none" strike="noStrike" cap="none" dirty="0">
                          <a:effectLst/>
                          <a:latin typeface="+mn-lt"/>
                          <a:sym typeface="Arial"/>
                        </a:rPr>
                        <a:t>    </a:t>
                      </a:r>
                      <a:r>
                        <a:rPr lang="en-IN" sz="1800" u="none" strike="noStrike" cap="none" dirty="0" err="1">
                          <a:effectLst/>
                          <a:latin typeface="+mn-lt"/>
                          <a:sym typeface="Arial"/>
                        </a:rPr>
                        <a:t>int</a:t>
                      </a:r>
                      <a:r>
                        <a:rPr lang="en-IN" sz="1800" u="none" strike="noStrike" cap="none" dirty="0">
                          <a:effectLst/>
                          <a:latin typeface="+mn-lt"/>
                          <a:sym typeface="Arial"/>
                        </a:rPr>
                        <a:t>  x =  5;</a:t>
                      </a:r>
                    </a:p>
                    <a:p>
                      <a:r>
                        <a:rPr lang="en-IN"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u="none" strike="noStrike" cap="none" dirty="0">
                          <a:effectLst/>
                          <a:latin typeface="+mn-lt"/>
                          <a:sym typeface="Arial"/>
                        </a:rPr>
                        <a:t>class  Main {</a:t>
                      </a:r>
                    </a:p>
                    <a:p>
                      <a:r>
                        <a:rPr lang="en-GB" sz="1800" u="none" strike="noStrike" cap="none" dirty="0">
                          <a:effectLst/>
                          <a:latin typeface="+mn-lt"/>
                          <a:sym typeface="Arial"/>
                        </a:rPr>
                        <a:t>    public  static  void  main(String[] </a:t>
                      </a:r>
                      <a:r>
                        <a:rPr lang="en-GB" sz="1800" u="none" strike="noStrike" cap="none" dirty="0" err="1">
                          <a:effectLst/>
                          <a:latin typeface="+mn-lt"/>
                          <a:sym typeface="Arial"/>
                        </a:rPr>
                        <a:t>args</a:t>
                      </a:r>
                      <a:r>
                        <a:rPr lang="en-GB" sz="1800" u="none" strike="noStrike" cap="none" dirty="0">
                          <a:effectLst/>
                          <a:latin typeface="+mn-lt"/>
                          <a:sym typeface="Arial"/>
                        </a:rPr>
                        <a:t>) {</a:t>
                      </a:r>
                    </a:p>
                    <a:p>
                      <a:r>
                        <a:rPr lang="en-GB" sz="1800" u="none" strike="noStrike" cap="none" dirty="0">
                          <a:effectLst/>
                          <a:latin typeface="+mn-lt"/>
                          <a:sym typeface="Arial"/>
                        </a:rPr>
                        <a:t>        </a:t>
                      </a:r>
                      <a:r>
                        <a:rPr lang="en-GB" sz="1800" u="none" strike="noStrike" cap="none" dirty="0" err="1">
                          <a:effectLst/>
                          <a:latin typeface="+mn-lt"/>
                          <a:sym typeface="Arial"/>
                        </a:rPr>
                        <a:t>MyClass</a:t>
                      </a:r>
                      <a:r>
                        <a:rPr lang="en-GB" sz="1800" u="none" strike="noStrike" cap="none" dirty="0">
                          <a:effectLst/>
                          <a:latin typeface="+mn-lt"/>
                          <a:sym typeface="Arial"/>
                        </a:rPr>
                        <a:t>  </a:t>
                      </a:r>
                      <a:r>
                        <a:rPr lang="en-GB" sz="1800" u="none" strike="noStrike" cap="none" dirty="0" err="1">
                          <a:effectLst/>
                          <a:latin typeface="+mn-lt"/>
                          <a:sym typeface="Arial"/>
                        </a:rPr>
                        <a:t>myObj</a:t>
                      </a:r>
                      <a:r>
                        <a:rPr lang="en-GB" sz="1800" u="none" strike="noStrike" cap="none" dirty="0">
                          <a:effectLst/>
                          <a:latin typeface="+mn-lt"/>
                          <a:sym typeface="Arial"/>
                        </a:rPr>
                        <a:t>  =  new  </a:t>
                      </a:r>
                      <a:r>
                        <a:rPr lang="en-GB" sz="1800" u="none" strike="noStrike" cap="none" dirty="0" err="1">
                          <a:effectLst/>
                          <a:latin typeface="+mn-lt"/>
                          <a:sym typeface="Arial"/>
                        </a:rPr>
                        <a:t>MyClass</a:t>
                      </a:r>
                      <a:r>
                        <a:rPr lang="en-GB" sz="1800" u="none" strike="noStrike" cap="none" dirty="0">
                          <a:effectLst/>
                          <a:latin typeface="+mn-lt"/>
                          <a:sym typeface="Arial"/>
                        </a:rPr>
                        <a:t>();</a:t>
                      </a: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myObj.x</a:t>
                      </a:r>
                      <a:r>
                        <a:rPr lang="en-GB" sz="1800" u="none" strike="noStrike" cap="none" dirty="0">
                          <a:effectLst/>
                          <a:latin typeface="+mn-lt"/>
                          <a:sym typeface="Arial"/>
                        </a:rPr>
                        <a:t>);</a:t>
                      </a:r>
                    </a:p>
                    <a:p>
                      <a:r>
                        <a:rPr lang="en-GB" sz="1800" u="none" strike="noStrike" cap="none" dirty="0">
                          <a:effectLst/>
                          <a:latin typeface="+mn-lt"/>
                          <a:sym typeface="Arial"/>
                        </a:rPr>
                        <a:t>    }</a:t>
                      </a:r>
                    </a:p>
                    <a:p>
                      <a:r>
                        <a:rPr lang="en-GB"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51213568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3408059"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3 WAYS TO INITIALIZE OBJECT</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a:lnSpc>
                <a:spcPct val="200000"/>
              </a:lnSpc>
              <a:buClrTx/>
              <a:buFont typeface="Arial" pitchFamily="34" charset="0"/>
              <a:buChar char="•"/>
            </a:pPr>
            <a:r>
              <a:rPr lang="en-GB" dirty="0">
                <a:solidFill>
                  <a:schemeClr val="tx1"/>
                </a:solidFill>
                <a:latin typeface="+mn-lt"/>
                <a:ea typeface="Roboto" panose="020B0604020202020204" charset="0"/>
              </a:rPr>
              <a:t>By reference variable</a:t>
            </a:r>
          </a:p>
          <a:p>
            <a:pPr>
              <a:lnSpc>
                <a:spcPct val="200000"/>
              </a:lnSpc>
              <a:buClrTx/>
              <a:buFont typeface="Arial" pitchFamily="34" charset="0"/>
              <a:buChar char="•"/>
            </a:pPr>
            <a:r>
              <a:rPr lang="en-GB" dirty="0">
                <a:solidFill>
                  <a:schemeClr val="tx1"/>
                </a:solidFill>
                <a:latin typeface="+mn-lt"/>
                <a:ea typeface="Roboto" panose="020B0604020202020204" charset="0"/>
              </a:rPr>
              <a:t>By method</a:t>
            </a:r>
          </a:p>
          <a:p>
            <a:pPr>
              <a:lnSpc>
                <a:spcPct val="200000"/>
              </a:lnSpc>
              <a:buClrTx/>
              <a:buFont typeface="Arial" pitchFamily="34" charset="0"/>
              <a:buChar char="•"/>
            </a:pPr>
            <a:r>
              <a:rPr lang="en-GB" dirty="0">
                <a:solidFill>
                  <a:schemeClr val="tx1"/>
                </a:solidFill>
                <a:latin typeface="+mn-lt"/>
                <a:ea typeface="Roboto" panose="020B0604020202020204" charset="0"/>
              </a:rPr>
              <a:t>By constructor</a:t>
            </a:r>
          </a:p>
        </p:txBody>
      </p:sp>
      <p:pic>
        <p:nvPicPr>
          <p:cNvPr id="7"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8"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1934324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4318542"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INITIALIZE OBJECT - </a:t>
            </a:r>
            <a:r>
              <a:rPr lang="en-GB" sz="1600" b="1" dirty="0">
                <a:solidFill>
                  <a:schemeClr val="bg1"/>
                </a:solidFill>
                <a:latin typeface="Roboto" panose="020B0604020202020204" charset="0"/>
                <a:ea typeface="Roboto" panose="020B0604020202020204" charset="0"/>
              </a:rPr>
              <a:t>THROUGH REFERENCE</a:t>
            </a:r>
            <a:r>
              <a:rPr lang="en-GB" sz="1600" b="1" dirty="0">
                <a:solidFill>
                  <a:schemeClr val="bg1"/>
                </a:solidFill>
                <a:latin typeface="Roboto" pitchFamily="2" charset="0"/>
                <a:ea typeface="Roboto" pitchFamily="2" charset="0"/>
              </a:rPr>
              <a:t> </a:t>
            </a:r>
          </a:p>
        </p:txBody>
      </p:sp>
      <p:graphicFrame>
        <p:nvGraphicFramePr>
          <p:cNvPr id="2" name="Table 1"/>
          <p:cNvGraphicFramePr>
            <a:graphicFrameLocks noGrp="1"/>
          </p:cNvGraphicFramePr>
          <p:nvPr>
            <p:extLst>
              <p:ext uri="{D42A27DB-BD31-4B8C-83A1-F6EECF244321}">
                <p14:modId xmlns="" xmlns:p14="http://schemas.microsoft.com/office/powerpoint/2010/main" val="2333488956"/>
              </p:ext>
            </p:extLst>
          </p:nvPr>
        </p:nvGraphicFramePr>
        <p:xfrm>
          <a:off x="229950" y="1071393"/>
          <a:ext cx="7863726" cy="3129904"/>
        </p:xfrm>
        <a:graphic>
          <a:graphicData uri="http://schemas.openxmlformats.org/drawingml/2006/table">
            <a:tbl>
              <a:tblPr firstRow="1" bandRow="1">
                <a:tableStyleId>{2D5ABB26-0587-4C30-8999-92F81FD0307C}</a:tableStyleId>
              </a:tblPr>
              <a:tblGrid>
                <a:gridCol w="2259540">
                  <a:extLst>
                    <a:ext uri="{9D8B030D-6E8A-4147-A177-3AD203B41FA5}">
                      <a16:colId xmlns="" xmlns:a16="http://schemas.microsoft.com/office/drawing/2014/main" val="20000"/>
                    </a:ext>
                  </a:extLst>
                </a:gridCol>
                <a:gridCol w="5604186">
                  <a:extLst>
                    <a:ext uri="{9D8B030D-6E8A-4147-A177-3AD203B41FA5}">
                      <a16:colId xmlns="" xmlns:a16="http://schemas.microsoft.com/office/drawing/2014/main" val="20001"/>
                    </a:ext>
                  </a:extLst>
                </a:gridCol>
              </a:tblGrid>
              <a:tr h="3129904">
                <a:tc>
                  <a:txBody>
                    <a:bodyPr/>
                    <a:lstStyle/>
                    <a:p>
                      <a:r>
                        <a:rPr lang="en-IN" sz="1800" u="none" strike="noStrike" cap="none" dirty="0">
                          <a:effectLst/>
                          <a:latin typeface="+mn-lt"/>
                          <a:cs typeface="Times New Roman" pitchFamily="18" charset="0"/>
                          <a:sym typeface="Arial"/>
                        </a:rPr>
                        <a:t>class  Student {  </a:t>
                      </a:r>
                    </a:p>
                    <a:p>
                      <a:r>
                        <a:rPr lang="en-IN" sz="1800" u="none" strike="noStrike" cap="none" dirty="0">
                          <a:effectLst/>
                          <a:latin typeface="+mn-lt"/>
                          <a:cs typeface="Times New Roman" pitchFamily="18" charset="0"/>
                          <a:sym typeface="Arial"/>
                        </a:rPr>
                        <a:t>    </a:t>
                      </a:r>
                      <a:r>
                        <a:rPr lang="en-IN" sz="1800" u="none" strike="noStrike" cap="none" dirty="0" err="1">
                          <a:effectLst/>
                          <a:latin typeface="+mn-lt"/>
                          <a:cs typeface="Times New Roman" pitchFamily="18" charset="0"/>
                          <a:sym typeface="Arial"/>
                        </a:rPr>
                        <a:t>int</a:t>
                      </a:r>
                      <a:r>
                        <a:rPr lang="en-IN" sz="1800" u="none" strike="noStrike" cap="none" dirty="0">
                          <a:effectLst/>
                          <a:latin typeface="+mn-lt"/>
                          <a:cs typeface="Times New Roman" pitchFamily="18" charset="0"/>
                          <a:sym typeface="Arial"/>
                        </a:rPr>
                        <a:t>  id;  </a:t>
                      </a:r>
                    </a:p>
                    <a:p>
                      <a:r>
                        <a:rPr lang="en-IN" sz="1800" u="none" strike="noStrike" cap="none" dirty="0">
                          <a:effectLst/>
                          <a:latin typeface="+mn-lt"/>
                          <a:cs typeface="Times New Roman" pitchFamily="18" charset="0"/>
                          <a:sym typeface="Arial"/>
                        </a:rPr>
                        <a:t>    String  name;  </a:t>
                      </a:r>
                    </a:p>
                    <a:p>
                      <a:endParaRPr lang="en-GB" sz="1800" dirty="0">
                        <a:latin typeface="+mn-lt"/>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u="none" strike="noStrike" cap="none" dirty="0">
                          <a:effectLst/>
                          <a:latin typeface="+mn-lt"/>
                          <a:cs typeface="Times New Roman" pitchFamily="18" charset="0"/>
                          <a:sym typeface="Arial"/>
                        </a:rPr>
                        <a:t>public  static  void  main(String  </a:t>
                      </a:r>
                      <a:r>
                        <a:rPr lang="en-GB" sz="1800" u="none" strike="noStrike" cap="none" dirty="0" err="1">
                          <a:effectLst/>
                          <a:latin typeface="+mn-lt"/>
                          <a:cs typeface="Times New Roman" pitchFamily="18" charset="0"/>
                          <a:sym typeface="Arial"/>
                        </a:rPr>
                        <a:t>args</a:t>
                      </a:r>
                      <a:r>
                        <a:rPr lang="en-GB" sz="1800" u="none" strike="noStrike" cap="none" dirty="0">
                          <a:effectLst/>
                          <a:latin typeface="+mn-lt"/>
                          <a:cs typeface="Times New Roman" pitchFamily="18" charset="0"/>
                          <a:sym typeface="Arial"/>
                        </a:rPr>
                        <a:t>[])</a:t>
                      </a:r>
                    </a:p>
                    <a:p>
                      <a:r>
                        <a:rPr lang="en-GB" sz="1800" u="none" strike="noStrike" cap="none" dirty="0">
                          <a:effectLst/>
                          <a:latin typeface="+mn-lt"/>
                          <a:cs typeface="Times New Roman" pitchFamily="18" charset="0"/>
                          <a:sym typeface="Arial"/>
                        </a:rPr>
                        <a:t> {  </a:t>
                      </a:r>
                    </a:p>
                    <a:p>
                      <a:r>
                        <a:rPr lang="en-GB" sz="1800" u="none" strike="noStrike" cap="none" dirty="0">
                          <a:effectLst/>
                          <a:latin typeface="+mn-lt"/>
                          <a:cs typeface="Times New Roman" pitchFamily="18" charset="0"/>
                          <a:sym typeface="Arial"/>
                        </a:rPr>
                        <a:t>        Student  s1 = new  Student();</a:t>
                      </a:r>
                    </a:p>
                    <a:p>
                      <a:r>
                        <a:rPr lang="en-GB" sz="1800" u="none" strike="noStrike" cap="none" dirty="0">
                          <a:effectLst/>
                          <a:latin typeface="+mn-lt"/>
                          <a:cs typeface="Times New Roman" pitchFamily="18" charset="0"/>
                          <a:sym typeface="Arial"/>
                        </a:rPr>
                        <a:t>        s1.id = 101;</a:t>
                      </a:r>
                    </a:p>
                    <a:p>
                      <a:r>
                        <a:rPr lang="en-GB" sz="1800" u="none" strike="noStrike" cap="none" dirty="0">
                          <a:effectLst/>
                          <a:latin typeface="+mn-lt"/>
                          <a:cs typeface="Times New Roman" pitchFamily="18" charset="0"/>
                          <a:sym typeface="Arial"/>
                        </a:rPr>
                        <a:t>        s1.name = “nepotism";</a:t>
                      </a:r>
                    </a:p>
                    <a:p>
                      <a:r>
                        <a:rPr lang="en-GB" sz="1800" u="none" strike="noStrike" cap="none" dirty="0">
                          <a:effectLst/>
                          <a:latin typeface="+mn-lt"/>
                          <a:cs typeface="Times New Roman" pitchFamily="18" charset="0"/>
                          <a:sym typeface="Arial"/>
                        </a:rPr>
                        <a:t>        </a:t>
                      </a:r>
                      <a:r>
                        <a:rPr lang="en-GB" sz="1800" u="none" strike="noStrike" cap="none" dirty="0" err="1">
                          <a:effectLst/>
                          <a:latin typeface="+mn-lt"/>
                          <a:cs typeface="Times New Roman" pitchFamily="18" charset="0"/>
                          <a:sym typeface="Arial"/>
                        </a:rPr>
                        <a:t>System.out.println</a:t>
                      </a:r>
                      <a:r>
                        <a:rPr lang="en-GB" sz="1800" u="none" strike="noStrike" cap="none" dirty="0">
                          <a:effectLst/>
                          <a:latin typeface="+mn-lt"/>
                          <a:cs typeface="Times New Roman" pitchFamily="18" charset="0"/>
                          <a:sym typeface="Arial"/>
                        </a:rPr>
                        <a:t>(s1.id + " " + s1.name);</a:t>
                      </a:r>
                    </a:p>
                    <a:p>
                      <a:r>
                        <a:rPr lang="en-GB" sz="1800" u="none" strike="noStrike" cap="none" dirty="0">
                          <a:effectLst/>
                          <a:latin typeface="+mn-lt"/>
                          <a:cs typeface="Times New Roman" pitchFamily="18" charset="0"/>
                          <a:sym typeface="Arial"/>
                        </a:rPr>
                        <a:t>    }  </a:t>
                      </a:r>
                    </a:p>
                    <a:p>
                      <a:r>
                        <a:rPr lang="en-GB" sz="1800" u="none" strike="noStrike" cap="none" dirty="0">
                          <a:effectLst/>
                          <a:latin typeface="+mn-lt"/>
                          <a:cs typeface="Times New Roman" pitchFamily="18" charset="0"/>
                          <a:sym typeface="Aria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3340400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16925"/>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01</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1580809508"/>
              </p:ext>
            </p:extLst>
          </p:nvPr>
        </p:nvGraphicFramePr>
        <p:xfrm>
          <a:off x="1409700" y="907183"/>
          <a:ext cx="6096000" cy="393192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class Company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String 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int</a:t>
                      </a:r>
                      <a:r>
                        <a:rPr lang="en-US" sz="1800" baseline="0" dirty="0">
                          <a:latin typeface="Calibri" panose="020F0502020204030204" pitchFamily="34" charset="0"/>
                          <a:ea typeface="Consolas"/>
                          <a:cs typeface="Calibri" panose="020F0502020204030204" pitchFamily="34" charset="0"/>
                          <a:sym typeface="Consolas"/>
                        </a:rPr>
                        <a:t> age;</a:t>
                      </a:r>
                      <a:endParaRPr lang="en-US" sz="1800" dirty="0">
                        <a:latin typeface="Calibri" panose="020F0502020204030204" pitchFamily="34" charset="0"/>
                        <a:ea typeface="Consolas"/>
                        <a:cs typeface="Calibri" panose="020F0502020204030204" pitchFamily="34" charset="0"/>
                        <a:sym typeface="Consolas"/>
                      </a:endParaRP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public static void main(String[] </a:t>
                      </a:r>
                      <a:r>
                        <a:rPr lang="en-US" sz="1800" dirty="0" err="1">
                          <a:latin typeface="Calibri" panose="020F0502020204030204" pitchFamily="34" charset="0"/>
                          <a:ea typeface="Consolas"/>
                          <a:cs typeface="Calibri" panose="020F0502020204030204" pitchFamily="34" charset="0"/>
                          <a:sym typeface="Consolas"/>
                        </a:rPr>
                        <a:t>args</a:t>
                      </a: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c1 = new Company();</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c1.name = "</a:t>
                      </a:r>
                      <a:r>
                        <a:rPr lang="en-US" sz="1800" dirty="0" err="1">
                          <a:latin typeface="Calibri" panose="020F0502020204030204" pitchFamily="34" charset="0"/>
                          <a:ea typeface="Consolas"/>
                          <a:cs typeface="Calibri" panose="020F0502020204030204" pitchFamily="34" charset="0"/>
                          <a:sym typeface="Consolas"/>
                        </a:rPr>
                        <a:t>Ethnus</a:t>
                      </a:r>
                      <a:r>
                        <a:rPr lang="en-US" sz="1800" dirty="0">
                          <a:latin typeface="Calibri" panose="020F0502020204030204" pitchFamily="34" charset="0"/>
                          <a:ea typeface="Consolas"/>
                          <a:cs typeface="Calibri" panose="020F0502020204030204" pitchFamily="34" charset="0"/>
                          <a:sym typeface="Consolas"/>
                        </a:rPr>
                        <a:t>";</a:t>
                      </a:r>
                    </a:p>
                    <a:p>
                      <a:pPr marL="0" lvl="0" indent="0" algn="ctr"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c</a:t>
                      </a:r>
                      <a:r>
                        <a:rPr lang="en-US" sz="1800" dirty="0" smtClean="0">
                          <a:latin typeface="Calibri" panose="020F0502020204030204" pitchFamily="34" charset="0"/>
                          <a:ea typeface="Consolas"/>
                          <a:cs typeface="Calibri" panose="020F0502020204030204" pitchFamily="34" charset="0"/>
                          <a:sym typeface="Consolas"/>
                        </a:rPr>
                        <a:t>1.age=9</a:t>
                      </a:r>
                      <a:r>
                        <a:rPr lang="en-US" sz="1800" dirty="0">
                          <a:latin typeface="Calibri" panose="020F0502020204030204" pitchFamily="34" charset="0"/>
                          <a:ea typeface="Consolas"/>
                          <a:cs typeface="Calibri" panose="020F0502020204030204" pitchFamily="34" charset="0"/>
                          <a:sym typeface="Consolas"/>
                        </a:rPr>
                        <a:t>;</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c2 = c1;</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 = null;</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r>
                        <a:rPr lang="en-US" sz="1800" dirty="0" err="1">
                          <a:latin typeface="Calibri" panose="020F0502020204030204" pitchFamily="34" charset="0"/>
                          <a:ea typeface="Consolas"/>
                          <a:cs typeface="Calibri" panose="020F0502020204030204" pitchFamily="34" charset="0"/>
                          <a:sym typeface="Consolas"/>
                        </a:rPr>
                        <a:t>System.out.println</a:t>
                      </a:r>
                      <a:r>
                        <a:rPr lang="en-US" sz="1800" dirty="0">
                          <a:latin typeface="Calibri" panose="020F0502020204030204" pitchFamily="34" charset="0"/>
                          <a:ea typeface="Consolas"/>
                          <a:cs typeface="Calibri" panose="020F0502020204030204" pitchFamily="34" charset="0"/>
                          <a:sym typeface="Consolas"/>
                        </a:rPr>
                        <a:t>(c2.name);</a:t>
                      </a:r>
                    </a:p>
                    <a:p>
                      <a:pPr marL="0" lvl="0" indent="0" algn="ctr" rtl="0">
                        <a:spcBef>
                          <a:spcPts val="0"/>
                        </a:spcBef>
                        <a:spcAft>
                          <a:spcPts val="0"/>
                        </a:spcAft>
                        <a:buNone/>
                      </a:pPr>
                      <a:r>
                        <a:rPr lang="en-US" sz="1800" dirty="0" err="1">
                          <a:latin typeface="Calibri" panose="020F0502020204030204" pitchFamily="34" charset="0"/>
                          <a:ea typeface="Consolas"/>
                          <a:cs typeface="Calibri" panose="020F0502020204030204" pitchFamily="34" charset="0"/>
                          <a:sym typeface="Consolas"/>
                        </a:rPr>
                        <a:t>System.out.println</a:t>
                      </a:r>
                      <a:r>
                        <a:rPr lang="en-US" sz="1800" dirty="0">
                          <a:latin typeface="Calibri" panose="020F0502020204030204" pitchFamily="34" charset="0"/>
                          <a:ea typeface="Consolas"/>
                          <a:cs typeface="Calibri" panose="020F0502020204030204" pitchFamily="34" charset="0"/>
                          <a:sym typeface="Consolas"/>
                        </a:rPr>
                        <a:t>(c2.age);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a:t>
                      </a:r>
                    </a:p>
                    <a:p>
                      <a:endParaRPr lang="en-GB"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87387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16925"/>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02</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1883990264"/>
              </p:ext>
            </p:extLst>
          </p:nvPr>
        </p:nvGraphicFramePr>
        <p:xfrm>
          <a:off x="1409700" y="907183"/>
          <a:ext cx="6096000" cy="393192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class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String 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int 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static void main(String[]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args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c1=new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 =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Ethnus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c1.age=9;</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c2 = c1;</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 = null;</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r>
                        <a:rPr lang="en-US" sz="1800" b="0" i="0" u="sng" strike="noStrike" cap="none" dirty="0">
                          <a:solidFill>
                            <a:schemeClr val="tx1"/>
                          </a:solidFill>
                          <a:latin typeface="Calibri" panose="020F0502020204030204" pitchFamily="34" charset="0"/>
                          <a:ea typeface="+mn-ea"/>
                          <a:cs typeface="Calibri" panose="020F0502020204030204" pitchFamily="34" charset="0"/>
                          <a:sym typeface="Arial"/>
                        </a:rPr>
                        <a:t>c1.name);</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(c2.age);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endParaRPr lang="en-GB" sz="18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267857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16925"/>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03</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1702459584"/>
              </p:ext>
            </p:extLst>
          </p:nvPr>
        </p:nvGraphicFramePr>
        <p:xfrm>
          <a:off x="1409700" y="907183"/>
          <a:ext cx="6096000" cy="365760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class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String 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int 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static void main(String[]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args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c1=new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c2=new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c1.age=9;</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 =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ethnus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(c2.age);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endParaRPr lang="en-GB" sz="18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309848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16925"/>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04</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4022316302"/>
              </p:ext>
            </p:extLst>
          </p:nvPr>
        </p:nvGraphicFramePr>
        <p:xfrm>
          <a:off x="1409700" y="907183"/>
          <a:ext cx="6096000" cy="365760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class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String 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int 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static void main(String[]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args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c1=new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c2=new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c1.age=9;</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 =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ethnus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(c2.name);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endParaRPr lang="en-GB" sz="1800" b="0" i="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37463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003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05</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1423493091"/>
              </p:ext>
            </p:extLst>
          </p:nvPr>
        </p:nvGraphicFramePr>
        <p:xfrm>
          <a:off x="1409700" y="907183"/>
          <a:ext cx="6096000" cy="283464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class Company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String 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public static void main(String[] </a:t>
                      </a:r>
                      <a:r>
                        <a:rPr lang="en-US" sz="1800" dirty="0" err="1">
                          <a:latin typeface="Calibri" panose="020F0502020204030204" pitchFamily="34" charset="0"/>
                          <a:ea typeface="Consolas"/>
                          <a:cs typeface="Calibri" panose="020F0502020204030204" pitchFamily="34" charset="0"/>
                          <a:sym typeface="Consolas"/>
                        </a:rPr>
                        <a:t>args</a:t>
                      </a: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c1 = new Company();</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c1.name = "</a:t>
                      </a:r>
                      <a:r>
                        <a:rPr lang="en-US" sz="1800" dirty="0" err="1">
                          <a:latin typeface="Calibri" panose="020F0502020204030204" pitchFamily="34" charset="0"/>
                          <a:ea typeface="Consolas"/>
                          <a:cs typeface="Calibri" panose="020F0502020204030204" pitchFamily="34" charset="0"/>
                          <a:sym typeface="Consolas"/>
                        </a:rPr>
                        <a:t>Ethnus</a:t>
                      </a:r>
                      <a:r>
                        <a:rPr lang="en-US" sz="1800" dirty="0">
                          <a:latin typeface="Calibri" panose="020F0502020204030204" pitchFamily="34" charset="0"/>
                          <a:ea typeface="Consolas"/>
                          <a:cs typeface="Calibri" panose="020F0502020204030204" pitchFamily="34" charset="0"/>
                          <a:sym typeface="Consolas"/>
                        </a:rPr>
                        <a:t>";</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c2 = c1;</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 = null;</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r>
                        <a:rPr lang="en-US" sz="1800" dirty="0" err="1">
                          <a:latin typeface="Calibri" panose="020F0502020204030204" pitchFamily="34" charset="0"/>
                          <a:ea typeface="Consolas"/>
                          <a:cs typeface="Calibri" panose="020F0502020204030204" pitchFamily="34" charset="0"/>
                          <a:sym typeface="Consolas"/>
                        </a:rPr>
                        <a:t>System.out.println</a:t>
                      </a:r>
                      <a:r>
                        <a:rPr lang="en-US" sz="1800" dirty="0">
                          <a:latin typeface="Calibri" panose="020F0502020204030204" pitchFamily="34" charset="0"/>
                          <a:ea typeface="Consolas"/>
                          <a:cs typeface="Calibri" panose="020F0502020204030204" pitchFamily="34" charset="0"/>
                          <a:sym typeface="Consolas"/>
                        </a:rPr>
                        <a:t>(c1.name);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a:t>
                      </a:r>
                      <a:endParaRPr lang="en-GB"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978976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003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06</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3208528043"/>
              </p:ext>
            </p:extLst>
          </p:nvPr>
        </p:nvGraphicFramePr>
        <p:xfrm>
          <a:off x="1409700" y="907183"/>
          <a:ext cx="6096000" cy="283464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class Company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String 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public static void main(String[] </a:t>
                      </a:r>
                      <a:r>
                        <a:rPr lang="en-US" sz="1800" dirty="0" err="1">
                          <a:latin typeface="Calibri" panose="020F0502020204030204" pitchFamily="34" charset="0"/>
                          <a:ea typeface="Consolas"/>
                          <a:cs typeface="Calibri" panose="020F0502020204030204" pitchFamily="34" charset="0"/>
                          <a:sym typeface="Consolas"/>
                        </a:rPr>
                        <a:t>args</a:t>
                      </a: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c1 = new Company();</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c1.name = "</a:t>
                      </a:r>
                      <a:r>
                        <a:rPr lang="en-US" sz="1800" dirty="0" err="1">
                          <a:latin typeface="Calibri" panose="020F0502020204030204" pitchFamily="34" charset="0"/>
                          <a:ea typeface="Consolas"/>
                          <a:cs typeface="Calibri" panose="020F0502020204030204" pitchFamily="34" charset="0"/>
                          <a:sym typeface="Consolas"/>
                        </a:rPr>
                        <a:t>Ethnus</a:t>
                      </a:r>
                      <a:r>
                        <a:rPr lang="en-US" sz="1800" dirty="0">
                          <a:latin typeface="Calibri" panose="020F0502020204030204" pitchFamily="34" charset="0"/>
                          <a:ea typeface="Consolas"/>
                          <a:cs typeface="Calibri" panose="020F0502020204030204" pitchFamily="34" charset="0"/>
                          <a:sym typeface="Consolas"/>
                        </a:rPr>
                        <a:t>";</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Company c2 = c1;</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c1 = null;</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r>
                        <a:rPr lang="en-US" sz="1800" dirty="0" err="1">
                          <a:latin typeface="Calibri" panose="020F0502020204030204" pitchFamily="34" charset="0"/>
                          <a:ea typeface="Consolas"/>
                          <a:cs typeface="Calibri" panose="020F0502020204030204" pitchFamily="34" charset="0"/>
                          <a:sym typeface="Consolas"/>
                        </a:rPr>
                        <a:t>System.out.println</a:t>
                      </a:r>
                      <a:r>
                        <a:rPr lang="en-US" sz="1800" dirty="0">
                          <a:latin typeface="Calibri" panose="020F0502020204030204" pitchFamily="34" charset="0"/>
                          <a:ea typeface="Consolas"/>
                          <a:cs typeface="Calibri" panose="020F0502020204030204" pitchFamily="34" charset="0"/>
                          <a:sym typeface="Consolas"/>
                        </a:rPr>
                        <a:t>(c2.name);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a:t>
                      </a:r>
                      <a:endParaRPr lang="en-GB"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347547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07</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45279972"/>
              </p:ext>
            </p:extLst>
          </p:nvPr>
        </p:nvGraphicFramePr>
        <p:xfrm>
          <a:off x="1409700" y="907183"/>
          <a:ext cx="6096000" cy="173736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class Company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String 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public static void main(String[] </a:t>
                      </a:r>
                      <a:r>
                        <a:rPr lang="en-US" sz="1800" dirty="0" err="1">
                          <a:latin typeface="Calibri" panose="020F0502020204030204" pitchFamily="34" charset="0"/>
                          <a:ea typeface="Consolas"/>
                          <a:cs typeface="Calibri" panose="020F0502020204030204" pitchFamily="34" charset="0"/>
                          <a:sym typeface="Consolas"/>
                        </a:rPr>
                        <a:t>args</a:t>
                      </a: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r>
                        <a:rPr lang="en-US" sz="1800" dirty="0" err="1">
                          <a:latin typeface="Calibri" panose="020F0502020204030204" pitchFamily="34" charset="0"/>
                          <a:ea typeface="Consolas"/>
                          <a:cs typeface="Calibri" panose="020F0502020204030204" pitchFamily="34" charset="0"/>
                          <a:sym typeface="Consolas"/>
                        </a:rPr>
                        <a:t>System.out.println</a:t>
                      </a:r>
                      <a:r>
                        <a:rPr lang="en-US" sz="1800" dirty="0">
                          <a:latin typeface="Calibri" panose="020F0502020204030204" pitchFamily="34" charset="0"/>
                          <a:ea typeface="Consolas"/>
                          <a:cs typeface="Calibri" panose="020F0502020204030204" pitchFamily="34" charset="0"/>
                          <a:sym typeface="Consolas"/>
                        </a:rPr>
                        <a:t>(new Company().name);</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  }</a:t>
                      </a:r>
                    </a:p>
                    <a:p>
                      <a:pPr marL="0" lvl="0" indent="0" algn="l" rtl="0">
                        <a:spcBef>
                          <a:spcPts val="0"/>
                        </a:spcBef>
                        <a:spcAft>
                          <a:spcPts val="0"/>
                        </a:spcAft>
                        <a:buNone/>
                      </a:pPr>
                      <a:r>
                        <a:rPr lang="en-US" sz="1800" dirty="0">
                          <a:latin typeface="Calibri" panose="020F0502020204030204" pitchFamily="34" charset="0"/>
                          <a:ea typeface="Consolas"/>
                          <a:cs typeface="Calibri" panose="020F0502020204030204" pitchFamily="34" charset="0"/>
                          <a:sym typeface="Consola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57926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2">
            <a:alphaModFix/>
          </a:blip>
          <a:srcRect l="41241" t="9528" r="-23988" b="51129"/>
          <a:stretch/>
        </p:blipFill>
        <p:spPr>
          <a:xfrm>
            <a:off x="0" y="4538830"/>
            <a:ext cx="2512194" cy="600547"/>
          </a:xfrm>
          <a:prstGeom prst="rect">
            <a:avLst/>
          </a:prstGeom>
          <a:noFill/>
          <a:ln>
            <a:noFill/>
          </a:ln>
        </p:spPr>
      </p:pic>
      <p:pic>
        <p:nvPicPr>
          <p:cNvPr id="5" name="Google Shape;57;p14"/>
          <p:cNvPicPr preferRelativeResize="0"/>
          <p:nvPr/>
        </p:nvPicPr>
        <p:blipFill rotWithShape="1">
          <a:blip r:embed="rId3">
            <a:alphaModFix/>
          </a:blip>
          <a:srcRect r="60689"/>
          <a:stretch/>
        </p:blipFill>
        <p:spPr>
          <a:xfrm>
            <a:off x="8603372" y="79410"/>
            <a:ext cx="481263" cy="518160"/>
          </a:xfrm>
          <a:prstGeom prst="rect">
            <a:avLst/>
          </a:prstGeom>
          <a:noFill/>
          <a:ln>
            <a:noFill/>
          </a:ln>
        </p:spPr>
      </p:pic>
      <p:pic>
        <p:nvPicPr>
          <p:cNvPr id="6" name="Picture 2" descr="Related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800" y="396240"/>
            <a:ext cx="9033835" cy="4327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7024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08</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2244056686"/>
              </p:ext>
            </p:extLst>
          </p:nvPr>
        </p:nvGraphicFramePr>
        <p:xfrm>
          <a:off x="1409700" y="907183"/>
          <a:ext cx="6096000" cy="338328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class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String 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int 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static void main(String[]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args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c1 = 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 =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Ethnus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 = 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a:t>
                      </a:r>
                    </a:p>
                    <a:p>
                      <a:endPar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endParaRP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endParaRPr lang="en-US" sz="1800" b="0" i="0" dirty="0">
                        <a:latin typeface="Calibri" panose="020F0502020204030204" pitchFamily="34" charset="0"/>
                        <a:ea typeface="Consolas"/>
                        <a:cs typeface="Calibri" panose="020F0502020204030204" pitchFamily="34" charset="0"/>
                        <a:sym typeface="Consola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61945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dirty="0">
                <a:solidFill>
                  <a:schemeClr val="lt1"/>
                </a:solidFill>
                <a:latin typeface="+mj-lt"/>
                <a:ea typeface="Roboto"/>
                <a:cs typeface="Roboto"/>
                <a:sym typeface="Roboto"/>
              </a:rPr>
              <a:t>QUESTION </a:t>
            </a:r>
            <a:r>
              <a:rPr lang="en-GB" sz="1600" dirty="0" smtClean="0">
                <a:solidFill>
                  <a:schemeClr val="lt1"/>
                </a:solidFill>
                <a:latin typeface="+mj-lt"/>
                <a:ea typeface="Roboto"/>
                <a:cs typeface="Roboto"/>
                <a:sym typeface="Roboto"/>
              </a:rPr>
              <a:t>09</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4" name="Table 3">
            <a:extLst>
              <a:ext uri="{FF2B5EF4-FFF2-40B4-BE49-F238E27FC236}">
                <a16:creationId xmlns="" xmlns:a16="http://schemas.microsoft.com/office/drawing/2014/main" id="{541B7A3A-D4F2-4EBA-A03E-40537AE84225}"/>
              </a:ext>
            </a:extLst>
          </p:cNvPr>
          <p:cNvGraphicFramePr>
            <a:graphicFrameLocks noGrp="1"/>
          </p:cNvGraphicFramePr>
          <p:nvPr>
            <p:extLst>
              <p:ext uri="{D42A27DB-BD31-4B8C-83A1-F6EECF244321}">
                <p14:modId xmlns="" xmlns:p14="http://schemas.microsoft.com/office/powerpoint/2010/main" val="374884695"/>
              </p:ext>
            </p:extLst>
          </p:nvPr>
        </p:nvGraphicFramePr>
        <p:xfrm>
          <a:off x="1409700" y="907183"/>
          <a:ext cx="6096000" cy="365760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class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String 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int age;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public static void main(String[]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args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c1 = new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c1.name = "</a:t>
                      </a:r>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Ethnus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MyClass</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 c2 = c1;</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c1 = null;</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c2 = c1;</a:t>
                      </a:r>
                    </a:p>
                    <a:p>
                      <a:r>
                        <a:rPr lang="en-US" sz="1800" b="0" i="0" u="none" strike="noStrike" cap="none" dirty="0" err="1">
                          <a:solidFill>
                            <a:schemeClr val="tx1"/>
                          </a:solidFill>
                          <a:latin typeface="Calibri" panose="020F0502020204030204" pitchFamily="34" charset="0"/>
                          <a:ea typeface="+mn-ea"/>
                          <a:cs typeface="Calibri" panose="020F0502020204030204" pitchFamily="34" charset="0"/>
                          <a:sym typeface="Arial"/>
                        </a:rPr>
                        <a:t>System.out.println</a:t>
                      </a:r>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r>
                        <a:rPr lang="en-US" sz="1800" b="0" i="0" u="sng" strike="noStrike" cap="none" dirty="0">
                          <a:solidFill>
                            <a:schemeClr val="tx1"/>
                          </a:solidFill>
                          <a:latin typeface="Calibri" panose="020F0502020204030204" pitchFamily="34" charset="0"/>
                          <a:ea typeface="+mn-ea"/>
                          <a:cs typeface="Calibri" panose="020F0502020204030204" pitchFamily="34" charset="0"/>
                          <a:sym typeface="Arial"/>
                        </a:rPr>
                        <a:t>c2.name);</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p>
                    <a:p>
                      <a:r>
                        <a:rPr lang="en-US" sz="1800" b="0" i="0" u="none" strike="noStrike" cap="none" dirty="0">
                          <a:solidFill>
                            <a:schemeClr val="tx1"/>
                          </a:solidFill>
                          <a:latin typeface="Calibri" panose="020F0502020204030204" pitchFamily="34" charset="0"/>
                          <a:ea typeface="+mn-ea"/>
                          <a:cs typeface="Calibri" panose="020F0502020204030204" pitchFamily="34" charset="0"/>
                          <a:sym typeface="Arial"/>
                        </a:rPr>
                        <a:t>}</a:t>
                      </a:r>
                      <a:endParaRPr lang="en-US" sz="1800" b="0" i="0" dirty="0">
                        <a:latin typeface="Calibri" panose="020F0502020204030204" pitchFamily="34" charset="0"/>
                        <a:ea typeface="Consolas"/>
                        <a:cs typeface="Calibri" panose="020F0502020204030204" pitchFamily="34" charset="0"/>
                        <a:sym typeface="Consola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779973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aphicFrame>
        <p:nvGraphicFramePr>
          <p:cNvPr id="638" name="Google Shape;638;p69"/>
          <p:cNvGraphicFramePr/>
          <p:nvPr/>
        </p:nvGraphicFramePr>
        <p:xfrm>
          <a:off x="1569308" y="1015571"/>
          <a:ext cx="6423263" cy="344040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440408">
                <a:tc>
                  <a:txBody>
                    <a:bodyPr/>
                    <a:lstStyle/>
                    <a:p>
                      <a:pPr marL="0" lvl="0" indent="0" algn="l" rtl="0">
                        <a:spcBef>
                          <a:spcPts val="0"/>
                        </a:spcBef>
                        <a:spcAft>
                          <a:spcPts val="0"/>
                        </a:spcAft>
                        <a:buNone/>
                      </a:pPr>
                      <a:r>
                        <a:rPr lang="en-CA" sz="1300" dirty="0">
                          <a:latin typeface="Consolas"/>
                          <a:ea typeface="Consolas"/>
                          <a:cs typeface="Consolas"/>
                          <a:sym typeface="Consolas"/>
                        </a:rPr>
                        <a:t>class Company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String 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void </a:t>
                      </a:r>
                      <a:r>
                        <a:rPr lang="en-CA" sz="1300" dirty="0" err="1">
                          <a:latin typeface="Consolas"/>
                          <a:ea typeface="Consolas"/>
                          <a:cs typeface="Consolas"/>
                          <a:sym typeface="Consolas"/>
                        </a:rPr>
                        <a:t>changeRef</a:t>
                      </a:r>
                      <a:r>
                        <a:rPr lang="en-CA" sz="1300" dirty="0">
                          <a:latin typeface="Consolas"/>
                          <a:ea typeface="Consolas"/>
                          <a:cs typeface="Consolas"/>
                          <a:sym typeface="Consolas"/>
                        </a:rPr>
                        <a:t>(Company that)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that = this;</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public static void main(String[] args)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c1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c1.name = "</a:t>
                      </a:r>
                      <a:r>
                        <a:rPr lang="en-CA" sz="1300" dirty="0" err="1">
                          <a:latin typeface="Consolas"/>
                          <a:ea typeface="Consolas"/>
                          <a:cs typeface="Consolas"/>
                          <a:sym typeface="Consolas"/>
                        </a:rPr>
                        <a:t>Ethnus</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c2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c2.name = "</a:t>
                      </a:r>
                      <a:r>
                        <a:rPr lang="en-CA" sz="1300" dirty="0" err="1">
                          <a:latin typeface="Consolas"/>
                          <a:ea typeface="Consolas"/>
                          <a:cs typeface="Consolas"/>
                          <a:sym typeface="Consolas"/>
                        </a:rPr>
                        <a:t>Aptimithra</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c1.changeRef(c2);</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(c1.name);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(c2.name);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a:t>
                      </a:r>
                      <a:endParaRPr sz="1300" dirty="0">
                        <a:latin typeface="Consolas"/>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pic>
        <p:nvPicPr>
          <p:cNvPr id="4"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5"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6"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CA" sz="2000" b="1" dirty="0" smtClean="0">
                <a:solidFill>
                  <a:schemeClr val="bg1"/>
                </a:solidFill>
                <a:latin typeface="Roboto" charset="0"/>
                <a:ea typeface="Roboto" charset="0"/>
              </a:rPr>
              <a:t>QUESTION 10</a:t>
            </a:r>
            <a:endParaRPr lang="en-CA" sz="2000" b="1" dirty="0">
              <a:solidFill>
                <a:schemeClr val="bg1"/>
              </a:solidFill>
              <a:latin typeface="Roboto" charset="0"/>
              <a:ea typeface="Roboto"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graphicFrame>
        <p:nvGraphicFramePr>
          <p:cNvPr id="645" name="Google Shape;645;p70"/>
          <p:cNvGraphicFramePr/>
          <p:nvPr/>
        </p:nvGraphicFramePr>
        <p:xfrm>
          <a:off x="1581665" y="990858"/>
          <a:ext cx="6423263" cy="344040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440408">
                <a:tc>
                  <a:txBody>
                    <a:bodyPr/>
                    <a:lstStyle/>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class Company {</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String name;</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void </a:t>
                      </a:r>
                      <a:r>
                        <a:rPr lang="en-CA" sz="1300" dirty="0" err="1">
                          <a:latin typeface="Consolas"/>
                          <a:ea typeface="Consolas"/>
                          <a:cs typeface="Consolas"/>
                          <a:sym typeface="Consolas"/>
                        </a:rPr>
                        <a:t>changeRef</a:t>
                      </a:r>
                      <a:r>
                        <a:rPr lang="en-CA" sz="1300" dirty="0">
                          <a:latin typeface="Consolas"/>
                          <a:ea typeface="Consolas"/>
                          <a:cs typeface="Consolas"/>
                          <a:sym typeface="Consolas"/>
                        </a:rPr>
                        <a:t>(Company that) {</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that.name = this.name;</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a:t>
                      </a:r>
                      <a:r>
                        <a:rPr lang="en-CA" sz="1300" dirty="0" smtClean="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public static void main(String[] args) {</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Company c1 = new Company();</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c1.name = "</a:t>
                      </a:r>
                      <a:r>
                        <a:rPr lang="en-CA" sz="1300" dirty="0" err="1">
                          <a:latin typeface="Consolas"/>
                          <a:ea typeface="Consolas"/>
                          <a:cs typeface="Consolas"/>
                          <a:sym typeface="Consolas"/>
                        </a:rPr>
                        <a:t>Ethnus</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Company c2 = new Company();</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c2.name = "</a:t>
                      </a:r>
                      <a:r>
                        <a:rPr lang="en-CA" sz="1300" dirty="0" err="1">
                          <a:latin typeface="Consolas"/>
                          <a:ea typeface="Consolas"/>
                          <a:cs typeface="Consolas"/>
                          <a:sym typeface="Consolas"/>
                        </a:rPr>
                        <a:t>Aptimithra</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c1.changeRef(c2);</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(c1.name);</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(c2.name);</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a:t>
                      </a:r>
                      <a:endParaRPr sz="1300" dirty="0">
                        <a:latin typeface="Consolas"/>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pic>
        <p:nvPicPr>
          <p:cNvPr id="4"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5"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6"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CA" sz="2000" b="1" dirty="0" smtClean="0">
                <a:solidFill>
                  <a:schemeClr val="bg1"/>
                </a:solidFill>
                <a:latin typeface="Roboto" charset="0"/>
                <a:ea typeface="Roboto" charset="0"/>
              </a:rPr>
              <a:t>QUESTION 11</a:t>
            </a:r>
            <a:endParaRPr lang="en-CA" sz="2000" b="1" dirty="0">
              <a:solidFill>
                <a:schemeClr val="bg1"/>
              </a:solidFill>
              <a:latin typeface="Roboto" charset="0"/>
              <a:ea typeface="Roboto"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graphicFrame>
        <p:nvGraphicFramePr>
          <p:cNvPr id="652" name="Google Shape;652;p71"/>
          <p:cNvGraphicFramePr/>
          <p:nvPr/>
        </p:nvGraphicFramePr>
        <p:xfrm>
          <a:off x="1445742" y="1015571"/>
          <a:ext cx="6423263" cy="363471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634718">
                <a:tc>
                  <a:txBody>
                    <a:bodyPr/>
                    <a:lstStyle/>
                    <a:p>
                      <a:pPr marL="0" lvl="0" indent="0" algn="l" rtl="0">
                        <a:spcBef>
                          <a:spcPts val="0"/>
                        </a:spcBef>
                        <a:spcAft>
                          <a:spcPts val="0"/>
                        </a:spcAft>
                        <a:buNone/>
                      </a:pPr>
                      <a:r>
                        <a:rPr lang="en-CA" sz="1300" dirty="0">
                          <a:latin typeface="Consolas"/>
                          <a:ea typeface="Consolas"/>
                          <a:cs typeface="Consolas"/>
                          <a:sym typeface="Consolas"/>
                        </a:rPr>
                        <a:t>class Company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String 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void </a:t>
                      </a:r>
                      <a:r>
                        <a:rPr lang="en-CA" sz="1300" dirty="0" err="1">
                          <a:latin typeface="Consolas"/>
                          <a:ea typeface="Consolas"/>
                          <a:cs typeface="Consolas"/>
                          <a:sym typeface="Consolas"/>
                        </a:rPr>
                        <a:t>changeRef</a:t>
                      </a:r>
                      <a:r>
                        <a:rPr lang="en-CA" sz="1300" dirty="0">
                          <a:latin typeface="Consolas"/>
                          <a:ea typeface="Consolas"/>
                          <a:cs typeface="Consolas"/>
                          <a:sym typeface="Consolas"/>
                        </a:rPr>
                        <a:t>(Company that)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that.name = this.name;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that = null;</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smtClean="0">
                          <a:latin typeface="Consolas"/>
                          <a:ea typeface="Consolas"/>
                          <a:cs typeface="Consolas"/>
                          <a:sym typeface="Consolas"/>
                        </a:rPr>
                        <a:t>}</a:t>
                      </a:r>
                      <a:endParaRPr lang="en-CA"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public static void main(String[] args)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c1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c1.name = "</a:t>
                      </a:r>
                      <a:r>
                        <a:rPr lang="en-CA" sz="1300" dirty="0" err="1">
                          <a:latin typeface="Consolas"/>
                          <a:ea typeface="Consolas"/>
                          <a:cs typeface="Consolas"/>
                          <a:sym typeface="Consolas"/>
                        </a:rPr>
                        <a:t>Ethnus</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c2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c2.name = "</a:t>
                      </a:r>
                      <a:r>
                        <a:rPr lang="en-CA" sz="1300" dirty="0" err="1">
                          <a:latin typeface="Consolas"/>
                          <a:ea typeface="Consolas"/>
                          <a:cs typeface="Consolas"/>
                          <a:sym typeface="Consolas"/>
                        </a:rPr>
                        <a:t>Aptimithra</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c1.changeRef(c2);</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(c1.name);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(c2.name);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a:t>
                      </a:r>
                      <a:endParaRPr sz="1300" dirty="0">
                        <a:latin typeface="Consolas"/>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pic>
        <p:nvPicPr>
          <p:cNvPr id="4"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5"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6"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CA" sz="2000" b="1" dirty="0" smtClean="0">
                <a:solidFill>
                  <a:schemeClr val="bg1"/>
                </a:solidFill>
                <a:latin typeface="Roboto" charset="0"/>
                <a:ea typeface="Roboto" charset="0"/>
              </a:rPr>
              <a:t>QUESTION 12</a:t>
            </a:r>
            <a:endParaRPr lang="en-CA" sz="2000" b="1" dirty="0">
              <a:solidFill>
                <a:schemeClr val="bg1"/>
              </a:solidFill>
              <a:latin typeface="Roboto" charset="0"/>
              <a:ea typeface="Roboto"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graphicFrame>
        <p:nvGraphicFramePr>
          <p:cNvPr id="659" name="Google Shape;659;p72"/>
          <p:cNvGraphicFramePr/>
          <p:nvPr/>
        </p:nvGraphicFramePr>
        <p:xfrm>
          <a:off x="1519881" y="966144"/>
          <a:ext cx="6423263" cy="363471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634718">
                <a:tc>
                  <a:txBody>
                    <a:bodyPr/>
                    <a:lstStyle/>
                    <a:p>
                      <a:pPr marL="0" lvl="0" indent="0" algn="l" rtl="0">
                        <a:spcBef>
                          <a:spcPts val="0"/>
                        </a:spcBef>
                        <a:spcAft>
                          <a:spcPts val="0"/>
                        </a:spcAft>
                        <a:buNone/>
                      </a:pPr>
                      <a:r>
                        <a:rPr lang="en-CA" sz="1300" dirty="0">
                          <a:latin typeface="Consolas"/>
                          <a:ea typeface="Consolas"/>
                          <a:cs typeface="Consolas"/>
                          <a:sym typeface="Consolas"/>
                        </a:rPr>
                        <a:t>class Company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String 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void </a:t>
                      </a:r>
                      <a:r>
                        <a:rPr lang="en-CA" sz="1300" dirty="0" err="1">
                          <a:latin typeface="Consolas"/>
                          <a:ea typeface="Consolas"/>
                          <a:cs typeface="Consolas"/>
                          <a:sym typeface="Consolas"/>
                        </a:rPr>
                        <a:t>changeRef</a:t>
                      </a:r>
                      <a:r>
                        <a:rPr lang="en-CA" sz="1300" dirty="0">
                          <a:latin typeface="Consolas"/>
                          <a:ea typeface="Consolas"/>
                          <a:cs typeface="Consolas"/>
                          <a:sym typeface="Consolas"/>
                        </a:rPr>
                        <a:t>(Company that, Company </a:t>
                      </a:r>
                      <a:r>
                        <a:rPr lang="en-CA" sz="1300" dirty="0" err="1">
                          <a:latin typeface="Consolas"/>
                          <a:ea typeface="Consolas"/>
                          <a:cs typeface="Consolas"/>
                          <a:sym typeface="Consolas"/>
                        </a:rPr>
                        <a:t>someCompany</a:t>
                      </a: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someCompany</a:t>
                      </a:r>
                      <a:r>
                        <a:rPr lang="en-CA" sz="1300" dirty="0">
                          <a:latin typeface="Consolas"/>
                          <a:ea typeface="Consolas"/>
                          <a:cs typeface="Consolas"/>
                          <a:sym typeface="Consolas"/>
                        </a:rPr>
                        <a:t> = that;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this.name = someCompany.name;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public static void main(String[] args)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c1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c1.name = "</a:t>
                      </a:r>
                      <a:r>
                        <a:rPr lang="en-CA" sz="1300" dirty="0" err="1">
                          <a:latin typeface="Consolas"/>
                          <a:ea typeface="Consolas"/>
                          <a:cs typeface="Consolas"/>
                          <a:sym typeface="Consolas"/>
                        </a:rPr>
                        <a:t>Ethnus</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Company c2 = new Company();</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c2.name = "</a:t>
                      </a:r>
                      <a:r>
                        <a:rPr lang="en-CA" sz="1300" dirty="0" err="1">
                          <a:latin typeface="Consolas"/>
                          <a:ea typeface="Consolas"/>
                          <a:cs typeface="Consolas"/>
                          <a:sym typeface="Consolas"/>
                        </a:rPr>
                        <a:t>Aptimithra</a:t>
                      </a:r>
                      <a:r>
                        <a:rPr lang="en-CA" sz="1300" dirty="0">
                          <a:latin typeface="Consolas"/>
                          <a:ea typeface="Consolas"/>
                          <a:cs typeface="Consolas"/>
                          <a:sym typeface="Consolas"/>
                        </a:rPr>
                        <a:t>";</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c1.changeRef(c2, c1);</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(c1.name);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r>
                        <a:rPr lang="en-CA" sz="1300" dirty="0" err="1">
                          <a:latin typeface="Consolas"/>
                          <a:ea typeface="Consolas"/>
                          <a:cs typeface="Consolas"/>
                          <a:sym typeface="Consolas"/>
                        </a:rPr>
                        <a:t>System.out.println</a:t>
                      </a:r>
                      <a:r>
                        <a:rPr lang="en-CA" sz="1300" dirty="0">
                          <a:latin typeface="Consolas"/>
                          <a:ea typeface="Consolas"/>
                          <a:cs typeface="Consolas"/>
                          <a:sym typeface="Consolas"/>
                        </a:rPr>
                        <a:t>(c2.name);</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None/>
                      </a:pPr>
                      <a:r>
                        <a:rPr lang="en-CA" sz="1300" dirty="0">
                          <a:latin typeface="Consolas"/>
                          <a:ea typeface="Consolas"/>
                          <a:cs typeface="Consolas"/>
                          <a:sym typeface="Consolas"/>
                        </a:rPr>
                        <a:t>}</a:t>
                      </a:r>
                      <a:endParaRPr sz="1300" dirty="0">
                        <a:latin typeface="Consolas"/>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pic>
        <p:nvPicPr>
          <p:cNvPr id="4"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5"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6"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CA" sz="2000" b="1" dirty="0" smtClean="0">
                <a:solidFill>
                  <a:schemeClr val="bg1"/>
                </a:solidFill>
                <a:latin typeface="Roboto" charset="0"/>
                <a:ea typeface="Roboto" charset="0"/>
              </a:rPr>
              <a:t>QUESTION 13</a:t>
            </a:r>
            <a:endParaRPr lang="en-CA" sz="2000" b="1" dirty="0">
              <a:solidFill>
                <a:schemeClr val="bg1"/>
              </a:solidFill>
              <a:latin typeface="Roboto" charset="0"/>
              <a:ea typeface="Roboto"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graphicFrame>
        <p:nvGraphicFramePr>
          <p:cNvPr id="666" name="Google Shape;666;p73"/>
          <p:cNvGraphicFramePr/>
          <p:nvPr/>
        </p:nvGraphicFramePr>
        <p:xfrm>
          <a:off x="1519880" y="1163852"/>
          <a:ext cx="6423263" cy="361185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611858">
                <a:tc>
                  <a:txBody>
                    <a:bodyPr/>
                    <a:lstStyle/>
                    <a:p>
                      <a:pPr marL="0" lvl="0" indent="0" algn="l" rtl="0">
                        <a:spcBef>
                          <a:spcPts val="0"/>
                        </a:spcBef>
                        <a:spcAft>
                          <a:spcPts val="0"/>
                        </a:spcAft>
                        <a:buNone/>
                      </a:pPr>
                      <a:r>
                        <a:rPr lang="en-CA" sz="1200" dirty="0">
                          <a:latin typeface="+mn-lt"/>
                          <a:ea typeface="Consolas"/>
                          <a:cs typeface="Consolas"/>
                          <a:sym typeface="Consolas"/>
                        </a:rPr>
                        <a:t>class Company {</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String name;</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void </a:t>
                      </a:r>
                      <a:r>
                        <a:rPr lang="en-CA" sz="1200" dirty="0" err="1">
                          <a:latin typeface="+mn-lt"/>
                          <a:ea typeface="Consolas"/>
                          <a:cs typeface="Consolas"/>
                          <a:sym typeface="Consolas"/>
                        </a:rPr>
                        <a:t>changeRef</a:t>
                      </a:r>
                      <a:r>
                        <a:rPr lang="en-CA" sz="1200" dirty="0">
                          <a:latin typeface="+mn-lt"/>
                          <a:ea typeface="Consolas"/>
                          <a:cs typeface="Consolas"/>
                          <a:sym typeface="Consolas"/>
                        </a:rPr>
                        <a:t>(Company that, Company </a:t>
                      </a:r>
                      <a:r>
                        <a:rPr lang="en-CA" sz="1200" dirty="0" err="1">
                          <a:latin typeface="+mn-lt"/>
                          <a:ea typeface="Consolas"/>
                          <a:cs typeface="Consolas"/>
                          <a:sym typeface="Consolas"/>
                        </a:rPr>
                        <a:t>someCompany</a:t>
                      </a:r>
                      <a:r>
                        <a:rPr lang="en-CA" sz="1200" dirty="0">
                          <a:latin typeface="+mn-lt"/>
                          <a:ea typeface="Consolas"/>
                          <a:cs typeface="Consolas"/>
                          <a:sym typeface="Consolas"/>
                        </a:rPr>
                        <a:t>) {</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a:t>
                      </a:r>
                      <a:r>
                        <a:rPr lang="en-CA" sz="1200" dirty="0" err="1">
                          <a:latin typeface="+mn-lt"/>
                          <a:ea typeface="Consolas"/>
                          <a:cs typeface="Consolas"/>
                          <a:sym typeface="Consolas"/>
                        </a:rPr>
                        <a:t>someCompany</a:t>
                      </a:r>
                      <a:r>
                        <a:rPr lang="en-CA" sz="1200" dirty="0">
                          <a:latin typeface="+mn-lt"/>
                          <a:ea typeface="Consolas"/>
                          <a:cs typeface="Consolas"/>
                          <a:sym typeface="Consolas"/>
                        </a:rPr>
                        <a:t> = that;</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someCompany.name = this.name;</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that = </a:t>
                      </a:r>
                      <a:r>
                        <a:rPr lang="en-CA" sz="1200" dirty="0" err="1">
                          <a:latin typeface="+mn-lt"/>
                          <a:ea typeface="Consolas"/>
                          <a:cs typeface="Consolas"/>
                          <a:sym typeface="Consolas"/>
                        </a:rPr>
                        <a:t>someCompany</a:t>
                      </a:r>
                      <a:r>
                        <a:rPr lang="en-CA" sz="1200" dirty="0">
                          <a:latin typeface="+mn-lt"/>
                          <a:ea typeface="Consolas"/>
                          <a:cs typeface="Consolas"/>
                          <a:sym typeface="Consolas"/>
                        </a:rPr>
                        <a:t>;</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public static void main(String[] args) {</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Company c1 = new Company();</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c1.name = "</a:t>
                      </a:r>
                      <a:r>
                        <a:rPr lang="en-CA" sz="1200" dirty="0" err="1">
                          <a:latin typeface="+mn-lt"/>
                          <a:ea typeface="Consolas"/>
                          <a:cs typeface="Consolas"/>
                          <a:sym typeface="Consolas"/>
                        </a:rPr>
                        <a:t>Ethnus</a:t>
                      </a:r>
                      <a:r>
                        <a:rPr lang="en-CA" sz="1200" dirty="0">
                          <a:latin typeface="+mn-lt"/>
                          <a:ea typeface="Consolas"/>
                          <a:cs typeface="Consolas"/>
                          <a:sym typeface="Consolas"/>
                        </a:rPr>
                        <a:t>";</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Company c2 = new Company();</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c2.name = "</a:t>
                      </a:r>
                      <a:r>
                        <a:rPr lang="en-CA" sz="1200" dirty="0" err="1">
                          <a:latin typeface="+mn-lt"/>
                          <a:ea typeface="Consolas"/>
                          <a:cs typeface="Consolas"/>
                          <a:sym typeface="Consolas"/>
                        </a:rPr>
                        <a:t>Aptimithra</a:t>
                      </a:r>
                      <a:r>
                        <a:rPr lang="en-CA" sz="1200" dirty="0">
                          <a:latin typeface="+mn-lt"/>
                          <a:ea typeface="Consolas"/>
                          <a:cs typeface="Consolas"/>
                          <a:sym typeface="Consolas"/>
                        </a:rPr>
                        <a:t>";</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c1.changeRef(c2, c1);</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a:t>
                      </a:r>
                      <a:r>
                        <a:rPr lang="en-CA" sz="1200" dirty="0" err="1">
                          <a:latin typeface="+mn-lt"/>
                          <a:ea typeface="Consolas"/>
                          <a:cs typeface="Consolas"/>
                          <a:sym typeface="Consolas"/>
                        </a:rPr>
                        <a:t>System.out.println</a:t>
                      </a:r>
                      <a:r>
                        <a:rPr lang="en-CA" sz="1200" dirty="0">
                          <a:latin typeface="+mn-lt"/>
                          <a:ea typeface="Consolas"/>
                          <a:cs typeface="Consolas"/>
                          <a:sym typeface="Consolas"/>
                        </a:rPr>
                        <a:t>(c1.name);</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a:t>
                      </a:r>
                      <a:r>
                        <a:rPr lang="en-CA" sz="1200" dirty="0" err="1">
                          <a:latin typeface="+mn-lt"/>
                          <a:ea typeface="Consolas"/>
                          <a:cs typeface="Consolas"/>
                          <a:sym typeface="Consolas"/>
                        </a:rPr>
                        <a:t>System.out.println</a:t>
                      </a:r>
                      <a:r>
                        <a:rPr lang="en-CA" sz="1200" dirty="0">
                          <a:latin typeface="+mn-lt"/>
                          <a:ea typeface="Consolas"/>
                          <a:cs typeface="Consolas"/>
                          <a:sym typeface="Consolas"/>
                        </a:rPr>
                        <a:t>(c2.name);</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	}</a:t>
                      </a:r>
                      <a:endParaRPr sz="1200" dirty="0">
                        <a:latin typeface="+mn-lt"/>
                        <a:ea typeface="Consolas"/>
                        <a:cs typeface="Consolas"/>
                        <a:sym typeface="Consolas"/>
                      </a:endParaRPr>
                    </a:p>
                    <a:p>
                      <a:pPr marL="0" lvl="0" indent="0" algn="l" rtl="0">
                        <a:spcBef>
                          <a:spcPts val="0"/>
                        </a:spcBef>
                        <a:spcAft>
                          <a:spcPts val="0"/>
                        </a:spcAft>
                        <a:buNone/>
                      </a:pPr>
                      <a:r>
                        <a:rPr lang="en-CA" sz="1200" dirty="0">
                          <a:latin typeface="+mn-lt"/>
                          <a:ea typeface="Consolas"/>
                          <a:cs typeface="Consolas"/>
                          <a:sym typeface="Consolas"/>
                        </a:rPr>
                        <a:t>}</a:t>
                      </a:r>
                      <a:endParaRPr sz="1200" dirty="0">
                        <a:latin typeface="+mn-lt"/>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pic>
        <p:nvPicPr>
          <p:cNvPr id="4"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5"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
        <p:nvSpPr>
          <p:cNvPr id="6" name="Google Shape;70;p15"/>
          <p:cNvSpPr/>
          <p:nvPr/>
        </p:nvSpPr>
        <p:spPr>
          <a:xfrm>
            <a:off x="0" y="200299"/>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CA" sz="2000" b="1" dirty="0" smtClean="0">
                <a:solidFill>
                  <a:schemeClr val="bg1"/>
                </a:solidFill>
                <a:latin typeface="Roboto" charset="0"/>
                <a:ea typeface="Roboto" charset="0"/>
              </a:rPr>
              <a:t>QUESTION 14</a:t>
            </a:r>
            <a:endParaRPr lang="en-CA" sz="2000" b="1" dirty="0">
              <a:solidFill>
                <a:schemeClr val="bg1"/>
              </a:solidFill>
              <a:latin typeface="Roboto" charset="0"/>
              <a:ea typeface="Roboto"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4343255"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INITIALIZE OBJ ECT - </a:t>
            </a:r>
            <a:r>
              <a:rPr lang="en-GB" sz="1600" b="1" dirty="0">
                <a:solidFill>
                  <a:schemeClr val="bg1"/>
                </a:solidFill>
                <a:latin typeface="Roboto" panose="020B0604020202020204" charset="0"/>
                <a:ea typeface="Roboto" panose="020B0604020202020204" charset="0"/>
              </a:rPr>
              <a:t>THROUGH METHOD</a:t>
            </a:r>
            <a:r>
              <a:rPr lang="en-GB" sz="1600" b="1" dirty="0">
                <a:solidFill>
                  <a:schemeClr val="bg1"/>
                </a:solidFill>
                <a:latin typeface="Roboto" pitchFamily="2" charset="0"/>
                <a:ea typeface="Roboto" pitchFamily="2" charset="0"/>
              </a:rPr>
              <a:t> </a:t>
            </a:r>
          </a:p>
        </p:txBody>
      </p:sp>
      <p:graphicFrame>
        <p:nvGraphicFramePr>
          <p:cNvPr id="8" name="Table 7"/>
          <p:cNvGraphicFramePr>
            <a:graphicFrameLocks noGrp="1"/>
          </p:cNvGraphicFramePr>
          <p:nvPr>
            <p:extLst>
              <p:ext uri="{D42A27DB-BD31-4B8C-83A1-F6EECF244321}">
                <p14:modId xmlns="" xmlns:p14="http://schemas.microsoft.com/office/powerpoint/2010/main" val="3381837429"/>
              </p:ext>
            </p:extLst>
          </p:nvPr>
        </p:nvGraphicFramePr>
        <p:xfrm>
          <a:off x="217405" y="790833"/>
          <a:ext cx="4280456" cy="3733362"/>
        </p:xfrm>
        <a:graphic>
          <a:graphicData uri="http://schemas.openxmlformats.org/drawingml/2006/table">
            <a:tbl>
              <a:tblPr firstRow="1" bandRow="1">
                <a:tableStyleId>{2D5ABB26-0587-4C30-8999-92F81FD0307C}</a:tableStyleId>
              </a:tblPr>
              <a:tblGrid>
                <a:gridCol w="4280456">
                  <a:extLst>
                    <a:ext uri="{9D8B030D-6E8A-4147-A177-3AD203B41FA5}">
                      <a16:colId xmlns="" xmlns:a16="http://schemas.microsoft.com/office/drawing/2014/main" val="20000"/>
                    </a:ext>
                  </a:extLst>
                </a:gridCol>
              </a:tblGrid>
              <a:tr h="3733362">
                <a:tc>
                  <a:txBody>
                    <a:bodyPr/>
                    <a:lstStyle/>
                    <a:p>
                      <a:r>
                        <a:rPr lang="en-GB" sz="1800" b="0" i="0" u="none" strike="noStrike" cap="none" dirty="0">
                          <a:solidFill>
                            <a:schemeClr val="tx1"/>
                          </a:solidFill>
                          <a:effectLst/>
                          <a:latin typeface="+mn-lt"/>
                          <a:ea typeface="+mn-ea"/>
                          <a:cs typeface="+mn-cs"/>
                          <a:sym typeface="Arial"/>
                        </a:rPr>
                        <a:t>class  Student {</a:t>
                      </a:r>
                    </a:p>
                    <a:p>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int</a:t>
                      </a:r>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rollno</a:t>
                      </a:r>
                      <a:r>
                        <a:rPr lang="en-GB" sz="1800" b="0" i="0" u="none" strike="noStrike" cap="none" dirty="0">
                          <a:solidFill>
                            <a:schemeClr val="tx1"/>
                          </a:solidFill>
                          <a:effectLst/>
                          <a:latin typeface="+mn-lt"/>
                          <a:ea typeface="+mn-ea"/>
                          <a:cs typeface="+mn-cs"/>
                          <a:sym typeface="Arial"/>
                        </a:rPr>
                        <a:t>;  </a:t>
                      </a:r>
                    </a:p>
                    <a:p>
                      <a:r>
                        <a:rPr lang="en-GB" sz="1800" b="0" i="0" u="none" strike="noStrike" cap="none" dirty="0">
                          <a:solidFill>
                            <a:schemeClr val="tx1"/>
                          </a:solidFill>
                          <a:effectLst/>
                          <a:latin typeface="+mn-lt"/>
                          <a:ea typeface="+mn-ea"/>
                          <a:cs typeface="+mn-cs"/>
                          <a:sym typeface="Arial"/>
                        </a:rPr>
                        <a:t>    String  name;  </a:t>
                      </a:r>
                    </a:p>
                    <a:p>
                      <a:r>
                        <a:rPr lang="en-GB" sz="1800" b="0" i="0" u="none" strike="noStrike" cap="none" dirty="0">
                          <a:solidFill>
                            <a:schemeClr val="tx1"/>
                          </a:solidFill>
                          <a:effectLst/>
                          <a:latin typeface="+mn-lt"/>
                          <a:ea typeface="+mn-ea"/>
                          <a:cs typeface="+mn-cs"/>
                          <a:sym typeface="Arial"/>
                        </a:rPr>
                        <a:t>    void  </a:t>
                      </a:r>
                      <a:r>
                        <a:rPr lang="en-GB" sz="1800" b="0" i="0" u="none" strike="noStrike" cap="none" dirty="0" err="1">
                          <a:solidFill>
                            <a:schemeClr val="tx1"/>
                          </a:solidFill>
                          <a:effectLst/>
                          <a:latin typeface="+mn-lt"/>
                          <a:ea typeface="+mn-ea"/>
                          <a:cs typeface="+mn-cs"/>
                          <a:sym typeface="Arial"/>
                        </a:rPr>
                        <a:t>insertRecord</a:t>
                      </a:r>
                      <a:r>
                        <a:rPr lang="en-GB" sz="1800" b="0" i="0" u="none" strike="noStrike" cap="none" dirty="0">
                          <a:solidFill>
                            <a:schemeClr val="tx1"/>
                          </a:solidFill>
                          <a:effectLst/>
                          <a:latin typeface="+mn-lt"/>
                          <a:ea typeface="+mn-ea"/>
                          <a:cs typeface="+mn-cs"/>
                          <a:sym typeface="Arial"/>
                        </a:rPr>
                        <a:t>(</a:t>
                      </a:r>
                      <a:r>
                        <a:rPr lang="en-GB" sz="1800" b="0" i="0" u="none" strike="noStrike" cap="none" dirty="0" err="1">
                          <a:solidFill>
                            <a:schemeClr val="tx1"/>
                          </a:solidFill>
                          <a:effectLst/>
                          <a:latin typeface="+mn-lt"/>
                          <a:ea typeface="+mn-ea"/>
                          <a:cs typeface="+mn-cs"/>
                          <a:sym typeface="Arial"/>
                        </a:rPr>
                        <a:t>int</a:t>
                      </a:r>
                      <a:r>
                        <a:rPr lang="en-GB" sz="1800" b="0" i="0" u="none" strike="noStrike" cap="none" dirty="0">
                          <a:solidFill>
                            <a:schemeClr val="tx1"/>
                          </a:solidFill>
                          <a:effectLst/>
                          <a:latin typeface="+mn-lt"/>
                          <a:ea typeface="+mn-ea"/>
                          <a:cs typeface="+mn-cs"/>
                          <a:sym typeface="Arial"/>
                        </a:rPr>
                        <a:t>  r,  String  n) {  </a:t>
                      </a:r>
                    </a:p>
                    <a:p>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rollno</a:t>
                      </a:r>
                      <a:r>
                        <a:rPr lang="en-GB" sz="1800" b="0" i="0" u="none" strike="noStrike" cap="none" dirty="0">
                          <a:solidFill>
                            <a:schemeClr val="tx1"/>
                          </a:solidFill>
                          <a:effectLst/>
                          <a:latin typeface="+mn-lt"/>
                          <a:ea typeface="+mn-ea"/>
                          <a:cs typeface="+mn-cs"/>
                          <a:sym typeface="Arial"/>
                        </a:rPr>
                        <a:t> = r;  </a:t>
                      </a:r>
                    </a:p>
                    <a:p>
                      <a:r>
                        <a:rPr lang="en-GB" sz="1800" b="0" i="0" u="none" strike="noStrike" cap="none" dirty="0">
                          <a:solidFill>
                            <a:schemeClr val="tx1"/>
                          </a:solidFill>
                          <a:effectLst/>
                          <a:latin typeface="+mn-lt"/>
                          <a:ea typeface="+mn-ea"/>
                          <a:cs typeface="+mn-cs"/>
                          <a:sym typeface="Arial"/>
                        </a:rPr>
                        <a:t>        name = n;  </a:t>
                      </a:r>
                    </a:p>
                    <a:p>
                      <a:r>
                        <a:rPr lang="en-GB" sz="1800" b="0" i="0" u="none" strike="noStrike" cap="none" dirty="0">
                          <a:solidFill>
                            <a:schemeClr val="tx1"/>
                          </a:solidFill>
                          <a:effectLst/>
                          <a:latin typeface="+mn-lt"/>
                          <a:ea typeface="+mn-ea"/>
                          <a:cs typeface="+mn-cs"/>
                          <a:sym typeface="Arial"/>
                        </a:rPr>
                        <a:t>    }  </a:t>
                      </a:r>
                    </a:p>
                    <a:p>
                      <a:r>
                        <a:rPr lang="en-GB" sz="1800" b="0" i="0" u="none" strike="noStrike" cap="none" dirty="0">
                          <a:solidFill>
                            <a:schemeClr val="tx1"/>
                          </a:solidFill>
                          <a:effectLst/>
                          <a:latin typeface="+mn-lt"/>
                          <a:ea typeface="+mn-ea"/>
                          <a:cs typeface="+mn-cs"/>
                          <a:sym typeface="Arial"/>
                        </a:rPr>
                        <a:t>    void  </a:t>
                      </a:r>
                      <a:r>
                        <a:rPr lang="en-GB" sz="1800" b="0" i="0" u="none" strike="noStrike" cap="none" dirty="0" err="1">
                          <a:solidFill>
                            <a:schemeClr val="tx1"/>
                          </a:solidFill>
                          <a:effectLst/>
                          <a:latin typeface="+mn-lt"/>
                          <a:ea typeface="+mn-ea"/>
                          <a:cs typeface="+mn-cs"/>
                          <a:sym typeface="Arial"/>
                        </a:rPr>
                        <a:t>displayInformation</a:t>
                      </a:r>
                      <a:r>
                        <a:rPr lang="en-GB" sz="1800" b="0" i="0" u="none" strike="noStrike" cap="none" dirty="0">
                          <a:solidFill>
                            <a:schemeClr val="tx1"/>
                          </a:solidFill>
                          <a:effectLst/>
                          <a:latin typeface="+mn-lt"/>
                          <a:ea typeface="+mn-ea"/>
                          <a:cs typeface="+mn-cs"/>
                          <a:sym typeface="Arial"/>
                        </a:rPr>
                        <a:t>() {</a:t>
                      </a:r>
                    </a:p>
                    <a:p>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System.out.println</a:t>
                      </a:r>
                      <a:r>
                        <a:rPr lang="en-GB" sz="1800" b="0" i="0" u="none" strike="noStrike" cap="none" dirty="0">
                          <a:solidFill>
                            <a:schemeClr val="tx1"/>
                          </a:solidFill>
                          <a:effectLst/>
                          <a:latin typeface="+mn-lt"/>
                          <a:ea typeface="+mn-ea"/>
                          <a:cs typeface="+mn-cs"/>
                          <a:sym typeface="Arial"/>
                        </a:rPr>
                        <a:t>(</a:t>
                      </a:r>
                      <a:r>
                        <a:rPr lang="en-GB" sz="1800" b="0" i="0" u="none" strike="noStrike" cap="none" dirty="0" err="1">
                          <a:solidFill>
                            <a:schemeClr val="tx1"/>
                          </a:solidFill>
                          <a:effectLst/>
                          <a:latin typeface="+mn-lt"/>
                          <a:ea typeface="+mn-ea"/>
                          <a:cs typeface="+mn-cs"/>
                          <a:sym typeface="Arial"/>
                        </a:rPr>
                        <a:t>rollno</a:t>
                      </a:r>
                      <a:r>
                        <a:rPr lang="en-GB" sz="1800" b="0" i="0" u="none" strike="noStrike" cap="none" dirty="0">
                          <a:solidFill>
                            <a:schemeClr val="tx1"/>
                          </a:solidFill>
                          <a:effectLst/>
                          <a:latin typeface="+mn-lt"/>
                          <a:ea typeface="+mn-ea"/>
                          <a:cs typeface="+mn-cs"/>
                          <a:sym typeface="Arial"/>
                        </a:rPr>
                        <a:t> + " " +name);</a:t>
                      </a:r>
                    </a:p>
                    <a:p>
                      <a:r>
                        <a:rPr lang="en-GB" sz="1800" b="0" i="0" u="none" strike="noStrike" cap="none" dirty="0">
                          <a:solidFill>
                            <a:schemeClr val="tx1"/>
                          </a:solidFill>
                          <a:effectLst/>
                          <a:latin typeface="+mn-lt"/>
                          <a:ea typeface="+mn-ea"/>
                          <a:cs typeface="+mn-cs"/>
                          <a:sym typeface="Arial"/>
                        </a:rPr>
                        <a:t>    }  </a:t>
                      </a:r>
                    </a:p>
                    <a:p>
                      <a:endParaRPr lang="en-GB" sz="1800" b="0"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11" name="Table 10"/>
          <p:cNvGraphicFramePr>
            <a:graphicFrameLocks noGrp="1"/>
          </p:cNvGraphicFramePr>
          <p:nvPr>
            <p:extLst>
              <p:ext uri="{D42A27DB-BD31-4B8C-83A1-F6EECF244321}">
                <p14:modId xmlns="" xmlns:p14="http://schemas.microsoft.com/office/powerpoint/2010/main" val="665561001"/>
              </p:ext>
            </p:extLst>
          </p:nvPr>
        </p:nvGraphicFramePr>
        <p:xfrm>
          <a:off x="4566063" y="822108"/>
          <a:ext cx="4318446" cy="3712821"/>
        </p:xfrm>
        <a:graphic>
          <a:graphicData uri="http://schemas.openxmlformats.org/drawingml/2006/table">
            <a:tbl>
              <a:tblPr firstRow="1" bandRow="1">
                <a:tableStyleId>{2D5ABB26-0587-4C30-8999-92F81FD0307C}</a:tableStyleId>
              </a:tblPr>
              <a:tblGrid>
                <a:gridCol w="4318446">
                  <a:extLst>
                    <a:ext uri="{9D8B030D-6E8A-4147-A177-3AD203B41FA5}">
                      <a16:colId xmlns="" xmlns:a16="http://schemas.microsoft.com/office/drawing/2014/main" val="20001"/>
                    </a:ext>
                  </a:extLst>
                </a:gridCol>
              </a:tblGrid>
              <a:tr h="3712821">
                <a:tc>
                  <a:txBody>
                    <a:bodyPr/>
                    <a:lstStyle/>
                    <a:p>
                      <a:r>
                        <a:rPr lang="en-GB" sz="1800" b="0" i="0" u="none" strike="noStrike" cap="none" dirty="0">
                          <a:solidFill>
                            <a:schemeClr val="tx1"/>
                          </a:solidFill>
                          <a:effectLst/>
                          <a:latin typeface="+mn-lt"/>
                          <a:ea typeface="+mn-ea"/>
                          <a:cs typeface="+mn-cs"/>
                          <a:sym typeface="Arial"/>
                        </a:rPr>
                        <a:t>public  static  void  main(String  </a:t>
                      </a:r>
                      <a:r>
                        <a:rPr lang="en-GB" sz="1800" b="0" i="0" u="none" strike="noStrike" cap="none" dirty="0" err="1">
                          <a:solidFill>
                            <a:schemeClr val="tx1"/>
                          </a:solidFill>
                          <a:effectLst/>
                          <a:latin typeface="+mn-lt"/>
                          <a:ea typeface="+mn-ea"/>
                          <a:cs typeface="+mn-cs"/>
                          <a:sym typeface="Arial"/>
                        </a:rPr>
                        <a:t>args</a:t>
                      </a:r>
                      <a:r>
                        <a:rPr lang="en-GB" sz="1800" b="0" i="0" u="none" strike="noStrike" cap="none" dirty="0">
                          <a:solidFill>
                            <a:schemeClr val="tx1"/>
                          </a:solidFill>
                          <a:effectLst/>
                          <a:latin typeface="+mn-lt"/>
                          <a:ea typeface="+mn-ea"/>
                          <a:cs typeface="+mn-cs"/>
                          <a:sym typeface="Arial"/>
                        </a:rPr>
                        <a:t>[]) {  </a:t>
                      </a:r>
                    </a:p>
                    <a:p>
                      <a:r>
                        <a:rPr lang="en-GB" sz="1800" b="0" i="0" u="none" strike="noStrike" cap="none" dirty="0">
                          <a:solidFill>
                            <a:schemeClr val="tx1"/>
                          </a:solidFill>
                          <a:effectLst/>
                          <a:latin typeface="+mn-lt"/>
                          <a:ea typeface="+mn-ea"/>
                          <a:cs typeface="+mn-cs"/>
                          <a:sym typeface="Arial"/>
                        </a:rPr>
                        <a:t>        Student  s1 = new  Student();  </a:t>
                      </a:r>
                    </a:p>
                    <a:p>
                      <a:r>
                        <a:rPr lang="en-GB" sz="1800" b="0" i="0" u="none" strike="noStrike" cap="none" dirty="0">
                          <a:solidFill>
                            <a:schemeClr val="tx1"/>
                          </a:solidFill>
                          <a:effectLst/>
                          <a:latin typeface="+mn-lt"/>
                          <a:ea typeface="+mn-ea"/>
                          <a:cs typeface="+mn-cs"/>
                          <a:sym typeface="Arial"/>
                        </a:rPr>
                        <a:t>        Student  s2 = new  Student();  </a:t>
                      </a:r>
                    </a:p>
                    <a:p>
                      <a:r>
                        <a:rPr lang="en-GB" sz="1800" b="0" i="0" u="none" strike="noStrike" cap="none" dirty="0">
                          <a:solidFill>
                            <a:schemeClr val="tx1"/>
                          </a:solidFill>
                          <a:effectLst/>
                          <a:latin typeface="+mn-lt"/>
                          <a:ea typeface="+mn-ea"/>
                          <a:cs typeface="+mn-cs"/>
                          <a:sym typeface="Arial"/>
                        </a:rPr>
                        <a:t>        s1.insertRecord(111, "Karthick");  </a:t>
                      </a:r>
                    </a:p>
                    <a:p>
                      <a:r>
                        <a:rPr lang="en-GB" sz="1800" b="0" i="0" u="none" strike="noStrike" cap="none" dirty="0">
                          <a:solidFill>
                            <a:schemeClr val="tx1"/>
                          </a:solidFill>
                          <a:effectLst/>
                          <a:latin typeface="+mn-lt"/>
                          <a:ea typeface="+mn-ea"/>
                          <a:cs typeface="+mn-cs"/>
                          <a:sym typeface="Arial"/>
                        </a:rPr>
                        <a:t>        s2.insertRecord(222, "Aryan");  </a:t>
                      </a:r>
                    </a:p>
                    <a:p>
                      <a:r>
                        <a:rPr lang="en-GB" sz="1800" b="0" i="0" u="none" strike="noStrike" cap="none" dirty="0">
                          <a:solidFill>
                            <a:schemeClr val="tx1"/>
                          </a:solidFill>
                          <a:effectLst/>
                          <a:latin typeface="+mn-lt"/>
                          <a:ea typeface="+mn-ea"/>
                          <a:cs typeface="+mn-cs"/>
                          <a:sym typeface="Arial"/>
                        </a:rPr>
                        <a:t>        s1.displayInformation();  </a:t>
                      </a:r>
                    </a:p>
                    <a:p>
                      <a:r>
                        <a:rPr lang="en-GB" sz="1800" b="0" i="0" u="none" strike="noStrike" cap="none" dirty="0">
                          <a:solidFill>
                            <a:schemeClr val="tx1"/>
                          </a:solidFill>
                          <a:effectLst/>
                          <a:latin typeface="+mn-lt"/>
                          <a:ea typeface="+mn-ea"/>
                          <a:cs typeface="+mn-cs"/>
                          <a:sym typeface="Arial"/>
                        </a:rPr>
                        <a:t>        s2.displayInformation();  </a:t>
                      </a:r>
                    </a:p>
                    <a:p>
                      <a:r>
                        <a:rPr lang="en-GB" sz="1800" b="0" i="0" u="none" strike="noStrike" cap="none" dirty="0">
                          <a:solidFill>
                            <a:schemeClr val="tx1"/>
                          </a:solidFill>
                          <a:effectLst/>
                          <a:latin typeface="+mn-lt"/>
                          <a:ea typeface="+mn-ea"/>
                          <a:cs typeface="+mn-cs"/>
                          <a:sym typeface="Arial"/>
                        </a:rPr>
                        <a:t>    }  </a:t>
                      </a:r>
                    </a:p>
                    <a:p>
                      <a:r>
                        <a:rPr lang="en-GB" sz="1800" b="0" i="0" u="none" strike="noStrike" cap="none" dirty="0">
                          <a:solidFill>
                            <a:schemeClr val="tx1"/>
                          </a:solidFill>
                          <a:effectLst/>
                          <a:latin typeface="+mn-lt"/>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896015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4948736"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INITIALIZE OBJECT - </a:t>
            </a:r>
            <a:r>
              <a:rPr lang="en-GB" sz="1600" b="1" dirty="0">
                <a:solidFill>
                  <a:schemeClr val="bg1"/>
                </a:solidFill>
                <a:latin typeface="Roboto" panose="020B0604020202020204" charset="0"/>
                <a:ea typeface="Roboto" panose="020B0604020202020204" charset="0"/>
              </a:rPr>
              <a:t>THROUGH </a:t>
            </a:r>
            <a:r>
              <a:rPr lang="en-GB" sz="1600" b="1" dirty="0" smtClean="0">
                <a:solidFill>
                  <a:schemeClr val="bg1"/>
                </a:solidFill>
                <a:latin typeface="Roboto" panose="020B0604020202020204" charset="0"/>
                <a:ea typeface="Roboto" panose="020B0604020202020204" charset="0"/>
              </a:rPr>
              <a:t> METHOD</a:t>
            </a:r>
            <a:endParaRPr lang="en-GB" sz="1600" b="1" dirty="0">
              <a:solidFill>
                <a:schemeClr val="bg1"/>
              </a:solidFill>
              <a:latin typeface="Roboto" pitchFamily="2" charset="0"/>
              <a:ea typeface="Roboto" pitchFamily="2"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3914390408"/>
              </p:ext>
            </p:extLst>
          </p:nvPr>
        </p:nvGraphicFramePr>
        <p:xfrm>
          <a:off x="310737" y="818635"/>
          <a:ext cx="4026486" cy="3657600"/>
        </p:xfrm>
        <a:graphic>
          <a:graphicData uri="http://schemas.openxmlformats.org/drawingml/2006/table">
            <a:tbl>
              <a:tblPr firstRow="1" bandRow="1">
                <a:tableStyleId>{2D5ABB26-0587-4C30-8999-92F81FD0307C}</a:tableStyleId>
              </a:tblPr>
              <a:tblGrid>
                <a:gridCol w="4026486">
                  <a:extLst>
                    <a:ext uri="{9D8B030D-6E8A-4147-A177-3AD203B41FA5}">
                      <a16:colId xmlns="" xmlns:a16="http://schemas.microsoft.com/office/drawing/2014/main" val="20000"/>
                    </a:ext>
                  </a:extLst>
                </a:gridCol>
              </a:tblGrid>
              <a:tr h="2898078">
                <a:tc>
                  <a:txBody>
                    <a:bodyPr/>
                    <a:lstStyle/>
                    <a:p>
                      <a:r>
                        <a:rPr lang="en-GB" sz="1800" b="0" i="0" u="none" strike="noStrike" cap="none" dirty="0">
                          <a:solidFill>
                            <a:schemeClr val="tx1"/>
                          </a:solidFill>
                          <a:effectLst/>
                          <a:latin typeface="+mn-lt"/>
                          <a:ea typeface="+mn-ea"/>
                          <a:cs typeface="+mn-cs"/>
                          <a:sym typeface="Arial"/>
                        </a:rPr>
                        <a:t>class  Employee {  </a:t>
                      </a:r>
                    </a:p>
                    <a:p>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int</a:t>
                      </a:r>
                      <a:r>
                        <a:rPr lang="en-GB" sz="1800" b="0" i="0" u="none" strike="noStrike" cap="none" dirty="0">
                          <a:solidFill>
                            <a:schemeClr val="tx1"/>
                          </a:solidFill>
                          <a:effectLst/>
                          <a:latin typeface="+mn-lt"/>
                          <a:ea typeface="+mn-ea"/>
                          <a:cs typeface="+mn-cs"/>
                          <a:sym typeface="Arial"/>
                        </a:rPr>
                        <a:t>  id;  </a:t>
                      </a:r>
                    </a:p>
                    <a:p>
                      <a:r>
                        <a:rPr lang="en-GB" sz="1800" b="0" i="0" u="none" strike="noStrike" cap="none" dirty="0">
                          <a:solidFill>
                            <a:schemeClr val="tx1"/>
                          </a:solidFill>
                          <a:effectLst/>
                          <a:latin typeface="+mn-lt"/>
                          <a:ea typeface="+mn-ea"/>
                          <a:cs typeface="+mn-cs"/>
                          <a:sym typeface="Arial"/>
                        </a:rPr>
                        <a:t>    String  name;  </a:t>
                      </a:r>
                    </a:p>
                    <a:p>
                      <a:r>
                        <a:rPr lang="en-GB" sz="1800" b="0" i="0" u="none" strike="noStrike" cap="none" dirty="0">
                          <a:solidFill>
                            <a:schemeClr val="tx1"/>
                          </a:solidFill>
                          <a:effectLst/>
                          <a:latin typeface="+mn-lt"/>
                          <a:ea typeface="+mn-ea"/>
                          <a:cs typeface="+mn-cs"/>
                          <a:sym typeface="Arial"/>
                        </a:rPr>
                        <a:t>    float  salary;     </a:t>
                      </a:r>
                    </a:p>
                    <a:p>
                      <a:r>
                        <a:rPr lang="en-GB" sz="1800" b="0" i="0" u="none" strike="noStrike" cap="none" dirty="0">
                          <a:solidFill>
                            <a:schemeClr val="tx1"/>
                          </a:solidFill>
                          <a:effectLst/>
                          <a:latin typeface="+mn-lt"/>
                          <a:ea typeface="+mn-ea"/>
                          <a:cs typeface="+mn-cs"/>
                          <a:sym typeface="Arial"/>
                        </a:rPr>
                        <a:t>void  insert(</a:t>
                      </a:r>
                      <a:r>
                        <a:rPr lang="en-GB" sz="1800" b="0" i="0" u="none" strike="noStrike" cap="none" dirty="0" err="1">
                          <a:solidFill>
                            <a:schemeClr val="tx1"/>
                          </a:solidFill>
                          <a:effectLst/>
                          <a:latin typeface="+mn-lt"/>
                          <a:ea typeface="+mn-ea"/>
                          <a:cs typeface="+mn-cs"/>
                          <a:sym typeface="Arial"/>
                        </a:rPr>
                        <a:t>int</a:t>
                      </a:r>
                      <a:r>
                        <a:rPr lang="en-GB" sz="1800" b="0" i="0" u="none" strike="noStrike" cap="none" dirty="0">
                          <a:solidFill>
                            <a:schemeClr val="tx1"/>
                          </a:solidFill>
                          <a:effectLst/>
                          <a:latin typeface="+mn-lt"/>
                          <a:ea typeface="+mn-ea"/>
                          <a:cs typeface="+mn-cs"/>
                          <a:sym typeface="Arial"/>
                        </a:rPr>
                        <a:t>  </a:t>
                      </a:r>
                      <a:r>
                        <a:rPr lang="en-GB" sz="1800" b="0" i="0" u="none" strike="noStrike" cap="none" dirty="0" err="1">
                          <a:solidFill>
                            <a:schemeClr val="tx1"/>
                          </a:solidFill>
                          <a:effectLst/>
                          <a:latin typeface="+mn-lt"/>
                          <a:ea typeface="+mn-ea"/>
                          <a:cs typeface="+mn-cs"/>
                          <a:sym typeface="Arial"/>
                        </a:rPr>
                        <a:t>i</a:t>
                      </a:r>
                      <a:r>
                        <a:rPr lang="en-GB" sz="1800" b="0" i="0" u="none" strike="noStrike" cap="none" dirty="0">
                          <a:solidFill>
                            <a:schemeClr val="tx1"/>
                          </a:solidFill>
                          <a:effectLst/>
                          <a:latin typeface="+mn-lt"/>
                          <a:ea typeface="+mn-ea"/>
                          <a:cs typeface="+mn-cs"/>
                          <a:sym typeface="Arial"/>
                        </a:rPr>
                        <a:t>,  String  n,  float  s)  {</a:t>
                      </a:r>
                    </a:p>
                    <a:p>
                      <a:r>
                        <a:rPr lang="en-GB" sz="1800" b="0" i="0" u="none" strike="noStrike" cap="none" dirty="0">
                          <a:solidFill>
                            <a:schemeClr val="tx1"/>
                          </a:solidFill>
                          <a:effectLst/>
                          <a:latin typeface="+mn-lt"/>
                          <a:ea typeface="+mn-ea"/>
                          <a:cs typeface="+mn-cs"/>
                          <a:sym typeface="Arial"/>
                        </a:rPr>
                        <a:t>        id = </a:t>
                      </a:r>
                      <a:r>
                        <a:rPr lang="en-GB" sz="1800" b="0" i="0" u="none" strike="noStrike" cap="none" dirty="0" err="1">
                          <a:solidFill>
                            <a:schemeClr val="tx1"/>
                          </a:solidFill>
                          <a:effectLst/>
                          <a:latin typeface="+mn-lt"/>
                          <a:ea typeface="+mn-ea"/>
                          <a:cs typeface="+mn-cs"/>
                          <a:sym typeface="Arial"/>
                        </a:rPr>
                        <a:t>i</a:t>
                      </a:r>
                      <a:r>
                        <a:rPr lang="en-GB" sz="1800" b="0" i="0" u="none" strike="noStrike" cap="none" dirty="0">
                          <a:solidFill>
                            <a:schemeClr val="tx1"/>
                          </a:solidFill>
                          <a:effectLst/>
                          <a:latin typeface="+mn-lt"/>
                          <a:ea typeface="+mn-ea"/>
                          <a:cs typeface="+mn-cs"/>
                          <a:sym typeface="Arial"/>
                        </a:rPr>
                        <a:t>;  </a:t>
                      </a:r>
                    </a:p>
                    <a:p>
                      <a:r>
                        <a:rPr lang="en-GB" sz="1800" b="0" i="0" u="none" strike="noStrike" cap="none" dirty="0">
                          <a:solidFill>
                            <a:schemeClr val="tx1"/>
                          </a:solidFill>
                          <a:effectLst/>
                          <a:latin typeface="+mn-lt"/>
                          <a:ea typeface="+mn-ea"/>
                          <a:cs typeface="+mn-cs"/>
                          <a:sym typeface="Arial"/>
                        </a:rPr>
                        <a:t>        name = n;</a:t>
                      </a:r>
                    </a:p>
                    <a:p>
                      <a:r>
                        <a:rPr lang="en-GB" sz="1800" b="0" i="0" u="none" strike="noStrike" cap="none" dirty="0">
                          <a:solidFill>
                            <a:schemeClr val="tx1"/>
                          </a:solidFill>
                          <a:effectLst/>
                          <a:latin typeface="+mn-lt"/>
                          <a:ea typeface="+mn-ea"/>
                          <a:cs typeface="+mn-cs"/>
                          <a:sym typeface="Arial"/>
                        </a:rPr>
                        <a:t>        salary = s;  </a:t>
                      </a:r>
                    </a:p>
                    <a:p>
                      <a:r>
                        <a:rPr lang="en-GB" sz="1800" b="0" i="0" u="none" strike="noStrike" cap="none" dirty="0">
                          <a:solidFill>
                            <a:schemeClr val="tx1"/>
                          </a:solidFill>
                          <a:effectLst/>
                          <a:latin typeface="+mn-lt"/>
                          <a:ea typeface="+mn-ea"/>
                          <a:cs typeface="+mn-cs"/>
                          <a:sym typeface="Arial"/>
                        </a:rPr>
                        <a:t>    }  </a:t>
                      </a:r>
                    </a:p>
                    <a:p>
                      <a:r>
                        <a:rPr lang="en-GB" sz="1800" b="0" i="0" u="none" strike="noStrike" cap="none" dirty="0">
                          <a:solidFill>
                            <a:schemeClr val="tx1"/>
                          </a:solidFill>
                          <a:effectLst/>
                          <a:latin typeface="+mn-lt"/>
                          <a:ea typeface="+mn-ea"/>
                          <a:cs typeface="+mn-cs"/>
                          <a:sym typeface="Arial"/>
                        </a:rPr>
                        <a:t>    void  display() {</a:t>
                      </a:r>
                    </a:p>
                    <a:p>
                      <a:r>
                        <a:rPr lang="en-GB" sz="1800" b="0" i="0" u="none" strike="noStrike" cap="none" dirty="0" err="1">
                          <a:solidFill>
                            <a:schemeClr val="tx1"/>
                          </a:solidFill>
                          <a:effectLst/>
                          <a:latin typeface="+mn-lt"/>
                          <a:ea typeface="+mn-ea"/>
                          <a:cs typeface="+mn-cs"/>
                          <a:sym typeface="Arial"/>
                        </a:rPr>
                        <a:t>System.out.println</a:t>
                      </a:r>
                      <a:r>
                        <a:rPr lang="en-GB" sz="1800" b="0" i="0" u="none" strike="noStrike" cap="none" dirty="0">
                          <a:solidFill>
                            <a:schemeClr val="tx1"/>
                          </a:solidFill>
                          <a:effectLst/>
                          <a:latin typeface="+mn-lt"/>
                          <a:ea typeface="+mn-ea"/>
                          <a:cs typeface="+mn-cs"/>
                          <a:sym typeface="Arial"/>
                        </a:rPr>
                        <a:t>(id + " " + name + " " + salary);</a:t>
                      </a:r>
                    </a:p>
                    <a:p>
                      <a:r>
                        <a:rPr lang="en-GB" sz="1800" b="0" i="0" u="none" strike="noStrike" cap="none" dirty="0">
                          <a:solidFill>
                            <a:schemeClr val="tx1"/>
                          </a:solidFill>
                          <a:effectLst/>
                          <a:latin typeface="+mn-lt"/>
                          <a:ea typeface="+mn-ea"/>
                          <a:cs typeface="+mn-cs"/>
                          <a:sym typeface="Aria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9"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0"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12" name="Table 11"/>
          <p:cNvGraphicFramePr>
            <a:graphicFrameLocks noGrp="1"/>
          </p:cNvGraphicFramePr>
          <p:nvPr>
            <p:extLst>
              <p:ext uri="{D42A27DB-BD31-4B8C-83A1-F6EECF244321}">
                <p14:modId xmlns="" xmlns:p14="http://schemas.microsoft.com/office/powerpoint/2010/main" val="3914390408"/>
              </p:ext>
            </p:extLst>
          </p:nvPr>
        </p:nvGraphicFramePr>
        <p:xfrm>
          <a:off x="4732637" y="798245"/>
          <a:ext cx="4127157" cy="3723469"/>
        </p:xfrm>
        <a:graphic>
          <a:graphicData uri="http://schemas.openxmlformats.org/drawingml/2006/table">
            <a:tbl>
              <a:tblPr firstRow="1" bandRow="1">
                <a:tableStyleId>{2D5ABB26-0587-4C30-8999-92F81FD0307C}</a:tableStyleId>
              </a:tblPr>
              <a:tblGrid>
                <a:gridCol w="4127157">
                  <a:extLst>
                    <a:ext uri="{9D8B030D-6E8A-4147-A177-3AD203B41FA5}">
                      <a16:colId xmlns="" xmlns:a16="http://schemas.microsoft.com/office/drawing/2014/main" val="20000"/>
                    </a:ext>
                  </a:extLst>
                </a:gridCol>
              </a:tblGrid>
              <a:tr h="3723469">
                <a:tc>
                  <a:txBody>
                    <a:bodyPr/>
                    <a:lstStyle/>
                    <a:p>
                      <a:r>
                        <a:rPr lang="en-GB" sz="1800" b="0" i="0" u="none" strike="noStrike" cap="none" dirty="0">
                          <a:solidFill>
                            <a:schemeClr val="tx1"/>
                          </a:solidFill>
                          <a:effectLst/>
                          <a:latin typeface="+mn-lt"/>
                          <a:ea typeface="+mn-ea"/>
                          <a:cs typeface="+mn-cs"/>
                          <a:sym typeface="Arial"/>
                        </a:rPr>
                        <a:t>public  class  Main  {  </a:t>
                      </a:r>
                    </a:p>
                    <a:p>
                      <a:r>
                        <a:rPr lang="en-GB" sz="1800" b="0" i="0" u="none" strike="noStrike" cap="none" dirty="0">
                          <a:solidFill>
                            <a:schemeClr val="tx1"/>
                          </a:solidFill>
                          <a:effectLst/>
                          <a:latin typeface="+mn-lt"/>
                          <a:ea typeface="+mn-ea"/>
                          <a:cs typeface="+mn-cs"/>
                          <a:sym typeface="Arial"/>
                        </a:rPr>
                        <a:t>public  static  void  main(String[]  </a:t>
                      </a:r>
                      <a:r>
                        <a:rPr lang="en-GB" sz="1800" b="0" i="0" u="none" strike="noStrike" cap="none" dirty="0" err="1">
                          <a:solidFill>
                            <a:schemeClr val="tx1"/>
                          </a:solidFill>
                          <a:effectLst/>
                          <a:latin typeface="+mn-lt"/>
                          <a:ea typeface="+mn-ea"/>
                          <a:cs typeface="+mn-cs"/>
                          <a:sym typeface="Arial"/>
                        </a:rPr>
                        <a:t>args</a:t>
                      </a:r>
                      <a:r>
                        <a:rPr lang="en-GB" sz="1800" b="0" i="0" u="none" strike="noStrike" cap="none" dirty="0">
                          <a:solidFill>
                            <a:schemeClr val="tx1"/>
                          </a:solidFill>
                          <a:effectLst/>
                          <a:latin typeface="+mn-lt"/>
                          <a:ea typeface="+mn-ea"/>
                          <a:cs typeface="+mn-cs"/>
                          <a:sym typeface="Arial"/>
                        </a:rPr>
                        <a:t>)</a:t>
                      </a:r>
                      <a:r>
                        <a:rPr lang="en-GB" sz="1800" b="0" i="0" u="none" strike="noStrike" cap="none" baseline="0" dirty="0">
                          <a:solidFill>
                            <a:schemeClr val="tx1"/>
                          </a:solidFill>
                          <a:effectLst/>
                          <a:latin typeface="+mn-lt"/>
                          <a:ea typeface="+mn-ea"/>
                          <a:cs typeface="+mn-cs"/>
                          <a:sym typeface="Arial"/>
                        </a:rPr>
                        <a:t> </a:t>
                      </a:r>
                      <a:r>
                        <a:rPr lang="en-GB" sz="1800" b="0" i="0" u="none" strike="noStrike" cap="none" dirty="0">
                          <a:solidFill>
                            <a:schemeClr val="tx1"/>
                          </a:solidFill>
                          <a:effectLst/>
                          <a:latin typeface="+mn-lt"/>
                          <a:ea typeface="+mn-ea"/>
                          <a:cs typeface="+mn-cs"/>
                          <a:sym typeface="Arial"/>
                        </a:rPr>
                        <a:t>{  </a:t>
                      </a:r>
                    </a:p>
                    <a:p>
                      <a:r>
                        <a:rPr lang="en-GB" sz="1800" b="0" i="0" u="none" strike="noStrike" cap="none" dirty="0">
                          <a:solidFill>
                            <a:schemeClr val="tx1"/>
                          </a:solidFill>
                          <a:effectLst/>
                          <a:latin typeface="+mn-lt"/>
                          <a:ea typeface="+mn-ea"/>
                          <a:cs typeface="+mn-cs"/>
                          <a:sym typeface="Arial"/>
                        </a:rPr>
                        <a:t>Employee  e1 = new  Employee();  </a:t>
                      </a:r>
                    </a:p>
                    <a:p>
                      <a:r>
                        <a:rPr lang="en-GB" sz="1800" b="0" i="0" u="none" strike="noStrike" cap="none" dirty="0">
                          <a:solidFill>
                            <a:schemeClr val="tx1"/>
                          </a:solidFill>
                          <a:effectLst/>
                          <a:latin typeface="+mn-lt"/>
                          <a:ea typeface="+mn-ea"/>
                          <a:cs typeface="+mn-cs"/>
                          <a:sym typeface="Arial"/>
                        </a:rPr>
                        <a:t>Employee  e2 = new  Employee();  </a:t>
                      </a:r>
                    </a:p>
                    <a:p>
                      <a:r>
                        <a:rPr lang="en-GB" sz="1800" b="0" i="0" u="none" strike="noStrike" cap="none" dirty="0">
                          <a:solidFill>
                            <a:schemeClr val="tx1"/>
                          </a:solidFill>
                          <a:effectLst/>
                          <a:latin typeface="+mn-lt"/>
                          <a:ea typeface="+mn-ea"/>
                          <a:cs typeface="+mn-cs"/>
                          <a:sym typeface="Arial"/>
                        </a:rPr>
                        <a:t>Employee  e3 = new  Employee();  </a:t>
                      </a:r>
                    </a:p>
                    <a:p>
                      <a:r>
                        <a:rPr lang="en-GB" sz="1800" b="0" i="0" u="none" strike="noStrike" cap="none" dirty="0">
                          <a:solidFill>
                            <a:schemeClr val="tx1"/>
                          </a:solidFill>
                          <a:effectLst/>
                          <a:latin typeface="+mn-lt"/>
                          <a:ea typeface="+mn-ea"/>
                          <a:cs typeface="+mn-cs"/>
                          <a:sym typeface="Arial"/>
                        </a:rPr>
                        <a:t>        e1.insert(101, "</a:t>
                      </a:r>
                      <a:r>
                        <a:rPr lang="en-GB" sz="1800" b="0" i="0" u="none" strike="noStrike" cap="none" dirty="0" err="1">
                          <a:solidFill>
                            <a:schemeClr val="tx1"/>
                          </a:solidFill>
                          <a:effectLst/>
                          <a:latin typeface="+mn-lt"/>
                          <a:ea typeface="+mn-ea"/>
                          <a:cs typeface="+mn-cs"/>
                          <a:sym typeface="Arial"/>
                        </a:rPr>
                        <a:t>ajeet</a:t>
                      </a:r>
                      <a:r>
                        <a:rPr lang="en-GB" sz="1800" b="0" i="0" u="none" strike="noStrike" cap="none" dirty="0">
                          <a:solidFill>
                            <a:schemeClr val="tx1"/>
                          </a:solidFill>
                          <a:effectLst/>
                          <a:latin typeface="+mn-lt"/>
                          <a:ea typeface="+mn-ea"/>
                          <a:cs typeface="+mn-cs"/>
                          <a:sym typeface="Arial"/>
                        </a:rPr>
                        <a:t>", 45000);  </a:t>
                      </a:r>
                    </a:p>
                    <a:p>
                      <a:r>
                        <a:rPr lang="en-GB" sz="1800" b="0" i="0" u="none" strike="noStrike" cap="none" dirty="0">
                          <a:solidFill>
                            <a:schemeClr val="tx1"/>
                          </a:solidFill>
                          <a:effectLst/>
                          <a:latin typeface="+mn-lt"/>
                          <a:ea typeface="+mn-ea"/>
                          <a:cs typeface="+mn-cs"/>
                          <a:sym typeface="Arial"/>
                        </a:rPr>
                        <a:t>        e2.insert(102, "</a:t>
                      </a:r>
                      <a:r>
                        <a:rPr lang="en-GB" sz="1800" b="0" i="0" u="none" strike="noStrike" cap="none" dirty="0" err="1">
                          <a:solidFill>
                            <a:schemeClr val="tx1"/>
                          </a:solidFill>
                          <a:effectLst/>
                          <a:latin typeface="+mn-lt"/>
                          <a:ea typeface="+mn-ea"/>
                          <a:cs typeface="+mn-cs"/>
                          <a:sym typeface="Arial"/>
                        </a:rPr>
                        <a:t>irfan</a:t>
                      </a:r>
                      <a:r>
                        <a:rPr lang="en-GB" sz="1800" b="0" i="0" u="none" strike="noStrike" cap="none" dirty="0">
                          <a:solidFill>
                            <a:schemeClr val="tx1"/>
                          </a:solidFill>
                          <a:effectLst/>
                          <a:latin typeface="+mn-lt"/>
                          <a:ea typeface="+mn-ea"/>
                          <a:cs typeface="+mn-cs"/>
                          <a:sym typeface="Arial"/>
                        </a:rPr>
                        <a:t>", 25000);  </a:t>
                      </a:r>
                    </a:p>
                    <a:p>
                      <a:r>
                        <a:rPr lang="en-GB" sz="1800" b="0" i="0" u="none" strike="noStrike" cap="none" dirty="0">
                          <a:solidFill>
                            <a:schemeClr val="tx1"/>
                          </a:solidFill>
                          <a:effectLst/>
                          <a:latin typeface="+mn-lt"/>
                          <a:ea typeface="+mn-ea"/>
                          <a:cs typeface="+mn-cs"/>
                          <a:sym typeface="Arial"/>
                        </a:rPr>
                        <a:t>        e3.insert(103, "</a:t>
                      </a:r>
                      <a:r>
                        <a:rPr lang="en-GB" sz="1800" b="0" i="0" u="none" strike="noStrike" cap="none" dirty="0" err="1">
                          <a:solidFill>
                            <a:schemeClr val="tx1"/>
                          </a:solidFill>
                          <a:effectLst/>
                          <a:latin typeface="+mn-lt"/>
                          <a:ea typeface="+mn-ea"/>
                          <a:cs typeface="+mn-cs"/>
                          <a:sym typeface="Arial"/>
                        </a:rPr>
                        <a:t>nakul</a:t>
                      </a:r>
                      <a:r>
                        <a:rPr lang="en-GB" sz="1800" b="0" i="0" u="none" strike="noStrike" cap="none" dirty="0">
                          <a:solidFill>
                            <a:schemeClr val="tx1"/>
                          </a:solidFill>
                          <a:effectLst/>
                          <a:latin typeface="+mn-lt"/>
                          <a:ea typeface="+mn-ea"/>
                          <a:cs typeface="+mn-cs"/>
                          <a:sym typeface="Arial"/>
                        </a:rPr>
                        <a:t>", 55000);  </a:t>
                      </a:r>
                    </a:p>
                    <a:p>
                      <a:r>
                        <a:rPr lang="en-GB" sz="1800" b="0" i="0" u="none" strike="noStrike" cap="none" dirty="0">
                          <a:solidFill>
                            <a:schemeClr val="tx1"/>
                          </a:solidFill>
                          <a:effectLst/>
                          <a:latin typeface="+mn-lt"/>
                          <a:ea typeface="+mn-ea"/>
                          <a:cs typeface="+mn-cs"/>
                          <a:sym typeface="Arial"/>
                        </a:rPr>
                        <a:t>        e1.display();  </a:t>
                      </a:r>
                    </a:p>
                    <a:p>
                      <a:r>
                        <a:rPr lang="en-GB" sz="1800" b="0" i="0" u="none" strike="noStrike" cap="none" dirty="0">
                          <a:solidFill>
                            <a:schemeClr val="tx1"/>
                          </a:solidFill>
                          <a:effectLst/>
                          <a:latin typeface="+mn-lt"/>
                          <a:ea typeface="+mn-ea"/>
                          <a:cs typeface="+mn-cs"/>
                          <a:sym typeface="Arial"/>
                        </a:rPr>
                        <a:t>        e2.display();  </a:t>
                      </a:r>
                    </a:p>
                    <a:p>
                      <a:r>
                        <a:rPr lang="en-GB" sz="1800" b="0" i="0" u="none" strike="noStrike" cap="none" dirty="0">
                          <a:solidFill>
                            <a:schemeClr val="tx1"/>
                          </a:solidFill>
                          <a:effectLst/>
                          <a:latin typeface="+mn-lt"/>
                          <a:ea typeface="+mn-ea"/>
                          <a:cs typeface="+mn-cs"/>
                          <a:sym typeface="Arial"/>
                        </a:rPr>
                        <a:t>        e3.display();  </a:t>
                      </a:r>
                    </a:p>
                    <a:p>
                      <a:r>
                        <a:rPr lang="en-GB" sz="1800" b="0" i="0" u="none" strike="noStrike" cap="none" dirty="0">
                          <a:solidFill>
                            <a:schemeClr val="tx1"/>
                          </a:solidFill>
                          <a:effectLst/>
                          <a:latin typeface="+mn-lt"/>
                          <a:ea typeface="+mn-ea"/>
                          <a:cs typeface="+mn-cs"/>
                          <a:sym typeface="Arial"/>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369589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charset="0"/>
                <a:ea typeface="Roboto" charset="0"/>
              </a:rPr>
              <a:t>JAVA CLASS ATTRIBUTES</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854429"/>
            <a:ext cx="8520600" cy="3182679"/>
          </a:xfrm>
        </p:spPr>
        <p:txBody>
          <a:bodyPr/>
          <a:lstStyle/>
          <a:p>
            <a:pPr marL="114300" indent="0">
              <a:lnSpc>
                <a:spcPct val="150000"/>
              </a:lnSpc>
              <a:buNone/>
            </a:pPr>
            <a:r>
              <a:rPr lang="en-GB" b="1" dirty="0">
                <a:solidFill>
                  <a:schemeClr val="tx1"/>
                </a:solidFill>
                <a:latin typeface="Roboto" panose="020B0604020202020204" charset="0"/>
                <a:ea typeface="Roboto" panose="020B0604020202020204" charset="0"/>
              </a:rPr>
              <a:t>class attributes are variables within a class</a:t>
            </a:r>
            <a:endParaRPr lang="en-GB" sz="1600" dirty="0">
              <a:solidFill>
                <a:schemeClr val="tx1"/>
              </a:solidFill>
              <a:latin typeface="Roboto" panose="020B0604020202020204" charset="0"/>
              <a:ea typeface="Roboto" panose="020B0604020202020204" charset="0"/>
            </a:endParaRPr>
          </a:p>
          <a:p>
            <a:pPr marL="114300" indent="0">
              <a:lnSpc>
                <a:spcPct val="150000"/>
              </a:lnSpc>
              <a:buNone/>
            </a:pPr>
            <a:r>
              <a:rPr lang="en-GB" sz="1600" b="1" dirty="0">
                <a:solidFill>
                  <a:schemeClr val="tx1"/>
                </a:solidFill>
                <a:latin typeface="Roboto" panose="020B0604020202020204" charset="0"/>
                <a:ea typeface="Roboto" panose="020B0604020202020204" charset="0"/>
              </a:rPr>
              <a:t>Example</a:t>
            </a:r>
            <a:endParaRPr lang="en-IN" sz="1600" b="1" dirty="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2" name="Table 1"/>
          <p:cNvGraphicFramePr>
            <a:graphicFrameLocks noGrp="1"/>
          </p:cNvGraphicFramePr>
          <p:nvPr>
            <p:extLst>
              <p:ext uri="{D42A27DB-BD31-4B8C-83A1-F6EECF244321}">
                <p14:modId xmlns="" xmlns:p14="http://schemas.microsoft.com/office/powerpoint/2010/main" val="3494458960"/>
              </p:ext>
            </p:extLst>
          </p:nvPr>
        </p:nvGraphicFramePr>
        <p:xfrm>
          <a:off x="327598" y="1821796"/>
          <a:ext cx="8693738" cy="2286000"/>
        </p:xfrm>
        <a:graphic>
          <a:graphicData uri="http://schemas.openxmlformats.org/drawingml/2006/table">
            <a:tbl>
              <a:tblPr firstRow="1" bandRow="1">
                <a:tableStyleId>{2D5ABB26-0587-4C30-8999-92F81FD0307C}</a:tableStyleId>
              </a:tblPr>
              <a:tblGrid>
                <a:gridCol w="4346869">
                  <a:extLst>
                    <a:ext uri="{9D8B030D-6E8A-4147-A177-3AD203B41FA5}">
                      <a16:colId xmlns="" xmlns:a16="http://schemas.microsoft.com/office/drawing/2014/main" val="20000"/>
                    </a:ext>
                  </a:extLst>
                </a:gridCol>
                <a:gridCol w="4346869">
                  <a:extLst>
                    <a:ext uri="{9D8B030D-6E8A-4147-A177-3AD203B41FA5}">
                      <a16:colId xmlns="" xmlns:a16="http://schemas.microsoft.com/office/drawing/2014/main" val="20001"/>
                    </a:ext>
                  </a:extLst>
                </a:gridCol>
              </a:tblGrid>
              <a:tr h="370840">
                <a:tc>
                  <a:txBody>
                    <a:bodyPr/>
                    <a:lstStyle/>
                    <a:p>
                      <a:r>
                        <a:rPr lang="en-IN" sz="1800" b="0" i="0" u="none" strike="noStrike" cap="none" dirty="0">
                          <a:solidFill>
                            <a:schemeClr val="tx1"/>
                          </a:solidFill>
                          <a:latin typeface="+mn-lt"/>
                          <a:ea typeface="+mn-ea"/>
                          <a:cs typeface="+mn-cs"/>
                          <a:sym typeface="Arial"/>
                        </a:rPr>
                        <a:t>class </a:t>
                      </a:r>
                      <a:r>
                        <a:rPr lang="en-IN" sz="1800" b="0" i="0" u="none" strike="noStrike" cap="none" dirty="0" smtClean="0">
                          <a:solidFill>
                            <a:schemeClr val="tx1"/>
                          </a:solidFill>
                          <a:latin typeface="+mn-lt"/>
                          <a:ea typeface="+mn-ea"/>
                          <a:cs typeface="+mn-cs"/>
                          <a:sym typeface="Arial"/>
                        </a:rPr>
                        <a:t>Main{</a:t>
                      </a:r>
                      <a:endParaRPr lang="en-IN" sz="1800" b="0" i="0" u="none" strike="noStrike" cap="none" dirty="0">
                        <a:solidFill>
                          <a:schemeClr val="tx1"/>
                        </a:solidFill>
                        <a:latin typeface="+mn-lt"/>
                        <a:ea typeface="+mn-ea"/>
                        <a:cs typeface="+mn-cs"/>
                        <a:sym typeface="Arial"/>
                      </a:endParaRPr>
                    </a:p>
                    <a:p>
                      <a:r>
                        <a:rPr lang="en-IN" sz="1800" b="0" i="0" u="none" strike="noStrike" cap="none" dirty="0">
                          <a:solidFill>
                            <a:schemeClr val="tx1"/>
                          </a:solidFill>
                          <a:latin typeface="+mn-lt"/>
                          <a:ea typeface="+mn-ea"/>
                          <a:cs typeface="+mn-cs"/>
                          <a:sym typeface="Arial"/>
                        </a:rPr>
                        <a:t>    </a:t>
                      </a:r>
                      <a:r>
                        <a:rPr lang="en-IN" sz="1800" b="0" i="0" u="none" strike="noStrike" cap="none" dirty="0" err="1">
                          <a:solidFill>
                            <a:schemeClr val="tx1"/>
                          </a:solidFill>
                          <a:latin typeface="+mn-lt"/>
                          <a:ea typeface="+mn-ea"/>
                          <a:cs typeface="+mn-cs"/>
                          <a:sym typeface="Arial"/>
                        </a:rPr>
                        <a:t>int</a:t>
                      </a:r>
                      <a:r>
                        <a:rPr lang="en-IN" sz="1800" b="0" i="0" u="none" strike="noStrike" cap="none" dirty="0">
                          <a:solidFill>
                            <a:schemeClr val="tx1"/>
                          </a:solidFill>
                          <a:latin typeface="+mn-lt"/>
                          <a:ea typeface="+mn-ea"/>
                          <a:cs typeface="+mn-cs"/>
                          <a:sym typeface="Arial"/>
                        </a:rPr>
                        <a:t> x = 5;</a:t>
                      </a:r>
                    </a:p>
                    <a:p>
                      <a:r>
                        <a:rPr lang="en-IN" sz="1800" b="0" i="0" u="none" strike="noStrike" cap="none" dirty="0" smtClean="0">
                          <a:solidFill>
                            <a:schemeClr val="tx1"/>
                          </a:solidFill>
                          <a:latin typeface="+mn-lt"/>
                          <a:ea typeface="+mn-ea"/>
                          <a:cs typeface="+mn-cs"/>
                          <a:sym typeface="Arial"/>
                        </a:rPr>
                        <a:t>public </a:t>
                      </a:r>
                      <a:r>
                        <a:rPr lang="en-IN" sz="1800" b="0" i="0" u="none" strike="noStrike" cap="none" dirty="0">
                          <a:solidFill>
                            <a:schemeClr val="tx1"/>
                          </a:solidFill>
                          <a:latin typeface="+mn-lt"/>
                          <a:ea typeface="+mn-ea"/>
                          <a:cs typeface="+mn-cs"/>
                          <a:sym typeface="Arial"/>
                        </a:rPr>
                        <a:t>static void main(String </a:t>
                      </a:r>
                      <a:r>
                        <a:rPr lang="en-IN" sz="1800" b="0" i="0" u="none" strike="noStrike" cap="none" dirty="0" err="1">
                          <a:solidFill>
                            <a:schemeClr val="tx1"/>
                          </a:solidFill>
                          <a:latin typeface="+mn-lt"/>
                          <a:ea typeface="+mn-ea"/>
                          <a:cs typeface="+mn-cs"/>
                          <a:sym typeface="Arial"/>
                        </a:rPr>
                        <a:t>args</a:t>
                      </a:r>
                      <a:r>
                        <a:rPr lang="en-IN" sz="1800" b="0" i="0" u="none" strike="noStrike" cap="none" dirty="0">
                          <a:solidFill>
                            <a:schemeClr val="tx1"/>
                          </a:solidFill>
                          <a:latin typeface="+mn-lt"/>
                          <a:ea typeface="+mn-ea"/>
                          <a:cs typeface="+mn-cs"/>
                          <a:sym typeface="Arial"/>
                        </a:rPr>
                        <a:t>[]) {</a:t>
                      </a:r>
                    </a:p>
                    <a:p>
                      <a:r>
                        <a:rPr lang="en-IN" sz="1800" b="0" i="0" u="none" strike="noStrike" cap="none" dirty="0">
                          <a:solidFill>
                            <a:schemeClr val="tx1"/>
                          </a:solidFill>
                          <a:latin typeface="+mn-lt"/>
                          <a:ea typeface="+mn-ea"/>
                          <a:cs typeface="+mn-cs"/>
                          <a:sym typeface="Arial"/>
                        </a:rPr>
                        <a:t>        Main </a:t>
                      </a:r>
                      <a:r>
                        <a:rPr lang="en-IN" sz="1800" b="0" i="0" u="none" strike="noStrike" cap="none" dirty="0" err="1">
                          <a:solidFill>
                            <a:schemeClr val="tx1"/>
                          </a:solidFill>
                          <a:latin typeface="+mn-lt"/>
                          <a:ea typeface="+mn-ea"/>
                          <a:cs typeface="+mn-cs"/>
                          <a:sym typeface="Arial"/>
                        </a:rPr>
                        <a:t>myobj</a:t>
                      </a:r>
                      <a:r>
                        <a:rPr lang="en-IN" sz="1800" b="0" i="0" u="none" strike="noStrike" cap="none" dirty="0">
                          <a:solidFill>
                            <a:schemeClr val="tx1"/>
                          </a:solidFill>
                          <a:latin typeface="+mn-lt"/>
                          <a:ea typeface="+mn-ea"/>
                          <a:cs typeface="+mn-cs"/>
                          <a:sym typeface="Arial"/>
                        </a:rPr>
                        <a:t> = new Main();</a:t>
                      </a:r>
                    </a:p>
                    <a:p>
                      <a:r>
                        <a:rPr lang="en-IN" sz="1800" b="0" i="0" u="none" strike="noStrike" cap="none" dirty="0">
                          <a:solidFill>
                            <a:schemeClr val="tx1"/>
                          </a:solidFill>
                          <a:latin typeface="+mn-lt"/>
                          <a:ea typeface="+mn-ea"/>
                          <a:cs typeface="+mn-cs"/>
                          <a:sym typeface="Arial"/>
                        </a:rPr>
                        <a:t>        </a:t>
                      </a:r>
                      <a:r>
                        <a:rPr lang="en-IN" sz="1800" b="0" i="0" u="none" strike="noStrike" cap="none" dirty="0" err="1">
                          <a:solidFill>
                            <a:schemeClr val="tx1"/>
                          </a:solidFill>
                          <a:latin typeface="+mn-lt"/>
                          <a:ea typeface="+mn-ea"/>
                          <a:cs typeface="+mn-cs"/>
                          <a:sym typeface="Arial"/>
                        </a:rPr>
                        <a:t>System.out.println</a:t>
                      </a:r>
                      <a:r>
                        <a:rPr lang="en-IN" sz="1800" b="0" i="0" u="none" strike="noStrike" cap="none" dirty="0">
                          <a:solidFill>
                            <a:schemeClr val="tx1"/>
                          </a:solidFill>
                          <a:latin typeface="+mn-lt"/>
                          <a:ea typeface="+mn-ea"/>
                          <a:cs typeface="+mn-cs"/>
                          <a:sym typeface="Arial"/>
                        </a:rPr>
                        <a:t>(</a:t>
                      </a:r>
                      <a:r>
                        <a:rPr lang="en-IN" sz="1800" b="0" i="0" u="none" strike="noStrike" cap="none" dirty="0" err="1">
                          <a:solidFill>
                            <a:schemeClr val="tx1"/>
                          </a:solidFill>
                          <a:latin typeface="+mn-lt"/>
                          <a:ea typeface="+mn-ea"/>
                          <a:cs typeface="+mn-cs"/>
                          <a:sym typeface="Arial"/>
                        </a:rPr>
                        <a:t>myobj.x</a:t>
                      </a:r>
                      <a:r>
                        <a:rPr lang="en-IN" sz="1800" b="0" i="0" u="none" strike="noStrike" cap="none" dirty="0">
                          <a:solidFill>
                            <a:schemeClr val="tx1"/>
                          </a:solidFill>
                          <a:latin typeface="+mn-lt"/>
                          <a:ea typeface="+mn-ea"/>
                          <a:cs typeface="+mn-cs"/>
                          <a:sym typeface="Arial"/>
                        </a:rPr>
                        <a:t>);</a:t>
                      </a:r>
                    </a:p>
                    <a:p>
                      <a:r>
                        <a:rPr lang="en-IN" sz="1800" b="0" i="0" u="none" strike="noStrike" cap="none" dirty="0">
                          <a:solidFill>
                            <a:schemeClr val="tx1"/>
                          </a:solidFill>
                          <a:latin typeface="+mn-lt"/>
                          <a:ea typeface="+mn-ea"/>
                          <a:cs typeface="+mn-cs"/>
                          <a:sym typeface="Arial"/>
                        </a:rPr>
                        <a:t>    }</a:t>
                      </a:r>
                    </a:p>
                    <a:p>
                      <a:r>
                        <a:rPr lang="en-IN" sz="1800" b="0" i="0" u="none" strike="noStrike" cap="none" dirty="0">
                          <a:solidFill>
                            <a:schemeClr val="tx1"/>
                          </a:solidFill>
                          <a:latin typeface="+mn-lt"/>
                          <a:ea typeface="+mn-ea"/>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u="none" strike="noStrike" cap="none" dirty="0">
                          <a:effectLst/>
                          <a:latin typeface="+mn-lt"/>
                          <a:sym typeface="Arial"/>
                        </a:rPr>
                        <a:t>class </a:t>
                      </a:r>
                      <a:r>
                        <a:rPr lang="en-GB" sz="1800" u="none" strike="noStrike" cap="none" dirty="0" err="1">
                          <a:effectLst/>
                          <a:latin typeface="+mn-lt"/>
                          <a:sym typeface="Arial"/>
                        </a:rPr>
                        <a:t>Myclass</a:t>
                      </a:r>
                      <a:r>
                        <a:rPr lang="en-GB" sz="1800" u="none" strike="noStrike" cap="none" dirty="0">
                          <a:effectLst/>
                          <a:latin typeface="+mn-lt"/>
                          <a:sym typeface="Arial"/>
                        </a:rPr>
                        <a:t> {</a:t>
                      </a:r>
                    </a:p>
                    <a:p>
                      <a:r>
                        <a:rPr lang="en-GB" sz="1800" u="none" strike="noStrike" cap="none" dirty="0">
                          <a:effectLst/>
                          <a:latin typeface="+mn-lt"/>
                          <a:sym typeface="Arial"/>
                        </a:rPr>
                        <a:t>    </a:t>
                      </a:r>
                      <a:r>
                        <a:rPr lang="en-GB" sz="1800" u="none" strike="noStrike" cap="none" dirty="0" err="1">
                          <a:effectLst/>
                          <a:latin typeface="+mn-lt"/>
                          <a:sym typeface="Arial"/>
                        </a:rPr>
                        <a:t>int</a:t>
                      </a:r>
                      <a:r>
                        <a:rPr lang="en-GB" sz="1800" u="none" strike="noStrike" cap="none" dirty="0">
                          <a:effectLst/>
                          <a:latin typeface="+mn-lt"/>
                          <a:sym typeface="Arial"/>
                        </a:rPr>
                        <a:t> x;</a:t>
                      </a:r>
                    </a:p>
                    <a:p>
                      <a:r>
                        <a:rPr lang="en-GB" sz="1800" u="none" strike="noStrike" cap="none" dirty="0" smtClean="0">
                          <a:effectLst/>
                          <a:latin typeface="+mn-lt"/>
                          <a:sym typeface="Arial"/>
                        </a:rPr>
                        <a:t>public </a:t>
                      </a:r>
                      <a:r>
                        <a:rPr lang="en-GB" sz="1800" u="none" strike="noStrike" cap="none" dirty="0">
                          <a:effectLst/>
                          <a:latin typeface="+mn-lt"/>
                          <a:sym typeface="Arial"/>
                        </a:rPr>
                        <a:t>static void main(String </a:t>
                      </a:r>
                      <a:r>
                        <a:rPr lang="en-GB" sz="1800" u="none" strike="noStrike" cap="none" dirty="0" err="1">
                          <a:effectLst/>
                          <a:latin typeface="+mn-lt"/>
                          <a:sym typeface="Arial"/>
                        </a:rPr>
                        <a:t>args</a:t>
                      </a:r>
                      <a:r>
                        <a:rPr lang="en-GB" sz="1800" u="none" strike="noStrike" cap="none" dirty="0">
                          <a:effectLst/>
                          <a:latin typeface="+mn-lt"/>
                          <a:sym typeface="Arial"/>
                        </a:rPr>
                        <a:t>[]) {</a:t>
                      </a:r>
                    </a:p>
                    <a:p>
                      <a:r>
                        <a:rPr lang="en-GB" sz="1800" u="none" strike="noStrike" cap="none" dirty="0">
                          <a:effectLst/>
                          <a:latin typeface="+mn-lt"/>
                          <a:sym typeface="Arial"/>
                        </a:rPr>
                        <a:t>        Main </a:t>
                      </a:r>
                      <a:r>
                        <a:rPr lang="en-GB" sz="1800" u="none" strike="noStrike" cap="none" dirty="0" err="1">
                          <a:effectLst/>
                          <a:latin typeface="+mn-lt"/>
                          <a:sym typeface="Arial"/>
                        </a:rPr>
                        <a:t>myobj</a:t>
                      </a:r>
                      <a:r>
                        <a:rPr lang="en-GB" sz="1800" u="none" strike="noStrike" cap="none" dirty="0">
                          <a:effectLst/>
                          <a:latin typeface="+mn-lt"/>
                          <a:sym typeface="Arial"/>
                        </a:rPr>
                        <a:t> = new Main();</a:t>
                      </a:r>
                    </a:p>
                    <a:p>
                      <a:r>
                        <a:rPr lang="en-GB" sz="1800" u="none" strike="noStrike" cap="none" dirty="0">
                          <a:effectLst/>
                          <a:latin typeface="+mn-lt"/>
                          <a:sym typeface="Arial"/>
                        </a:rPr>
                        <a:t>        </a:t>
                      </a:r>
                      <a:r>
                        <a:rPr lang="en-GB" sz="1800" u="none" strike="noStrike" cap="none" dirty="0" err="1">
                          <a:effectLst/>
                          <a:latin typeface="+mn-lt"/>
                          <a:sym typeface="Arial"/>
                        </a:rPr>
                        <a:t>myobj.x</a:t>
                      </a:r>
                      <a:r>
                        <a:rPr lang="en-GB" sz="1800" u="none" strike="noStrike" cap="none" dirty="0">
                          <a:effectLst/>
                          <a:latin typeface="+mn-lt"/>
                          <a:sym typeface="Arial"/>
                        </a:rPr>
                        <a:t> = 40;</a:t>
                      </a: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myobj.x</a:t>
                      </a:r>
                      <a:r>
                        <a:rPr lang="en-GB" sz="1800" u="none" strike="noStrike" cap="none" dirty="0">
                          <a:effectLst/>
                          <a:latin typeface="+mn-lt"/>
                          <a:sym typeface="Arial"/>
                        </a:rPr>
                        <a:t>);</a:t>
                      </a:r>
                    </a:p>
                    <a:p>
                      <a:r>
                        <a:rPr lang="en-GB" sz="1800" u="none" strike="noStrike" cap="none" dirty="0">
                          <a:effectLst/>
                          <a:latin typeface="+mn-lt"/>
                          <a:sym typeface="Arial"/>
                        </a:rPr>
                        <a:t>    }</a:t>
                      </a:r>
                    </a:p>
                    <a:p>
                      <a:r>
                        <a:rPr lang="en-GB"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917043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2" name="TextBox 1">
            <a:extLst>
              <a:ext uri="{FF2B5EF4-FFF2-40B4-BE49-F238E27FC236}">
                <a16:creationId xmlns="" xmlns:a16="http://schemas.microsoft.com/office/drawing/2014/main" id="{DC584ABF-9AFA-4424-9DE0-7F5F9BB934E4}"/>
              </a:ext>
            </a:extLst>
          </p:cNvPr>
          <p:cNvSpPr txBox="1"/>
          <p:nvPr/>
        </p:nvSpPr>
        <p:spPr>
          <a:xfrm>
            <a:off x="353480" y="2279363"/>
            <a:ext cx="8437040" cy="584775"/>
          </a:xfrm>
          <a:prstGeom prst="rect">
            <a:avLst/>
          </a:prstGeom>
          <a:noFill/>
        </p:spPr>
        <p:txBody>
          <a:bodyPr wrap="square" rtlCol="0">
            <a:spAutoFit/>
          </a:bodyPr>
          <a:lstStyle/>
          <a:p>
            <a:pPr algn="ctr"/>
            <a:r>
              <a:rPr lang="en-US" sz="3200" b="1" dirty="0">
                <a:latin typeface="Roboto" panose="020B0604020202020204" charset="0"/>
                <a:ea typeface="Roboto" panose="020B0604020202020204" charset="0"/>
              </a:rPr>
              <a:t>Object and Class </a:t>
            </a:r>
            <a:r>
              <a:rPr lang="en-GB" sz="3200" b="1" dirty="0">
                <a:latin typeface="Roboto" panose="02000000000000000000" pitchFamily="2" charset="0"/>
                <a:ea typeface="Roboto" panose="02000000000000000000" pitchFamily="2" charset="0"/>
              </a:rPr>
              <a:t>In Java</a:t>
            </a:r>
            <a:endParaRPr lang="en-IN" sz="3200" b="1" dirty="0">
              <a:solidFill>
                <a:schemeClr val="tx1"/>
              </a:solidFill>
              <a:latin typeface="Roboto" panose="020B0604020202020204" charset="0"/>
              <a:ea typeface="Roboto" panose="020B0604020202020204" charset="0"/>
            </a:endParaRPr>
          </a:p>
        </p:txBody>
      </p:sp>
      <p:pic>
        <p:nvPicPr>
          <p:cNvPr id="5"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6"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JAVA CLASS ATTRIBUTES</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796061"/>
            <a:ext cx="8520600" cy="3182679"/>
          </a:xfrm>
        </p:spPr>
        <p:txBody>
          <a:bodyPr/>
          <a:lstStyle/>
          <a:p>
            <a:pPr marL="114300" indent="0">
              <a:lnSpc>
                <a:spcPct val="150000"/>
              </a:lnSpc>
              <a:buNone/>
            </a:pPr>
            <a:r>
              <a:rPr lang="en-GB" b="1" dirty="0">
                <a:solidFill>
                  <a:schemeClr val="tx1"/>
                </a:solidFill>
                <a:latin typeface="Roboto" panose="020B0604020202020204" charset="0"/>
                <a:ea typeface="Roboto" panose="020B0604020202020204" charset="0"/>
              </a:rPr>
              <a:t>Example:01		                              Example:02</a:t>
            </a:r>
          </a:p>
          <a:p>
            <a:pPr marL="114300" indent="0">
              <a:lnSpc>
                <a:spcPct val="150000"/>
              </a:lnSpc>
              <a:buNone/>
            </a:pPr>
            <a:endParaRPr lang="en-GB" b="1" dirty="0">
              <a:solidFill>
                <a:schemeClr val="tx1"/>
              </a:solidFill>
              <a:latin typeface="Roboto" panose="020B0604020202020204" charset="0"/>
              <a:ea typeface="Roboto" panose="020B0604020202020204" charset="0"/>
            </a:endParaRPr>
          </a:p>
          <a:p>
            <a:pPr marL="114300" indent="0">
              <a:lnSpc>
                <a:spcPct val="150000"/>
              </a:lnSpc>
              <a:buNone/>
            </a:pPr>
            <a:endParaRPr lang="en-IN" b="1" dirty="0">
              <a:solidFill>
                <a:schemeClr val="tx1"/>
              </a:solidFill>
              <a:latin typeface="Roboto" panose="020B0604020202020204" charset="0"/>
              <a:ea typeface="Roboto" panose="020B0604020202020204"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2" name="Table 1"/>
          <p:cNvGraphicFramePr>
            <a:graphicFrameLocks noGrp="1"/>
          </p:cNvGraphicFramePr>
          <p:nvPr>
            <p:extLst>
              <p:ext uri="{D42A27DB-BD31-4B8C-83A1-F6EECF244321}">
                <p14:modId xmlns="" xmlns:p14="http://schemas.microsoft.com/office/powerpoint/2010/main" val="1145497185"/>
              </p:ext>
            </p:extLst>
          </p:nvPr>
        </p:nvGraphicFramePr>
        <p:xfrm>
          <a:off x="245326" y="1222570"/>
          <a:ext cx="8787162" cy="2834640"/>
        </p:xfrm>
        <a:graphic>
          <a:graphicData uri="http://schemas.openxmlformats.org/drawingml/2006/table">
            <a:tbl>
              <a:tblPr firstRow="1" bandRow="1">
                <a:tableStyleId>{2D5ABB26-0587-4C30-8999-92F81FD0307C}</a:tableStyleId>
              </a:tblPr>
              <a:tblGrid>
                <a:gridCol w="4360128">
                  <a:extLst>
                    <a:ext uri="{9D8B030D-6E8A-4147-A177-3AD203B41FA5}">
                      <a16:colId xmlns="" xmlns:a16="http://schemas.microsoft.com/office/drawing/2014/main" val="20000"/>
                    </a:ext>
                  </a:extLst>
                </a:gridCol>
                <a:gridCol w="4427034">
                  <a:extLst>
                    <a:ext uri="{9D8B030D-6E8A-4147-A177-3AD203B41FA5}">
                      <a16:colId xmlns="" xmlns:a16="http://schemas.microsoft.com/office/drawing/2014/main" val="20001"/>
                    </a:ext>
                  </a:extLst>
                </a:gridCol>
              </a:tblGrid>
              <a:tr h="370840">
                <a:tc>
                  <a:txBody>
                    <a:bodyPr/>
                    <a:lstStyle/>
                    <a:p>
                      <a:r>
                        <a:rPr lang="en-GB" sz="1800" i="0" u="none" strike="noStrike" cap="none" dirty="0">
                          <a:effectLst/>
                          <a:latin typeface="+mn-lt"/>
                          <a:sym typeface="Arial"/>
                        </a:rPr>
                        <a:t>public class </a:t>
                      </a:r>
                      <a:r>
                        <a:rPr lang="en-GB" sz="1800" i="0" u="none" strike="noStrike" cap="none" dirty="0" err="1">
                          <a:effectLst/>
                          <a:latin typeface="+mn-lt"/>
                          <a:sym typeface="Arial"/>
                        </a:rPr>
                        <a:t>Myclass</a:t>
                      </a:r>
                      <a:r>
                        <a:rPr lang="en-GB" sz="1800" i="0" u="none" strike="noStrike" cap="none" dirty="0">
                          <a:effectLst/>
                          <a:latin typeface="+mn-lt"/>
                          <a:sym typeface="Arial"/>
                        </a:rPr>
                        <a:t> {</a:t>
                      </a:r>
                    </a:p>
                    <a:p>
                      <a:r>
                        <a:rPr lang="en-GB" sz="1800" i="0" u="none" strike="noStrike" cap="none" dirty="0">
                          <a:effectLst/>
                          <a:latin typeface="+mn-lt"/>
                          <a:sym typeface="Arial"/>
                        </a:rPr>
                        <a:t>    </a:t>
                      </a:r>
                      <a:r>
                        <a:rPr lang="en-GB" sz="1800" i="0" u="none" strike="noStrike" cap="none" dirty="0" err="1">
                          <a:effectLst/>
                          <a:latin typeface="+mn-lt"/>
                          <a:sym typeface="Arial"/>
                        </a:rPr>
                        <a:t>int</a:t>
                      </a:r>
                      <a:r>
                        <a:rPr lang="en-GB" sz="1800" i="0" u="none" strike="noStrike" cap="none" dirty="0">
                          <a:effectLst/>
                          <a:latin typeface="+mn-lt"/>
                          <a:sym typeface="Arial"/>
                        </a:rPr>
                        <a:t> x = 10;</a:t>
                      </a:r>
                    </a:p>
                    <a:p>
                      <a:r>
                        <a:rPr lang="en-GB" sz="1800" i="0" u="none" strike="noStrike" cap="none" dirty="0">
                          <a:effectLst/>
                          <a:latin typeface="+mn-lt"/>
                          <a:sym typeface="Arial"/>
                        </a:rPr>
                        <a:t>}</a:t>
                      </a:r>
                    </a:p>
                    <a:p>
                      <a:r>
                        <a:rPr lang="en-GB" sz="1800" i="0" u="none" strike="noStrike" cap="none" dirty="0">
                          <a:effectLst/>
                          <a:latin typeface="+mn-lt"/>
                          <a:sym typeface="Arial"/>
                        </a:rPr>
                        <a:t>class Main {</a:t>
                      </a:r>
                    </a:p>
                    <a:p>
                      <a:r>
                        <a:rPr lang="en-GB" sz="1800" i="0" u="none" strike="noStrike" cap="none" dirty="0">
                          <a:effectLst/>
                          <a:latin typeface="+mn-lt"/>
                          <a:sym typeface="Arial"/>
                        </a:rPr>
                        <a:t>    public static void main(String[] </a:t>
                      </a:r>
                      <a:r>
                        <a:rPr lang="en-GB" sz="1800" i="0" u="none" strike="noStrike" cap="none" dirty="0" err="1">
                          <a:effectLst/>
                          <a:latin typeface="+mn-lt"/>
                          <a:sym typeface="Arial"/>
                        </a:rPr>
                        <a:t>args</a:t>
                      </a:r>
                      <a:r>
                        <a:rPr lang="en-GB" sz="1800" i="0" u="none" strike="noStrike" cap="none" dirty="0">
                          <a:effectLst/>
                          <a:latin typeface="+mn-lt"/>
                          <a:sym typeface="Arial"/>
                        </a:rPr>
                        <a:t>) {</a:t>
                      </a:r>
                    </a:p>
                    <a:p>
                      <a:r>
                        <a:rPr lang="en-GB" sz="1800" i="0" u="none" strike="noStrike" cap="none" dirty="0">
                          <a:effectLst/>
                          <a:latin typeface="+mn-lt"/>
                          <a:sym typeface="Arial"/>
                        </a:rPr>
                        <a:t>        Main </a:t>
                      </a:r>
                      <a:r>
                        <a:rPr lang="en-GB" sz="1800" i="0" u="none" strike="noStrike" cap="none" dirty="0" err="1">
                          <a:effectLst/>
                          <a:latin typeface="+mn-lt"/>
                          <a:sym typeface="Arial"/>
                        </a:rPr>
                        <a:t>myObj</a:t>
                      </a:r>
                      <a:r>
                        <a:rPr lang="en-GB" sz="1800" i="0" u="none" strike="noStrike" cap="none" dirty="0">
                          <a:effectLst/>
                          <a:latin typeface="+mn-lt"/>
                          <a:sym typeface="Arial"/>
                        </a:rPr>
                        <a:t> = new Main();</a:t>
                      </a:r>
                    </a:p>
                    <a:p>
                      <a:r>
                        <a:rPr lang="en-GB" sz="1800" i="0" u="none" strike="noStrike" cap="none" dirty="0">
                          <a:effectLst/>
                          <a:latin typeface="+mn-lt"/>
                          <a:sym typeface="Arial"/>
                        </a:rPr>
                        <a:t>        </a:t>
                      </a:r>
                      <a:r>
                        <a:rPr lang="en-GB" sz="1800" i="0" u="none" strike="noStrike" cap="none" dirty="0" err="1">
                          <a:effectLst/>
                          <a:latin typeface="+mn-lt"/>
                          <a:sym typeface="Arial"/>
                        </a:rPr>
                        <a:t>myObj.x</a:t>
                      </a:r>
                      <a:r>
                        <a:rPr lang="en-GB" sz="1800" i="0" u="none" strike="noStrike" cap="none" dirty="0">
                          <a:effectLst/>
                          <a:latin typeface="+mn-lt"/>
                          <a:sym typeface="Arial"/>
                        </a:rPr>
                        <a:t> = 25;</a:t>
                      </a:r>
                    </a:p>
                    <a:p>
                      <a:r>
                        <a:rPr lang="en-GB" sz="1800" i="0" u="none" strike="noStrike" cap="none" dirty="0">
                          <a:effectLst/>
                          <a:latin typeface="+mn-lt"/>
                          <a:sym typeface="Arial"/>
                        </a:rPr>
                        <a:t>        </a:t>
                      </a:r>
                      <a:r>
                        <a:rPr lang="en-GB" sz="1800" i="0" u="none" strike="noStrike" cap="none" dirty="0" err="1">
                          <a:effectLst/>
                          <a:latin typeface="+mn-lt"/>
                          <a:sym typeface="Arial"/>
                        </a:rPr>
                        <a:t>System.out.println</a:t>
                      </a:r>
                      <a:r>
                        <a:rPr lang="en-GB" sz="1800" i="0" u="none" strike="noStrike" cap="none" dirty="0">
                          <a:effectLst/>
                          <a:latin typeface="+mn-lt"/>
                          <a:sym typeface="Arial"/>
                        </a:rPr>
                        <a:t>(</a:t>
                      </a:r>
                      <a:r>
                        <a:rPr lang="en-GB" sz="1800" i="0" u="none" strike="noStrike" cap="none" dirty="0" err="1">
                          <a:effectLst/>
                          <a:latin typeface="+mn-lt"/>
                          <a:sym typeface="Arial"/>
                        </a:rPr>
                        <a:t>myObj.x</a:t>
                      </a:r>
                      <a:r>
                        <a:rPr lang="en-GB" sz="1800" i="0" u="none" strike="noStrike" cap="none" dirty="0">
                          <a:effectLst/>
                          <a:latin typeface="+mn-lt"/>
                          <a:sym typeface="Arial"/>
                        </a:rPr>
                        <a:t>);</a:t>
                      </a:r>
                    </a:p>
                    <a:p>
                      <a:r>
                        <a:rPr lang="en-GB" sz="1800" i="0" u="none" strike="noStrike" cap="none" dirty="0">
                          <a:effectLst/>
                          <a:latin typeface="+mn-lt"/>
                          <a:sym typeface="Arial"/>
                        </a:rPr>
                        <a:t>    }</a:t>
                      </a:r>
                    </a:p>
                    <a:p>
                      <a:r>
                        <a:rPr lang="en-GB" sz="1800" i="0" u="none" strike="noStrike" cap="none" dirty="0">
                          <a:effectLst/>
                          <a:latin typeface="+mn-lt"/>
                          <a:sym typeface="Arial"/>
                        </a:rPr>
                        <a:t>}</a:t>
                      </a:r>
                      <a:endParaRPr lang="en-GB" sz="18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u="none" strike="noStrike" cap="none" dirty="0">
                          <a:effectLst/>
                          <a:latin typeface="+mn-lt"/>
                          <a:sym typeface="Arial"/>
                        </a:rPr>
                        <a:t>public class Main {</a:t>
                      </a:r>
                    </a:p>
                    <a:p>
                      <a:r>
                        <a:rPr lang="en-GB" sz="1800" u="none" strike="noStrike" cap="none" dirty="0">
                          <a:effectLst/>
                          <a:latin typeface="+mn-lt"/>
                          <a:sym typeface="Arial"/>
                        </a:rPr>
                        <a:t>    final </a:t>
                      </a:r>
                      <a:r>
                        <a:rPr lang="en-GB" sz="1800" u="none" strike="noStrike" cap="none" dirty="0" err="1">
                          <a:effectLst/>
                          <a:latin typeface="+mn-lt"/>
                          <a:sym typeface="Arial"/>
                        </a:rPr>
                        <a:t>int</a:t>
                      </a:r>
                      <a:r>
                        <a:rPr lang="en-GB" sz="1800" u="none" strike="noStrike" cap="none" dirty="0">
                          <a:effectLst/>
                          <a:latin typeface="+mn-lt"/>
                          <a:sym typeface="Arial"/>
                        </a:rPr>
                        <a:t> x = 10;</a:t>
                      </a:r>
                    </a:p>
                    <a:p>
                      <a:r>
                        <a:rPr lang="en-GB" sz="1800" u="none" strike="noStrike" cap="none" dirty="0">
                          <a:effectLst/>
                          <a:latin typeface="+mn-lt"/>
                          <a:sym typeface="Arial"/>
                        </a:rPr>
                        <a:t>    public static void main(String[] </a:t>
                      </a:r>
                      <a:r>
                        <a:rPr lang="en-GB" sz="1800" u="none" strike="noStrike" cap="none" dirty="0" err="1">
                          <a:effectLst/>
                          <a:latin typeface="+mn-lt"/>
                          <a:sym typeface="Arial"/>
                        </a:rPr>
                        <a:t>args</a:t>
                      </a:r>
                      <a:r>
                        <a:rPr lang="en-GB" sz="1800" u="none" strike="noStrike" cap="none" dirty="0">
                          <a:effectLst/>
                          <a:latin typeface="+mn-lt"/>
                          <a:sym typeface="Arial"/>
                        </a:rPr>
                        <a:t>) {</a:t>
                      </a:r>
                    </a:p>
                    <a:p>
                      <a:r>
                        <a:rPr lang="en-GB" sz="1800" u="none" strike="noStrike" cap="none" dirty="0">
                          <a:effectLst/>
                          <a:latin typeface="+mn-lt"/>
                          <a:sym typeface="Arial"/>
                        </a:rPr>
                        <a:t>        Main </a:t>
                      </a:r>
                      <a:r>
                        <a:rPr lang="en-GB" sz="1800" u="none" strike="noStrike" cap="none" dirty="0" err="1">
                          <a:effectLst/>
                          <a:latin typeface="+mn-lt"/>
                          <a:sym typeface="Arial"/>
                        </a:rPr>
                        <a:t>myObj</a:t>
                      </a:r>
                      <a:r>
                        <a:rPr lang="en-GB" sz="1800" u="none" strike="noStrike" cap="none" dirty="0">
                          <a:effectLst/>
                          <a:latin typeface="+mn-lt"/>
                          <a:sym typeface="Arial"/>
                        </a:rPr>
                        <a:t> = new Main();</a:t>
                      </a:r>
                      <a:br>
                        <a:rPr lang="en-GB" sz="1800" u="none" strike="noStrike" cap="none" dirty="0">
                          <a:effectLst/>
                          <a:latin typeface="+mn-lt"/>
                          <a:sym typeface="Arial"/>
                        </a:rPr>
                      </a:br>
                      <a:r>
                        <a:rPr lang="en-GB" sz="1800" u="none" strike="noStrike" cap="none" dirty="0">
                          <a:effectLst/>
                          <a:latin typeface="+mn-lt"/>
                          <a:sym typeface="Arial"/>
                        </a:rPr>
                        <a:t>        </a:t>
                      </a:r>
                      <a:r>
                        <a:rPr lang="en-GB" sz="1800" i="0" u="none" strike="noStrike" cap="none" dirty="0" err="1">
                          <a:effectLst/>
                          <a:latin typeface="+mn-lt"/>
                          <a:sym typeface="Arial"/>
                        </a:rPr>
                        <a:t>myObj.x</a:t>
                      </a:r>
                      <a:r>
                        <a:rPr lang="en-GB" sz="1800" i="0" u="none" strike="noStrike" cap="none" dirty="0">
                          <a:effectLst/>
                          <a:latin typeface="+mn-lt"/>
                          <a:sym typeface="Arial"/>
                        </a:rPr>
                        <a:t> = 25; </a:t>
                      </a:r>
                      <a:endParaRPr lang="en-GB" sz="1800" u="none" strike="noStrike" cap="none" dirty="0">
                        <a:effectLst/>
                        <a:latin typeface="+mn-lt"/>
                        <a:sym typeface="Arial"/>
                      </a:endParaRP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myObj.x</a:t>
                      </a:r>
                      <a:r>
                        <a:rPr lang="en-GB" sz="1800" u="none" strike="noStrike" cap="none" dirty="0">
                          <a:effectLst/>
                          <a:latin typeface="+mn-lt"/>
                          <a:sym typeface="Arial"/>
                        </a:rPr>
                        <a:t>);</a:t>
                      </a:r>
                    </a:p>
                    <a:p>
                      <a:r>
                        <a:rPr lang="en-GB" sz="1800" u="none" strike="noStrike" cap="none" dirty="0">
                          <a:effectLst/>
                          <a:latin typeface="+mn-lt"/>
                          <a:sym typeface="Arial"/>
                        </a:rPr>
                        <a:t>    }</a:t>
                      </a:r>
                    </a:p>
                    <a:p>
                      <a:r>
                        <a:rPr lang="en-GB"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921011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4387620" cy="475200"/>
          </a:xfrm>
          <a:prstGeom prst="rect">
            <a:avLst/>
          </a:prstGeom>
          <a:noFill/>
          <a:ln>
            <a:noFill/>
          </a:ln>
        </p:spPr>
        <p:txBody>
          <a:bodyPr spcFirstLastPara="1" wrap="square" lIns="0" tIns="0" rIns="0" bIns="0" anchor="ctr" anchorCtr="0">
            <a:noAutofit/>
          </a:bodyPr>
          <a:lstStyle/>
          <a:p>
            <a:r>
              <a:rPr lang="en-IN" sz="1600" b="1" dirty="0">
                <a:solidFill>
                  <a:schemeClr val="bg1"/>
                </a:solidFill>
                <a:latin typeface="Roboto" pitchFamily="2" charset="0"/>
                <a:ea typeface="Roboto" pitchFamily="2" charset="0"/>
              </a:rPr>
              <a:t>LOGICAL SNIPPETS</a:t>
            </a:r>
            <a:endParaRPr lang="en-GB" sz="1600" b="1" dirty="0">
              <a:solidFill>
                <a:schemeClr val="bg1"/>
              </a:solidFill>
              <a:latin typeface="Roboto" pitchFamily="2" charset="0"/>
              <a:ea typeface="Roboto" pitchFamily="2"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042277058"/>
              </p:ext>
            </p:extLst>
          </p:nvPr>
        </p:nvGraphicFramePr>
        <p:xfrm>
          <a:off x="327600" y="1274324"/>
          <a:ext cx="8487464" cy="2286000"/>
        </p:xfrm>
        <a:graphic>
          <a:graphicData uri="http://schemas.openxmlformats.org/drawingml/2006/table">
            <a:tbl>
              <a:tblPr firstRow="1" bandRow="1">
                <a:tableStyleId>{2D5ABB26-0587-4C30-8999-92F81FD0307C}</a:tableStyleId>
              </a:tblPr>
              <a:tblGrid>
                <a:gridCol w="4142800">
                  <a:extLst>
                    <a:ext uri="{9D8B030D-6E8A-4147-A177-3AD203B41FA5}">
                      <a16:colId xmlns="" xmlns:a16="http://schemas.microsoft.com/office/drawing/2014/main" val="20000"/>
                    </a:ext>
                  </a:extLst>
                </a:gridCol>
                <a:gridCol w="4344664">
                  <a:extLst>
                    <a:ext uri="{9D8B030D-6E8A-4147-A177-3AD203B41FA5}">
                      <a16:colId xmlns="" xmlns:a16="http://schemas.microsoft.com/office/drawing/2014/main" val="20001"/>
                    </a:ext>
                  </a:extLst>
                </a:gridCol>
              </a:tblGrid>
              <a:tr h="2229769">
                <a:tc>
                  <a:txBody>
                    <a:bodyPr/>
                    <a:lstStyle/>
                    <a:p>
                      <a:pPr rtl="0" fontAlgn="base"/>
                      <a:r>
                        <a:rPr lang="en-GB" sz="1800" u="none" strike="noStrike" cap="none" dirty="0">
                          <a:effectLst/>
                          <a:latin typeface="+mn-lt"/>
                          <a:sym typeface="Arial"/>
                        </a:rPr>
                        <a:t>class Test {  </a:t>
                      </a:r>
                    </a:p>
                    <a:p>
                      <a:pPr rtl="0" fontAlgn="base"/>
                      <a:r>
                        <a:rPr lang="en-GB" sz="1800" u="none" strike="noStrike" cap="none" dirty="0">
                          <a:effectLst/>
                          <a:latin typeface="+mn-lt"/>
                          <a:sym typeface="Arial"/>
                        </a:rPr>
                        <a:t>    </a:t>
                      </a:r>
                      <a:r>
                        <a:rPr lang="en-GB" sz="1800" u="none" strike="noStrike" cap="none" dirty="0" err="1">
                          <a:effectLst/>
                          <a:latin typeface="+mn-lt"/>
                          <a:sym typeface="Arial"/>
                        </a:rPr>
                        <a:t>int</a:t>
                      </a:r>
                      <a:r>
                        <a:rPr lang="en-GB" sz="1800" u="none" strike="noStrike" cap="none" dirty="0">
                          <a:effectLst/>
                          <a:latin typeface="+mn-lt"/>
                          <a:sym typeface="Arial"/>
                        </a:rPr>
                        <a:t> </a:t>
                      </a:r>
                      <a:r>
                        <a:rPr lang="en-GB" sz="1800" u="none" strike="noStrike" cap="none" dirty="0" err="1">
                          <a:effectLst/>
                          <a:latin typeface="+mn-lt"/>
                          <a:sym typeface="Arial"/>
                        </a:rPr>
                        <a:t>i</a:t>
                      </a:r>
                      <a:r>
                        <a:rPr lang="en-GB" sz="1800" u="none" strike="noStrike" cap="none" dirty="0" smtClean="0">
                          <a:effectLst/>
                          <a:latin typeface="+mn-lt"/>
                          <a:sym typeface="Arial"/>
                        </a:rPr>
                        <a:t>;</a:t>
                      </a:r>
                      <a:endParaRPr lang="en-GB" sz="1800" u="none" strike="noStrike" cap="none" dirty="0">
                        <a:effectLst/>
                        <a:latin typeface="+mn-lt"/>
                        <a:sym typeface="Arial"/>
                      </a:endParaRPr>
                    </a:p>
                    <a:p>
                      <a:pPr rtl="0" fontAlgn="base"/>
                      <a:r>
                        <a:rPr lang="en-GB" sz="1800" u="none" strike="noStrike" cap="none" dirty="0">
                          <a:effectLst/>
                          <a:latin typeface="+mn-lt"/>
                          <a:sym typeface="Arial"/>
                        </a:rPr>
                        <a:t>    public static void main(String </a:t>
                      </a:r>
                      <a:r>
                        <a:rPr lang="en-GB" sz="1800" u="none" strike="noStrike" cap="none" dirty="0" err="1">
                          <a:effectLst/>
                          <a:latin typeface="+mn-lt"/>
                          <a:sym typeface="Arial"/>
                        </a:rPr>
                        <a:t>args</a:t>
                      </a:r>
                      <a:r>
                        <a:rPr lang="en-GB" sz="1800" u="none" strike="noStrike" cap="none" dirty="0">
                          <a:effectLst/>
                          <a:latin typeface="+mn-lt"/>
                          <a:sym typeface="Arial"/>
                        </a:rPr>
                        <a:t>[]) {     </a:t>
                      </a:r>
                    </a:p>
                    <a:p>
                      <a:pPr rtl="0" fontAlgn="base"/>
                      <a:r>
                        <a:rPr lang="en-GB" sz="1800" u="none" strike="noStrike" cap="none" dirty="0">
                          <a:effectLst/>
                          <a:latin typeface="+mn-lt"/>
                          <a:sym typeface="Arial"/>
                        </a:rPr>
                        <a:t>        Test t=null;     </a:t>
                      </a:r>
                    </a:p>
                    <a:p>
                      <a:pPr rtl="0" fontAlgn="base"/>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t.i</a:t>
                      </a:r>
                      <a:r>
                        <a:rPr lang="en-GB" sz="1800" u="none" strike="noStrike" cap="none" dirty="0">
                          <a:effectLst/>
                          <a:latin typeface="+mn-lt"/>
                          <a:sym typeface="Arial"/>
                        </a:rPr>
                        <a:t>);</a:t>
                      </a:r>
                    </a:p>
                    <a:p>
                      <a:pPr rtl="0" fontAlgn="base"/>
                      <a:r>
                        <a:rPr lang="en-GB" sz="1800" u="none" strike="noStrike" cap="none" dirty="0">
                          <a:effectLst/>
                          <a:latin typeface="+mn-lt"/>
                          <a:sym typeface="Arial"/>
                        </a:rPr>
                        <a:t>   }</a:t>
                      </a:r>
                    </a:p>
                    <a:p>
                      <a:pPr rtl="0" fontAlgn="base"/>
                      <a:r>
                        <a:rPr lang="en-GB" sz="1800" u="none" strike="noStrike" cap="none" dirty="0">
                          <a:effectLst/>
                          <a:latin typeface="+mn-lt"/>
                          <a:sym typeface="Aria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ase"/>
                      <a:r>
                        <a:rPr lang="en-GB" sz="1800" u="none" strike="noStrike" cap="none" dirty="0">
                          <a:effectLst/>
                          <a:latin typeface="+mn-lt"/>
                          <a:sym typeface="Arial"/>
                        </a:rPr>
                        <a:t>class Test {  </a:t>
                      </a:r>
                    </a:p>
                    <a:p>
                      <a:pPr rtl="0" fontAlgn="base"/>
                      <a:r>
                        <a:rPr lang="en-GB" sz="1800" u="none" strike="noStrike" cap="none" dirty="0">
                          <a:effectLst/>
                          <a:latin typeface="+mn-lt"/>
                          <a:sym typeface="Arial"/>
                        </a:rPr>
                        <a:t>    </a:t>
                      </a:r>
                      <a:r>
                        <a:rPr lang="en-GB" sz="1800" u="none" strike="noStrike" cap="none" dirty="0" err="1">
                          <a:effectLst/>
                          <a:latin typeface="+mn-lt"/>
                          <a:sym typeface="Arial"/>
                        </a:rPr>
                        <a:t>int</a:t>
                      </a:r>
                      <a:r>
                        <a:rPr lang="en-GB" sz="1800" u="none" strike="noStrike" cap="none" dirty="0">
                          <a:effectLst/>
                          <a:latin typeface="+mn-lt"/>
                          <a:sym typeface="Arial"/>
                        </a:rPr>
                        <a:t> </a:t>
                      </a:r>
                      <a:r>
                        <a:rPr lang="en-GB" sz="1800" u="none" strike="noStrike" cap="none" dirty="0" err="1">
                          <a:effectLst/>
                          <a:latin typeface="+mn-lt"/>
                          <a:sym typeface="Arial"/>
                        </a:rPr>
                        <a:t>i</a:t>
                      </a:r>
                      <a:r>
                        <a:rPr lang="en-GB" sz="1800" u="none" strike="noStrike" cap="none" dirty="0">
                          <a:effectLst/>
                          <a:latin typeface="+mn-lt"/>
                          <a:sym typeface="Arial"/>
                        </a:rPr>
                        <a:t>;</a:t>
                      </a:r>
                    </a:p>
                    <a:p>
                      <a:pPr rtl="0" fontAlgn="base"/>
                      <a:r>
                        <a:rPr lang="en-GB" sz="1800" u="none" strike="noStrike" cap="none" dirty="0" smtClean="0">
                          <a:effectLst/>
                          <a:latin typeface="+mn-lt"/>
                          <a:sym typeface="Arial"/>
                        </a:rPr>
                        <a:t>public </a:t>
                      </a:r>
                      <a:r>
                        <a:rPr lang="en-GB" sz="1800" u="none" strike="noStrike" cap="none" dirty="0">
                          <a:effectLst/>
                          <a:latin typeface="+mn-lt"/>
                          <a:sym typeface="Arial"/>
                        </a:rPr>
                        <a:t>static void main(String </a:t>
                      </a:r>
                      <a:r>
                        <a:rPr lang="en-GB" sz="1800" u="none" strike="noStrike" cap="none" dirty="0" err="1">
                          <a:effectLst/>
                          <a:latin typeface="+mn-lt"/>
                          <a:sym typeface="Arial"/>
                        </a:rPr>
                        <a:t>args</a:t>
                      </a:r>
                      <a:r>
                        <a:rPr lang="en-GB" sz="1800" u="none" strike="noStrike" cap="none" dirty="0">
                          <a:effectLst/>
                          <a:latin typeface="+mn-lt"/>
                          <a:sym typeface="Arial"/>
                        </a:rPr>
                        <a:t>[]) {      </a:t>
                      </a:r>
                    </a:p>
                    <a:p>
                      <a:pPr rtl="0" fontAlgn="base"/>
                      <a:r>
                        <a:rPr lang="en-GB" sz="1800" u="none" strike="noStrike" cap="none" dirty="0">
                          <a:effectLst/>
                          <a:latin typeface="+mn-lt"/>
                          <a:sym typeface="Arial"/>
                        </a:rPr>
                        <a:t>        Test t = new Test();      </a:t>
                      </a:r>
                    </a:p>
                    <a:p>
                      <a:pPr rtl="0" fontAlgn="base"/>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t.i</a:t>
                      </a:r>
                      <a:r>
                        <a:rPr lang="en-GB" sz="1800" u="none" strike="noStrike" cap="none" dirty="0">
                          <a:effectLst/>
                          <a:latin typeface="+mn-lt"/>
                          <a:sym typeface="Arial"/>
                        </a:rPr>
                        <a:t>);   </a:t>
                      </a:r>
                    </a:p>
                    <a:p>
                      <a:pPr rtl="0" fontAlgn="base"/>
                      <a:r>
                        <a:rPr lang="en-GB" sz="1800" u="none" strike="noStrike" cap="none" dirty="0">
                          <a:effectLst/>
                          <a:latin typeface="+mn-lt"/>
                          <a:sym typeface="Arial"/>
                        </a:rPr>
                        <a:t>    }</a:t>
                      </a:r>
                    </a:p>
                    <a:p>
                      <a:pPr rtl="0" fontAlgn="base"/>
                      <a:r>
                        <a:rPr lang="en-GB" sz="1800" u="none" strike="noStrike" cap="none" dirty="0">
                          <a:effectLst/>
                          <a:latin typeface="+mn-lt"/>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7"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8"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1532758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148281"/>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196559"/>
            <a:ext cx="3575327" cy="475200"/>
          </a:xfrm>
          <a:prstGeom prst="rect">
            <a:avLst/>
          </a:prstGeom>
          <a:noFill/>
          <a:ln>
            <a:noFill/>
          </a:ln>
        </p:spPr>
        <p:txBody>
          <a:bodyPr spcFirstLastPara="1" wrap="square" lIns="0" tIns="0" rIns="0" bIns="0" anchor="ctr" anchorCtr="0">
            <a:noAutofit/>
          </a:bodyPr>
          <a:lstStyle/>
          <a:p>
            <a:r>
              <a:rPr lang="en-IN" sz="1600" b="1" dirty="0">
                <a:solidFill>
                  <a:schemeClr val="bg1"/>
                </a:solidFill>
                <a:latin typeface="Roboto" pitchFamily="2" charset="0"/>
                <a:ea typeface="Roboto" pitchFamily="2" charset="0"/>
              </a:rPr>
              <a:t>LOGICAL SNIPPETS</a:t>
            </a:r>
            <a:endParaRPr lang="en-GB" sz="1600" b="1" dirty="0">
              <a:solidFill>
                <a:schemeClr val="bg1"/>
              </a:solidFill>
              <a:latin typeface="Roboto" pitchFamily="2" charset="0"/>
              <a:ea typeface="Roboto" pitchFamily="2" charset="0"/>
            </a:endParaRPr>
          </a:p>
        </p:txBody>
      </p:sp>
      <p:pic>
        <p:nvPicPr>
          <p:cNvPr id="7" name="Google Shape;56;p14"/>
          <p:cNvPicPr preferRelativeResize="0"/>
          <p:nvPr/>
        </p:nvPicPr>
        <p:blipFill rotWithShape="1">
          <a:blip r:embed="rId3">
            <a:alphaModFix/>
          </a:blip>
          <a:srcRect l="41241" t="9528" r="-23988" b="51129"/>
          <a:stretch/>
        </p:blipFill>
        <p:spPr>
          <a:xfrm>
            <a:off x="0" y="4501839"/>
            <a:ext cx="2512194" cy="600547"/>
          </a:xfrm>
          <a:prstGeom prst="rect">
            <a:avLst/>
          </a:prstGeom>
          <a:noFill/>
          <a:ln>
            <a:noFill/>
          </a:ln>
        </p:spPr>
      </p:pic>
      <p:pic>
        <p:nvPicPr>
          <p:cNvPr id="8" name="Google Shape;57;p14"/>
          <p:cNvPicPr preferRelativeResize="0"/>
          <p:nvPr/>
        </p:nvPicPr>
        <p:blipFill rotWithShape="1">
          <a:blip r:embed="rId4">
            <a:alphaModFix/>
          </a:blip>
          <a:srcRect r="60689"/>
          <a:stretch/>
        </p:blipFill>
        <p:spPr>
          <a:xfrm>
            <a:off x="8603372" y="42419"/>
            <a:ext cx="481263" cy="518160"/>
          </a:xfrm>
          <a:prstGeom prst="rect">
            <a:avLst/>
          </a:prstGeom>
          <a:noFill/>
          <a:ln>
            <a:noFill/>
          </a:ln>
        </p:spPr>
      </p:pic>
      <p:graphicFrame>
        <p:nvGraphicFramePr>
          <p:cNvPr id="2" name="Table 1"/>
          <p:cNvGraphicFramePr>
            <a:graphicFrameLocks noGrp="1"/>
          </p:cNvGraphicFramePr>
          <p:nvPr>
            <p:extLst>
              <p:ext uri="{D42A27DB-BD31-4B8C-83A1-F6EECF244321}">
                <p14:modId xmlns="" xmlns:p14="http://schemas.microsoft.com/office/powerpoint/2010/main" val="149149146"/>
              </p:ext>
            </p:extLst>
          </p:nvPr>
        </p:nvGraphicFramePr>
        <p:xfrm>
          <a:off x="1107440" y="784860"/>
          <a:ext cx="5605416" cy="4206240"/>
        </p:xfrm>
        <a:graphic>
          <a:graphicData uri="http://schemas.openxmlformats.org/drawingml/2006/table">
            <a:tbl>
              <a:tblPr firstRow="1" bandRow="1">
                <a:tableStyleId>{2D5ABB26-0587-4C30-8999-92F81FD0307C}</a:tableStyleId>
              </a:tblPr>
              <a:tblGrid>
                <a:gridCol w="5605416">
                  <a:extLst>
                    <a:ext uri="{9D8B030D-6E8A-4147-A177-3AD203B41FA5}">
                      <a16:colId xmlns="" xmlns:a16="http://schemas.microsoft.com/office/drawing/2014/main" val="20000"/>
                    </a:ext>
                  </a:extLst>
                </a:gridCol>
              </a:tblGrid>
              <a:tr h="370840">
                <a:tc>
                  <a:txBody>
                    <a:bodyPr/>
                    <a:lstStyle/>
                    <a:p>
                      <a:r>
                        <a:rPr lang="en-IN" sz="1800" b="0" i="0" u="none" strike="noStrike" cap="none" dirty="0">
                          <a:solidFill>
                            <a:schemeClr val="tx1"/>
                          </a:solidFill>
                          <a:latin typeface="+mn-lt"/>
                          <a:ea typeface="Roboto" pitchFamily="2" charset="0"/>
                          <a:cs typeface="+mn-cs"/>
                          <a:sym typeface="Arial"/>
                        </a:rPr>
                        <a:t>class Test {</a:t>
                      </a:r>
                    </a:p>
                    <a:p>
                      <a:r>
                        <a:rPr lang="en-IN" sz="1800" b="0" i="0" u="none" strike="noStrike" cap="none" dirty="0">
                          <a:solidFill>
                            <a:schemeClr val="tx1"/>
                          </a:solidFill>
                          <a:latin typeface="+mn-lt"/>
                          <a:ea typeface="Roboto" pitchFamily="2" charset="0"/>
                          <a:cs typeface="+mn-cs"/>
                          <a:sym typeface="Arial"/>
                        </a:rPr>
                        <a:t>    void start() {</a:t>
                      </a:r>
                    </a:p>
                    <a:p>
                      <a:r>
                        <a:rPr lang="en-IN" sz="1800" b="0" i="0" u="none" strike="noStrike" cap="none" dirty="0">
                          <a:solidFill>
                            <a:schemeClr val="tx1"/>
                          </a:solidFill>
                          <a:latin typeface="+mn-lt"/>
                          <a:ea typeface="Roboto" pitchFamily="2" charset="0"/>
                          <a:cs typeface="+mn-cs"/>
                          <a:sym typeface="Arial"/>
                        </a:rPr>
                        <a:t>        String </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 = "do";</a:t>
                      </a:r>
                    </a:p>
                    <a:p>
                      <a:r>
                        <a:rPr lang="en-IN" sz="1800" b="0" i="0" u="none" strike="noStrike" cap="none" dirty="0">
                          <a:solidFill>
                            <a:schemeClr val="tx1"/>
                          </a:solidFill>
                          <a:latin typeface="+mn-lt"/>
                          <a:ea typeface="Roboto" pitchFamily="2" charset="0"/>
                          <a:cs typeface="+mn-cs"/>
                          <a:sym typeface="Arial"/>
                        </a:rPr>
                        <a:t>        String </a:t>
                      </a:r>
                      <a:r>
                        <a:rPr lang="en-IN" sz="1800" b="0" i="0" u="none" strike="noStrike" cap="none" dirty="0" err="1">
                          <a:solidFill>
                            <a:schemeClr val="tx1"/>
                          </a:solidFill>
                          <a:latin typeface="+mn-lt"/>
                          <a:ea typeface="Roboto" pitchFamily="2" charset="0"/>
                          <a:cs typeface="+mn-cs"/>
                          <a:sym typeface="Arial"/>
                        </a:rPr>
                        <a:t>strb</a:t>
                      </a:r>
                      <a:r>
                        <a:rPr lang="en-IN" sz="1800" b="0" i="0" u="none" strike="noStrike" cap="none" dirty="0">
                          <a:solidFill>
                            <a:schemeClr val="tx1"/>
                          </a:solidFill>
                          <a:latin typeface="+mn-lt"/>
                          <a:ea typeface="Roboto" pitchFamily="2" charset="0"/>
                          <a:cs typeface="+mn-cs"/>
                          <a:sym typeface="Arial"/>
                        </a:rPr>
                        <a:t> = method(</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a:t>
                      </a:r>
                    </a:p>
                    <a:p>
                      <a:r>
                        <a:rPr lang="en-IN" sz="1800" b="0" i="0" u="none" strike="noStrike" cap="none" dirty="0">
                          <a:solidFill>
                            <a:schemeClr val="tx1"/>
                          </a:solidFill>
                          <a:latin typeface="+mn-lt"/>
                          <a:ea typeface="Roboto" pitchFamily="2" charset="0"/>
                          <a:cs typeface="+mn-cs"/>
                          <a:sym typeface="Arial"/>
                        </a:rPr>
                        <a:t>        </a:t>
                      </a:r>
                      <a:r>
                        <a:rPr lang="en-IN" sz="1800" b="0" i="0" u="none" strike="noStrike" cap="none" dirty="0" err="1">
                          <a:solidFill>
                            <a:schemeClr val="tx1"/>
                          </a:solidFill>
                          <a:latin typeface="+mn-lt"/>
                          <a:ea typeface="Roboto" pitchFamily="2" charset="0"/>
                          <a:cs typeface="+mn-cs"/>
                          <a:sym typeface="Arial"/>
                        </a:rPr>
                        <a:t>System.out.print</a:t>
                      </a:r>
                      <a:r>
                        <a:rPr lang="en-IN" sz="1800" b="0" i="0" u="none" strike="noStrike" cap="none" dirty="0">
                          <a:solidFill>
                            <a:schemeClr val="tx1"/>
                          </a:solidFill>
                          <a:latin typeface="+mn-lt"/>
                          <a:ea typeface="Roboto" pitchFamily="2" charset="0"/>
                          <a:cs typeface="+mn-cs"/>
                          <a:sym typeface="Arial"/>
                        </a:rPr>
                        <a:t>(": " + </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 + </a:t>
                      </a:r>
                      <a:r>
                        <a:rPr lang="en-IN" sz="1800" b="0" i="0" u="none" strike="noStrike" cap="none" dirty="0" err="1">
                          <a:solidFill>
                            <a:schemeClr val="tx1"/>
                          </a:solidFill>
                          <a:latin typeface="+mn-lt"/>
                          <a:ea typeface="Roboto" pitchFamily="2" charset="0"/>
                          <a:cs typeface="+mn-cs"/>
                          <a:sym typeface="Arial"/>
                        </a:rPr>
                        <a:t>strb</a:t>
                      </a:r>
                      <a:r>
                        <a:rPr lang="en-IN" sz="1800" b="0" i="0" u="none" strike="noStrike" cap="none" dirty="0">
                          <a:solidFill>
                            <a:schemeClr val="tx1"/>
                          </a:solidFill>
                          <a:latin typeface="+mn-lt"/>
                          <a:ea typeface="Roboto" pitchFamily="2" charset="0"/>
                          <a:cs typeface="+mn-cs"/>
                          <a:sym typeface="Arial"/>
                        </a:rPr>
                        <a:t>);</a:t>
                      </a:r>
                    </a:p>
                    <a:p>
                      <a:r>
                        <a:rPr lang="en-IN" sz="1800" b="0" i="0" u="none" strike="noStrike" cap="none" dirty="0">
                          <a:solidFill>
                            <a:schemeClr val="tx1"/>
                          </a:solidFill>
                          <a:latin typeface="+mn-lt"/>
                          <a:ea typeface="Roboto" pitchFamily="2" charset="0"/>
                          <a:cs typeface="+mn-cs"/>
                          <a:sym typeface="Arial"/>
                        </a:rPr>
                        <a:t>    }</a:t>
                      </a:r>
                    </a:p>
                    <a:p>
                      <a:r>
                        <a:rPr lang="en-IN" sz="1800" b="0" i="0" u="none" strike="noStrike" cap="none" dirty="0">
                          <a:solidFill>
                            <a:schemeClr val="tx1"/>
                          </a:solidFill>
                          <a:latin typeface="+mn-lt"/>
                          <a:ea typeface="Roboto" pitchFamily="2" charset="0"/>
                          <a:cs typeface="+mn-cs"/>
                          <a:sym typeface="Arial"/>
                        </a:rPr>
                        <a:t>    String method(String </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 {</a:t>
                      </a:r>
                    </a:p>
                    <a:p>
                      <a:r>
                        <a:rPr lang="en-IN" sz="1800" b="0" i="0" u="none" strike="noStrike" cap="none" dirty="0">
                          <a:solidFill>
                            <a:schemeClr val="tx1"/>
                          </a:solidFill>
                          <a:latin typeface="+mn-lt"/>
                          <a:ea typeface="Roboto" pitchFamily="2" charset="0"/>
                          <a:cs typeface="+mn-cs"/>
                          <a:sym typeface="Arial"/>
                        </a:rPr>
                        <a:t>        </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 = </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 + "good";</a:t>
                      </a:r>
                    </a:p>
                    <a:p>
                      <a:r>
                        <a:rPr lang="en-IN" sz="1800" b="0" i="0" u="none" strike="noStrike" cap="none" dirty="0">
                          <a:solidFill>
                            <a:schemeClr val="tx1"/>
                          </a:solidFill>
                          <a:latin typeface="+mn-lt"/>
                          <a:ea typeface="Roboto" pitchFamily="2" charset="0"/>
                          <a:cs typeface="+mn-cs"/>
                          <a:sym typeface="Arial"/>
                        </a:rPr>
                        <a:t>        </a:t>
                      </a:r>
                      <a:r>
                        <a:rPr lang="en-IN" sz="1800" b="0" i="0" u="none" strike="noStrike" cap="none" dirty="0" err="1">
                          <a:solidFill>
                            <a:schemeClr val="tx1"/>
                          </a:solidFill>
                          <a:latin typeface="+mn-lt"/>
                          <a:ea typeface="Roboto" pitchFamily="2" charset="0"/>
                          <a:cs typeface="+mn-cs"/>
                          <a:sym typeface="Arial"/>
                        </a:rPr>
                        <a:t>System.out.print</a:t>
                      </a:r>
                      <a:r>
                        <a:rPr lang="en-IN" sz="1800" b="0" i="0" u="none" strike="noStrike" cap="none" dirty="0">
                          <a:solidFill>
                            <a:schemeClr val="tx1"/>
                          </a:solidFill>
                          <a:latin typeface="+mn-lt"/>
                          <a:ea typeface="Roboto" pitchFamily="2" charset="0"/>
                          <a:cs typeface="+mn-cs"/>
                          <a:sym typeface="Arial"/>
                        </a:rPr>
                        <a:t>(</a:t>
                      </a:r>
                      <a:r>
                        <a:rPr lang="en-IN" sz="1800" b="0" i="0" u="none" strike="noStrike" cap="none" dirty="0" err="1">
                          <a:solidFill>
                            <a:schemeClr val="tx1"/>
                          </a:solidFill>
                          <a:latin typeface="+mn-lt"/>
                          <a:ea typeface="Roboto" pitchFamily="2" charset="0"/>
                          <a:cs typeface="+mn-cs"/>
                          <a:sym typeface="Arial"/>
                        </a:rPr>
                        <a:t>stra</a:t>
                      </a:r>
                      <a:r>
                        <a:rPr lang="en-IN" sz="1800" b="0" i="0" u="none" strike="noStrike" cap="none" dirty="0">
                          <a:solidFill>
                            <a:schemeClr val="tx1"/>
                          </a:solidFill>
                          <a:latin typeface="+mn-lt"/>
                          <a:ea typeface="Roboto" pitchFamily="2" charset="0"/>
                          <a:cs typeface="+mn-cs"/>
                          <a:sym typeface="Arial"/>
                        </a:rPr>
                        <a:t>);</a:t>
                      </a:r>
                    </a:p>
                    <a:p>
                      <a:r>
                        <a:rPr lang="en-IN" sz="1800" b="0" i="0" u="none" strike="noStrike" cap="none" dirty="0">
                          <a:solidFill>
                            <a:schemeClr val="tx1"/>
                          </a:solidFill>
                          <a:latin typeface="+mn-lt"/>
                          <a:ea typeface="Roboto" pitchFamily="2" charset="0"/>
                          <a:cs typeface="+mn-cs"/>
                          <a:sym typeface="Arial"/>
                        </a:rPr>
                        <a:t>        return " good";</a:t>
                      </a:r>
                    </a:p>
                    <a:p>
                      <a:r>
                        <a:rPr lang="en-IN" sz="1800" b="0" i="0" u="none" strike="noStrike" cap="none" dirty="0">
                          <a:solidFill>
                            <a:schemeClr val="tx1"/>
                          </a:solidFill>
                          <a:latin typeface="+mn-lt"/>
                          <a:ea typeface="Roboto" pitchFamily="2" charset="0"/>
                          <a:cs typeface="+mn-cs"/>
                          <a:sym typeface="Arial"/>
                        </a:rPr>
                        <a:t>    }</a:t>
                      </a:r>
                      <a:r>
                        <a:rPr lang="en-IN" sz="1800" b="0" i="0" u="none" strike="noStrike" cap="none" baseline="0" dirty="0">
                          <a:solidFill>
                            <a:schemeClr val="tx1"/>
                          </a:solidFill>
                          <a:latin typeface="+mn-lt"/>
                          <a:ea typeface="Roboto" pitchFamily="2" charset="0"/>
                          <a:cs typeface="+mn-cs"/>
                          <a:sym typeface="Arial"/>
                        </a:rPr>
                        <a:t>  </a:t>
                      </a:r>
                      <a:r>
                        <a:rPr lang="en-IN" sz="1800" b="0" i="0" u="none" strike="noStrike" cap="none" dirty="0">
                          <a:solidFill>
                            <a:schemeClr val="tx1"/>
                          </a:solidFill>
                          <a:latin typeface="+mn-lt"/>
                          <a:ea typeface="Roboto" pitchFamily="2" charset="0"/>
                          <a:cs typeface="+mn-cs"/>
                          <a:sym typeface="Arial"/>
                        </a:rPr>
                        <a:t>}</a:t>
                      </a:r>
                    </a:p>
                    <a:p>
                      <a:r>
                        <a:rPr lang="en-IN" sz="1800" b="0" i="0" u="none" strike="noStrike" cap="none" dirty="0">
                          <a:solidFill>
                            <a:schemeClr val="tx1"/>
                          </a:solidFill>
                          <a:latin typeface="+mn-lt"/>
                          <a:ea typeface="Roboto" pitchFamily="2" charset="0"/>
                          <a:cs typeface="+mn-cs"/>
                          <a:sym typeface="Arial"/>
                        </a:rPr>
                        <a:t>class Main {</a:t>
                      </a:r>
                    </a:p>
                    <a:p>
                      <a:r>
                        <a:rPr lang="en-IN" sz="1800" b="0" i="0" u="none" strike="noStrike" cap="none" dirty="0">
                          <a:solidFill>
                            <a:schemeClr val="tx1"/>
                          </a:solidFill>
                          <a:latin typeface="+mn-lt"/>
                          <a:ea typeface="Roboto" pitchFamily="2" charset="0"/>
                          <a:cs typeface="+mn-cs"/>
                          <a:sym typeface="Arial"/>
                        </a:rPr>
                        <a:t>    public static void main(String[] </a:t>
                      </a:r>
                      <a:r>
                        <a:rPr lang="en-IN" sz="1800" b="0" i="0" u="none" strike="noStrike" cap="none" dirty="0" err="1">
                          <a:solidFill>
                            <a:schemeClr val="tx1"/>
                          </a:solidFill>
                          <a:latin typeface="+mn-lt"/>
                          <a:ea typeface="Roboto" pitchFamily="2" charset="0"/>
                          <a:cs typeface="+mn-cs"/>
                          <a:sym typeface="Arial"/>
                        </a:rPr>
                        <a:t>args</a:t>
                      </a:r>
                      <a:r>
                        <a:rPr lang="en-IN" sz="1800" b="0" i="0" u="none" strike="noStrike" cap="none" dirty="0">
                          <a:solidFill>
                            <a:schemeClr val="tx1"/>
                          </a:solidFill>
                          <a:latin typeface="+mn-lt"/>
                          <a:ea typeface="Roboto" pitchFamily="2" charset="0"/>
                          <a:cs typeface="+mn-cs"/>
                          <a:sym typeface="Arial"/>
                        </a:rPr>
                        <a:t>) {</a:t>
                      </a:r>
                    </a:p>
                    <a:p>
                      <a:r>
                        <a:rPr lang="en-IN" sz="1800" b="0" i="0" u="none" strike="noStrike" cap="none" dirty="0">
                          <a:solidFill>
                            <a:schemeClr val="tx1"/>
                          </a:solidFill>
                          <a:latin typeface="+mn-lt"/>
                          <a:ea typeface="Roboto" pitchFamily="2" charset="0"/>
                          <a:cs typeface="+mn-cs"/>
                          <a:sym typeface="Arial"/>
                        </a:rPr>
                        <a:t>        Test </a:t>
                      </a:r>
                      <a:r>
                        <a:rPr lang="en-IN" sz="1800" b="0" i="0" u="none" strike="noStrike" cap="none" dirty="0" err="1">
                          <a:solidFill>
                            <a:schemeClr val="tx1"/>
                          </a:solidFill>
                          <a:latin typeface="+mn-lt"/>
                          <a:ea typeface="Roboto" pitchFamily="2" charset="0"/>
                          <a:cs typeface="+mn-cs"/>
                          <a:sym typeface="Arial"/>
                        </a:rPr>
                        <a:t>obj</a:t>
                      </a:r>
                      <a:r>
                        <a:rPr lang="en-IN" sz="1800" b="0" i="0" u="none" strike="noStrike" cap="none" dirty="0">
                          <a:solidFill>
                            <a:schemeClr val="tx1"/>
                          </a:solidFill>
                          <a:latin typeface="+mn-lt"/>
                          <a:ea typeface="Roboto" pitchFamily="2" charset="0"/>
                          <a:cs typeface="+mn-cs"/>
                          <a:sym typeface="Arial"/>
                        </a:rPr>
                        <a:t> = new Test();</a:t>
                      </a:r>
                    </a:p>
                    <a:p>
                      <a:r>
                        <a:rPr lang="en-IN" sz="1800" b="0" i="0" u="none" strike="noStrike" cap="none" dirty="0">
                          <a:solidFill>
                            <a:schemeClr val="tx1"/>
                          </a:solidFill>
                          <a:latin typeface="+mn-lt"/>
                          <a:ea typeface="Roboto" pitchFamily="2" charset="0"/>
                          <a:cs typeface="+mn-cs"/>
                          <a:sym typeface="Arial"/>
                        </a:rPr>
                        <a:t>        </a:t>
                      </a:r>
                      <a:r>
                        <a:rPr lang="en-IN" sz="1800" b="0" i="0" u="none" strike="noStrike" cap="none" dirty="0" err="1">
                          <a:solidFill>
                            <a:schemeClr val="tx1"/>
                          </a:solidFill>
                          <a:latin typeface="+mn-lt"/>
                          <a:ea typeface="Roboto" pitchFamily="2" charset="0"/>
                          <a:cs typeface="+mn-cs"/>
                          <a:sym typeface="Arial"/>
                        </a:rPr>
                        <a:t>obj.start</a:t>
                      </a:r>
                      <a:r>
                        <a:rPr lang="en-IN" sz="1800" b="0" i="0" u="none" strike="noStrike" cap="none" dirty="0">
                          <a:solidFill>
                            <a:schemeClr val="tx1"/>
                          </a:solidFill>
                          <a:latin typeface="+mn-lt"/>
                          <a:ea typeface="Roboto" pitchFamily="2" charset="0"/>
                          <a:cs typeface="+mn-cs"/>
                          <a:sym typeface="Arial"/>
                        </a:rPr>
                        <a:t>();  }</a:t>
                      </a:r>
                      <a:r>
                        <a:rPr lang="en-IN" sz="1800" b="0" i="0" u="none" strike="noStrike" cap="none" baseline="0" dirty="0">
                          <a:solidFill>
                            <a:schemeClr val="tx1"/>
                          </a:solidFill>
                          <a:latin typeface="+mn-lt"/>
                          <a:ea typeface="Roboto" pitchFamily="2" charset="0"/>
                          <a:cs typeface="+mn-cs"/>
                          <a:sym typeface="Arial"/>
                        </a:rPr>
                        <a:t>  </a:t>
                      </a:r>
                      <a:r>
                        <a:rPr lang="en-IN" sz="1800" b="0" i="0" u="none" strike="noStrike" cap="none" dirty="0">
                          <a:solidFill>
                            <a:schemeClr val="tx1"/>
                          </a:solidFill>
                          <a:latin typeface="+mn-lt"/>
                          <a:ea typeface="Roboto" pitchFamily="2" charset="0"/>
                          <a:cs typeface="+mn-cs"/>
                          <a:sym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591256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aphicFrame>
        <p:nvGraphicFramePr>
          <p:cNvPr id="736" name="Google Shape;736;p83"/>
          <p:cNvGraphicFramePr/>
          <p:nvPr>
            <p:extLst>
              <p:ext uri="{D42A27DB-BD31-4B8C-83A1-F6EECF244321}">
                <p14:modId xmlns="" xmlns:p14="http://schemas.microsoft.com/office/powerpoint/2010/main" val="3877162222"/>
              </p:ext>
            </p:extLst>
          </p:nvPr>
        </p:nvGraphicFramePr>
        <p:xfrm>
          <a:off x="1926000" y="740579"/>
          <a:ext cx="6423263" cy="397761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566138">
                <a:tc>
                  <a:txBody>
                    <a:bodyPr/>
                    <a:lstStyle/>
                    <a:p>
                      <a:pPr marL="0" lvl="0" indent="0" algn="l" rtl="0">
                        <a:spcBef>
                          <a:spcPts val="0"/>
                        </a:spcBef>
                        <a:spcAft>
                          <a:spcPts val="0"/>
                        </a:spcAft>
                        <a:buNone/>
                      </a:pPr>
                      <a:r>
                        <a:rPr lang="en-CA" sz="1400" dirty="0">
                          <a:latin typeface="+mj-lt"/>
                          <a:ea typeface="Consolas"/>
                          <a:cs typeface="Consolas"/>
                          <a:sym typeface="Consolas"/>
                        </a:rPr>
                        <a:t>class Company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String 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Company(String </a:t>
                      </a:r>
                      <a:r>
                        <a:rPr lang="en-CA" sz="1400" dirty="0" err="1">
                          <a:latin typeface="+mj-lt"/>
                          <a:ea typeface="Consolas"/>
                          <a:cs typeface="Consolas"/>
                          <a:sym typeface="Consolas"/>
                        </a:rPr>
                        <a:t>someName</a:t>
                      </a: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this.name = </a:t>
                      </a:r>
                      <a:r>
                        <a:rPr lang="en-CA" sz="1400" dirty="0" err="1">
                          <a:latin typeface="+mj-lt"/>
                          <a:ea typeface="Consolas"/>
                          <a:cs typeface="Consolas"/>
                          <a:sym typeface="Consolas"/>
                        </a:rPr>
                        <a:t>someName</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void </a:t>
                      </a:r>
                      <a:r>
                        <a:rPr lang="en-CA" sz="1400" dirty="0" err="1">
                          <a:latin typeface="+mj-lt"/>
                          <a:ea typeface="Consolas"/>
                          <a:cs typeface="Consolas"/>
                          <a:sym typeface="Consolas"/>
                        </a:rPr>
                        <a:t>swapCompanies</a:t>
                      </a:r>
                      <a:r>
                        <a:rPr lang="en-CA" sz="1400" dirty="0">
                          <a:latin typeface="+mj-lt"/>
                          <a:ea typeface="Consolas"/>
                          <a:cs typeface="Consolas"/>
                          <a:sym typeface="Consolas"/>
                        </a:rPr>
                        <a:t>(Company first, Company second)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temp = first;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first = second;</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second = temp;</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public static void main(String[] args)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c1 = new Company("</a:t>
                      </a:r>
                      <a:r>
                        <a:rPr lang="en-CA" sz="1400" dirty="0" err="1">
                          <a:latin typeface="+mj-lt"/>
                          <a:ea typeface="Consolas"/>
                          <a:cs typeface="Consolas"/>
                          <a:sym typeface="Consolas"/>
                        </a:rPr>
                        <a:t>Ethnus</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c2 = new Company("</a:t>
                      </a:r>
                      <a:r>
                        <a:rPr lang="en-CA" sz="1400" dirty="0" err="1">
                          <a:latin typeface="+mj-lt"/>
                          <a:ea typeface="Consolas"/>
                          <a:cs typeface="Consolas"/>
                          <a:sym typeface="Consolas"/>
                        </a:rPr>
                        <a:t>Aptimithra</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c1.swapCompanies(c1, c2);</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(c1.name);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(c2.name);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a:t>
                      </a:r>
                      <a:endParaRPr sz="1400" dirty="0">
                        <a:latin typeface="+mj-lt"/>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sp>
        <p:nvSpPr>
          <p:cNvPr id="2" name="Google Shape;70;p15">
            <a:extLst>
              <a:ext uri="{FF2B5EF4-FFF2-40B4-BE49-F238E27FC236}">
                <a16:creationId xmlns="" xmlns:a16="http://schemas.microsoft.com/office/drawing/2014/main" id="{88C9A744-04C1-49D6-9839-8B556F6D6241}"/>
              </a:ext>
            </a:extLst>
          </p:cNvPr>
          <p:cNvSpPr/>
          <p:nvPr/>
        </p:nvSpPr>
        <p:spPr>
          <a:xfrm>
            <a:off x="0" y="148281"/>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1"/>
                </a:solidFill>
              </a:rPr>
              <a:t>Initializing object through constructor:</a:t>
            </a:r>
            <a:endParaRPr sz="1600" dirty="0">
              <a:solidFill>
                <a:schemeClr val="bg1"/>
              </a:solidFill>
            </a:endParaRPr>
          </a:p>
        </p:txBody>
      </p:sp>
      <p:pic>
        <p:nvPicPr>
          <p:cNvPr id="3" name="Google Shape;56;p14">
            <a:extLst>
              <a:ext uri="{FF2B5EF4-FFF2-40B4-BE49-F238E27FC236}">
                <a16:creationId xmlns="" xmlns:a16="http://schemas.microsoft.com/office/drawing/2014/main" id="{42B69D1B-718F-4190-AAD3-71E6340979EE}"/>
              </a:ext>
            </a:extLst>
          </p:cNvPr>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5" name="Google Shape;57;p14">
            <a:extLst>
              <a:ext uri="{FF2B5EF4-FFF2-40B4-BE49-F238E27FC236}">
                <a16:creationId xmlns="" xmlns:a16="http://schemas.microsoft.com/office/drawing/2014/main" id="{2408B26E-E55F-4DA1-B003-BCD82BF0D159}"/>
              </a:ext>
            </a:extLst>
          </p:cNvPr>
          <p:cNvPicPr preferRelativeResize="0"/>
          <p:nvPr/>
        </p:nvPicPr>
        <p:blipFill rotWithShape="1">
          <a:blip r:embed="rId4">
            <a:alphaModFix/>
          </a:blip>
          <a:srcRect r="60689"/>
          <a:stretch/>
        </p:blipFill>
        <p:spPr>
          <a:xfrm>
            <a:off x="8603372" y="42419"/>
            <a:ext cx="481263" cy="5181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aphicFrame>
        <p:nvGraphicFramePr>
          <p:cNvPr id="743" name="Google Shape;743;p84"/>
          <p:cNvGraphicFramePr/>
          <p:nvPr>
            <p:extLst>
              <p:ext uri="{D42A27DB-BD31-4B8C-83A1-F6EECF244321}">
                <p14:modId xmlns="" xmlns:p14="http://schemas.microsoft.com/office/powerpoint/2010/main" val="3872226069"/>
              </p:ext>
            </p:extLst>
          </p:nvPr>
        </p:nvGraphicFramePr>
        <p:xfrm>
          <a:off x="2058768" y="711225"/>
          <a:ext cx="6423263" cy="376425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394688">
                <a:tc>
                  <a:txBody>
                    <a:bodyPr/>
                    <a:lstStyle/>
                    <a:p>
                      <a:pPr marL="0" lvl="0" indent="0" algn="l" rtl="0">
                        <a:spcBef>
                          <a:spcPts val="0"/>
                        </a:spcBef>
                        <a:spcAft>
                          <a:spcPts val="0"/>
                        </a:spcAft>
                        <a:buNone/>
                      </a:pPr>
                      <a:r>
                        <a:rPr lang="en-CA" sz="1400" dirty="0">
                          <a:latin typeface="+mj-lt"/>
                          <a:ea typeface="Consolas"/>
                          <a:cs typeface="Consolas"/>
                          <a:sym typeface="Consolas"/>
                        </a:rPr>
                        <a:t>class Company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String 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Company(String </a:t>
                      </a:r>
                      <a:r>
                        <a:rPr lang="en-CA" sz="1400" dirty="0" err="1">
                          <a:latin typeface="+mj-lt"/>
                          <a:ea typeface="Consolas"/>
                          <a:cs typeface="Consolas"/>
                          <a:sym typeface="Consolas"/>
                        </a:rPr>
                        <a:t>someName</a:t>
                      </a: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this.name = </a:t>
                      </a:r>
                      <a:r>
                        <a:rPr lang="en-CA" sz="1400" dirty="0" err="1">
                          <a:latin typeface="+mj-lt"/>
                          <a:ea typeface="Consolas"/>
                          <a:cs typeface="Consolas"/>
                          <a:sym typeface="Consolas"/>
                        </a:rPr>
                        <a:t>someName</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void </a:t>
                      </a:r>
                      <a:r>
                        <a:rPr lang="en-CA" sz="1400" dirty="0" err="1">
                          <a:latin typeface="+mj-lt"/>
                          <a:ea typeface="Consolas"/>
                          <a:cs typeface="Consolas"/>
                          <a:sym typeface="Consolas"/>
                        </a:rPr>
                        <a:t>swapCompanies</a:t>
                      </a:r>
                      <a:r>
                        <a:rPr lang="en-CA" sz="1400" dirty="0">
                          <a:latin typeface="+mj-lt"/>
                          <a:ea typeface="Consolas"/>
                          <a:cs typeface="Consolas"/>
                          <a:sym typeface="Consolas"/>
                        </a:rPr>
                        <a:t>(Company first, Company second)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first = second;</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second = first;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public static void main(String[] args)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c1 = new Company("</a:t>
                      </a:r>
                      <a:r>
                        <a:rPr lang="en-CA" sz="1400" dirty="0" err="1">
                          <a:latin typeface="+mj-lt"/>
                          <a:ea typeface="Consolas"/>
                          <a:cs typeface="Consolas"/>
                          <a:sym typeface="Consolas"/>
                        </a:rPr>
                        <a:t>Ethnus</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c2 = new Company("</a:t>
                      </a:r>
                      <a:r>
                        <a:rPr lang="en-CA" sz="1400" dirty="0" err="1">
                          <a:latin typeface="+mj-lt"/>
                          <a:ea typeface="Consolas"/>
                          <a:cs typeface="Consolas"/>
                          <a:sym typeface="Consolas"/>
                        </a:rPr>
                        <a:t>Aptimithra</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c1.swapCompanies(c1, c2);</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(c1.name);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(c2.name);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a:t>
                      </a:r>
                      <a:endParaRPr sz="1400" dirty="0">
                        <a:latin typeface="+mj-lt"/>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sp>
        <p:nvSpPr>
          <p:cNvPr id="2" name="Google Shape;70;p15">
            <a:extLst>
              <a:ext uri="{FF2B5EF4-FFF2-40B4-BE49-F238E27FC236}">
                <a16:creationId xmlns="" xmlns:a16="http://schemas.microsoft.com/office/drawing/2014/main" id="{0DD6EF7F-6E06-4AB4-8C17-3D55065DF51F}"/>
              </a:ext>
            </a:extLst>
          </p:cNvPr>
          <p:cNvSpPr/>
          <p:nvPr/>
        </p:nvSpPr>
        <p:spPr>
          <a:xfrm>
            <a:off x="0" y="148281"/>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1"/>
                </a:solidFill>
              </a:rPr>
              <a:t>Initializing object through constructor:</a:t>
            </a:r>
            <a:endParaRPr sz="1600" dirty="0">
              <a:solidFill>
                <a:schemeClr val="bg1"/>
              </a:solidFill>
            </a:endParaRPr>
          </a:p>
        </p:txBody>
      </p:sp>
      <p:pic>
        <p:nvPicPr>
          <p:cNvPr id="3" name="Google Shape;56;p14">
            <a:extLst>
              <a:ext uri="{FF2B5EF4-FFF2-40B4-BE49-F238E27FC236}">
                <a16:creationId xmlns="" xmlns:a16="http://schemas.microsoft.com/office/drawing/2014/main" id="{409B9051-DACD-4181-881C-C5DE4767551C}"/>
              </a:ext>
            </a:extLst>
          </p:cNvPr>
          <p:cNvPicPr preferRelativeResize="0"/>
          <p:nvPr/>
        </p:nvPicPr>
        <p:blipFill rotWithShape="1">
          <a:blip r:embed="rId3">
            <a:alphaModFix/>
          </a:blip>
          <a:srcRect l="41241" t="9528" r="-23988" b="51129"/>
          <a:stretch/>
        </p:blipFill>
        <p:spPr>
          <a:xfrm>
            <a:off x="0" y="4546030"/>
            <a:ext cx="2512194" cy="600547"/>
          </a:xfrm>
          <a:prstGeom prst="rect">
            <a:avLst/>
          </a:prstGeom>
          <a:noFill/>
          <a:ln>
            <a:noFill/>
          </a:ln>
        </p:spPr>
      </p:pic>
      <p:pic>
        <p:nvPicPr>
          <p:cNvPr id="5" name="Google Shape;57;p14">
            <a:extLst>
              <a:ext uri="{FF2B5EF4-FFF2-40B4-BE49-F238E27FC236}">
                <a16:creationId xmlns="" xmlns:a16="http://schemas.microsoft.com/office/drawing/2014/main" id="{2372E40B-1110-4C6F-ADFE-2863DC41EC98}"/>
              </a:ext>
            </a:extLst>
          </p:cNvPr>
          <p:cNvPicPr preferRelativeResize="0"/>
          <p:nvPr/>
        </p:nvPicPr>
        <p:blipFill rotWithShape="1">
          <a:blip r:embed="rId4">
            <a:alphaModFix/>
          </a:blip>
          <a:srcRect r="60689"/>
          <a:stretch/>
        </p:blipFill>
        <p:spPr>
          <a:xfrm>
            <a:off x="8603372" y="42419"/>
            <a:ext cx="481263" cy="5181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graphicFrame>
        <p:nvGraphicFramePr>
          <p:cNvPr id="750" name="Google Shape;750;p85"/>
          <p:cNvGraphicFramePr/>
          <p:nvPr>
            <p:extLst>
              <p:ext uri="{D42A27DB-BD31-4B8C-83A1-F6EECF244321}">
                <p14:modId xmlns="" xmlns:p14="http://schemas.microsoft.com/office/powerpoint/2010/main" val="599574667"/>
              </p:ext>
            </p:extLst>
          </p:nvPr>
        </p:nvGraphicFramePr>
        <p:xfrm>
          <a:off x="1796400" y="709881"/>
          <a:ext cx="6423263" cy="3977618"/>
        </p:xfrm>
        <a:graphic>
          <a:graphicData uri="http://schemas.openxmlformats.org/drawingml/2006/table">
            <a:tbl>
              <a:tblPr>
                <a:noFill/>
              </a:tblPr>
              <a:tblGrid>
                <a:gridCol w="6423263">
                  <a:extLst>
                    <a:ext uri="{9D8B030D-6E8A-4147-A177-3AD203B41FA5}">
                      <a16:colId xmlns="" xmlns:a16="http://schemas.microsoft.com/office/drawing/2014/main" val="20000"/>
                    </a:ext>
                  </a:extLst>
                </a:gridCol>
              </a:tblGrid>
              <a:tr h="3566138">
                <a:tc>
                  <a:txBody>
                    <a:bodyPr/>
                    <a:lstStyle/>
                    <a:p>
                      <a:pPr marL="0" lvl="0" indent="0" algn="l" rtl="0">
                        <a:spcBef>
                          <a:spcPts val="0"/>
                        </a:spcBef>
                        <a:spcAft>
                          <a:spcPts val="0"/>
                        </a:spcAft>
                        <a:buNone/>
                      </a:pPr>
                      <a:r>
                        <a:rPr lang="en-CA" sz="1400" dirty="0">
                          <a:latin typeface="+mj-lt"/>
                          <a:ea typeface="Consolas"/>
                          <a:cs typeface="Consolas"/>
                          <a:sym typeface="Consolas"/>
                        </a:rPr>
                        <a:t>class Company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String 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Company(String </a:t>
                      </a:r>
                      <a:r>
                        <a:rPr lang="en-CA" sz="1400" dirty="0" err="1">
                          <a:latin typeface="+mj-lt"/>
                          <a:ea typeface="Consolas"/>
                          <a:cs typeface="Consolas"/>
                          <a:sym typeface="Consolas"/>
                        </a:rPr>
                        <a:t>someName</a:t>
                      </a: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this.name = </a:t>
                      </a:r>
                      <a:r>
                        <a:rPr lang="en-CA" sz="1400" dirty="0" err="1">
                          <a:latin typeface="+mj-lt"/>
                          <a:ea typeface="Consolas"/>
                          <a:cs typeface="Consolas"/>
                          <a:sym typeface="Consolas"/>
                        </a:rPr>
                        <a:t>someName</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void </a:t>
                      </a:r>
                      <a:r>
                        <a:rPr lang="en-CA" sz="1400" dirty="0" err="1">
                          <a:latin typeface="+mj-lt"/>
                          <a:ea typeface="Consolas"/>
                          <a:cs typeface="Consolas"/>
                          <a:sym typeface="Consolas"/>
                        </a:rPr>
                        <a:t>swapCompanies</a:t>
                      </a:r>
                      <a:r>
                        <a:rPr lang="en-CA" sz="1400" dirty="0">
                          <a:latin typeface="+mj-lt"/>
                          <a:ea typeface="Consolas"/>
                          <a:cs typeface="Consolas"/>
                          <a:sym typeface="Consolas"/>
                        </a:rPr>
                        <a:t>(Company first, Company second)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String temp = first.name;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first.name = second.name;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second.name = temp;</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public static void main(String[] args)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c1 = new Company("</a:t>
                      </a:r>
                      <a:r>
                        <a:rPr lang="en-CA" sz="1400" dirty="0" err="1">
                          <a:latin typeface="+mj-lt"/>
                          <a:ea typeface="Consolas"/>
                          <a:cs typeface="Consolas"/>
                          <a:sym typeface="Consolas"/>
                        </a:rPr>
                        <a:t>Ethnus</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Company c2 = new Company("</a:t>
                      </a:r>
                      <a:r>
                        <a:rPr lang="en-CA" sz="1400" dirty="0" err="1">
                          <a:latin typeface="+mj-lt"/>
                          <a:ea typeface="Consolas"/>
                          <a:cs typeface="Consolas"/>
                          <a:sym typeface="Consolas"/>
                        </a:rPr>
                        <a:t>Aptimithra</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c1.swapCompanies(c1, c2);</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(c1.name);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(c2.name);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a:t>
                      </a:r>
                      <a:endParaRPr sz="1400" dirty="0">
                        <a:latin typeface="+mj-lt"/>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sp>
        <p:nvSpPr>
          <p:cNvPr id="2" name="Google Shape;70;p15">
            <a:extLst>
              <a:ext uri="{FF2B5EF4-FFF2-40B4-BE49-F238E27FC236}">
                <a16:creationId xmlns="" xmlns:a16="http://schemas.microsoft.com/office/drawing/2014/main" id="{0660B323-1DD4-49F2-B4D6-A4BD4C21007C}"/>
              </a:ext>
            </a:extLst>
          </p:cNvPr>
          <p:cNvSpPr/>
          <p:nvPr/>
        </p:nvSpPr>
        <p:spPr>
          <a:xfrm>
            <a:off x="0" y="148281"/>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1"/>
                </a:solidFill>
              </a:rPr>
              <a:t>Initializing object through constructor:</a:t>
            </a:r>
            <a:endParaRPr sz="1600" dirty="0">
              <a:solidFill>
                <a:schemeClr val="bg1"/>
              </a:solidFill>
            </a:endParaRPr>
          </a:p>
        </p:txBody>
      </p:sp>
      <p:pic>
        <p:nvPicPr>
          <p:cNvPr id="3" name="Google Shape;56;p14">
            <a:extLst>
              <a:ext uri="{FF2B5EF4-FFF2-40B4-BE49-F238E27FC236}">
                <a16:creationId xmlns="" xmlns:a16="http://schemas.microsoft.com/office/drawing/2014/main" id="{4A15D5BC-2889-4A0E-97EF-F2E01BF4E4E9}"/>
              </a:ext>
            </a:extLst>
          </p:cNvPr>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5" name="Google Shape;57;p14">
            <a:extLst>
              <a:ext uri="{FF2B5EF4-FFF2-40B4-BE49-F238E27FC236}">
                <a16:creationId xmlns="" xmlns:a16="http://schemas.microsoft.com/office/drawing/2014/main" id="{903B9687-6915-492C-89FE-07898C2EC06C}"/>
              </a:ext>
            </a:extLst>
          </p:cNvPr>
          <p:cNvPicPr preferRelativeResize="0"/>
          <p:nvPr/>
        </p:nvPicPr>
        <p:blipFill rotWithShape="1">
          <a:blip r:embed="rId4">
            <a:alphaModFix/>
          </a:blip>
          <a:srcRect r="60689"/>
          <a:stretch/>
        </p:blipFill>
        <p:spPr>
          <a:xfrm>
            <a:off x="8603372" y="42419"/>
            <a:ext cx="481263" cy="5181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aphicFrame>
        <p:nvGraphicFramePr>
          <p:cNvPr id="757" name="Google Shape;757;p86"/>
          <p:cNvGraphicFramePr/>
          <p:nvPr>
            <p:extLst>
              <p:ext uri="{D42A27DB-BD31-4B8C-83A1-F6EECF244321}">
                <p14:modId xmlns="" xmlns:p14="http://schemas.microsoft.com/office/powerpoint/2010/main" val="3851201128"/>
              </p:ext>
            </p:extLst>
          </p:nvPr>
        </p:nvGraphicFramePr>
        <p:xfrm>
          <a:off x="453600" y="747225"/>
          <a:ext cx="8465565" cy="3737588"/>
        </p:xfrm>
        <a:graphic>
          <a:graphicData uri="http://schemas.openxmlformats.org/drawingml/2006/table">
            <a:tbl>
              <a:tblPr>
                <a:noFill/>
              </a:tblPr>
              <a:tblGrid>
                <a:gridCol w="4262501">
                  <a:extLst>
                    <a:ext uri="{9D8B030D-6E8A-4147-A177-3AD203B41FA5}">
                      <a16:colId xmlns="" xmlns:a16="http://schemas.microsoft.com/office/drawing/2014/main" val="20000"/>
                    </a:ext>
                  </a:extLst>
                </a:gridCol>
                <a:gridCol w="4203064">
                  <a:extLst>
                    <a:ext uri="{9D8B030D-6E8A-4147-A177-3AD203B41FA5}">
                      <a16:colId xmlns="" xmlns:a16="http://schemas.microsoft.com/office/drawing/2014/main" val="20001"/>
                    </a:ext>
                  </a:extLst>
                </a:gridCol>
              </a:tblGrid>
              <a:tr h="3737588">
                <a:tc>
                  <a:txBody>
                    <a:bodyPr/>
                    <a:lstStyle/>
                    <a:p>
                      <a:pPr marL="0" lvl="0" indent="0" algn="l" rtl="0">
                        <a:spcBef>
                          <a:spcPts val="0"/>
                        </a:spcBef>
                        <a:spcAft>
                          <a:spcPts val="0"/>
                        </a:spcAft>
                        <a:buNone/>
                      </a:pPr>
                      <a:r>
                        <a:rPr lang="en-CA" sz="1400" dirty="0">
                          <a:latin typeface="+mj-lt"/>
                          <a:ea typeface="Consolas"/>
                          <a:cs typeface="Consolas"/>
                          <a:sym typeface="Consolas"/>
                        </a:rPr>
                        <a:t>class Company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String name;</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int limit;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Company(String </a:t>
                      </a:r>
                      <a:r>
                        <a:rPr lang="en-CA" sz="1400" dirty="0" err="1">
                          <a:latin typeface="+mj-lt"/>
                          <a:ea typeface="Consolas"/>
                          <a:cs typeface="Consolas"/>
                          <a:sym typeface="Consolas"/>
                        </a:rPr>
                        <a:t>someName</a:t>
                      </a:r>
                      <a:r>
                        <a:rPr lang="en-CA" sz="1400" dirty="0">
                          <a:latin typeface="+mj-lt"/>
                          <a:ea typeface="Consolas"/>
                          <a:cs typeface="Consolas"/>
                          <a:sym typeface="Consolas"/>
                        </a:rPr>
                        <a:t>, int </a:t>
                      </a:r>
                      <a:r>
                        <a:rPr lang="en-CA" sz="1400" dirty="0" err="1">
                          <a:latin typeface="+mj-lt"/>
                          <a:ea typeface="Consolas"/>
                          <a:cs typeface="Consolas"/>
                          <a:sym typeface="Consolas"/>
                        </a:rPr>
                        <a:t>someLimit</a:t>
                      </a:r>
                      <a:r>
                        <a:rPr lang="en-CA" sz="1400" dirty="0">
                          <a:latin typeface="+mj-lt"/>
                          <a:ea typeface="Consolas"/>
                          <a:cs typeface="Consolas"/>
                          <a:sym typeface="Consolas"/>
                        </a:rPr>
                        <a:t>) </a:t>
                      </a:r>
                      <a:r>
                        <a:rPr lang="en-CA" sz="1400" dirty="0" smtClean="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smtClean="0">
                          <a:latin typeface="+mj-lt"/>
                          <a:ea typeface="Consolas"/>
                          <a:cs typeface="Consolas"/>
                          <a:sym typeface="Consolas"/>
                        </a:rPr>
                        <a:t>this.name </a:t>
                      </a:r>
                      <a:r>
                        <a:rPr lang="en-CA" sz="1400" dirty="0">
                          <a:latin typeface="+mj-lt"/>
                          <a:ea typeface="Consolas"/>
                          <a:cs typeface="Consolas"/>
                          <a:sym typeface="Consolas"/>
                        </a:rPr>
                        <a:t>= </a:t>
                      </a:r>
                      <a:r>
                        <a:rPr lang="en-CA" sz="1400" dirty="0" err="1">
                          <a:latin typeface="+mj-lt"/>
                          <a:ea typeface="Consolas"/>
                          <a:cs typeface="Consolas"/>
                          <a:sym typeface="Consolas"/>
                        </a:rPr>
                        <a:t>someName</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smtClean="0">
                          <a:latin typeface="+mj-lt"/>
                          <a:ea typeface="Consolas"/>
                          <a:cs typeface="Consolas"/>
                          <a:sym typeface="Consolas"/>
                        </a:rPr>
                        <a:t>this.limit</a:t>
                      </a:r>
                      <a:r>
                        <a:rPr lang="en-CA" sz="1400" dirty="0" smtClean="0">
                          <a:latin typeface="+mj-lt"/>
                          <a:ea typeface="Consolas"/>
                          <a:cs typeface="Consolas"/>
                          <a:sym typeface="Consolas"/>
                        </a:rPr>
                        <a:t> </a:t>
                      </a:r>
                      <a:r>
                        <a:rPr lang="en-CA" sz="1400" dirty="0">
                          <a:latin typeface="+mj-lt"/>
                          <a:ea typeface="Consolas"/>
                          <a:cs typeface="Consolas"/>
                          <a:sym typeface="Consolas"/>
                        </a:rPr>
                        <a:t>= </a:t>
                      </a:r>
                      <a:r>
                        <a:rPr lang="en-CA" sz="1400" dirty="0" err="1">
                          <a:latin typeface="+mj-lt"/>
                          <a:ea typeface="Consolas"/>
                          <a:cs typeface="Consolas"/>
                          <a:sym typeface="Consolas"/>
                        </a:rPr>
                        <a:t>someLimit</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void </a:t>
                      </a:r>
                      <a:r>
                        <a:rPr lang="en-CA" sz="1400" dirty="0" err="1">
                          <a:latin typeface="+mj-lt"/>
                          <a:ea typeface="Consolas"/>
                          <a:cs typeface="Consolas"/>
                          <a:sym typeface="Consolas"/>
                        </a:rPr>
                        <a:t>swapCompanies</a:t>
                      </a: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baseline="0" dirty="0">
                          <a:latin typeface="+mj-lt"/>
                          <a:ea typeface="Consolas"/>
                          <a:cs typeface="Consolas"/>
                          <a:sym typeface="Consolas"/>
                        </a:rPr>
                        <a:t> </a:t>
                      </a:r>
                      <a:r>
                        <a:rPr lang="en-CA" sz="1400" baseline="0" dirty="0" smtClean="0">
                          <a:latin typeface="+mj-lt"/>
                          <a:ea typeface="Consolas"/>
                          <a:cs typeface="Consolas"/>
                          <a:sym typeface="Consolas"/>
                        </a:rPr>
                        <a:t>             </a:t>
                      </a:r>
                      <a:r>
                        <a:rPr lang="en-CA" sz="1400" dirty="0" err="1" smtClean="0">
                          <a:latin typeface="+mj-lt"/>
                          <a:ea typeface="Consolas"/>
                          <a:cs typeface="Consolas"/>
                          <a:sym typeface="Consolas"/>
                        </a:rPr>
                        <a:t>int</a:t>
                      </a:r>
                      <a:r>
                        <a:rPr lang="en-CA" sz="1400" dirty="0" smtClean="0">
                          <a:latin typeface="+mj-lt"/>
                          <a:ea typeface="Consolas"/>
                          <a:cs typeface="Consolas"/>
                          <a:sym typeface="Consolas"/>
                        </a:rPr>
                        <a:t> </a:t>
                      </a:r>
                      <a:r>
                        <a:rPr lang="en-CA" sz="1400" dirty="0" err="1">
                          <a:latin typeface="+mj-lt"/>
                          <a:ea typeface="Consolas"/>
                          <a:cs typeface="Consolas"/>
                          <a:sym typeface="Consolas"/>
                        </a:rPr>
                        <a:t>i</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("Running for:");</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System.out.println</a:t>
                      </a:r>
                      <a:r>
                        <a:rPr lang="en-CA" sz="1400" dirty="0">
                          <a:latin typeface="+mj-lt"/>
                          <a:ea typeface="Consolas"/>
                          <a:cs typeface="Consolas"/>
                          <a:sym typeface="Consolas"/>
                        </a:rPr>
                        <a:t>(this.name);</a:t>
                      </a:r>
                      <a:endParaRPr sz="1400" dirty="0">
                        <a:latin typeface="+mj-lt"/>
                        <a:ea typeface="Consolas"/>
                        <a:cs typeface="Consolas"/>
                        <a:sym typeface="Consolas"/>
                      </a:endParaRPr>
                    </a:p>
                    <a:p>
                      <a:pPr marL="0" lvl="0" indent="0" algn="l" rtl="0">
                        <a:spcBef>
                          <a:spcPts val="0"/>
                        </a:spcBef>
                        <a:spcAft>
                          <a:spcPts val="0"/>
                        </a:spcAft>
                        <a:buNone/>
                      </a:pPr>
                      <a:r>
                        <a:rPr lang="en-CA" sz="1400" dirty="0" smtClean="0">
                          <a:latin typeface="+mj-lt"/>
                          <a:ea typeface="Consolas"/>
                          <a:cs typeface="Consolas"/>
                          <a:sym typeface="Consolas"/>
                        </a:rPr>
                        <a:t>       for(</a:t>
                      </a:r>
                      <a:r>
                        <a:rPr lang="en-CA" sz="1400" dirty="0" err="1" smtClean="0">
                          <a:latin typeface="+mj-lt"/>
                          <a:ea typeface="Consolas"/>
                          <a:cs typeface="Consolas"/>
                          <a:sym typeface="Consolas"/>
                        </a:rPr>
                        <a:t>i</a:t>
                      </a:r>
                      <a:r>
                        <a:rPr lang="en-CA" sz="1400" dirty="0" smtClean="0">
                          <a:latin typeface="+mj-lt"/>
                          <a:ea typeface="Consolas"/>
                          <a:cs typeface="Consolas"/>
                          <a:sym typeface="Consolas"/>
                        </a:rPr>
                        <a:t> </a:t>
                      </a:r>
                      <a:r>
                        <a:rPr lang="en-CA" sz="1400" dirty="0">
                          <a:latin typeface="+mj-lt"/>
                          <a:ea typeface="Consolas"/>
                          <a:cs typeface="Consolas"/>
                          <a:sym typeface="Consolas"/>
                        </a:rPr>
                        <a:t>= 10; </a:t>
                      </a:r>
                      <a:r>
                        <a:rPr lang="en-CA" sz="1400" dirty="0" err="1">
                          <a:latin typeface="+mj-lt"/>
                          <a:ea typeface="Consolas"/>
                          <a:cs typeface="Consolas"/>
                          <a:sym typeface="Consolas"/>
                        </a:rPr>
                        <a:t>i</a:t>
                      </a:r>
                      <a:r>
                        <a:rPr lang="en-CA" sz="1400" dirty="0">
                          <a:latin typeface="+mj-lt"/>
                          <a:ea typeface="Consolas"/>
                          <a:cs typeface="Consolas"/>
                          <a:sym typeface="Consolas"/>
                        </a:rPr>
                        <a:t> &gt; </a:t>
                      </a:r>
                      <a:r>
                        <a:rPr lang="en-CA" sz="1400" dirty="0" err="1">
                          <a:latin typeface="+mj-lt"/>
                          <a:ea typeface="Consolas"/>
                          <a:cs typeface="Consolas"/>
                          <a:sym typeface="Consolas"/>
                        </a:rPr>
                        <a:t>this.limit</a:t>
                      </a:r>
                      <a:r>
                        <a:rPr lang="en-CA" sz="1400" dirty="0">
                          <a:latin typeface="+mj-lt"/>
                          <a:ea typeface="Consolas"/>
                          <a:cs typeface="Consolas"/>
                          <a:sym typeface="Consolas"/>
                        </a:rPr>
                        <a:t>; </a:t>
                      </a:r>
                      <a:r>
                        <a:rPr lang="en-CA" sz="1400" dirty="0" err="1">
                          <a:latin typeface="+mj-lt"/>
                          <a:ea typeface="Consolas"/>
                          <a:cs typeface="Consolas"/>
                          <a:sym typeface="Consolas"/>
                        </a:rPr>
                        <a:t>i</a:t>
                      </a: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r>
                        <a:rPr lang="en-CA" sz="1400" dirty="0" err="1">
                          <a:latin typeface="+mj-lt"/>
                          <a:ea typeface="Consolas"/>
                          <a:cs typeface="Consolas"/>
                          <a:sym typeface="Consolas"/>
                        </a:rPr>
                        <a:t>System.out.print</a:t>
                      </a:r>
                      <a:r>
                        <a:rPr lang="en-CA" sz="1400" dirty="0">
                          <a:latin typeface="+mj-lt"/>
                          <a:ea typeface="Consolas"/>
                          <a:cs typeface="Consolas"/>
                          <a:sym typeface="Consolas"/>
                        </a:rPr>
                        <a:t>(</a:t>
                      </a:r>
                      <a:r>
                        <a:rPr lang="en-CA" sz="1400" dirty="0" err="1">
                          <a:latin typeface="+mj-lt"/>
                          <a:ea typeface="Consolas"/>
                          <a:cs typeface="Consolas"/>
                          <a:sym typeface="Consolas"/>
                        </a:rPr>
                        <a:t>i</a:t>
                      </a:r>
                      <a:r>
                        <a:rPr lang="en-CA" sz="1400" dirty="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None/>
                      </a:pPr>
                      <a:endParaRPr sz="1400" dirty="0">
                        <a:latin typeface="+mj-lt"/>
                        <a:ea typeface="Consolas"/>
                        <a:cs typeface="Consolas"/>
                        <a:sym typeface="Consolas"/>
                      </a:endParaRPr>
                    </a:p>
                  </a:txBody>
                  <a:tcPr marL="68569" marR="68569" marT="68569" marB="68569"/>
                </a:tc>
                <a:tc>
                  <a:txBody>
                    <a:bodyPr/>
                    <a:lstStyle/>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public static void main(String[] </a:t>
                      </a:r>
                      <a:r>
                        <a:rPr lang="en-CA" sz="1400" dirty="0" err="1">
                          <a:latin typeface="+mj-lt"/>
                          <a:ea typeface="Consolas"/>
                          <a:cs typeface="Consolas"/>
                          <a:sym typeface="Consolas"/>
                        </a:rPr>
                        <a:t>args</a:t>
                      </a:r>
                      <a:r>
                        <a:rPr lang="en-CA" sz="1400" dirty="0">
                          <a:latin typeface="+mj-lt"/>
                          <a:ea typeface="Consolas"/>
                          <a:cs typeface="Consolas"/>
                          <a:sym typeface="Consolas"/>
                        </a:rPr>
                        <a:t>)</a:t>
                      </a:r>
                    </a:p>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 {</a:t>
                      </a:r>
                      <a:endParaRPr sz="1400" dirty="0">
                        <a:latin typeface="+mj-lt"/>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Company c1 = new Company("</a:t>
                      </a:r>
                      <a:r>
                        <a:rPr lang="en-CA" sz="1400" dirty="0" err="1">
                          <a:latin typeface="+mj-lt"/>
                          <a:ea typeface="Consolas"/>
                          <a:cs typeface="Consolas"/>
                          <a:sym typeface="Consolas"/>
                        </a:rPr>
                        <a:t>Ethnus</a:t>
                      </a:r>
                      <a:r>
                        <a:rPr lang="en-CA" sz="1400" dirty="0">
                          <a:latin typeface="+mj-lt"/>
                          <a:ea typeface="Consolas"/>
                          <a:cs typeface="Consolas"/>
                          <a:sym typeface="Consolas"/>
                        </a:rPr>
                        <a:t>", 3);</a:t>
                      </a:r>
                    </a:p>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Company c2 = new Company("Aptimithra",6);</a:t>
                      </a:r>
                      <a:endParaRPr sz="1400" dirty="0">
                        <a:latin typeface="+mj-lt"/>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c1.swapCompanies();</a:t>
                      </a:r>
                      <a:endParaRPr sz="1400" dirty="0">
                        <a:latin typeface="+mj-lt"/>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400" dirty="0">
                          <a:latin typeface="+mj-lt"/>
                          <a:ea typeface="Consolas"/>
                          <a:cs typeface="Consolas"/>
                          <a:sym typeface="Consolas"/>
                        </a:rPr>
                        <a:t>c2.swapCompanies();</a:t>
                      </a:r>
                      <a:endParaRPr sz="1400" dirty="0">
                        <a:latin typeface="+mj-lt"/>
                        <a:ea typeface="Consolas"/>
                        <a:cs typeface="Consolas"/>
                        <a:sym typeface="Consolas"/>
                      </a:endParaRPr>
                    </a:p>
                    <a:p>
                      <a:pPr marL="0" lvl="0" indent="0" algn="l" rtl="0">
                        <a:spcBef>
                          <a:spcPts val="0"/>
                        </a:spcBef>
                        <a:spcAft>
                          <a:spcPts val="0"/>
                        </a:spcAft>
                        <a:buClr>
                          <a:schemeClr val="dk1"/>
                        </a:buClr>
                        <a:buSzPts val="1100"/>
                        <a:buFont typeface="Arial"/>
                        <a:buNone/>
                      </a:pPr>
                      <a:r>
                        <a:rPr lang="en-CA" sz="1400" baseline="0" dirty="0">
                          <a:latin typeface="+mj-lt"/>
                          <a:ea typeface="Consolas"/>
                          <a:cs typeface="Consolas"/>
                          <a:sym typeface="Consolas"/>
                        </a:rPr>
                        <a:t> </a:t>
                      </a:r>
                      <a:r>
                        <a:rPr lang="en-CA" sz="1400" baseline="0" dirty="0" smtClean="0">
                          <a:latin typeface="+mj-lt"/>
                          <a:ea typeface="Consolas"/>
                          <a:cs typeface="Consolas"/>
                          <a:sym typeface="Consolas"/>
                        </a:rPr>
                        <a:t>    </a:t>
                      </a:r>
                      <a:r>
                        <a:rPr lang="en-CA" sz="1400" dirty="0" smtClean="0">
                          <a:latin typeface="+mj-lt"/>
                          <a:ea typeface="Consolas"/>
                          <a:cs typeface="Consolas"/>
                          <a:sym typeface="Consolas"/>
                        </a:rPr>
                        <a:t>}</a:t>
                      </a:r>
                      <a:endParaRPr sz="1400" dirty="0">
                        <a:latin typeface="+mj-lt"/>
                        <a:ea typeface="Consolas"/>
                        <a:cs typeface="Consolas"/>
                        <a:sym typeface="Consolas"/>
                      </a:endParaRPr>
                    </a:p>
                    <a:p>
                      <a:pPr marL="0" lvl="0" indent="0" algn="l" rtl="0">
                        <a:spcBef>
                          <a:spcPts val="0"/>
                        </a:spcBef>
                        <a:spcAft>
                          <a:spcPts val="0"/>
                        </a:spcAft>
                        <a:buNone/>
                      </a:pPr>
                      <a:r>
                        <a:rPr lang="en-CA" sz="1400" dirty="0">
                          <a:latin typeface="+mj-lt"/>
                          <a:ea typeface="Consolas"/>
                          <a:cs typeface="Consolas"/>
                          <a:sym typeface="Consolas"/>
                        </a:rPr>
                        <a:t>}</a:t>
                      </a:r>
                      <a:endParaRPr sz="1400" dirty="0">
                        <a:latin typeface="+mj-lt"/>
                        <a:ea typeface="Consolas"/>
                        <a:cs typeface="Consolas"/>
                        <a:sym typeface="Consolas"/>
                      </a:endParaRPr>
                    </a:p>
                  </a:txBody>
                  <a:tcPr marL="68569" marR="68569" marT="68569" marB="68569"/>
                </a:tc>
                <a:extLst>
                  <a:ext uri="{0D108BD9-81ED-4DB2-BD59-A6C34878D82A}">
                    <a16:rowId xmlns="" xmlns:a16="http://schemas.microsoft.com/office/drawing/2014/main" val="10000"/>
                  </a:ext>
                </a:extLst>
              </a:tr>
            </a:tbl>
          </a:graphicData>
        </a:graphic>
      </p:graphicFrame>
      <p:sp>
        <p:nvSpPr>
          <p:cNvPr id="2" name="Google Shape;70;p15">
            <a:extLst>
              <a:ext uri="{FF2B5EF4-FFF2-40B4-BE49-F238E27FC236}">
                <a16:creationId xmlns="" xmlns:a16="http://schemas.microsoft.com/office/drawing/2014/main" id="{135C2537-1F12-413A-976D-C4A17670F3F6}"/>
              </a:ext>
            </a:extLst>
          </p:cNvPr>
          <p:cNvSpPr/>
          <p:nvPr/>
        </p:nvSpPr>
        <p:spPr>
          <a:xfrm>
            <a:off x="0" y="112281"/>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bg1"/>
                </a:solidFill>
              </a:rPr>
              <a:t>Initializing object through constructor:</a:t>
            </a:r>
            <a:endParaRPr sz="1600" dirty="0">
              <a:solidFill>
                <a:schemeClr val="bg1"/>
              </a:solidFill>
            </a:endParaRPr>
          </a:p>
        </p:txBody>
      </p:sp>
      <p:pic>
        <p:nvPicPr>
          <p:cNvPr id="3" name="Google Shape;56;p14">
            <a:extLst>
              <a:ext uri="{FF2B5EF4-FFF2-40B4-BE49-F238E27FC236}">
                <a16:creationId xmlns="" xmlns:a16="http://schemas.microsoft.com/office/drawing/2014/main" id="{8F446CB8-7117-4C9E-A094-53B687455EA9}"/>
              </a:ext>
            </a:extLst>
          </p:cNvPr>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5" name="Google Shape;57;p14">
            <a:extLst>
              <a:ext uri="{FF2B5EF4-FFF2-40B4-BE49-F238E27FC236}">
                <a16:creationId xmlns="" xmlns:a16="http://schemas.microsoft.com/office/drawing/2014/main" id="{A1E3B7B7-D251-4DCA-8E28-890E2256AAB8}"/>
              </a:ext>
            </a:extLst>
          </p:cNvPr>
          <p:cNvPicPr preferRelativeResize="0"/>
          <p:nvPr/>
        </p:nvPicPr>
        <p:blipFill rotWithShape="1">
          <a:blip r:embed="rId4">
            <a:alphaModFix/>
          </a:blip>
          <a:srcRect r="60689"/>
          <a:stretch/>
        </p:blipFill>
        <p:spPr>
          <a:xfrm>
            <a:off x="8603372" y="42419"/>
            <a:ext cx="481263" cy="518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1600" b="1" dirty="0">
                <a:solidFill>
                  <a:schemeClr val="bg1"/>
                </a:solidFill>
                <a:latin typeface="Roboto" pitchFamily="2" charset="0"/>
                <a:ea typeface="Roboto" pitchFamily="2" charset="0"/>
              </a:rPr>
              <a:t>CLASS &amp; OBJECTS</a:t>
            </a:r>
            <a:endParaRPr lang="en-GB" sz="1600" b="1" dirty="0">
              <a:solidFill>
                <a:schemeClr val="bg1"/>
              </a:solidFill>
              <a:latin typeface="Roboto" pitchFamily="2" charset="0"/>
              <a:ea typeface="Roboto" pitchFamily="2" charset="0"/>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946600" cy="3182679"/>
          </a:xfrm>
        </p:spPr>
        <p:txBody>
          <a:bodyPr/>
          <a:lstStyle/>
          <a:p>
            <a:pPr marL="114300" indent="0">
              <a:buNone/>
            </a:pPr>
            <a:r>
              <a:rPr lang="en-GB" b="1" dirty="0" smtClean="0">
                <a:solidFill>
                  <a:schemeClr val="tx1"/>
                </a:solidFill>
                <a:ea typeface="Roboto" panose="020B0604020202020204" charset="0"/>
              </a:rPr>
              <a:t>What is Class?</a:t>
            </a:r>
          </a:p>
          <a:p>
            <a:pPr>
              <a:buClrTx/>
              <a:buFont typeface="Arial" pitchFamily="34" charset="0"/>
              <a:buChar char="•"/>
            </a:pPr>
            <a:r>
              <a:rPr lang="en-GB" dirty="0" smtClean="0">
                <a:solidFill>
                  <a:schemeClr val="tx1"/>
                </a:solidFill>
                <a:ea typeface="Roboto" panose="020B0604020202020204" charset="0"/>
              </a:rPr>
              <a:t>A class is a template or blueprint that is used to create objects</a:t>
            </a:r>
          </a:p>
          <a:p>
            <a:pPr>
              <a:buClrTx/>
              <a:buFont typeface="Arial" pitchFamily="34" charset="0"/>
              <a:buChar char="•"/>
            </a:pPr>
            <a:r>
              <a:rPr lang="en-GB" dirty="0" smtClean="0">
                <a:solidFill>
                  <a:schemeClr val="tx1"/>
                </a:solidFill>
                <a:ea typeface="Roboto" panose="020B0604020202020204" charset="0"/>
              </a:rPr>
              <a:t>Class representation of objects and the sets of operations that can be applied to such objects</a:t>
            </a:r>
          </a:p>
          <a:p>
            <a:pPr>
              <a:buClrTx/>
              <a:buFont typeface="Arial" pitchFamily="34" charset="0"/>
              <a:buChar char="•"/>
            </a:pPr>
            <a:r>
              <a:rPr lang="en-GB" dirty="0" smtClean="0">
                <a:solidFill>
                  <a:schemeClr val="tx1"/>
                </a:solidFill>
                <a:ea typeface="Roboto" panose="020B0604020202020204" charset="0"/>
              </a:rPr>
              <a:t>A class consists of data members and methods</a:t>
            </a:r>
          </a:p>
          <a:p>
            <a:pPr marL="114300" indent="0">
              <a:buNone/>
            </a:pPr>
            <a:r>
              <a:rPr lang="en-GB" b="1" dirty="0" smtClean="0">
                <a:solidFill>
                  <a:schemeClr val="tx1"/>
                </a:solidFill>
                <a:latin typeface="+mn-lt"/>
                <a:ea typeface="Roboto" panose="020B0604020202020204" charset="0"/>
              </a:rPr>
              <a:t>What </a:t>
            </a:r>
            <a:r>
              <a:rPr lang="en-GB" b="1" dirty="0">
                <a:solidFill>
                  <a:schemeClr val="tx1"/>
                </a:solidFill>
                <a:latin typeface="+mn-lt"/>
                <a:ea typeface="Roboto" panose="020B0604020202020204" charset="0"/>
              </a:rPr>
              <a:t>is Object?</a:t>
            </a:r>
          </a:p>
          <a:p>
            <a:pPr>
              <a:buClrTx/>
              <a:buFont typeface="Arial" pitchFamily="34" charset="0"/>
              <a:buChar char="•"/>
            </a:pPr>
            <a:r>
              <a:rPr lang="en-GB" dirty="0">
                <a:solidFill>
                  <a:schemeClr val="tx1"/>
                </a:solidFill>
                <a:latin typeface="+mn-lt"/>
                <a:ea typeface="Roboto" panose="020B0604020202020204" charset="0"/>
              </a:rPr>
              <a:t>In real-world , an entity that has state and its behavior is known as an object</a:t>
            </a:r>
          </a:p>
          <a:p>
            <a:pPr>
              <a:buNone/>
            </a:pPr>
            <a:r>
              <a:rPr lang="en-GB" b="1" dirty="0">
                <a:solidFill>
                  <a:schemeClr val="tx1"/>
                </a:solidFill>
                <a:latin typeface="+mn-lt"/>
                <a:ea typeface="Roboto" panose="020B0604020202020204" charset="0"/>
              </a:rPr>
              <a:t>       </a:t>
            </a:r>
            <a:r>
              <a:rPr lang="en-GB" dirty="0">
                <a:solidFill>
                  <a:schemeClr val="tx1"/>
                </a:solidFill>
                <a:latin typeface="+mn-lt"/>
                <a:ea typeface="Roboto" panose="020B0604020202020204" charset="0"/>
              </a:rPr>
              <a:t>For Example</a:t>
            </a:r>
            <a:r>
              <a:rPr lang="en-GB" b="1" dirty="0">
                <a:solidFill>
                  <a:schemeClr val="tx1"/>
                </a:solidFill>
                <a:latin typeface="+mn-lt"/>
                <a:ea typeface="Roboto" panose="020B0604020202020204" charset="0"/>
              </a:rPr>
              <a:t>: </a:t>
            </a:r>
            <a:r>
              <a:rPr lang="en-GB" dirty="0">
                <a:solidFill>
                  <a:schemeClr val="tx1"/>
                </a:solidFill>
                <a:latin typeface="+mn-lt"/>
                <a:ea typeface="Roboto" panose="020B0604020202020204" charset="0"/>
              </a:rPr>
              <a:t>A Car is an object. It has states (name, colour, model) and its    behaviour (changing gear, applying brakes)</a:t>
            </a:r>
          </a:p>
          <a:p>
            <a:pPr marL="114300" indent="0">
              <a:buNone/>
            </a:pPr>
            <a:endParaRPr lang="en-GB" dirty="0">
              <a:solidFill>
                <a:schemeClr val="tx1"/>
              </a:solidFill>
              <a:latin typeface="+mn-lt"/>
              <a:ea typeface="Roboto" panose="020B0604020202020204" charset="0"/>
            </a:endParaRPr>
          </a:p>
          <a:p>
            <a:pPr marL="114300" indent="0">
              <a:lnSpc>
                <a:spcPct val="150000"/>
              </a:lnSpc>
              <a:buNone/>
            </a:pPr>
            <a:endParaRPr lang="en-IN" dirty="0">
              <a:solidFill>
                <a:schemeClr val="tx1"/>
              </a:solidFill>
              <a:latin typeface="+mn-lt"/>
              <a:ea typeface="Roboto" panose="020B0604020202020204" charset="0"/>
            </a:endParaRPr>
          </a:p>
        </p:txBody>
      </p:sp>
      <p:pic>
        <p:nvPicPr>
          <p:cNvPr id="7"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8"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38826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1600" b="1" dirty="0">
                <a:solidFill>
                  <a:schemeClr val="lt1"/>
                </a:solidFill>
                <a:latin typeface="Roboto" pitchFamily="2" charset="0"/>
                <a:ea typeface="Roboto" pitchFamily="2" charset="0"/>
                <a:cs typeface="Roboto"/>
                <a:sym typeface="Roboto"/>
              </a:rPr>
              <a:t>EXAMPLE</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endParaRPr lang="en-IN" sz="1600" dirty="0">
              <a:solidFill>
                <a:schemeClr val="tx1"/>
              </a:solidFill>
              <a:latin typeface="Roboto" pitchFamily="2" charset="0"/>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pic>
        <p:nvPicPr>
          <p:cNvPr id="10" name="Content Placeholder 3">
            <a:extLst>
              <a:ext uri="{FF2B5EF4-FFF2-40B4-BE49-F238E27FC236}">
                <a16:creationId xmlns="" xmlns:a16="http://schemas.microsoft.com/office/drawing/2014/main" id="{2A7E0E26-7C34-432D-8479-7BB56CF5BD9A}"/>
              </a:ext>
            </a:extLst>
          </p:cNvPr>
          <p:cNvPicPr>
            <a:picLocks noGrp="1" noChangeAspect="1"/>
          </p:cNvPicPr>
          <p:nvPr>
            <p:ph idx="1"/>
          </p:nvPr>
        </p:nvPicPr>
        <p:blipFill>
          <a:blip r:embed="rId5"/>
          <a:stretch>
            <a:fillRect/>
          </a:stretch>
        </p:blipFill>
        <p:spPr>
          <a:xfrm>
            <a:off x="1821716" y="1061929"/>
            <a:ext cx="5076564" cy="3019642"/>
          </a:xfrm>
          <a:prstGeom prst="rect">
            <a:avLst/>
          </a:prstGeom>
        </p:spPr>
      </p:pic>
      <p:sp>
        <p:nvSpPr>
          <p:cNvPr id="11" name="Google Shape;71;p15">
            <a:extLst>
              <a:ext uri="{FF2B5EF4-FFF2-40B4-BE49-F238E27FC236}">
                <a16:creationId xmlns="" xmlns:a16="http://schemas.microsoft.com/office/drawing/2014/main" id="{348A1783-D9C9-49BE-BF7E-DD0BD8F77781}"/>
              </a:ext>
            </a:extLst>
          </p:cNvPr>
          <p:cNvSpPr txBox="1"/>
          <p:nvPr/>
        </p:nvSpPr>
        <p:spPr>
          <a:xfrm>
            <a:off x="447502" y="833299"/>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lang="en-GB" sz="1600" b="1" dirty="0">
              <a:solidFill>
                <a:schemeClr val="lt1"/>
              </a:solidFill>
              <a:latin typeface="Roboto" pitchFamily="2" charset="0"/>
              <a:ea typeface="Roboto" pitchFamily="2" charset="0"/>
              <a:cs typeface="Roboto"/>
              <a:sym typeface="Roboto"/>
            </a:endParaRPr>
          </a:p>
        </p:txBody>
      </p:sp>
      <p:pic>
        <p:nvPicPr>
          <p:cNvPr id="12" name="Content Placeholder 3">
            <a:extLst>
              <a:ext uri="{FF2B5EF4-FFF2-40B4-BE49-F238E27FC236}">
                <a16:creationId xmlns="" xmlns:a16="http://schemas.microsoft.com/office/drawing/2014/main" id="{6F97B057-C936-4D59-B3E5-D7ABE3E12007}"/>
              </a:ext>
            </a:extLst>
          </p:cNvPr>
          <p:cNvPicPr>
            <a:picLocks noChangeAspect="1"/>
          </p:cNvPicPr>
          <p:nvPr/>
        </p:nvPicPr>
        <p:blipFill>
          <a:blip r:embed="rId5"/>
          <a:stretch>
            <a:fillRect/>
          </a:stretch>
        </p:blipFill>
        <p:spPr>
          <a:xfrm>
            <a:off x="1821716" y="1061929"/>
            <a:ext cx="5076564" cy="3019642"/>
          </a:xfrm>
          <a:prstGeom prst="rect">
            <a:avLst/>
          </a:prstGeom>
          <a:noFill/>
          <a:ln>
            <a:noFill/>
          </a:ln>
        </p:spPr>
      </p:pic>
    </p:spTree>
    <p:extLst>
      <p:ext uri="{BB962C8B-B14F-4D97-AF65-F5344CB8AC3E}">
        <p14:creationId xmlns="" xmlns:p14="http://schemas.microsoft.com/office/powerpoint/2010/main" val="1779188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IN" sz="1600" b="1" dirty="0">
                <a:solidFill>
                  <a:schemeClr val="lt1"/>
                </a:solidFill>
                <a:latin typeface="Roboto" pitchFamily="2" charset="0"/>
                <a:ea typeface="Roboto" pitchFamily="2" charset="0"/>
                <a:cs typeface="Roboto"/>
                <a:sym typeface="Roboto"/>
              </a:rPr>
              <a:t>DEFINING A CLASS IN JAVA</a:t>
            </a:r>
            <a:endParaRPr lang="en-GB" sz="1600" b="1" dirty="0">
              <a:solidFill>
                <a:schemeClr val="lt1"/>
              </a:solidFill>
              <a:latin typeface="Roboto" pitchFamily="2" charset="0"/>
              <a:ea typeface="Roboto" pitchFamily="2" charset="0"/>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r>
              <a:rPr lang="en-IN" sz="1600" b="1" dirty="0">
                <a:solidFill>
                  <a:schemeClr val="tx1"/>
                </a:solidFill>
                <a:latin typeface="Roboto" pitchFamily="2" charset="0"/>
                <a:ea typeface="Roboto" pitchFamily="2" charset="0"/>
              </a:rPr>
              <a:t>     Syntax                             </a:t>
            </a:r>
            <a:r>
              <a:rPr lang="en-IN" sz="1600" dirty="0">
                <a:solidFill>
                  <a:schemeClr val="tx1"/>
                </a:solidFill>
                <a:latin typeface="Roboto" pitchFamily="2" charset="0"/>
                <a:ea typeface="Roboto" pitchFamily="2" charset="0"/>
              </a:rPr>
              <a:t>	             </a:t>
            </a:r>
            <a:r>
              <a:rPr lang="en-IN" sz="1600" b="1" dirty="0">
                <a:solidFill>
                  <a:schemeClr val="tx1"/>
                </a:solidFill>
                <a:latin typeface="Roboto" pitchFamily="2" charset="0"/>
                <a:ea typeface="Roboto" pitchFamily="2" charset="0"/>
              </a:rPr>
              <a:t>Example </a:t>
            </a:r>
          </a:p>
          <a:p>
            <a:pPr marL="114300" indent="0">
              <a:lnSpc>
                <a:spcPct val="150000"/>
              </a:lnSpc>
              <a:buNone/>
            </a:pPr>
            <a:endParaRPr lang="en-IN" sz="1600" dirty="0">
              <a:solidFill>
                <a:schemeClr val="tx1"/>
              </a:solidFill>
              <a:latin typeface="Roboto" pitchFamily="2" charset="0"/>
              <a:ea typeface="Roboto" pitchFamily="2"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806604120"/>
              </p:ext>
            </p:extLst>
          </p:nvPr>
        </p:nvGraphicFramePr>
        <p:xfrm>
          <a:off x="616857" y="1565900"/>
          <a:ext cx="6096000" cy="1188720"/>
        </p:xfrm>
        <a:graphic>
          <a:graphicData uri="http://schemas.openxmlformats.org/drawingml/2006/table">
            <a:tbl>
              <a:tblPr firstRow="1" bandRow="1">
                <a:tableStyleId>{2D5ABB26-0587-4C30-8999-92F81FD0307C}</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1138389">
                <a:tc>
                  <a:txBody>
                    <a:bodyPr/>
                    <a:lstStyle/>
                    <a:p>
                      <a:r>
                        <a:rPr lang="en-IN" sz="1800" u="none" strike="noStrike" cap="none" dirty="0">
                          <a:effectLst/>
                          <a:latin typeface="+mn-lt"/>
                          <a:sym typeface="Arial"/>
                        </a:rPr>
                        <a:t>public class class_name {</a:t>
                      </a:r>
                    </a:p>
                    <a:p>
                      <a:r>
                        <a:rPr lang="en-IN" sz="1800" u="none" strike="noStrike" cap="none" dirty="0">
                          <a:effectLst/>
                          <a:latin typeface="+mn-lt"/>
                          <a:sym typeface="Arial"/>
                        </a:rPr>
                        <a:t>    Data Members;</a:t>
                      </a:r>
                    </a:p>
                    <a:p>
                      <a:r>
                        <a:rPr lang="en-IN" sz="1800" u="none" strike="noStrike" cap="none" dirty="0">
                          <a:effectLst/>
                          <a:latin typeface="+mn-lt"/>
                          <a:sym typeface="Arial"/>
                        </a:rPr>
                        <a:t>    Methods;</a:t>
                      </a:r>
                    </a:p>
                    <a:p>
                      <a:r>
                        <a:rPr lang="en-IN"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u="none" strike="noStrike" cap="none" dirty="0">
                          <a:effectLst/>
                          <a:latin typeface="+mn-lt"/>
                          <a:sym typeface="Arial"/>
                        </a:rPr>
                        <a:t>public class Car {</a:t>
                      </a:r>
                    </a:p>
                    <a:p>
                      <a:r>
                        <a:rPr lang="en-IN" sz="1800" u="none" strike="noStrike" cap="none" dirty="0">
                          <a:effectLst/>
                          <a:latin typeface="+mn-lt"/>
                          <a:sym typeface="Arial"/>
                        </a:rPr>
                        <a:t>    double </a:t>
                      </a:r>
                      <a:r>
                        <a:rPr lang="en-IN" sz="1800" u="none" strike="noStrike" cap="none" dirty="0" err="1">
                          <a:effectLst/>
                          <a:latin typeface="+mn-lt"/>
                          <a:sym typeface="Arial"/>
                        </a:rPr>
                        <a:t>color</a:t>
                      </a:r>
                      <a:r>
                        <a:rPr lang="en-IN" sz="1800" u="none" strike="noStrike" cap="none" dirty="0">
                          <a:effectLst/>
                          <a:latin typeface="+mn-lt"/>
                          <a:sym typeface="Arial"/>
                        </a:rPr>
                        <a:t>;</a:t>
                      </a:r>
                    </a:p>
                    <a:p>
                      <a:r>
                        <a:rPr lang="en-IN" sz="1800" u="none" strike="noStrike" cap="none" dirty="0">
                          <a:effectLst/>
                          <a:latin typeface="+mn-lt"/>
                          <a:sym typeface="Arial"/>
                        </a:rPr>
                        <a:t>    double model;</a:t>
                      </a:r>
                    </a:p>
                    <a:p>
                      <a:r>
                        <a:rPr lang="en-IN"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75563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IN" sz="1600" dirty="0">
                <a:solidFill>
                  <a:schemeClr val="lt1"/>
                </a:solidFill>
                <a:latin typeface="+mj-lt"/>
                <a:ea typeface="Roboto"/>
                <a:cs typeface="Roboto"/>
                <a:sym typeface="Roboto"/>
              </a:rPr>
              <a:t>CLASS  MEMBERS</a:t>
            </a:r>
            <a:endParaRPr lang="en-GB" sz="1600" dirty="0">
              <a:solidFill>
                <a:schemeClr val="lt1"/>
              </a:solidFill>
              <a:latin typeface="+mj-lt"/>
              <a:ea typeface="Roboto"/>
              <a:cs typeface="Roboto"/>
              <a:sym typeface="Roboto"/>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000349"/>
            <a:ext cx="8520600" cy="3182679"/>
          </a:xfrm>
        </p:spPr>
        <p:txBody>
          <a:bodyPr/>
          <a:lstStyle/>
          <a:p>
            <a:pPr marL="114300" indent="0">
              <a:lnSpc>
                <a:spcPct val="150000"/>
              </a:lnSpc>
              <a:buNone/>
            </a:pPr>
            <a:r>
              <a:rPr lang="en-IN" b="1" dirty="0">
                <a:solidFill>
                  <a:schemeClr val="tx1"/>
                </a:solidFill>
                <a:latin typeface="+mn-lt"/>
                <a:ea typeface="Roboto" pitchFamily="2" charset="0"/>
              </a:rPr>
              <a:t>Example</a:t>
            </a: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a:p>
            <a:pPr>
              <a:buClrTx/>
              <a:buFont typeface="Arial" pitchFamily="34" charset="0"/>
              <a:buChar char="•"/>
            </a:pPr>
            <a:r>
              <a:rPr lang="en-GB" dirty="0">
                <a:solidFill>
                  <a:schemeClr val="tx1"/>
                </a:solidFill>
                <a:latin typeface="+mn-lt"/>
                <a:ea typeface="Roboto" pitchFamily="2" charset="0"/>
              </a:rPr>
              <a:t>A member cannot be redeclared within a class</a:t>
            </a:r>
          </a:p>
          <a:p>
            <a:pPr>
              <a:buClrTx/>
              <a:buFont typeface="Arial" pitchFamily="34" charset="0"/>
              <a:buChar char="•"/>
            </a:pPr>
            <a:r>
              <a:rPr lang="en-GB" dirty="0">
                <a:solidFill>
                  <a:schemeClr val="tx1"/>
                </a:solidFill>
                <a:latin typeface="+mn-lt"/>
                <a:ea typeface="Roboto" pitchFamily="2" charset="0"/>
              </a:rPr>
              <a:t>No member can be added elsewhere other than in the class definition</a:t>
            </a:r>
          </a:p>
          <a:p>
            <a:pPr>
              <a:buClrTx/>
              <a:buFont typeface="Arial" pitchFamily="34" charset="0"/>
              <a:buChar char="•"/>
            </a:pPr>
            <a:r>
              <a:rPr lang="en-GB" dirty="0">
                <a:solidFill>
                  <a:schemeClr val="tx1"/>
                </a:solidFill>
                <a:latin typeface="+mn-lt"/>
                <a:ea typeface="Roboto" pitchFamily="2" charset="0"/>
              </a:rPr>
              <a:t>Data and functions are members</a:t>
            </a:r>
          </a:p>
          <a:p>
            <a:pPr>
              <a:buClrTx/>
              <a:buFont typeface="Arial" pitchFamily="34" charset="0"/>
              <a:buChar char="•"/>
            </a:pPr>
            <a:endParaRPr lang="en-GB" dirty="0">
              <a:solidFill>
                <a:schemeClr val="tx1"/>
              </a:solidFill>
              <a:latin typeface="+mn-lt"/>
              <a:ea typeface="Roboto" pitchFamily="2" charset="0"/>
            </a:endParaRPr>
          </a:p>
          <a:p>
            <a:pPr marL="114300" indent="0">
              <a:lnSpc>
                <a:spcPct val="150000"/>
              </a:lnSpc>
              <a:buClrTx/>
              <a:buFont typeface="Arial" pitchFamily="34" charset="0"/>
              <a:buChar char="•"/>
            </a:pPr>
            <a:endParaRPr lang="en-IN" i="1" dirty="0">
              <a:solidFill>
                <a:schemeClr val="tx1"/>
              </a:solidFill>
              <a:latin typeface="+mn-lt"/>
              <a:ea typeface="Roboto" pitchFamily="2" charset="0"/>
            </a:endParaRPr>
          </a:p>
          <a:p>
            <a:pPr marL="114300" indent="0">
              <a:lnSpc>
                <a:spcPct val="150000"/>
              </a:lnSpc>
              <a:buNone/>
            </a:pPr>
            <a:endParaRPr lang="en-IN" i="1" dirty="0">
              <a:solidFill>
                <a:schemeClr val="tx1"/>
              </a:solidFill>
              <a:latin typeface="+mn-lt"/>
              <a:ea typeface="Roboto" pitchFamily="2"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112168473"/>
              </p:ext>
            </p:extLst>
          </p:nvPr>
        </p:nvGraphicFramePr>
        <p:xfrm>
          <a:off x="1297057" y="1568073"/>
          <a:ext cx="6096000" cy="1233294"/>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1233294">
                <a:tc>
                  <a:txBody>
                    <a:bodyPr/>
                    <a:lstStyle/>
                    <a:p>
                      <a:r>
                        <a:rPr lang="en-IN" sz="1800" dirty="0">
                          <a:latin typeface="+mj-lt"/>
                        </a:rPr>
                        <a:t>public class Cube {</a:t>
                      </a:r>
                    </a:p>
                    <a:p>
                      <a:r>
                        <a:rPr lang="en-IN" sz="1800" dirty="0">
                          <a:latin typeface="+mj-lt"/>
                        </a:rPr>
                        <a:t>    </a:t>
                      </a:r>
                      <a:r>
                        <a:rPr lang="en-IN" sz="1800" dirty="0" err="1">
                          <a:latin typeface="+mj-lt"/>
                        </a:rPr>
                        <a:t>int</a:t>
                      </a:r>
                      <a:r>
                        <a:rPr lang="en-IN" sz="1800" dirty="0">
                          <a:latin typeface="+mj-lt"/>
                        </a:rPr>
                        <a:t> length;</a:t>
                      </a:r>
                    </a:p>
                    <a:p>
                      <a:r>
                        <a:rPr lang="en-IN" sz="1800" dirty="0">
                          <a:latin typeface="+mj-lt"/>
                        </a:rPr>
                        <a:t>    </a:t>
                      </a:r>
                      <a:r>
                        <a:rPr lang="en-IN" sz="1800" dirty="0" err="1">
                          <a:latin typeface="+mj-lt"/>
                        </a:rPr>
                        <a:t>int</a:t>
                      </a:r>
                      <a:r>
                        <a:rPr lang="en-IN" sz="1800" dirty="0">
                          <a:latin typeface="+mj-lt"/>
                        </a:rPr>
                        <a:t> breadth;</a:t>
                      </a:r>
                    </a:p>
                    <a:p>
                      <a:r>
                        <a:rPr lang="en-IN" sz="1800" dirty="0">
                          <a:latin typeface="+mj-lt"/>
                        </a:rPr>
                        <a:t>}</a:t>
                      </a:r>
                      <a:endParaRPr lang="en-GB"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4008183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599" y="233550"/>
            <a:ext cx="4365587"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 WAY TO CREATE AN OBJECT</a:t>
            </a:r>
          </a:p>
        </p:txBody>
      </p:sp>
      <p:sp>
        <p:nvSpPr>
          <p:cNvPr id="6" name="Text Placeholder 5"/>
          <p:cNvSpPr>
            <a:spLocks noGrp="1"/>
          </p:cNvSpPr>
          <p:nvPr>
            <p:ph type="body" idx="1"/>
          </p:nvPr>
        </p:nvSpPr>
        <p:spPr>
          <a:xfrm>
            <a:off x="127297" y="1216684"/>
            <a:ext cx="8520600" cy="1148829"/>
          </a:xfrm>
        </p:spPr>
        <p:txBody>
          <a:bodyPr/>
          <a:lstStyle/>
          <a:p>
            <a:pPr>
              <a:buClrTx/>
              <a:buFont typeface="Arial" pitchFamily="34" charset="0"/>
              <a:buChar char="•"/>
            </a:pPr>
            <a:r>
              <a:rPr lang="en-GB" dirty="0" smtClean="0">
                <a:solidFill>
                  <a:schemeClr val="tx1"/>
                </a:solidFill>
                <a:latin typeface="+mn-lt"/>
                <a:ea typeface="Roboto" panose="020B0604020202020204" charset="0"/>
              </a:rPr>
              <a:t>public class </a:t>
            </a:r>
            <a:r>
              <a:rPr lang="en-GB" dirty="0" err="1" smtClean="0">
                <a:solidFill>
                  <a:schemeClr val="tx1"/>
                </a:solidFill>
                <a:latin typeface="+mn-lt"/>
                <a:ea typeface="Roboto" panose="020B0604020202020204" charset="0"/>
              </a:rPr>
              <a:t>MyObject</a:t>
            </a:r>
            <a:endParaRPr lang="en-GB" dirty="0" smtClean="0">
              <a:solidFill>
                <a:schemeClr val="tx1"/>
              </a:solidFill>
              <a:latin typeface="+mn-lt"/>
              <a:ea typeface="Roboto" panose="020B0604020202020204" charset="0"/>
            </a:endParaRPr>
          </a:p>
          <a:p>
            <a:pPr>
              <a:buClrTx/>
              <a:buNone/>
            </a:pPr>
            <a:r>
              <a:rPr lang="en-GB" dirty="0" smtClean="0">
                <a:solidFill>
                  <a:schemeClr val="tx1"/>
                </a:solidFill>
                <a:latin typeface="+mn-lt"/>
                <a:ea typeface="Roboto" panose="020B0604020202020204" charset="0"/>
              </a:rPr>
              <a:t>      {</a:t>
            </a:r>
          </a:p>
          <a:p>
            <a:pPr lvl="2">
              <a:buClrTx/>
              <a:buNone/>
            </a:pPr>
            <a:r>
              <a:rPr lang="en-GB" dirty="0" smtClean="0">
                <a:solidFill>
                  <a:schemeClr val="tx1"/>
                </a:solidFill>
                <a:latin typeface="+mn-lt"/>
                <a:ea typeface="Roboto" panose="020B0604020202020204" charset="0"/>
              </a:rPr>
              <a:t>    }</a:t>
            </a:r>
          </a:p>
          <a:p>
            <a:pPr>
              <a:buClrTx/>
              <a:buFont typeface="Arial" pitchFamily="34" charset="0"/>
              <a:buChar char="•"/>
            </a:pPr>
            <a:r>
              <a:rPr lang="en-GB" dirty="0" smtClean="0">
                <a:solidFill>
                  <a:schemeClr val="tx1"/>
                </a:solidFill>
                <a:latin typeface="+mn-lt"/>
                <a:ea typeface="Roboto" panose="020B0604020202020204" charset="0"/>
              </a:rPr>
              <a:t>Using </a:t>
            </a:r>
            <a:r>
              <a:rPr lang="en-GB" dirty="0">
                <a:solidFill>
                  <a:schemeClr val="tx1"/>
                </a:solidFill>
                <a:latin typeface="+mn-lt"/>
                <a:ea typeface="Roboto" panose="020B0604020202020204" charset="0"/>
              </a:rPr>
              <a:t>new keyword</a:t>
            </a:r>
          </a:p>
          <a:p>
            <a:pPr>
              <a:buClrTx/>
              <a:buFont typeface="Arial" pitchFamily="34" charset="0"/>
              <a:buChar char="•"/>
            </a:pPr>
            <a:endParaRPr lang="en-IN" dirty="0">
              <a:solidFill>
                <a:schemeClr val="tx1"/>
              </a:solidFill>
              <a:latin typeface="+mn-lt"/>
              <a:ea typeface="Roboto" panose="020B0604020202020204" charset="0"/>
            </a:endParaRPr>
          </a:p>
          <a:p>
            <a:pPr>
              <a:buClrTx/>
              <a:buFont typeface="Arial" pitchFamily="34" charset="0"/>
              <a:buChar char="•"/>
            </a:pPr>
            <a:endParaRPr lang="en-IN" dirty="0">
              <a:solidFill>
                <a:schemeClr val="tx1"/>
              </a:solidFill>
              <a:latin typeface="+mn-lt"/>
              <a:ea typeface="Roboto" panose="020B0604020202020204" charset="0"/>
            </a:endParaRPr>
          </a:p>
          <a:p>
            <a:pPr>
              <a:buClrTx/>
              <a:buNone/>
            </a:pPr>
            <a:endParaRPr lang="en-GB" dirty="0">
              <a:solidFill>
                <a:schemeClr val="tx1"/>
              </a:solidFill>
              <a:latin typeface="+mn-lt"/>
              <a:ea typeface="Roboto" panose="020B060402020202020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4248910852"/>
              </p:ext>
            </p:extLst>
          </p:nvPr>
        </p:nvGraphicFramePr>
        <p:xfrm>
          <a:off x="1472063" y="2792895"/>
          <a:ext cx="3411855" cy="457201"/>
        </p:xfrm>
        <a:graphic>
          <a:graphicData uri="http://schemas.openxmlformats.org/drawingml/2006/table">
            <a:tbl>
              <a:tblPr firstRow="1" bandRow="1">
                <a:tableStyleId>{2D5ABB26-0587-4C30-8999-92F81FD0307C}</a:tableStyleId>
              </a:tblPr>
              <a:tblGrid>
                <a:gridCol w="3411855">
                  <a:extLst>
                    <a:ext uri="{9D8B030D-6E8A-4147-A177-3AD203B41FA5}">
                      <a16:colId xmlns="" xmlns:a16="http://schemas.microsoft.com/office/drawing/2014/main" val="20000"/>
                    </a:ext>
                  </a:extLst>
                </a:gridCol>
              </a:tblGrid>
              <a:tr h="457201">
                <a:tc>
                  <a:txBody>
                    <a:bodyPr/>
                    <a:lstStyle/>
                    <a:p>
                      <a:r>
                        <a:rPr lang="en-GB" sz="1600" u="none" strike="noStrike" cap="none" dirty="0" err="1">
                          <a:effectLst/>
                          <a:latin typeface="+mn-lt"/>
                          <a:sym typeface="Arial"/>
                        </a:rPr>
                        <a:t>MyObject</a:t>
                      </a:r>
                      <a:r>
                        <a:rPr lang="en-GB" sz="1600" u="none" strike="noStrike" cap="none" dirty="0">
                          <a:effectLst/>
                          <a:latin typeface="+mn-lt"/>
                          <a:sym typeface="Arial"/>
                        </a:rPr>
                        <a:t> object = new </a:t>
                      </a:r>
                      <a:r>
                        <a:rPr lang="en-GB" sz="1600" u="none" strike="noStrike" cap="none" dirty="0" err="1">
                          <a:effectLst/>
                          <a:latin typeface="+mn-lt"/>
                          <a:sym typeface="Arial"/>
                        </a:rPr>
                        <a:t>MyObject</a:t>
                      </a:r>
                      <a:r>
                        <a:rPr lang="en-GB" sz="1600" u="none" strike="noStrike" cap="none" dirty="0">
                          <a:effectLst/>
                          <a:latin typeface="+mn-lt"/>
                          <a:sym typeface="Arial"/>
                        </a:rPr>
                        <a:t>();</a:t>
                      </a:r>
                      <a:endParaRPr lang="en-GB"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11"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12"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spTree>
    <p:extLst>
      <p:ext uri="{BB962C8B-B14F-4D97-AF65-F5344CB8AC3E}">
        <p14:creationId xmlns="" xmlns:p14="http://schemas.microsoft.com/office/powerpoint/2010/main" val="202765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r>
              <a:rPr lang="en-GB" sz="1600" b="1" dirty="0">
                <a:solidFill>
                  <a:schemeClr val="bg1"/>
                </a:solidFill>
                <a:latin typeface="Roboto" pitchFamily="2" charset="0"/>
                <a:ea typeface="Roboto" pitchFamily="2" charset="0"/>
              </a:rPr>
              <a:t>CREATE AN OBJECT</a:t>
            </a: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0" y="992221"/>
            <a:ext cx="8718000" cy="3190807"/>
          </a:xfrm>
        </p:spPr>
        <p:txBody>
          <a:bodyPr/>
          <a:lstStyle/>
          <a:p>
            <a:pPr marL="114300" indent="0">
              <a:lnSpc>
                <a:spcPct val="150000"/>
              </a:lnSpc>
              <a:buNone/>
            </a:pPr>
            <a:r>
              <a:rPr lang="en-GB" b="1" dirty="0">
                <a:solidFill>
                  <a:schemeClr val="tx1"/>
                </a:solidFill>
                <a:latin typeface="+mj-lt"/>
                <a:ea typeface="Roboto" pitchFamily="2" charset="0"/>
              </a:rPr>
              <a:t>Example:01</a:t>
            </a:r>
            <a:r>
              <a:rPr lang="en-GB" dirty="0">
                <a:solidFill>
                  <a:schemeClr val="tx1"/>
                </a:solidFill>
                <a:latin typeface="+mj-lt"/>
                <a:ea typeface="Roboto" pitchFamily="2" charset="0"/>
              </a:rPr>
              <a:t>			            </a:t>
            </a:r>
            <a:r>
              <a:rPr lang="en-GB" b="1" dirty="0">
                <a:solidFill>
                  <a:schemeClr val="tx1"/>
                </a:solidFill>
                <a:latin typeface="+mj-lt"/>
                <a:ea typeface="Roboto" pitchFamily="2" charset="0"/>
              </a:rPr>
              <a:t>Example:02</a:t>
            </a:r>
          </a:p>
          <a:p>
            <a:pPr marL="114300" indent="0">
              <a:lnSpc>
                <a:spcPct val="150000"/>
              </a:lnSpc>
              <a:buNone/>
            </a:pPr>
            <a:endParaRPr lang="en-IN" dirty="0">
              <a:solidFill>
                <a:schemeClr val="tx1"/>
              </a:solidFill>
              <a:latin typeface="+mj-lt"/>
              <a:ea typeface="Roboto" pitchFamily="2" charset="0"/>
            </a:endParaRPr>
          </a:p>
        </p:txBody>
      </p:sp>
      <p:pic>
        <p:nvPicPr>
          <p:cNvPr id="8" name="Google Shape;56;p14"/>
          <p:cNvPicPr preferRelativeResize="0"/>
          <p:nvPr/>
        </p:nvPicPr>
        <p:blipFill rotWithShape="1">
          <a:blip r:embed="rId3">
            <a:alphaModFix/>
          </a:blip>
          <a:srcRect l="41241" t="9528" r="-23988" b="51129"/>
          <a:stretch/>
        </p:blipFill>
        <p:spPr>
          <a:xfrm>
            <a:off x="0" y="4538830"/>
            <a:ext cx="2512194" cy="600547"/>
          </a:xfrm>
          <a:prstGeom prst="rect">
            <a:avLst/>
          </a:prstGeom>
          <a:noFill/>
          <a:ln>
            <a:noFill/>
          </a:ln>
        </p:spPr>
      </p:pic>
      <p:pic>
        <p:nvPicPr>
          <p:cNvPr id="9" name="Google Shape;57;p14"/>
          <p:cNvPicPr preferRelativeResize="0"/>
          <p:nvPr/>
        </p:nvPicPr>
        <p:blipFill rotWithShape="1">
          <a:blip r:embed="rId4">
            <a:alphaModFix/>
          </a:blip>
          <a:srcRect r="60689"/>
          <a:stretch/>
        </p:blipFill>
        <p:spPr>
          <a:xfrm>
            <a:off x="8603372" y="79410"/>
            <a:ext cx="481263" cy="518160"/>
          </a:xfrm>
          <a:prstGeom prst="rect">
            <a:avLst/>
          </a:prstGeom>
          <a:noFill/>
          <a:ln>
            <a:noFill/>
          </a:ln>
        </p:spPr>
      </p:pic>
      <p:graphicFrame>
        <p:nvGraphicFramePr>
          <p:cNvPr id="2" name="Table 1"/>
          <p:cNvGraphicFramePr>
            <a:graphicFrameLocks noGrp="1"/>
          </p:cNvGraphicFramePr>
          <p:nvPr>
            <p:extLst>
              <p:ext uri="{D42A27DB-BD31-4B8C-83A1-F6EECF244321}">
                <p14:modId xmlns="" xmlns:p14="http://schemas.microsoft.com/office/powerpoint/2010/main" val="410035020"/>
              </p:ext>
            </p:extLst>
          </p:nvPr>
        </p:nvGraphicFramePr>
        <p:xfrm>
          <a:off x="111512" y="1532209"/>
          <a:ext cx="8909825" cy="3108960"/>
        </p:xfrm>
        <a:graphic>
          <a:graphicData uri="http://schemas.openxmlformats.org/drawingml/2006/table">
            <a:tbl>
              <a:tblPr firstRow="1" bandRow="1">
                <a:tableStyleId>{2D5ABB26-0587-4C30-8999-92F81FD0307C}</a:tableStyleId>
              </a:tblPr>
              <a:tblGrid>
                <a:gridCol w="4222977">
                  <a:extLst>
                    <a:ext uri="{9D8B030D-6E8A-4147-A177-3AD203B41FA5}">
                      <a16:colId xmlns="" xmlns:a16="http://schemas.microsoft.com/office/drawing/2014/main" val="20000"/>
                    </a:ext>
                  </a:extLst>
                </a:gridCol>
                <a:gridCol w="4686848">
                  <a:extLst>
                    <a:ext uri="{9D8B030D-6E8A-4147-A177-3AD203B41FA5}">
                      <a16:colId xmlns="" xmlns:a16="http://schemas.microsoft.com/office/drawing/2014/main" val="20001"/>
                    </a:ext>
                  </a:extLst>
                </a:gridCol>
              </a:tblGrid>
              <a:tr h="370840">
                <a:tc>
                  <a:txBody>
                    <a:bodyPr/>
                    <a:lstStyle/>
                    <a:p>
                      <a:r>
                        <a:rPr lang="en-GB" sz="1800" u="none" strike="noStrike" cap="none" dirty="0">
                          <a:effectLst/>
                          <a:latin typeface="+mn-lt"/>
                          <a:sym typeface="Arial"/>
                        </a:rPr>
                        <a:t>public class </a:t>
                      </a:r>
                      <a:r>
                        <a:rPr lang="en-GB" sz="1800" u="none" strike="noStrike" cap="none" dirty="0" err="1">
                          <a:effectLst/>
                          <a:latin typeface="+mn-lt"/>
                          <a:sym typeface="Arial"/>
                        </a:rPr>
                        <a:t>Myclass</a:t>
                      </a:r>
                      <a:endParaRPr lang="en-GB" sz="1800" u="none" strike="noStrike" cap="none" dirty="0">
                        <a:effectLst/>
                        <a:latin typeface="+mn-lt"/>
                        <a:sym typeface="Arial"/>
                      </a:endParaRPr>
                    </a:p>
                    <a:p>
                      <a:r>
                        <a:rPr lang="en-GB" sz="1800" u="none" strike="noStrike" cap="none" dirty="0">
                          <a:effectLst/>
                          <a:latin typeface="+mn-lt"/>
                          <a:sym typeface="Arial"/>
                        </a:rPr>
                        <a:t>{</a:t>
                      </a:r>
                    </a:p>
                    <a:p>
                      <a:r>
                        <a:rPr lang="en-GB" sz="1800" u="none" strike="noStrike" cap="none" dirty="0">
                          <a:effectLst/>
                          <a:latin typeface="+mn-lt"/>
                          <a:sym typeface="Arial"/>
                        </a:rPr>
                        <a:t>    int x;</a:t>
                      </a:r>
                    </a:p>
                    <a:p>
                      <a:r>
                        <a:rPr lang="en-GB" sz="1800" u="none" strike="noStrike" cap="none" dirty="0">
                          <a:effectLst/>
                          <a:latin typeface="+mn-lt"/>
                          <a:sym typeface="Arial"/>
                        </a:rPr>
                        <a:t>public static void main(String[] </a:t>
                      </a:r>
                      <a:r>
                        <a:rPr lang="en-GB" sz="1800" u="none" strike="noStrike" cap="none" dirty="0" err="1">
                          <a:effectLst/>
                          <a:latin typeface="+mn-lt"/>
                          <a:sym typeface="Arial"/>
                        </a:rPr>
                        <a:t>args</a:t>
                      </a:r>
                      <a:r>
                        <a:rPr lang="en-GB" sz="1800" u="none" strike="noStrike" cap="none" dirty="0">
                          <a:effectLst/>
                          <a:latin typeface="+mn-lt"/>
                          <a:sym typeface="Arial"/>
                        </a:rPr>
                        <a:t>)</a:t>
                      </a:r>
                    </a:p>
                    <a:p>
                      <a:r>
                        <a:rPr lang="en-GB" sz="1800" u="none" strike="noStrike" cap="none" dirty="0">
                          <a:effectLst/>
                          <a:latin typeface="+mn-lt"/>
                          <a:sym typeface="Arial"/>
                        </a:rPr>
                        <a:t> {</a:t>
                      </a:r>
                    </a:p>
                    <a:p>
                      <a:r>
                        <a:rPr lang="en-GB" sz="1800" u="none" strike="noStrike" cap="none" dirty="0">
                          <a:effectLst/>
                          <a:latin typeface="+mn-lt"/>
                          <a:sym typeface="Arial"/>
                        </a:rPr>
                        <a:t>        </a:t>
                      </a:r>
                      <a:r>
                        <a:rPr lang="en-GB" sz="1800" u="none" strike="noStrike" cap="none" dirty="0" err="1">
                          <a:effectLst/>
                          <a:latin typeface="+mn-lt"/>
                          <a:sym typeface="Arial"/>
                        </a:rPr>
                        <a:t>Myclass</a:t>
                      </a:r>
                      <a:r>
                        <a:rPr lang="en-GB" sz="1800" u="none" strike="noStrike" cap="none" dirty="0">
                          <a:effectLst/>
                          <a:latin typeface="+mn-lt"/>
                          <a:sym typeface="Arial"/>
                        </a:rPr>
                        <a:t> </a:t>
                      </a:r>
                      <a:r>
                        <a:rPr lang="en-GB" sz="1800" u="none" strike="noStrike" cap="none" dirty="0" err="1">
                          <a:effectLst/>
                          <a:latin typeface="+mn-lt"/>
                          <a:sym typeface="Arial"/>
                        </a:rPr>
                        <a:t>myObj</a:t>
                      </a:r>
                      <a:r>
                        <a:rPr lang="en-GB" sz="1800" u="none" strike="noStrike" cap="none" dirty="0">
                          <a:effectLst/>
                          <a:latin typeface="+mn-lt"/>
                          <a:sym typeface="Arial"/>
                        </a:rPr>
                        <a:t> = new </a:t>
                      </a:r>
                      <a:r>
                        <a:rPr lang="en-GB" sz="1800" u="none" strike="noStrike" cap="none" dirty="0" err="1">
                          <a:effectLst/>
                          <a:latin typeface="+mn-lt"/>
                          <a:sym typeface="Arial"/>
                        </a:rPr>
                        <a:t>Myclass</a:t>
                      </a:r>
                      <a:r>
                        <a:rPr lang="en-GB" sz="1800" u="none" strike="noStrike" cap="none" dirty="0">
                          <a:effectLst/>
                          <a:latin typeface="+mn-lt"/>
                          <a:sym typeface="Arial"/>
                        </a:rPr>
                        <a:t>();</a:t>
                      </a:r>
                    </a:p>
                    <a:p>
                      <a:r>
                        <a:rPr lang="en-GB" sz="1800" u="none" strike="noStrike" cap="none" dirty="0">
                          <a:effectLst/>
                          <a:latin typeface="+mn-lt"/>
                          <a:sym typeface="Arial"/>
                        </a:rPr>
                        <a:t>        </a:t>
                      </a:r>
                      <a:r>
                        <a:rPr lang="en-GB" sz="1800" u="none" strike="noStrike" cap="none" dirty="0" err="1">
                          <a:effectLst/>
                          <a:latin typeface="+mn-lt"/>
                          <a:sym typeface="Arial"/>
                        </a:rPr>
                        <a:t>myobj.x</a:t>
                      </a:r>
                      <a:r>
                        <a:rPr lang="en-GB" sz="1800" u="none" strike="noStrike" cap="none" dirty="0">
                          <a:effectLst/>
                          <a:latin typeface="+mn-lt"/>
                          <a:sym typeface="Arial"/>
                        </a:rPr>
                        <a:t> = 40;</a:t>
                      </a: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a:t>
                      </a:r>
                      <a:r>
                        <a:rPr lang="en-GB" sz="1800" u="none" strike="noStrike" cap="none" dirty="0" err="1">
                          <a:effectLst/>
                          <a:latin typeface="+mn-lt"/>
                          <a:sym typeface="Arial"/>
                        </a:rPr>
                        <a:t>myObj.x</a:t>
                      </a:r>
                      <a:r>
                        <a:rPr lang="en-GB" sz="1800" u="none" strike="noStrike" cap="none" dirty="0">
                          <a:effectLst/>
                          <a:latin typeface="+mn-lt"/>
                          <a:sym typeface="Arial"/>
                        </a:rPr>
                        <a:t>);</a:t>
                      </a:r>
                    </a:p>
                    <a:p>
                      <a:r>
                        <a:rPr lang="en-GB" sz="1800" u="none" strike="noStrike" cap="none" dirty="0">
                          <a:effectLst/>
                          <a:latin typeface="+mn-lt"/>
                          <a:sym typeface="Arial"/>
                        </a:rPr>
                        <a:t>    }</a:t>
                      </a:r>
                    </a:p>
                    <a:p>
                      <a:r>
                        <a:rPr lang="en-GB"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u="none" strike="noStrike" cap="none" dirty="0">
                          <a:effectLst/>
                          <a:latin typeface="+mn-lt"/>
                          <a:sym typeface="Arial"/>
                        </a:rPr>
                        <a:t> public class Main {</a:t>
                      </a:r>
                    </a:p>
                    <a:p>
                      <a:r>
                        <a:rPr lang="en-GB" sz="1800" u="none" strike="noStrike" cap="none" dirty="0">
                          <a:effectLst/>
                          <a:latin typeface="+mn-lt"/>
                          <a:sym typeface="Arial"/>
                        </a:rPr>
                        <a:t>    </a:t>
                      </a:r>
                      <a:r>
                        <a:rPr lang="en-GB" sz="1800" u="none" strike="noStrike" cap="none" dirty="0" err="1">
                          <a:effectLst/>
                          <a:latin typeface="+mn-lt"/>
                          <a:sym typeface="Arial"/>
                        </a:rPr>
                        <a:t>int</a:t>
                      </a:r>
                      <a:r>
                        <a:rPr lang="en-GB" sz="1800" u="none" strike="noStrike" cap="none" dirty="0">
                          <a:effectLst/>
                          <a:latin typeface="+mn-lt"/>
                          <a:sym typeface="Arial"/>
                        </a:rPr>
                        <a:t> x;</a:t>
                      </a:r>
                    </a:p>
                    <a:p>
                      <a:r>
                        <a:rPr lang="en-GB" sz="1800" u="none" strike="noStrike" cap="none" dirty="0">
                          <a:effectLst/>
                          <a:latin typeface="+mn-lt"/>
                          <a:sym typeface="Arial"/>
                        </a:rPr>
                        <a:t>    public static void main(String[] </a:t>
                      </a:r>
                      <a:r>
                        <a:rPr lang="en-GB" sz="1800" u="none" strike="noStrike" cap="none" dirty="0" err="1">
                          <a:effectLst/>
                          <a:latin typeface="+mn-lt"/>
                          <a:sym typeface="Arial"/>
                        </a:rPr>
                        <a:t>args</a:t>
                      </a:r>
                      <a:r>
                        <a:rPr lang="en-GB" sz="1800" u="none" strike="noStrike" cap="none" dirty="0">
                          <a:effectLst/>
                          <a:latin typeface="+mn-lt"/>
                          <a:sym typeface="Arial"/>
                        </a:rPr>
                        <a:t>) {</a:t>
                      </a:r>
                    </a:p>
                    <a:p>
                      <a:r>
                        <a:rPr lang="en-GB" sz="1800" u="none" strike="noStrike" cap="none" dirty="0">
                          <a:effectLst/>
                          <a:latin typeface="+mn-lt"/>
                          <a:sym typeface="Arial"/>
                        </a:rPr>
                        <a:t>        Main myObj1 = new Main();</a:t>
                      </a:r>
                    </a:p>
                    <a:p>
                      <a:r>
                        <a:rPr lang="en-GB" sz="1800" u="none" strike="noStrike" cap="none" dirty="0">
                          <a:effectLst/>
                          <a:latin typeface="+mn-lt"/>
                          <a:sym typeface="Arial"/>
                        </a:rPr>
                        <a:t>        Main myObj2 = new Main();</a:t>
                      </a:r>
                    </a:p>
                    <a:p>
                      <a:r>
                        <a:rPr lang="en-GB" sz="1800" u="none" strike="noStrike" cap="none" dirty="0">
                          <a:effectLst/>
                          <a:latin typeface="+mn-lt"/>
                          <a:sym typeface="Arial"/>
                        </a:rPr>
                        <a:t>        myobj1.x = 24;</a:t>
                      </a:r>
                    </a:p>
                    <a:p>
                      <a:r>
                        <a:rPr lang="en-GB" sz="1800" u="none" strike="noStrike" cap="none" dirty="0">
                          <a:effectLst/>
                          <a:latin typeface="+mn-lt"/>
                          <a:sym typeface="Arial"/>
                        </a:rPr>
                        <a:t>        myobj2.x = 55;</a:t>
                      </a: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(myObj1.x);</a:t>
                      </a:r>
                    </a:p>
                    <a:p>
                      <a:r>
                        <a:rPr lang="en-GB" sz="1800" u="none" strike="noStrike" cap="none" dirty="0">
                          <a:effectLst/>
                          <a:latin typeface="+mn-lt"/>
                          <a:sym typeface="Arial"/>
                        </a:rPr>
                        <a:t>        </a:t>
                      </a:r>
                      <a:r>
                        <a:rPr lang="en-GB" sz="1800" u="none" strike="noStrike" cap="none" dirty="0" err="1">
                          <a:effectLst/>
                          <a:latin typeface="+mn-lt"/>
                          <a:sym typeface="Arial"/>
                        </a:rPr>
                        <a:t>System.out.println</a:t>
                      </a:r>
                      <a:r>
                        <a:rPr lang="en-GB" sz="1800" u="none" strike="noStrike" cap="none" dirty="0">
                          <a:effectLst/>
                          <a:latin typeface="+mn-lt"/>
                          <a:sym typeface="Arial"/>
                        </a:rPr>
                        <a:t>(myObj2.x);</a:t>
                      </a:r>
                    </a:p>
                    <a:p>
                      <a:r>
                        <a:rPr lang="en-GB" sz="1800" u="none" strike="noStrike" cap="none" dirty="0">
                          <a:effectLst/>
                          <a:latin typeface="+mn-lt"/>
                          <a:sym typeface="Arial"/>
                        </a:rPr>
                        <a:t>    }</a:t>
                      </a:r>
                    </a:p>
                    <a:p>
                      <a:r>
                        <a:rPr lang="en-GB" sz="1800" u="none" strike="noStrike" cap="none" dirty="0">
                          <a:effectLst/>
                          <a:latin typeface="+mn-lt"/>
                          <a:sym typeface="Arial"/>
                        </a:rPr>
                        <a:t>}</a:t>
                      </a:r>
                      <a:endParaRPr lang="en-GB" sz="1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63899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0FA0431B840742ACA69839DA3969E6" ma:contentTypeVersion="2" ma:contentTypeDescription="Create a new document." ma:contentTypeScope="" ma:versionID="d92a4fb7ab366854824c71b7359c28a8">
  <xsd:schema xmlns:xsd="http://www.w3.org/2001/XMLSchema" xmlns:xs="http://www.w3.org/2001/XMLSchema" xmlns:p="http://schemas.microsoft.com/office/2006/metadata/properties" xmlns:ns2="35a282ba-8894-4d9b-bc07-f2ab4dd5b115" targetNamespace="http://schemas.microsoft.com/office/2006/metadata/properties" ma:root="true" ma:fieldsID="8c00f8d73029e304afc91aef63c61c66" ns2:_="">
    <xsd:import namespace="35a282ba-8894-4d9b-bc07-f2ab4dd5b1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282ba-8894-4d9b-bc07-f2ab4dd5b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5BAC82-9686-420A-8B32-19F28272B7EE}"/>
</file>

<file path=customXml/itemProps2.xml><?xml version="1.0" encoding="utf-8"?>
<ds:datastoreItem xmlns:ds="http://schemas.openxmlformats.org/officeDocument/2006/customXml" ds:itemID="{4DDCB936-D5A9-49F7-BB39-5C9CB796ECC3}"/>
</file>

<file path=customXml/itemProps3.xml><?xml version="1.0" encoding="utf-8"?>
<ds:datastoreItem xmlns:ds="http://schemas.openxmlformats.org/officeDocument/2006/customXml" ds:itemID="{E9CE2234-128C-47B2-B9DC-EF0BF3D61669}"/>
</file>

<file path=docProps/app.xml><?xml version="1.0" encoding="utf-8"?>
<Properties xmlns="http://schemas.openxmlformats.org/officeDocument/2006/extended-properties" xmlns:vt="http://schemas.openxmlformats.org/officeDocument/2006/docPropsVTypes">
  <TotalTime>7309</TotalTime>
  <Words>1171</Words>
  <Application>Microsoft Office PowerPoint</Application>
  <PresentationFormat>On-screen Show (16:9)</PresentationFormat>
  <Paragraphs>596</Paragraphs>
  <Slides>36</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Roboto</vt:lpstr>
      <vt:lpstr>Times New Roman</vt:lpstr>
      <vt:lpstr>Calibri</vt:lpstr>
      <vt:lpstr>Consolas</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user</cp:lastModifiedBy>
  <cp:revision>418</cp:revision>
  <dcterms:modified xsi:type="dcterms:W3CDTF">2021-01-14T13:15:30Z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0x010100C80FA0431B840742ACA69839DA3969E6</vt:lpwstr>
  </property>
</Properties>
</file>