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  <p:sldMasterId id="214748365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9" roundtripDataSignature="AMtx7mheyh+PqK8nfHZsJlqnuWSct/UM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027780-9037-46A9-BADE-20F257084ACD}">
  <a:tblStyle styleId="{3B027780-9037-46A9-BADE-20F257084A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22"/>
        <p:guide pos="2755" orient="horz"/>
        <p:guide pos="776" orient="horz"/>
        <p:guide pos="206"/>
        <p:guide pos="5553"/>
        <p:guide pos="914" orient="horz"/>
        <p:guide pos="2451" orient="horz"/>
        <p:guide pos="871"/>
        <p:guide pos="2880"/>
        <p:guide pos="4909"/>
        <p:guide pos="2193" orient="horz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3" Type="http://schemas.openxmlformats.org/officeDocument/2006/relationships/slide" Target="slides/slide6.xml"/><Relationship Id="rId39" Type="http://customschemas.google.com/relationships/presentationmetadata" Target="metadata"/><Relationship Id="rId18" Type="http://schemas.openxmlformats.org/officeDocument/2006/relationships/slide" Target="slides/slide1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2" Type="http://schemas.openxmlformats.org/officeDocument/2006/relationships/viewProps" Target="viewProps.xml"/><Relationship Id="rId29" Type="http://schemas.openxmlformats.org/officeDocument/2006/relationships/slide" Target="slides/slide22.xml"/><Relationship Id="rId16" Type="http://schemas.openxmlformats.org/officeDocument/2006/relationships/slide" Target="slides/slide9.xml"/><Relationship Id="rId41" Type="http://schemas.openxmlformats.org/officeDocument/2006/relationships/customXml" Target="../customXml/item2.xml"/><Relationship Id="rId24" Type="http://schemas.openxmlformats.org/officeDocument/2006/relationships/slide" Target="slides/slide17.xml"/><Relationship Id="rId1" Type="http://schemas.openxmlformats.org/officeDocument/2006/relationships/theme" Target="theme/theme2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customXml" Target="../customXml/item1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36" Type="http://schemas.openxmlformats.org/officeDocument/2006/relationships/slide" Target="slides/slide29.xml"/><Relationship Id="rId31" Type="http://schemas.openxmlformats.org/officeDocument/2006/relationships/slide" Target="slides/slide2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22" Type="http://schemas.openxmlformats.org/officeDocument/2006/relationships/slide" Target="slides/slide15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14" Type="http://schemas.openxmlformats.org/officeDocument/2006/relationships/slide" Target="slides/slide7.xml"/><Relationship Id="rId8" Type="http://schemas.openxmlformats.org/officeDocument/2006/relationships/slide" Target="slides/slide1.xml"/><Relationship Id="rId3" Type="http://schemas.openxmlformats.org/officeDocument/2006/relationships/presProps" Target="presProps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8" Type="http://schemas.openxmlformats.org/officeDocument/2006/relationships/slide" Target="slides/slide3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dfe31f32a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5dfe31f32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dfe31f32a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5dfe31f32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dfe31f32a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5dfe31f32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dfe31f32a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5dfe31f32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also declare a variable without assigning the value, and assign the value later: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demonstration of how to declare variables of other types: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dfe31f32a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5dfe31f32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also declare a variable without assigning the value, and assign the value later: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demonstration of how to declare variables of other types: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e029373e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5e029373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e029373e1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5e029373e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e029373e1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5e029373e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e029373e1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5e029373e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e029373e1_0_2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5e029373e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e029373e1_0_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5e029373e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e029373e1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5e029373e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e029373e1_0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5e029373e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e029373e1_0_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5e029373e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e029373e1_0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5e029373e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e029373e1_0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5e029373e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e029373e1_0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5e029373e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e029373e1_0_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5e029373e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e029373e1_0_2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5e029373e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e029373e1_0_2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5e029373e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dfe31f32a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5dfe31f3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dfe31f32a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5dfe31f32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5e029373e1_0_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g5e029373e1_0_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e029373e1_0_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g5e029373e1_0_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5e029373e1_0_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e029373e1_0_23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5e029373e1_0_23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g5e029373e1_0_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5e029373e1_0_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5e029373e1_0_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e029373e1_0_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5e029373e1_0_2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g5e029373e1_0_2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5e029373e1_0_2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5e029373e1_0_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e029373e1_0_35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5e029373e1_0_3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g5e029373e1_0_3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5e029373e1_0_3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5e029373e1_0_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e029373e1_0_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5e029373e1_0_41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3" name="Google Shape;73;g5e029373e1_0_41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g5e029373e1_0_4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g5e029373e1_0_4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5e029373e1_0_4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e029373e1_0_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5e029373e1_0_48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g5e029373e1_0_4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1" name="Google Shape;81;g5e029373e1_0_48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g5e029373e1_0_4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3" name="Google Shape;83;g5e029373e1_0_4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g5e029373e1_0_4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5e029373e1_0_4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029373e1_0_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5e029373e1_0_5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5e029373e1_0_5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5e029373e1_0_5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e029373e1_0_6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5e029373e1_0_6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5e029373e1_0_6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029373e1_0_66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5e029373e1_0_66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8" name="Google Shape;98;g5e029373e1_0_66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9" name="Google Shape;99;g5e029373e1_0_6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5e029373e1_0_6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5e029373e1_0_6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029373e1_0_7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5e029373e1_0_7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g5e029373e1_0_73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g5e029373e1_0_7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5e029373e1_0_7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5e029373e1_0_7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e029373e1_0_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5e029373e1_0_80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5e029373e1_0_8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5e029373e1_0_8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5e029373e1_0_8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029373e1_0_86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5e029373e1_0_86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g5e029373e1_0_8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5e029373e1_0_8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5e029373e1_0_8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p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1" name="Google Shape;31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6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e029373e1_0_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g5e029373e1_0_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g5e029373e1_0_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g5e029373e1_0_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g5e029373e1_0_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dfe31f32a_0_4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5dfe31f32a_0_41"/>
          <p:cNvSpPr txBox="1"/>
          <p:nvPr/>
        </p:nvSpPr>
        <p:spPr>
          <a:xfrm>
            <a:off x="327599" y="233550"/>
            <a:ext cx="37653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METHOD LOCAL INNER CLASSES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g5dfe31f32a_0_41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5dfe31f32a_0_4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4" name="Google Shape;204;g5dfe31f32a_0_41"/>
          <p:cNvGraphicFramePr/>
          <p:nvPr/>
        </p:nvGraphicFramePr>
        <p:xfrm>
          <a:off x="10287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{3B027780-9037-46A9-BADE-20F257084ACD}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Outer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void outerMethod()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int x = 98;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System.out.println("inside outerMethod");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class Inner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void innerMethod()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	System.out.println("x= "+x);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Inner y = new Inner();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y.innerMethod();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static void main(String[] args)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Outer x=new Outer();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x.outerMethod();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dfe31f32a_0_5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5dfe31f32a_0_50"/>
          <p:cNvSpPr txBox="1"/>
          <p:nvPr/>
        </p:nvSpPr>
        <p:spPr>
          <a:xfrm>
            <a:off x="327599" y="233550"/>
            <a:ext cx="37653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METHOD LOCAL INNER CLASSES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g5dfe31f32a_0_50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5dfe31f32a_0_5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3" name="Google Shape;213;g5dfe31f32a_0_50"/>
          <p:cNvGraphicFramePr/>
          <p:nvPr/>
        </p:nvGraphicFramePr>
        <p:xfrm>
          <a:off x="10287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{3B027780-9037-46A9-BADE-20F257084ACD}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Outer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void outerMethod()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int x = 98;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System.out.println("inside outerMethod");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class Inner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void innerMethod()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int x = 100;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System.out.println("x= "+x);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Inner y = new Inner();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y.innerMethod();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public static void main(String[] args)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Outer x=new Outer();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x.outerMethod();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dfe31f32a_0_5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5dfe31f32a_0_59"/>
          <p:cNvSpPr txBox="1"/>
          <p:nvPr/>
        </p:nvSpPr>
        <p:spPr>
          <a:xfrm>
            <a:off x="327599" y="233550"/>
            <a:ext cx="37653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STATIC NESTED CLASSES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g5dfe31f32a_0_59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5dfe31f32a_0_5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5dfe31f32a_0_59"/>
          <p:cNvSpPr txBox="1"/>
          <p:nvPr/>
        </p:nvSpPr>
        <p:spPr>
          <a:xfrm>
            <a:off x="159325" y="1601925"/>
            <a:ext cx="2446800" cy="21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Static nested classes are not technically an inner class. They are like a static member of outer class.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3" name="Google Shape;223;g5dfe31f32a_0_59"/>
          <p:cNvGraphicFramePr/>
          <p:nvPr/>
        </p:nvGraphicFramePr>
        <p:xfrm>
          <a:off x="2661000" y="93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{3B027780-9037-46A9-BADE-20F257084ACD}</a:tableStyleId>
              </a:tblPr>
              <a:tblGrid>
                <a:gridCol w="6368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Outer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private static void outerMethod()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System.out.println("inside outerMethod");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static class Inner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static void method()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System.out.println("inside inner class Method");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outerMethod();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static void main(String args[])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Outer.Inner.method();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327599" y="233550"/>
            <a:ext cx="3765429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ANONYMOUS INNER CLASSES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9"/>
          <p:cNvSpPr txBox="1"/>
          <p:nvPr>
            <p:ph idx="1" type="body"/>
          </p:nvPr>
        </p:nvSpPr>
        <p:spPr>
          <a:xfrm>
            <a:off x="294677" y="997750"/>
            <a:ext cx="8849323" cy="3182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Anonymous inner classes are declared without any name at all. They are created in two ways.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subclass of specified type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implementer of the specified interface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are going to create have two class Demo and Main. Here Demo act as super class and anonymous class acts as a subclass, both classes have a method show(). In anonymous class show() method is overridden.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9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dfe31f32a_0_8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5dfe31f32a_0_86"/>
          <p:cNvSpPr txBox="1"/>
          <p:nvPr/>
        </p:nvSpPr>
        <p:spPr>
          <a:xfrm>
            <a:off x="327599" y="233550"/>
            <a:ext cx="37653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METHOD LOCAL INNER CLASSES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g5dfe31f32a_0_86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5dfe31f32a_0_8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Google Shape;241;g5dfe31f32a_0_86"/>
          <p:cNvGraphicFramePr/>
          <p:nvPr/>
        </p:nvGraphicFramePr>
        <p:xfrm>
          <a:off x="1028700" y="108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{3B027780-9037-46A9-BADE-20F257084ACD}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Demo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void show()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System.out.println("I am in show method of super class");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static Demo d = new Demo()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void show()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super.show();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System.out.println("I am in Main class");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static void main(String[] args){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d.show();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 txBox="1"/>
          <p:nvPr/>
        </p:nvSpPr>
        <p:spPr>
          <a:xfrm>
            <a:off x="327600" y="233550"/>
            <a:ext cx="5090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 IMPLEMENTER OF THE SPECIFIED INTERFACE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10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0" name="Google Shape;250;p10"/>
          <p:cNvGraphicFramePr/>
          <p:nvPr/>
        </p:nvGraphicFramePr>
        <p:xfrm>
          <a:off x="952500" y="11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{3B027780-9037-46A9-BADE-20F257084ACD}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static Hello h = new Hello()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public void show()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System.out.println("I am in anonymous class");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static void main(String[] args)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h.show();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interface Hello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void show();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dfe31f32a_0_10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5dfe31f32a_0_105"/>
          <p:cNvSpPr txBox="1"/>
          <p:nvPr/>
        </p:nvSpPr>
        <p:spPr>
          <a:xfrm>
            <a:off x="327600" y="233550"/>
            <a:ext cx="5090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 IMPLEMENTER OF THE SPECIFIED INTERFACE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7" name="Google Shape;257;g5dfe31f32a_0_105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5dfe31f32a_0_10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5dfe31f32a_0_105"/>
          <p:cNvSpPr txBox="1"/>
          <p:nvPr/>
        </p:nvSpPr>
        <p:spPr>
          <a:xfrm>
            <a:off x="434100" y="1373575"/>
            <a:ext cx="82758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e have created an object of anonymous inner class but this anonymous inner class is an implementer of the interface Hello.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Any anonymous inner class can implement only one interface at one time. It can either extend a class or implement interface at a time.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e029373e1_0_0"/>
          <p:cNvSpPr/>
          <p:nvPr/>
        </p:nvSpPr>
        <p:spPr>
          <a:xfrm>
            <a:off x="3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5e029373e1_0_0"/>
          <p:cNvSpPr txBox="1"/>
          <p:nvPr/>
        </p:nvSpPr>
        <p:spPr>
          <a:xfrm>
            <a:off x="317875" y="233550"/>
            <a:ext cx="3575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g5e029373e1_0_0"/>
          <p:cNvSpPr txBox="1"/>
          <p:nvPr>
            <p:ph idx="1" type="body"/>
          </p:nvPr>
        </p:nvSpPr>
        <p:spPr>
          <a:xfrm>
            <a:off x="197400" y="1000349"/>
            <a:ext cx="85206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GB" sz="1800">
                <a:latin typeface="Roboto"/>
                <a:ea typeface="Roboto"/>
                <a:cs typeface="Roboto"/>
                <a:sym typeface="Roboto"/>
              </a:rPr>
              <a:t>What is NOT a type of inner classes?</a:t>
            </a:r>
            <a:endParaRPr/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Nested Inner class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Method Local inner class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Anonymous inner class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Dynamic inner class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g5e029373e1_0_0"/>
          <p:cNvSpPr/>
          <p:nvPr/>
        </p:nvSpPr>
        <p:spPr>
          <a:xfrm>
            <a:off x="6638215" y="4072929"/>
            <a:ext cx="1019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g5e029373e1_0_0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5e029373e1_0_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3" y="42419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e029373e1_0_95"/>
          <p:cNvSpPr/>
          <p:nvPr/>
        </p:nvSpPr>
        <p:spPr>
          <a:xfrm>
            <a:off x="3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5e029373e1_0_95"/>
          <p:cNvSpPr txBox="1"/>
          <p:nvPr/>
        </p:nvSpPr>
        <p:spPr>
          <a:xfrm>
            <a:off x="317875" y="233550"/>
            <a:ext cx="3575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g5e029373e1_0_95"/>
          <p:cNvSpPr txBox="1"/>
          <p:nvPr>
            <p:ph idx="1" type="body"/>
          </p:nvPr>
        </p:nvSpPr>
        <p:spPr>
          <a:xfrm>
            <a:off x="197400" y="1000349"/>
            <a:ext cx="85206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GB" sz="1800">
                <a:latin typeface="Roboto"/>
                <a:ea typeface="Roboto"/>
                <a:cs typeface="Roboto"/>
                <a:sym typeface="Roboto"/>
              </a:rPr>
              <a:t>Non-static nested classes have access to _____________ from enclosing class.</a:t>
            </a:r>
            <a:endParaRPr/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Private members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Protected members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Public members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All members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g5e029373e1_0_95"/>
          <p:cNvSpPr/>
          <p:nvPr/>
        </p:nvSpPr>
        <p:spPr>
          <a:xfrm>
            <a:off x="6638215" y="4072929"/>
            <a:ext cx="1019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8" name="Google Shape;278;g5e029373e1_0_95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5e029373e1_0_9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3" y="42419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e029373e1_0_108"/>
          <p:cNvSpPr/>
          <p:nvPr/>
        </p:nvSpPr>
        <p:spPr>
          <a:xfrm>
            <a:off x="3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5e029373e1_0_108"/>
          <p:cNvSpPr txBox="1"/>
          <p:nvPr/>
        </p:nvSpPr>
        <p:spPr>
          <a:xfrm>
            <a:off x="317875" y="233550"/>
            <a:ext cx="3575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g5e029373e1_0_108"/>
          <p:cNvSpPr txBox="1"/>
          <p:nvPr>
            <p:ph idx="1" type="body"/>
          </p:nvPr>
        </p:nvSpPr>
        <p:spPr>
          <a:xfrm>
            <a:off x="197400" y="1000349"/>
            <a:ext cx="85206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GB" sz="1800">
                <a:latin typeface="Roboto"/>
                <a:ea typeface="Roboto"/>
                <a:cs typeface="Roboto"/>
                <a:sym typeface="Roboto"/>
              </a:rPr>
              <a:t>Use of nested class ____________ encapsulation.</a:t>
            </a:r>
            <a:endParaRPr/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Increases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Decreases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Doesn’t affect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Slightly decreases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g5e029373e1_0_108"/>
          <p:cNvSpPr/>
          <p:nvPr/>
        </p:nvSpPr>
        <p:spPr>
          <a:xfrm>
            <a:off x="6638215" y="4072929"/>
            <a:ext cx="1019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8" name="Google Shape;288;g5e029373e1_0_108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5e029373e1_0_10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3" y="42419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32" name="Google Shape;13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e029373e1_0_122"/>
          <p:cNvSpPr/>
          <p:nvPr/>
        </p:nvSpPr>
        <p:spPr>
          <a:xfrm>
            <a:off x="3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5e029373e1_0_122"/>
          <p:cNvSpPr txBox="1"/>
          <p:nvPr/>
        </p:nvSpPr>
        <p:spPr>
          <a:xfrm>
            <a:off x="317875" y="233550"/>
            <a:ext cx="3575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g5e029373e1_0_122"/>
          <p:cNvSpPr txBox="1"/>
          <p:nvPr>
            <p:ph idx="1" type="body"/>
          </p:nvPr>
        </p:nvSpPr>
        <p:spPr>
          <a:xfrm>
            <a:off x="197400" y="1000349"/>
            <a:ext cx="85206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"/>
                <a:ea typeface="Roboto"/>
                <a:cs typeface="Roboto"/>
                <a:sym typeface="Roboto"/>
              </a:rPr>
              <a:t>A nested class can have its own static members.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True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False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g5e029373e1_0_122"/>
          <p:cNvSpPr/>
          <p:nvPr/>
        </p:nvSpPr>
        <p:spPr>
          <a:xfrm>
            <a:off x="6638215" y="4072929"/>
            <a:ext cx="1019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8" name="Google Shape;298;g5e029373e1_0_122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5e029373e1_0_12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3" y="42419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e029373e1_0_225"/>
          <p:cNvSpPr/>
          <p:nvPr/>
        </p:nvSpPr>
        <p:spPr>
          <a:xfrm>
            <a:off x="3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5e029373e1_0_225"/>
          <p:cNvSpPr txBox="1"/>
          <p:nvPr/>
        </p:nvSpPr>
        <p:spPr>
          <a:xfrm>
            <a:off x="317875" y="233550"/>
            <a:ext cx="3575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g5e029373e1_0_225"/>
          <p:cNvSpPr txBox="1"/>
          <p:nvPr>
            <p:ph idx="1" type="body"/>
          </p:nvPr>
        </p:nvSpPr>
        <p:spPr>
          <a:xfrm>
            <a:off x="197400" y="1000349"/>
            <a:ext cx="85206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"/>
                <a:ea typeface="Roboto"/>
                <a:cs typeface="Roboto"/>
                <a:sym typeface="Roboto"/>
              </a:rPr>
              <a:t>How to create object of the inner class?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OuterClass.InnerClass innerObject = outerObject.new InnerClass();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OuterClass.InnerClass innerObject = new InnerClass();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InnerClass innerObject = new outerObject.InnerClass();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OuterClass.InnerClass = outerObject.new InnerClass();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g5e029373e1_0_225"/>
          <p:cNvSpPr/>
          <p:nvPr/>
        </p:nvSpPr>
        <p:spPr>
          <a:xfrm>
            <a:off x="6638215" y="4072929"/>
            <a:ext cx="1019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8" name="Google Shape;308;g5e029373e1_0_225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5e029373e1_0_22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3" y="42419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e029373e1_0_236"/>
          <p:cNvSpPr/>
          <p:nvPr/>
        </p:nvSpPr>
        <p:spPr>
          <a:xfrm>
            <a:off x="3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5e029373e1_0_236"/>
          <p:cNvSpPr txBox="1"/>
          <p:nvPr/>
        </p:nvSpPr>
        <p:spPr>
          <a:xfrm>
            <a:off x="317875" y="233550"/>
            <a:ext cx="3575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g5e029373e1_0_236"/>
          <p:cNvSpPr txBox="1"/>
          <p:nvPr>
            <p:ph idx="1" type="body"/>
          </p:nvPr>
        </p:nvSpPr>
        <p:spPr>
          <a:xfrm>
            <a:off x="197400" y="1000349"/>
            <a:ext cx="85206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"/>
                <a:ea typeface="Roboto"/>
                <a:cs typeface="Roboto"/>
                <a:sym typeface="Roboto"/>
              </a:rPr>
              <a:t>If a declaration of a member in inner class has the same name as that in the outer class, then ________________ enclosing scope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Outer declaration shadows inner declaration in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Inner declaration shadows outer declaration in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Declaration gives compile time error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Declaration gives runtime error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g5e029373e1_0_236"/>
          <p:cNvSpPr/>
          <p:nvPr/>
        </p:nvSpPr>
        <p:spPr>
          <a:xfrm>
            <a:off x="6638215" y="4072929"/>
            <a:ext cx="1019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8" name="Google Shape;318;g5e029373e1_0_236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5e029373e1_0_23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3" y="42419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e029373e1_0_137"/>
          <p:cNvSpPr/>
          <p:nvPr/>
        </p:nvSpPr>
        <p:spPr>
          <a:xfrm>
            <a:off x="3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5e029373e1_0_137"/>
          <p:cNvSpPr txBox="1"/>
          <p:nvPr/>
        </p:nvSpPr>
        <p:spPr>
          <a:xfrm>
            <a:off x="317875" y="233550"/>
            <a:ext cx="3575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g5e029373e1_0_137"/>
          <p:cNvSpPr/>
          <p:nvPr/>
        </p:nvSpPr>
        <p:spPr>
          <a:xfrm>
            <a:off x="6638215" y="4072929"/>
            <a:ext cx="1019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7" name="Google Shape;327;g5e029373e1_0_137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5e029373e1_0_13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3" y="42419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9" name="Google Shape;329;g5e029373e1_0_137"/>
          <p:cNvGraphicFramePr/>
          <p:nvPr/>
        </p:nvGraphicFramePr>
        <p:xfrm>
          <a:off x="173050" y="80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{3B027780-9037-46A9-BADE-20F257084ACD}</a:tableStyleId>
              </a:tblPr>
              <a:tblGrid>
                <a:gridCol w="4994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Dog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String name;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class Bone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int size;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static void stopBark(int size)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Bone b = new Bone();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b.size = size;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System.out.println("Bone of size " + b.size);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public static void main(String[] args)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Dog.stopBark(5);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0" name="Google Shape;330;g5e029373e1_0_137"/>
          <p:cNvSpPr txBox="1"/>
          <p:nvPr/>
        </p:nvSpPr>
        <p:spPr>
          <a:xfrm>
            <a:off x="6020375" y="1080775"/>
            <a:ext cx="2795100" cy="2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Bone of size 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Error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Bone of size 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Bone of size null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e029373e1_0_149"/>
          <p:cNvSpPr/>
          <p:nvPr/>
        </p:nvSpPr>
        <p:spPr>
          <a:xfrm>
            <a:off x="3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5e029373e1_0_149"/>
          <p:cNvSpPr txBox="1"/>
          <p:nvPr/>
        </p:nvSpPr>
        <p:spPr>
          <a:xfrm>
            <a:off x="317875" y="233550"/>
            <a:ext cx="3575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g5e029373e1_0_149"/>
          <p:cNvSpPr/>
          <p:nvPr/>
        </p:nvSpPr>
        <p:spPr>
          <a:xfrm>
            <a:off x="6638215" y="4072929"/>
            <a:ext cx="1019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8" name="Google Shape;338;g5e029373e1_0_149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5e029373e1_0_14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3" y="42419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0" name="Google Shape;340;g5e029373e1_0_149"/>
          <p:cNvGraphicFramePr/>
          <p:nvPr/>
        </p:nvGraphicFramePr>
        <p:xfrm>
          <a:off x="173050" y="80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{3B027780-9037-46A9-BADE-20F257084ACD}</a:tableStyleId>
              </a:tblPr>
              <a:tblGrid>
                <a:gridCol w="5432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Dog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String name;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static class Bone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static int size;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static void stopBark(int size)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Bone.size = size;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System.out.println("Bone of size " + Bone.size);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public static void main(String[] args)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Dog.stopBark(5);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1" name="Google Shape;341;g5e029373e1_0_149"/>
          <p:cNvSpPr txBox="1"/>
          <p:nvPr/>
        </p:nvSpPr>
        <p:spPr>
          <a:xfrm>
            <a:off x="6020375" y="1080775"/>
            <a:ext cx="2795100" cy="2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Bone of size 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Error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Bone of size 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Bone of size null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e029373e1_0_160"/>
          <p:cNvSpPr/>
          <p:nvPr/>
        </p:nvSpPr>
        <p:spPr>
          <a:xfrm>
            <a:off x="3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5e029373e1_0_160"/>
          <p:cNvSpPr txBox="1"/>
          <p:nvPr/>
        </p:nvSpPr>
        <p:spPr>
          <a:xfrm>
            <a:off x="317875" y="233550"/>
            <a:ext cx="3575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g5e029373e1_0_160"/>
          <p:cNvSpPr/>
          <p:nvPr/>
        </p:nvSpPr>
        <p:spPr>
          <a:xfrm>
            <a:off x="6638215" y="4072929"/>
            <a:ext cx="1019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9" name="Google Shape;349;g5e029373e1_0_160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5e029373e1_0_16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3" y="42419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1" name="Google Shape;351;g5e029373e1_0_160"/>
          <p:cNvGraphicFramePr/>
          <p:nvPr/>
        </p:nvGraphicFramePr>
        <p:xfrm>
          <a:off x="173050" y="80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{3B027780-9037-46A9-BADE-20F257084ACD}</a:tableStyleId>
              </a:tblPr>
              <a:tblGrid>
                <a:gridCol w="5432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Dog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String name;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static class Bone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int size;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static void stopBark(int size)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Bone.size = size;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System.out.println("Bone of size " + Bone.size);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public static void main(String[] args)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Dog.stopBark(5);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2" name="Google Shape;352;g5e029373e1_0_160"/>
          <p:cNvSpPr txBox="1"/>
          <p:nvPr/>
        </p:nvSpPr>
        <p:spPr>
          <a:xfrm>
            <a:off x="6020375" y="1080775"/>
            <a:ext cx="2795100" cy="2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Bone of size 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Error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Bone of size 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Bone of size null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e029373e1_0_171"/>
          <p:cNvSpPr/>
          <p:nvPr/>
        </p:nvSpPr>
        <p:spPr>
          <a:xfrm>
            <a:off x="3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5e029373e1_0_171"/>
          <p:cNvSpPr txBox="1"/>
          <p:nvPr/>
        </p:nvSpPr>
        <p:spPr>
          <a:xfrm>
            <a:off x="317875" y="233550"/>
            <a:ext cx="3575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g5e029373e1_0_171"/>
          <p:cNvSpPr/>
          <p:nvPr/>
        </p:nvSpPr>
        <p:spPr>
          <a:xfrm>
            <a:off x="6638215" y="4072929"/>
            <a:ext cx="1019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0" name="Google Shape;360;g5e029373e1_0_171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5e029373e1_0_17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3" y="42419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2" name="Google Shape;362;g5e029373e1_0_171"/>
          <p:cNvGraphicFramePr/>
          <p:nvPr/>
        </p:nvGraphicFramePr>
        <p:xfrm>
          <a:off x="173050" y="80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{3B027780-9037-46A9-BADE-20F257084ACD}</a:tableStyleId>
              </a:tblPr>
              <a:tblGrid>
                <a:gridCol w="5432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Dog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String name;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static class Bone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private static int size;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static void stopBark(int size)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Bone.size = size;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System.out.println("Bone of size " + Bone.size);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public static void main(String[] args)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Dog.Bone.size = 5;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Dog.stopBark(5);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3" name="Google Shape;363;g5e029373e1_0_171"/>
          <p:cNvSpPr txBox="1"/>
          <p:nvPr/>
        </p:nvSpPr>
        <p:spPr>
          <a:xfrm>
            <a:off x="6020375" y="1080775"/>
            <a:ext cx="2795100" cy="2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Bone of size 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Error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Bone of size 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Bone of size null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e029373e1_0_182"/>
          <p:cNvSpPr/>
          <p:nvPr/>
        </p:nvSpPr>
        <p:spPr>
          <a:xfrm>
            <a:off x="3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5e029373e1_0_182"/>
          <p:cNvSpPr txBox="1"/>
          <p:nvPr/>
        </p:nvSpPr>
        <p:spPr>
          <a:xfrm>
            <a:off x="317875" y="233550"/>
            <a:ext cx="3575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g5e029373e1_0_182"/>
          <p:cNvSpPr/>
          <p:nvPr/>
        </p:nvSpPr>
        <p:spPr>
          <a:xfrm>
            <a:off x="6638215" y="4072929"/>
            <a:ext cx="1019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1" name="Google Shape;371;g5e029373e1_0_182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5e029373e1_0_18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3" y="42419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3" name="Google Shape;373;g5e029373e1_0_182"/>
          <p:cNvGraphicFramePr/>
          <p:nvPr/>
        </p:nvGraphicFramePr>
        <p:xfrm>
          <a:off x="173050" y="80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{3B027780-9037-46A9-BADE-20F257084ACD}</a:tableStyleId>
              </a:tblPr>
              <a:tblGrid>
                <a:gridCol w="5432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Dog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String name;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private static class Bone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static int size;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static void stopBark(int size)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Bone.size = size;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System.out.println("Bone of size " + Bone.size);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public static void main(String[] args)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Dog.Bone.size = 5;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Dog.stopBark(5);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4" name="Google Shape;374;g5e029373e1_0_182"/>
          <p:cNvSpPr txBox="1"/>
          <p:nvPr/>
        </p:nvSpPr>
        <p:spPr>
          <a:xfrm>
            <a:off x="6020375" y="1080775"/>
            <a:ext cx="2795100" cy="2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Bone of size 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Error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Bone of size 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Bone of size null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e029373e1_0_193"/>
          <p:cNvSpPr/>
          <p:nvPr/>
        </p:nvSpPr>
        <p:spPr>
          <a:xfrm>
            <a:off x="3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5e029373e1_0_193"/>
          <p:cNvSpPr txBox="1"/>
          <p:nvPr/>
        </p:nvSpPr>
        <p:spPr>
          <a:xfrm>
            <a:off x="317875" y="233550"/>
            <a:ext cx="3575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g5e029373e1_0_193"/>
          <p:cNvSpPr/>
          <p:nvPr/>
        </p:nvSpPr>
        <p:spPr>
          <a:xfrm>
            <a:off x="6638215" y="4072929"/>
            <a:ext cx="1019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2" name="Google Shape;382;g5e029373e1_0_193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5e029373e1_0_19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3" y="42419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4" name="Google Shape;384;g5e029373e1_0_193"/>
          <p:cNvGraphicFramePr/>
          <p:nvPr/>
        </p:nvGraphicFramePr>
        <p:xfrm>
          <a:off x="173050" y="80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{3B027780-9037-46A9-BADE-20F257084ACD}</a:tableStyleId>
              </a:tblPr>
              <a:tblGrid>
                <a:gridCol w="5432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Dog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String name;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class Bone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static int size;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static void stopBark(int size)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Bone.size = size;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System.out.println("Bone of size " + Bone.size);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public static void main(String[] args)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Dog.Bone.size = 5;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Dog.stopBark(5);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5" name="Google Shape;385;g5e029373e1_0_193"/>
          <p:cNvSpPr txBox="1"/>
          <p:nvPr/>
        </p:nvSpPr>
        <p:spPr>
          <a:xfrm>
            <a:off x="6020375" y="1080775"/>
            <a:ext cx="2795100" cy="2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Bone of size 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Error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Bone of size 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Bone of size null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e029373e1_0_204"/>
          <p:cNvSpPr/>
          <p:nvPr/>
        </p:nvSpPr>
        <p:spPr>
          <a:xfrm>
            <a:off x="3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5e029373e1_0_204"/>
          <p:cNvSpPr txBox="1"/>
          <p:nvPr/>
        </p:nvSpPr>
        <p:spPr>
          <a:xfrm>
            <a:off x="317875" y="233550"/>
            <a:ext cx="3575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g5e029373e1_0_204"/>
          <p:cNvSpPr/>
          <p:nvPr/>
        </p:nvSpPr>
        <p:spPr>
          <a:xfrm>
            <a:off x="6638215" y="4072929"/>
            <a:ext cx="1019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3" name="Google Shape;393;g5e029373e1_0_204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5e029373e1_0_20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3" y="42419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5" name="Google Shape;395;g5e029373e1_0_204"/>
          <p:cNvGraphicFramePr/>
          <p:nvPr/>
        </p:nvGraphicFramePr>
        <p:xfrm>
          <a:off x="554050" y="80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{3B027780-9037-46A9-BADE-20F257084ACD}</a:tableStyleId>
              </a:tblPr>
              <a:tblGrid>
                <a:gridCol w="5432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Outer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static int x = 98;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void outerMethod()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static class Inner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void innerMethod()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x = 100;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System.out.println("x= " + x);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Inner y = new Inner();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y.innerMethod();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public static void main(String[] args)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Outer x=new Outer();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x.outerMethod();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6" name="Google Shape;396;g5e029373e1_0_204"/>
          <p:cNvSpPr txBox="1"/>
          <p:nvPr/>
        </p:nvSpPr>
        <p:spPr>
          <a:xfrm>
            <a:off x="6020375" y="1080775"/>
            <a:ext cx="2795100" cy="2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x= 100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Error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x= 98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x= 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/>
          <p:nvPr/>
        </p:nvSpPr>
        <p:spPr>
          <a:xfrm>
            <a:off x="353480" y="2279363"/>
            <a:ext cx="84370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Roboto"/>
                <a:ea typeface="Roboto"/>
                <a:cs typeface="Roboto"/>
                <a:sym typeface="Roboto"/>
              </a:rPr>
              <a:t>Inner Classes</a:t>
            </a:r>
            <a:endParaRPr/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e029373e1_0_268"/>
          <p:cNvSpPr/>
          <p:nvPr/>
        </p:nvSpPr>
        <p:spPr>
          <a:xfrm>
            <a:off x="3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5e029373e1_0_268"/>
          <p:cNvSpPr txBox="1"/>
          <p:nvPr/>
        </p:nvSpPr>
        <p:spPr>
          <a:xfrm>
            <a:off x="317875" y="233550"/>
            <a:ext cx="3575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g5e029373e1_0_268"/>
          <p:cNvSpPr/>
          <p:nvPr/>
        </p:nvSpPr>
        <p:spPr>
          <a:xfrm>
            <a:off x="6638215" y="4072929"/>
            <a:ext cx="1019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4" name="Google Shape;404;g5e029373e1_0_268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5e029373e1_0_26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3" y="42419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6" name="Google Shape;406;g5e029373e1_0_268"/>
          <p:cNvGraphicFramePr/>
          <p:nvPr/>
        </p:nvGraphicFramePr>
        <p:xfrm>
          <a:off x="554050" y="80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{3B027780-9037-46A9-BADE-20F257084ACD}</a:tableStyleId>
              </a:tblPr>
              <a:tblGrid>
                <a:gridCol w="5432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Outer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class Inner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void innerMethod()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int x = 100;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System.out.println("x= " + x);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public static void main(String[] args)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Outer x = new Outer();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Outer.Inner i = x.new Inner();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x = null;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i.innerMethod();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7" name="Google Shape;407;g5e029373e1_0_268"/>
          <p:cNvSpPr txBox="1"/>
          <p:nvPr/>
        </p:nvSpPr>
        <p:spPr>
          <a:xfrm>
            <a:off x="6020375" y="1080775"/>
            <a:ext cx="2984100" cy="2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x= 100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NullPointerException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Error in creating object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x= 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e029373e1_0_279"/>
          <p:cNvSpPr/>
          <p:nvPr/>
        </p:nvSpPr>
        <p:spPr>
          <a:xfrm>
            <a:off x="3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5e029373e1_0_279"/>
          <p:cNvSpPr txBox="1"/>
          <p:nvPr/>
        </p:nvSpPr>
        <p:spPr>
          <a:xfrm>
            <a:off x="317875" y="233550"/>
            <a:ext cx="3575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g5e029373e1_0_279"/>
          <p:cNvSpPr/>
          <p:nvPr/>
        </p:nvSpPr>
        <p:spPr>
          <a:xfrm>
            <a:off x="6638215" y="4072929"/>
            <a:ext cx="1019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5" name="Google Shape;415;g5e029373e1_0_279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5e029373e1_0_27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3" y="42419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7" name="Google Shape;417;g5e029373e1_0_279"/>
          <p:cNvGraphicFramePr/>
          <p:nvPr/>
        </p:nvGraphicFramePr>
        <p:xfrm>
          <a:off x="554050" y="80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{3B027780-9037-46A9-BADE-20F257084ACD}</a:tableStyleId>
              </a:tblPr>
              <a:tblGrid>
                <a:gridCol w="4366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Outer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class Inner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void innerMethod()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int x = 100;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System.out.println("x= " + x);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public static void main(String[] args)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Outer x = new Outer();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x.Inner.innerMethod();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8" name="Google Shape;418;g5e029373e1_0_279"/>
          <p:cNvSpPr txBox="1"/>
          <p:nvPr/>
        </p:nvSpPr>
        <p:spPr>
          <a:xfrm>
            <a:off x="5496875" y="1080775"/>
            <a:ext cx="3507600" cy="2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x= 100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NullPointerException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Error: Accessing non static from static context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x= 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/>
          <p:nvPr>
            <p:ph idx="1" type="body"/>
          </p:nvPr>
        </p:nvSpPr>
        <p:spPr>
          <a:xfrm>
            <a:off x="197399" y="1000349"/>
            <a:ext cx="8849323" cy="3182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Inner class means one class which is a member of another class. There are basically four types of inner classes in java.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Nested Inner class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Method Local inner classes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Anonymous inner classes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Static nested classes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dfe31f32a_0_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5dfe31f32a_0_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NESTED INNER CLASSES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g5dfe31f32a_0_1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5dfe31f32a_0_1"/>
          <p:cNvSpPr txBox="1"/>
          <p:nvPr>
            <p:ph idx="1" type="body"/>
          </p:nvPr>
        </p:nvSpPr>
        <p:spPr>
          <a:xfrm>
            <a:off x="197399" y="1000349"/>
            <a:ext cx="88494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Nested Inner class can access any private instance variable of outer class. Like any other instance variable, we can have access modifier private, protected, public and default modifier.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Like class, interface can also be nested and can have access specifiers.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g5dfe31f32a_0_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NESTED INNER CLASSES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6"/>
          <p:cNvGraphicFramePr/>
          <p:nvPr/>
        </p:nvGraphicFramePr>
        <p:xfrm>
          <a:off x="952500" y="131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{3B027780-9037-46A9-BADE-20F257084ACD}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Outer {  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class Inner { 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public void show() { 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System.out.println("In a nested class method"); 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 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 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 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static void main(String[] args) { 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Outer.Inner in = new Outer().new Inner(); 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in.show(); 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 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327599" y="233550"/>
            <a:ext cx="3651013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STATIC AND INNER CLASS</a:t>
            </a:r>
            <a:endParaRPr/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 txBox="1"/>
          <p:nvPr/>
        </p:nvSpPr>
        <p:spPr>
          <a:xfrm>
            <a:off x="490350" y="916375"/>
            <a:ext cx="82191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e can’t have static method in a nested inner class because an inner class is implicitly associated with an object of its outer class so it cannot define any static method for itself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6" name="Google Shape;176;p7"/>
          <p:cNvGraphicFramePr/>
          <p:nvPr/>
        </p:nvGraphicFramePr>
        <p:xfrm>
          <a:off x="952500" y="196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{3B027780-9037-46A9-BADE-20F257084ACD}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Outer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void outerMethod()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System.out.println("inside outerMethod");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class Inner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public static void main(String[] args){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System.out.println("inside inner class Method");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Google Shape;177;p7"/>
          <p:cNvSpPr txBox="1"/>
          <p:nvPr/>
        </p:nvSpPr>
        <p:spPr>
          <a:xfrm>
            <a:off x="490350" y="4242375"/>
            <a:ext cx="82191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The above code will lead to an error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327599" y="233550"/>
            <a:ext cx="3765429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METHOD LOCAL INNER CLASSES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8"/>
          <p:cNvSpPr txBox="1"/>
          <p:nvPr>
            <p:ph idx="1" type="body"/>
          </p:nvPr>
        </p:nvSpPr>
        <p:spPr>
          <a:xfrm>
            <a:off x="197399" y="1000349"/>
            <a:ext cx="8849323" cy="3182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Inner class can be declared within a method of an outer class. In the following example, Inner is an inner class in outerMethod().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fe31f32a_0_2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5dfe31f32a_0_27"/>
          <p:cNvSpPr txBox="1"/>
          <p:nvPr/>
        </p:nvSpPr>
        <p:spPr>
          <a:xfrm>
            <a:off x="327599" y="233550"/>
            <a:ext cx="37653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METHOD LOCAL INNER CLASSES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g5dfe31f32a_0_27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5dfe31f32a_0_2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g5dfe31f32a_0_27"/>
          <p:cNvGraphicFramePr/>
          <p:nvPr/>
        </p:nvGraphicFramePr>
        <p:xfrm>
          <a:off x="952500" y="93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{3B027780-9037-46A9-BADE-20F257084ACD}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Outer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void outerMethod()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System.out.println("inside outerMethod");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class Inner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void innerMethod()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System.out.println("inside innerMethod");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Inner y = new Inner();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y.innerMethod();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main(String[] args) {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Outer x = new Outer();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x.outerMethod();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0FA0431B840742ACA69839DA3969E6" ma:contentTypeVersion="0" ma:contentTypeDescription="Create a new document." ma:contentTypeScope="" ma:versionID="f1370d18723bb47a973f472204515b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406ED7-D0B0-48BD-8EFA-39A6634737B1}"/>
</file>

<file path=customXml/itemProps2.xml><?xml version="1.0" encoding="utf-8"?>
<ds:datastoreItem xmlns:ds="http://schemas.openxmlformats.org/officeDocument/2006/customXml" ds:itemID="{4A985607-1D64-4FDD-8C17-1C3D3E730FCB}"/>
</file>

<file path=customXml/itemProps3.xml><?xml version="1.0" encoding="utf-8"?>
<ds:datastoreItem xmlns:ds="http://schemas.openxmlformats.org/officeDocument/2006/customXml" ds:itemID="{F53F16BD-575C-400A-B781-14CDDE3E4B67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sushmitha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0x010100C80FA0431B840742ACA69839DA3969E6</vt:lpwstr>
  </property>
</Properties>
</file>