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s/slide1.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3.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2.xml" ContentType="application/vnd.openxmlformats-officedocument.presentationml.slide+xml"/>
  <Override PartName="/ppt/slides/slide27.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3.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notesSlides/notesSlide2.xml" ContentType="application/vnd.openxmlformats-officedocument.presentationml.notesSlide+xml"/>
  <Override PartName="/ppt/slideLayouts/slideLayout8.xml" ContentType="application/vnd.openxmlformats-officedocument.presentationml.slideLayout+xml"/>
  <Override PartName="/ppt/notesSlides/notesSlide10.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0.xml" ContentType="application/vnd.openxmlformats-officedocument.presentationml.notesSlide+xml"/>
  <Override PartName="/ppt/notesSlides/notesSlide11.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3.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315" r:id="rId3"/>
    <p:sldId id="322" r:id="rId4"/>
    <p:sldId id="314" r:id="rId5"/>
    <p:sldId id="279" r:id="rId6"/>
    <p:sldId id="316" r:id="rId7"/>
    <p:sldId id="281" r:id="rId8"/>
    <p:sldId id="282" r:id="rId9"/>
    <p:sldId id="317" r:id="rId10"/>
    <p:sldId id="280" r:id="rId11"/>
    <p:sldId id="283" r:id="rId12"/>
    <p:sldId id="318" r:id="rId13"/>
    <p:sldId id="289" r:id="rId14"/>
    <p:sldId id="319" r:id="rId15"/>
    <p:sldId id="293" r:id="rId16"/>
    <p:sldId id="292" r:id="rId17"/>
    <p:sldId id="291" r:id="rId18"/>
    <p:sldId id="290" r:id="rId19"/>
    <p:sldId id="287" r:id="rId20"/>
    <p:sldId id="286" r:id="rId21"/>
    <p:sldId id="285" r:id="rId22"/>
    <p:sldId id="294" r:id="rId23"/>
    <p:sldId id="320" r:id="rId24"/>
    <p:sldId id="301" r:id="rId25"/>
    <p:sldId id="300" r:id="rId26"/>
    <p:sldId id="321" r:id="rId27"/>
    <p:sldId id="310" r:id="rId28"/>
  </p:sldIdLst>
  <p:sldSz cx="9144000" cy="5143500" type="screen16x9"/>
  <p:notesSz cx="6858000" cy="9144000"/>
  <p:embeddedFontLst>
    <p:embeddedFont>
      <p:font typeface="Consolas" pitchFamily="49" charset="0"/>
      <p:regular r:id="rId30"/>
      <p:bold r:id="rId31"/>
      <p:italic r:id="rId32"/>
      <p:boldItalic r:id="rId33"/>
    </p:embeddedFont>
    <p:embeddedFont>
      <p:font typeface="Roboto" charset="0"/>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pos="2222">
          <p15:clr>
            <a:srgbClr val="9AA0A6"/>
          </p15:clr>
        </p15:guide>
        <p15:guide id="2" orient="horz" pos="2755">
          <p15:clr>
            <a:srgbClr val="9AA0A6"/>
          </p15:clr>
        </p15:guide>
        <p15:guide id="3" orient="horz" pos="776">
          <p15:clr>
            <a:srgbClr val="9AA0A6"/>
          </p15:clr>
        </p15:guide>
        <p15:guide id="4" pos="206">
          <p15:clr>
            <a:srgbClr val="9AA0A6"/>
          </p15:clr>
        </p15:guide>
        <p15:guide id="5" pos="5553">
          <p15:clr>
            <a:srgbClr val="9AA0A6"/>
          </p15:clr>
        </p15:guide>
        <p15:guide id="6" orient="horz" pos="914">
          <p15:clr>
            <a:srgbClr val="9AA0A6"/>
          </p15:clr>
        </p15:guide>
        <p15:guide id="7" orient="horz" pos="2451">
          <p15:clr>
            <a:srgbClr val="9AA0A6"/>
          </p15:clr>
        </p15:guide>
        <p15:guide id="8" pos="871">
          <p15:clr>
            <a:srgbClr val="9AA0A6"/>
          </p15:clr>
        </p15:guide>
        <p15:guide id="9" pos="2880">
          <p15:clr>
            <a:srgbClr val="9AA0A6"/>
          </p15:clr>
        </p15:guide>
        <p15:guide id="10" pos="4909">
          <p15:clr>
            <a:srgbClr val="9AA0A6"/>
          </p15:clr>
        </p15:guide>
        <p15:guide id="11" orient="horz" pos="219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1" autoAdjust="0"/>
    <p:restoredTop sz="94434" autoAdjust="0"/>
  </p:normalViewPr>
  <p:slideViewPr>
    <p:cSldViewPr snapToGrid="0">
      <p:cViewPr>
        <p:scale>
          <a:sx n="100" d="100"/>
          <a:sy n="100" d="100"/>
        </p:scale>
        <p:origin x="-540" y="-72"/>
      </p:cViewPr>
      <p:guideLst>
        <p:guide orient="horz" pos="2755"/>
        <p:guide orient="horz" pos="776"/>
        <p:guide orient="horz" pos="914"/>
        <p:guide orient="horz" pos="2451"/>
        <p:guide orient="horz" pos="2193"/>
        <p:guide pos="2222"/>
        <p:guide pos="206"/>
        <p:guide pos="5553"/>
        <p:guide pos="871"/>
        <p:guide pos="2880"/>
        <p:guide pos="4909"/>
      </p:guideLst>
    </p:cSldViewPr>
  </p:slideViewPr>
  <p:outlineViewPr>
    <p:cViewPr>
      <p:scale>
        <a:sx n="33" d="100"/>
        <a:sy n="33" d="100"/>
      </p:scale>
      <p:origin x="0" y="1430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theme" Target="theme/theme1.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26035814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423024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56615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56615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935987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935987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121270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139780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048155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383185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117971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94728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160345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038618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038618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490349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67672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53465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04749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56fbcb5ab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56fbcb5ab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41007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40915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40915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1210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3627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3627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58565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
        <p:cNvGrpSpPr/>
        <p:nvPr/>
      </p:nvGrpSpPr>
      <p:grpSpPr>
        <a:xfrm>
          <a:off x="0" y="0"/>
          <a:ext cx="0" cy="0"/>
          <a:chOff x="0" y="0"/>
          <a:chExt cx="0" cy="0"/>
        </a:xfrm>
      </p:grpSpPr>
      <p:sp>
        <p:nvSpPr>
          <p:cNvPr id="11" name="Google Shape;11;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2" name="Google Shape;12;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5" name="Google Shape;15;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6" name="Google Shape;16;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51" name="Google Shape;51;p13"/>
          <p:cNvPicPr preferRelativeResize="0"/>
          <p:nvPr/>
        </p:nvPicPr>
        <p:blipFill>
          <a:blip r:embed="rId3">
            <a:alphaModFix/>
          </a:blip>
          <a:stretch>
            <a:fillRect/>
          </a:stretch>
        </p:blipFill>
        <p:spPr>
          <a:xfrm>
            <a:off x="2808000" y="431425"/>
            <a:ext cx="3527998" cy="4280641"/>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234000" y="233405"/>
            <a:ext cx="7909201" cy="3949623"/>
          </a:xfrm>
        </p:spPr>
        <p:txBody>
          <a:bodyPr/>
          <a:lstStyle/>
          <a:p>
            <a:pPr marL="114300" indent="0" algn="just">
              <a:lnSpc>
                <a:spcPct val="150000"/>
              </a:lnSpc>
              <a:spcAft>
                <a:spcPts val="1200"/>
              </a:spcAft>
              <a:buNone/>
            </a:pPr>
            <a:endParaRPr lang="en-US" b="1" dirty="0" smtClean="0">
              <a:solidFill>
                <a:schemeClr val="tx1"/>
              </a:solidFill>
              <a:latin typeface="Roboto" panose="020B0604020202020204" charset="0"/>
              <a:ea typeface="Roboto" panose="020B0604020202020204" charset="0"/>
            </a:endParaRPr>
          </a:p>
          <a:p>
            <a:pPr marL="114300" indent="0" algn="just">
              <a:lnSpc>
                <a:spcPct val="150000"/>
              </a:lnSpc>
              <a:spcAft>
                <a:spcPts val="1200"/>
              </a:spcAft>
              <a:buNone/>
            </a:pPr>
            <a:r>
              <a:rPr lang="en-US" dirty="0" smtClean="0">
                <a:solidFill>
                  <a:schemeClr val="tx1"/>
                </a:solidFill>
                <a:latin typeface="Roboto" panose="020B0604020202020204" charset="0"/>
                <a:ea typeface="Roboto" panose="020B0604020202020204" charset="0"/>
              </a:rPr>
              <a:t>This </a:t>
            </a:r>
            <a:r>
              <a:rPr lang="en-US" dirty="0">
                <a:solidFill>
                  <a:schemeClr val="tx1"/>
                </a:solidFill>
                <a:latin typeface="Roboto" panose="020B0604020202020204" charset="0"/>
                <a:ea typeface="Roboto" panose="020B0604020202020204" charset="0"/>
              </a:rPr>
              <a:t>is how an if-else statement </a:t>
            </a:r>
            <a:r>
              <a:rPr lang="en-US" dirty="0" smtClean="0">
                <a:solidFill>
                  <a:schemeClr val="tx1"/>
                </a:solidFill>
                <a:latin typeface="Roboto" panose="020B0604020202020204" charset="0"/>
                <a:ea typeface="Roboto" panose="020B0604020202020204" charset="0"/>
              </a:rPr>
              <a:t>looks</a:t>
            </a:r>
          </a:p>
          <a:p>
            <a:pPr marL="114300" indent="0" algn="just">
              <a:lnSpc>
                <a:spcPct val="150000"/>
              </a:lnSpc>
              <a:spcAft>
                <a:spcPts val="1200"/>
              </a:spcAft>
              <a:buNone/>
            </a:pPr>
            <a:endParaRPr lang="en-US" dirty="0" smtClean="0">
              <a:solidFill>
                <a:schemeClr val="tx1"/>
              </a:solidFill>
              <a:latin typeface="Roboto" panose="020B0604020202020204" charset="0"/>
              <a:ea typeface="Roboto" panose="020B0604020202020204" charset="0"/>
            </a:endParaRPr>
          </a:p>
          <a:p>
            <a:pPr marL="114300" indent="0" algn="just">
              <a:lnSpc>
                <a:spcPct val="150000"/>
              </a:lnSpc>
              <a:spcAft>
                <a:spcPts val="1200"/>
              </a:spcAft>
              <a:buNone/>
            </a:pPr>
            <a:endParaRPr lang="en-US" dirty="0">
              <a:solidFill>
                <a:schemeClr val="tx1"/>
              </a:solidFill>
              <a:latin typeface="Roboto" panose="020B0604020202020204" charset="0"/>
              <a:ea typeface="Roboto" panose="020B0604020202020204" charset="0"/>
            </a:endParaRPr>
          </a:p>
          <a:p>
            <a:pPr marL="114300" indent="0" algn="just">
              <a:lnSpc>
                <a:spcPct val="150000"/>
              </a:lnSpc>
              <a:spcAft>
                <a:spcPts val="1200"/>
              </a:spcAft>
              <a:buNone/>
            </a:pPr>
            <a:r>
              <a:rPr lang="en-US" dirty="0" smtClean="0">
                <a:solidFill>
                  <a:schemeClr val="tx1"/>
                </a:solidFill>
                <a:latin typeface="Roboto" panose="020B0604020202020204" charset="0"/>
                <a:ea typeface="Roboto" panose="020B0604020202020204" charset="0"/>
              </a:rPr>
              <a:t>	The </a:t>
            </a:r>
            <a:r>
              <a:rPr lang="en-US" dirty="0">
                <a:solidFill>
                  <a:schemeClr val="tx1"/>
                </a:solidFill>
                <a:latin typeface="Roboto" panose="020B0604020202020204" charset="0"/>
                <a:ea typeface="Roboto" panose="020B0604020202020204" charset="0"/>
              </a:rPr>
              <a:t>statements inside “if” would execute if the condition is true, and the statements inside “else” would execute if the condition is </a:t>
            </a:r>
            <a:r>
              <a:rPr lang="en-US" dirty="0" smtClean="0">
                <a:solidFill>
                  <a:schemeClr val="tx1"/>
                </a:solidFill>
                <a:latin typeface="Roboto" panose="020B0604020202020204" charset="0"/>
                <a:ea typeface="Roboto" panose="020B0604020202020204" charset="0"/>
              </a:rPr>
              <a:t>false</a:t>
            </a:r>
            <a:endParaRPr lang="en-IN" dirty="0">
              <a:solidFill>
                <a:schemeClr val="tx1"/>
              </a:solidFill>
              <a:latin typeface="Roboto" panose="020B0604020202020204" charset="0"/>
              <a:ea typeface="Roboto" panose="020B0604020202020204" charset="0"/>
            </a:endParaRPr>
          </a:p>
          <a:p>
            <a:pPr marL="114300" indent="0" algn="just">
              <a:lnSpc>
                <a:spcPct val="150000"/>
              </a:lnSpc>
              <a:spcAft>
                <a:spcPts val="1200"/>
              </a:spcAft>
              <a:buNone/>
            </a:pPr>
            <a:endParaRPr lang="en-US" dirty="0" smtClean="0">
              <a:solidFill>
                <a:schemeClr val="tx1"/>
              </a:solidFill>
              <a:latin typeface="Roboto" panose="020B0604020202020204" charset="0"/>
              <a:ea typeface="Roboto" panose="020B0604020202020204" charset="0"/>
            </a:endParaRPr>
          </a:p>
        </p:txBody>
      </p:sp>
      <p:sp>
        <p:nvSpPr>
          <p:cNvPr id="2" name="Rectangle 1"/>
          <p:cNvSpPr/>
          <p:nvPr/>
        </p:nvSpPr>
        <p:spPr>
          <a:xfrm>
            <a:off x="9568960" y="0"/>
            <a:ext cx="144000" cy="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4" name="Table 3"/>
          <p:cNvGraphicFramePr>
            <a:graphicFrameLocks noGrp="1"/>
          </p:cNvGraphicFramePr>
          <p:nvPr>
            <p:extLst>
              <p:ext uri="{D42A27DB-BD31-4B8C-83A1-F6EECF244321}">
                <p14:modId xmlns:p14="http://schemas.microsoft.com/office/powerpoint/2010/main" val="14682452"/>
              </p:ext>
            </p:extLst>
          </p:nvPr>
        </p:nvGraphicFramePr>
        <p:xfrm>
          <a:off x="3651114" y="1492250"/>
          <a:ext cx="2121035" cy="1158240"/>
        </p:xfrm>
        <a:graphic>
          <a:graphicData uri="http://schemas.openxmlformats.org/drawingml/2006/table">
            <a:tbl>
              <a:tblPr firstRow="1" bandRow="1">
                <a:tableStyleId>{5940675A-B579-460E-94D1-54222C63F5DA}</a:tableStyleId>
              </a:tblPr>
              <a:tblGrid>
                <a:gridCol w="2121035"/>
              </a:tblGrid>
              <a:tr h="370840">
                <a:tc>
                  <a:txBody>
                    <a:bodyPr/>
                    <a:lstStyle/>
                    <a:p>
                      <a:r>
                        <a:rPr lang="en-IN" dirty="0" smtClean="0">
                          <a:latin typeface="Consolas" panose="020B0609020204030204" pitchFamily="49" charset="0"/>
                        </a:rPr>
                        <a:t>if (condition) {</a:t>
                      </a:r>
                    </a:p>
                    <a:p>
                      <a:r>
                        <a:rPr lang="en-IN" dirty="0" smtClean="0">
                          <a:latin typeface="Consolas" panose="020B0609020204030204" pitchFamily="49" charset="0"/>
                        </a:rPr>
                        <a:t>    Statement(s);</a:t>
                      </a:r>
                    </a:p>
                    <a:p>
                      <a:r>
                        <a:rPr lang="en-IN" dirty="0" smtClean="0">
                          <a:latin typeface="Consolas" panose="020B0609020204030204" pitchFamily="49" charset="0"/>
                        </a:rPr>
                        <a:t>} else {</a:t>
                      </a:r>
                    </a:p>
                    <a:p>
                      <a:r>
                        <a:rPr lang="en-IN" dirty="0" smtClean="0">
                          <a:latin typeface="Consolas" panose="020B0609020204030204" pitchFamily="49" charset="0"/>
                        </a:rPr>
                        <a:t>    Statement(s);</a:t>
                      </a:r>
                    </a:p>
                    <a:p>
                      <a:r>
                        <a:rPr lang="en-IN" dirty="0" smtClean="0">
                          <a:latin typeface="Consolas" panose="020B0609020204030204" pitchFamily="49" charset="0"/>
                        </a:rPr>
                        <a:t>}</a:t>
                      </a:r>
                      <a:endParaRPr lang="en-US" dirty="0">
                        <a:latin typeface="Consolas" panose="020B0609020204030204" pitchFamily="49" charset="0"/>
                      </a:endParaRPr>
                    </a:p>
                  </a:txBody>
                  <a:tcPr/>
                </a:tc>
              </a:tr>
            </a:tbl>
          </a:graphicData>
        </a:graphic>
      </p:graphicFrame>
      <p:sp>
        <p:nvSpPr>
          <p:cNvPr id="9"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1;p15"/>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r>
              <a:rPr lang="en-IN" sz="1600" b="1" dirty="0" smtClean="0">
                <a:solidFill>
                  <a:schemeClr val="bg1"/>
                </a:solidFill>
                <a:latin typeface="Roboto" panose="020B0604020202020204" charset="0"/>
                <a:ea typeface="Roboto" panose="020B0604020202020204" charset="0"/>
              </a:rPr>
              <a:t>IF </a:t>
            </a:r>
            <a:r>
              <a:rPr lang="en-US" sz="1600" b="1" dirty="0" smtClean="0">
                <a:solidFill>
                  <a:schemeClr val="bg1"/>
                </a:solidFill>
                <a:latin typeface="Roboto" panose="020B0604020202020204" charset="0"/>
                <a:ea typeface="Roboto" panose="020B0604020202020204" charset="0"/>
              </a:rPr>
              <a:t>ELSE</a:t>
            </a:r>
            <a:r>
              <a:rPr lang="en-IN" sz="1600" b="1" dirty="0" smtClean="0">
                <a:solidFill>
                  <a:schemeClr val="bg1"/>
                </a:solidFill>
                <a:latin typeface="Roboto" panose="020B0604020202020204" charset="0"/>
                <a:ea typeface="Roboto" panose="020B0604020202020204" charset="0"/>
              </a:rPr>
              <a:t> STATEMENT</a:t>
            </a:r>
            <a:endParaRPr lang="en-GB" sz="1600" dirty="0">
              <a:solidFill>
                <a:schemeClr val="bg1"/>
              </a:solidFill>
              <a:latin typeface="Roboto" pitchFamily="2" charset="0"/>
              <a:ea typeface="Roboto" pitchFamily="2" charset="0"/>
            </a:endParaRPr>
          </a:p>
        </p:txBody>
      </p:sp>
      <p:pic>
        <p:nvPicPr>
          <p:cNvPr id="11" name="Google Shape;56;p14"/>
          <p:cNvPicPr preferRelativeResize="0"/>
          <p:nvPr/>
        </p:nvPicPr>
        <p:blipFill rotWithShape="1">
          <a:blip r:embed="rId3">
            <a:alphaModFix/>
          </a:blip>
          <a:srcRect l="41241" t="9528" r="-23988" b="51129"/>
          <a:stretch/>
        </p:blipFill>
        <p:spPr>
          <a:xfrm>
            <a:off x="0" y="4538830"/>
            <a:ext cx="2512194" cy="600547"/>
          </a:xfrm>
          <a:prstGeom prst="rect">
            <a:avLst/>
          </a:prstGeom>
          <a:noFill/>
          <a:ln>
            <a:noFill/>
          </a:ln>
        </p:spPr>
      </p:pic>
      <p:pic>
        <p:nvPicPr>
          <p:cNvPr id="12" name="Google Shape;57;p14"/>
          <p:cNvPicPr preferRelativeResize="0"/>
          <p:nvPr/>
        </p:nvPicPr>
        <p:blipFill rotWithShape="1">
          <a:blip r:embed="rId4">
            <a:alphaModFix/>
          </a:blip>
          <a:srcRect r="60689"/>
          <a:stretch/>
        </p:blipFill>
        <p:spPr>
          <a:xfrm>
            <a:off x="8603372" y="79410"/>
            <a:ext cx="481263" cy="518160"/>
          </a:xfrm>
          <a:prstGeom prst="rect">
            <a:avLst/>
          </a:prstGeom>
          <a:noFill/>
          <a:ln>
            <a:noFill/>
          </a:ln>
        </p:spPr>
      </p:pic>
    </p:spTree>
    <p:extLst>
      <p:ext uri="{BB962C8B-B14F-4D97-AF65-F5344CB8AC3E}">
        <p14:creationId xmlns:p14="http://schemas.microsoft.com/office/powerpoint/2010/main" val="88667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1" name="Google Shape;71;p15"/>
          <p:cNvSpPr txBox="1"/>
          <p:nvPr/>
        </p:nvSpPr>
        <p:spPr>
          <a:xfrm>
            <a:off x="4975200" y="4420628"/>
            <a:ext cx="3934800" cy="475200"/>
          </a:xfrm>
          <a:prstGeom prst="rect">
            <a:avLst/>
          </a:prstGeom>
          <a:noFill/>
          <a:ln>
            <a:noFill/>
          </a:ln>
        </p:spPr>
        <p:txBody>
          <a:bodyPr spcFirstLastPara="1" wrap="square" lIns="0" tIns="0" rIns="0" bIns="0" anchor="ctr" anchorCtr="0">
            <a:noAutofit/>
          </a:bodyPr>
          <a:lstStyle/>
          <a:p>
            <a:pPr lvl="0" algn="ctr"/>
            <a:r>
              <a:rPr lang="en-GB" sz="2000" dirty="0" smtClean="0">
                <a:solidFill>
                  <a:schemeClr val="bg1"/>
                </a:solidFill>
                <a:latin typeface="Roboto"/>
                <a:ea typeface="Roboto"/>
                <a:cs typeface="Roboto"/>
                <a:sym typeface="Roboto"/>
              </a:rPr>
              <a:t>NESTED IF</a:t>
            </a:r>
            <a:endParaRPr lang="en-GB" sz="2000" dirty="0">
              <a:solidFill>
                <a:schemeClr val="bg1"/>
              </a:solidFill>
              <a:latin typeface="Roboto"/>
              <a:ea typeface="Roboto"/>
              <a:cs typeface="Roboto"/>
              <a:sym typeface="Roboto"/>
            </a:endParaRP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39520" y="705975"/>
            <a:ext cx="7909201" cy="3949623"/>
          </a:xfrm>
        </p:spPr>
        <p:txBody>
          <a:bodyPr/>
          <a:lstStyle/>
          <a:p>
            <a:pPr marL="114300" indent="0" algn="just">
              <a:lnSpc>
                <a:spcPct val="150000"/>
              </a:lnSpc>
              <a:spcAft>
                <a:spcPts val="1200"/>
              </a:spcAft>
              <a:buNone/>
            </a:pPr>
            <a:r>
              <a:rPr lang="en-US" dirty="0" smtClean="0">
                <a:solidFill>
                  <a:schemeClr val="tx1"/>
                </a:solidFill>
                <a:latin typeface="Roboto" panose="020B0604020202020204" charset="0"/>
                <a:ea typeface="Roboto" panose="020B0604020202020204" charset="0"/>
              </a:rPr>
              <a:t>	When there is an if statement inside another if statement then it is called the nested if statement</a:t>
            </a:r>
          </a:p>
          <a:p>
            <a:pPr marL="114300" indent="0" algn="just">
              <a:lnSpc>
                <a:spcPct val="150000"/>
              </a:lnSpc>
              <a:spcAft>
                <a:spcPts val="1200"/>
              </a:spcAft>
              <a:buNone/>
            </a:pPr>
            <a:endParaRPr lang="en-IN" b="1" dirty="0" smtClean="0">
              <a:solidFill>
                <a:schemeClr val="tx1"/>
              </a:solidFill>
              <a:latin typeface="Roboto" panose="020B0604020202020204" charset="0"/>
              <a:ea typeface="Roboto" panose="020B0604020202020204" charset="0"/>
            </a:endParaRPr>
          </a:p>
          <a:p>
            <a:pPr marL="114300" indent="0" algn="just">
              <a:lnSpc>
                <a:spcPct val="150000"/>
              </a:lnSpc>
              <a:spcAft>
                <a:spcPts val="1200"/>
              </a:spcAft>
              <a:buNone/>
            </a:pPr>
            <a:endParaRPr lang="en-IN" b="1" dirty="0">
              <a:solidFill>
                <a:schemeClr val="tx1"/>
              </a:solidFill>
              <a:latin typeface="Roboto" panose="020B0604020202020204" charset="0"/>
              <a:ea typeface="Roboto" panose="020B0604020202020204" charset="0"/>
            </a:endParaRPr>
          </a:p>
        </p:txBody>
      </p:sp>
      <p:sp>
        <p:nvSpPr>
          <p:cNvPr id="2" name="Rectangle 1"/>
          <p:cNvSpPr/>
          <p:nvPr/>
        </p:nvSpPr>
        <p:spPr>
          <a:xfrm>
            <a:off x="9568960" y="0"/>
            <a:ext cx="144000" cy="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4" name="Table 3"/>
          <p:cNvGraphicFramePr>
            <a:graphicFrameLocks noGrp="1"/>
          </p:cNvGraphicFramePr>
          <p:nvPr>
            <p:extLst>
              <p:ext uri="{D42A27DB-BD31-4B8C-83A1-F6EECF244321}">
                <p14:modId xmlns:p14="http://schemas.microsoft.com/office/powerpoint/2010/main" val="4011041967"/>
              </p:ext>
            </p:extLst>
          </p:nvPr>
        </p:nvGraphicFramePr>
        <p:xfrm>
          <a:off x="2989634" y="2223243"/>
          <a:ext cx="3164732" cy="1584960"/>
        </p:xfrm>
        <a:graphic>
          <a:graphicData uri="http://schemas.openxmlformats.org/drawingml/2006/table">
            <a:tbl>
              <a:tblPr firstRow="1" bandRow="1">
                <a:tableStyleId>{5940675A-B579-460E-94D1-54222C63F5DA}</a:tableStyleId>
              </a:tblPr>
              <a:tblGrid>
                <a:gridCol w="3164732"/>
              </a:tblGrid>
              <a:tr h="370840">
                <a:tc>
                  <a:txBody>
                    <a:bodyPr/>
                    <a:lstStyle/>
                    <a:p>
                      <a:r>
                        <a:rPr lang="en-IN" dirty="0" smtClean="0">
                          <a:latin typeface="Consolas" panose="020B0609020204030204" pitchFamily="49" charset="0"/>
                          <a:ea typeface="Roboto" panose="020B0604020202020204" charset="0"/>
                        </a:rPr>
                        <a:t>if (condition_1) {</a:t>
                      </a:r>
                    </a:p>
                    <a:p>
                      <a:r>
                        <a:rPr lang="en-IN" dirty="0" smtClean="0">
                          <a:latin typeface="Consolas" panose="020B0609020204030204" pitchFamily="49" charset="0"/>
                          <a:ea typeface="Roboto" panose="020B0604020202020204" charset="0"/>
                        </a:rPr>
                        <a:t>    Statement1(s);</a:t>
                      </a:r>
                    </a:p>
                    <a:p>
                      <a:endParaRPr lang="en-IN" dirty="0" smtClean="0">
                        <a:latin typeface="Consolas" panose="020B0609020204030204" pitchFamily="49" charset="0"/>
                        <a:ea typeface="Roboto" panose="020B0604020202020204" charset="0"/>
                      </a:endParaRPr>
                    </a:p>
                    <a:p>
                      <a:r>
                        <a:rPr lang="en-IN" dirty="0" smtClean="0">
                          <a:latin typeface="Consolas" panose="020B0609020204030204" pitchFamily="49" charset="0"/>
                          <a:ea typeface="Roboto" panose="020B0604020202020204" charset="0"/>
                        </a:rPr>
                        <a:t>    if (condition_2) {</a:t>
                      </a:r>
                    </a:p>
                    <a:p>
                      <a:r>
                        <a:rPr lang="en-IN" dirty="0" smtClean="0">
                          <a:latin typeface="Consolas" panose="020B0609020204030204" pitchFamily="49" charset="0"/>
                          <a:ea typeface="Roboto" panose="020B0604020202020204" charset="0"/>
                        </a:rPr>
                        <a:t>        Statement2(s);</a:t>
                      </a:r>
                    </a:p>
                    <a:p>
                      <a:r>
                        <a:rPr lang="en-IN" dirty="0" smtClean="0">
                          <a:latin typeface="Consolas" panose="020B0609020204030204" pitchFamily="49" charset="0"/>
                          <a:ea typeface="Roboto" panose="020B0604020202020204" charset="0"/>
                        </a:rPr>
                        <a:t>    }</a:t>
                      </a:r>
                    </a:p>
                    <a:p>
                      <a:r>
                        <a:rPr lang="en-IN" dirty="0" smtClean="0">
                          <a:latin typeface="Consolas" panose="020B0609020204030204" pitchFamily="49" charset="0"/>
                          <a:ea typeface="Roboto" panose="020B0604020202020204" charset="0"/>
                        </a:rPr>
                        <a:t>}</a:t>
                      </a:r>
                      <a:endParaRPr lang="en-US" dirty="0">
                        <a:latin typeface="Consolas" panose="020B0609020204030204" pitchFamily="49" charset="0"/>
                        <a:ea typeface="Roboto" panose="020B0604020202020204" charset="0"/>
                      </a:endParaRPr>
                    </a:p>
                  </a:txBody>
                  <a:tcPr/>
                </a:tc>
              </a:tr>
            </a:tbl>
          </a:graphicData>
        </a:graphic>
      </p:graphicFrame>
      <p:pic>
        <p:nvPicPr>
          <p:cNvPr id="9" name="Google Shape;56;p14"/>
          <p:cNvPicPr preferRelativeResize="0"/>
          <p:nvPr/>
        </p:nvPicPr>
        <p:blipFill rotWithShape="1">
          <a:blip r:embed="rId3">
            <a:alphaModFix/>
          </a:blip>
          <a:srcRect l="41241" t="9528" r="-23988" b="51129"/>
          <a:stretch/>
        </p:blipFill>
        <p:spPr>
          <a:xfrm>
            <a:off x="0" y="4538830"/>
            <a:ext cx="2512194" cy="600547"/>
          </a:xfrm>
          <a:prstGeom prst="rect">
            <a:avLst/>
          </a:prstGeom>
          <a:noFill/>
          <a:ln>
            <a:noFill/>
          </a:ln>
        </p:spPr>
      </p:pic>
      <p:pic>
        <p:nvPicPr>
          <p:cNvPr id="10" name="Google Shape;57;p14"/>
          <p:cNvPicPr preferRelativeResize="0"/>
          <p:nvPr/>
        </p:nvPicPr>
        <p:blipFill rotWithShape="1">
          <a:blip r:embed="rId4">
            <a:alphaModFix/>
          </a:blip>
          <a:srcRect r="60689"/>
          <a:stretch/>
        </p:blipFill>
        <p:spPr>
          <a:xfrm>
            <a:off x="8603372" y="79410"/>
            <a:ext cx="481263" cy="518160"/>
          </a:xfrm>
          <a:prstGeom prst="rect">
            <a:avLst/>
          </a:prstGeom>
          <a:noFill/>
          <a:ln>
            <a:noFill/>
          </a:ln>
        </p:spPr>
      </p:pic>
      <p:sp>
        <p:nvSpPr>
          <p:cNvPr id="11"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1;p15"/>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r>
              <a:rPr lang="en-US" sz="1600" b="1" dirty="0" smtClean="0">
                <a:solidFill>
                  <a:schemeClr val="bg1"/>
                </a:solidFill>
                <a:latin typeface="Roboto" panose="020B0604020202020204" charset="0"/>
                <a:ea typeface="Roboto" panose="020B0604020202020204" charset="0"/>
              </a:rPr>
              <a:t>NESTED </a:t>
            </a:r>
            <a:r>
              <a:rPr lang="en-IN" sz="1600" b="1" dirty="0" smtClean="0">
                <a:solidFill>
                  <a:schemeClr val="bg1"/>
                </a:solidFill>
                <a:latin typeface="Roboto" panose="020B0604020202020204" charset="0"/>
                <a:ea typeface="Roboto" panose="020B0604020202020204" charset="0"/>
              </a:rPr>
              <a:t>IF  STATEMENT</a:t>
            </a:r>
            <a:endParaRPr lang="en-GB" sz="1600" dirty="0">
              <a:solidFill>
                <a:schemeClr val="bg1"/>
              </a:solidFill>
              <a:latin typeface="Roboto" pitchFamily="2" charset="0"/>
              <a:ea typeface="Roboto" pitchFamily="2" charset="0"/>
            </a:endParaRPr>
          </a:p>
        </p:txBody>
      </p:sp>
    </p:spTree>
    <p:extLst>
      <p:ext uri="{BB962C8B-B14F-4D97-AF65-F5344CB8AC3E}">
        <p14:creationId xmlns:p14="http://schemas.microsoft.com/office/powerpoint/2010/main" val="782576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1" name="Google Shape;71;p15"/>
          <p:cNvSpPr txBox="1"/>
          <p:nvPr/>
        </p:nvSpPr>
        <p:spPr>
          <a:xfrm>
            <a:off x="4975200" y="4420628"/>
            <a:ext cx="3934800" cy="475200"/>
          </a:xfrm>
          <a:prstGeom prst="rect">
            <a:avLst/>
          </a:prstGeom>
          <a:noFill/>
          <a:ln>
            <a:noFill/>
          </a:ln>
        </p:spPr>
        <p:txBody>
          <a:bodyPr spcFirstLastPara="1" wrap="square" lIns="0" tIns="0" rIns="0" bIns="0" anchor="ctr" anchorCtr="0">
            <a:noAutofit/>
          </a:bodyPr>
          <a:lstStyle/>
          <a:p>
            <a:pPr lvl="0" algn="ctr"/>
            <a:r>
              <a:rPr lang="en-GB" sz="2000" dirty="0" smtClean="0">
                <a:solidFill>
                  <a:schemeClr val="bg1"/>
                </a:solidFill>
                <a:latin typeface="Roboto"/>
                <a:ea typeface="Roboto"/>
                <a:cs typeface="Roboto"/>
                <a:sym typeface="Roboto"/>
              </a:rPr>
              <a:t>NESTED IF</a:t>
            </a:r>
            <a:endParaRPr lang="en-GB" sz="2000" dirty="0">
              <a:solidFill>
                <a:schemeClr val="bg1"/>
              </a:solidFill>
              <a:latin typeface="Roboto"/>
              <a:ea typeface="Roboto"/>
              <a:cs typeface="Roboto"/>
              <a:sym typeface="Roboto"/>
            </a:endParaRP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39520" y="715500"/>
            <a:ext cx="7909201" cy="3949623"/>
          </a:xfrm>
        </p:spPr>
        <p:txBody>
          <a:bodyPr/>
          <a:lstStyle/>
          <a:p>
            <a:pPr marL="114300" indent="0" algn="just">
              <a:lnSpc>
                <a:spcPct val="150000"/>
              </a:lnSpc>
              <a:spcAft>
                <a:spcPts val="1200"/>
              </a:spcAft>
              <a:buNone/>
            </a:pPr>
            <a:r>
              <a:rPr lang="en-US" dirty="0" smtClean="0">
                <a:solidFill>
                  <a:schemeClr val="tx1"/>
                </a:solidFill>
                <a:latin typeface="Roboto" panose="020B0604020202020204" charset="0"/>
                <a:ea typeface="Roboto" panose="020B0604020202020204" charset="0"/>
              </a:rPr>
              <a:t>	Statement1 would execute if the condition1 is true. Statement2 would only execute if both the conditions( condition1 and condition2) are true</a:t>
            </a:r>
            <a:endParaRPr lang="en-IN" b="1" dirty="0" smtClean="0">
              <a:solidFill>
                <a:schemeClr val="tx1"/>
              </a:solidFill>
              <a:latin typeface="Roboto" panose="020B0604020202020204" charset="0"/>
              <a:ea typeface="Roboto" panose="020B0604020202020204" charset="0"/>
            </a:endParaRPr>
          </a:p>
          <a:p>
            <a:pPr marL="114300" indent="0" algn="just">
              <a:lnSpc>
                <a:spcPct val="150000"/>
              </a:lnSpc>
              <a:spcAft>
                <a:spcPts val="1200"/>
              </a:spcAft>
              <a:buNone/>
            </a:pPr>
            <a:endParaRPr lang="en-IN" b="1" dirty="0">
              <a:solidFill>
                <a:schemeClr val="tx1"/>
              </a:solidFill>
              <a:latin typeface="Roboto" panose="020B0604020202020204" charset="0"/>
              <a:ea typeface="Roboto" panose="020B0604020202020204" charset="0"/>
            </a:endParaRPr>
          </a:p>
        </p:txBody>
      </p:sp>
      <p:sp>
        <p:nvSpPr>
          <p:cNvPr id="2" name="Rectangle 1"/>
          <p:cNvSpPr/>
          <p:nvPr/>
        </p:nvSpPr>
        <p:spPr>
          <a:xfrm>
            <a:off x="9568960" y="0"/>
            <a:ext cx="144000" cy="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Google Shape;56;p14"/>
          <p:cNvPicPr preferRelativeResize="0"/>
          <p:nvPr/>
        </p:nvPicPr>
        <p:blipFill rotWithShape="1">
          <a:blip r:embed="rId3">
            <a:alphaModFix/>
          </a:blip>
          <a:srcRect l="41241" t="9528" r="-23988" b="51129"/>
          <a:stretch/>
        </p:blipFill>
        <p:spPr>
          <a:xfrm>
            <a:off x="0" y="4538830"/>
            <a:ext cx="2512194" cy="600547"/>
          </a:xfrm>
          <a:prstGeom prst="rect">
            <a:avLst/>
          </a:prstGeom>
          <a:noFill/>
          <a:ln>
            <a:noFill/>
          </a:ln>
        </p:spPr>
      </p:pic>
      <p:pic>
        <p:nvPicPr>
          <p:cNvPr id="10" name="Google Shape;57;p14"/>
          <p:cNvPicPr preferRelativeResize="0"/>
          <p:nvPr/>
        </p:nvPicPr>
        <p:blipFill rotWithShape="1">
          <a:blip r:embed="rId4">
            <a:alphaModFix/>
          </a:blip>
          <a:srcRect r="60689"/>
          <a:stretch/>
        </p:blipFill>
        <p:spPr>
          <a:xfrm>
            <a:off x="8603372" y="79410"/>
            <a:ext cx="481263" cy="518160"/>
          </a:xfrm>
          <a:prstGeom prst="rect">
            <a:avLst/>
          </a:prstGeom>
          <a:noFill/>
          <a:ln>
            <a:noFill/>
          </a:ln>
        </p:spPr>
      </p:pic>
      <p:sp>
        <p:nvSpPr>
          <p:cNvPr id="11"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1;p15"/>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r>
              <a:rPr lang="en-US" sz="1600" b="1" dirty="0" smtClean="0">
                <a:solidFill>
                  <a:schemeClr val="bg1"/>
                </a:solidFill>
                <a:latin typeface="Roboto" panose="020B0604020202020204" charset="0"/>
                <a:ea typeface="Roboto" panose="020B0604020202020204" charset="0"/>
              </a:rPr>
              <a:t>NESTED </a:t>
            </a:r>
            <a:r>
              <a:rPr lang="en-IN" sz="1600" b="1" dirty="0" smtClean="0">
                <a:solidFill>
                  <a:schemeClr val="bg1"/>
                </a:solidFill>
                <a:latin typeface="Roboto" panose="020B0604020202020204" charset="0"/>
                <a:ea typeface="Roboto" panose="020B0604020202020204" charset="0"/>
              </a:rPr>
              <a:t>IF  STATEMENT</a:t>
            </a:r>
            <a:endParaRPr lang="en-GB" sz="1600" dirty="0">
              <a:solidFill>
                <a:schemeClr val="bg1"/>
              </a:solidFill>
              <a:latin typeface="Roboto" pitchFamily="2" charset="0"/>
              <a:ea typeface="Roboto" pitchFamily="2" charset="0"/>
            </a:endParaRPr>
          </a:p>
        </p:txBody>
      </p:sp>
    </p:spTree>
    <p:extLst>
      <p:ext uri="{BB962C8B-B14F-4D97-AF65-F5344CB8AC3E}">
        <p14:creationId xmlns:p14="http://schemas.microsoft.com/office/powerpoint/2010/main" val="782576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1" name="Google Shape;71;p15"/>
          <p:cNvSpPr txBox="1"/>
          <p:nvPr/>
        </p:nvSpPr>
        <p:spPr>
          <a:xfrm>
            <a:off x="4975200" y="4420628"/>
            <a:ext cx="3934800" cy="475200"/>
          </a:xfrm>
          <a:prstGeom prst="rect">
            <a:avLst/>
          </a:prstGeom>
          <a:noFill/>
          <a:ln>
            <a:noFill/>
          </a:ln>
        </p:spPr>
        <p:txBody>
          <a:bodyPr spcFirstLastPara="1" wrap="square" lIns="0" tIns="0" rIns="0" bIns="0" anchor="ctr" anchorCtr="0">
            <a:noAutofit/>
          </a:bodyPr>
          <a:lstStyle/>
          <a:p>
            <a:pPr lvl="0" algn="ctr"/>
            <a:r>
              <a:rPr lang="en-GB" sz="2000" dirty="0" smtClean="0">
                <a:solidFill>
                  <a:schemeClr val="bg1"/>
                </a:solidFill>
                <a:latin typeface="Roboto"/>
                <a:ea typeface="Roboto"/>
                <a:cs typeface="Roboto"/>
                <a:sym typeface="Roboto"/>
              </a:rPr>
              <a:t>SWITCH STATEMENT</a:t>
            </a:r>
            <a:endParaRPr lang="en-GB" sz="2000" dirty="0">
              <a:solidFill>
                <a:schemeClr val="bg1"/>
              </a:solidFill>
              <a:latin typeface="Roboto"/>
              <a:ea typeface="Roboto"/>
              <a:cs typeface="Roboto"/>
              <a:sym typeface="Roboto"/>
            </a:endParaRP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39520" y="714205"/>
            <a:ext cx="7909201" cy="3949623"/>
          </a:xfrm>
        </p:spPr>
        <p:txBody>
          <a:bodyPr/>
          <a:lstStyle/>
          <a:p>
            <a:pPr marL="114300" indent="0" algn="just">
              <a:lnSpc>
                <a:spcPct val="150000"/>
              </a:lnSpc>
              <a:spcAft>
                <a:spcPts val="1200"/>
              </a:spcAft>
              <a:buNone/>
            </a:pPr>
            <a:r>
              <a:rPr lang="en-US" dirty="0" smtClean="0">
                <a:solidFill>
                  <a:schemeClr val="tx1"/>
                </a:solidFill>
                <a:latin typeface="Roboto" panose="020B0604020202020204" charset="0"/>
                <a:ea typeface="Roboto" panose="020B0604020202020204" charset="0"/>
              </a:rPr>
              <a:t>	Switch </a:t>
            </a:r>
            <a:r>
              <a:rPr lang="en-US" dirty="0">
                <a:solidFill>
                  <a:schemeClr val="tx1"/>
                </a:solidFill>
                <a:latin typeface="Roboto" panose="020B0604020202020204" charset="0"/>
                <a:ea typeface="Roboto" panose="020B0604020202020204" charset="0"/>
              </a:rPr>
              <a:t>case statement is used when we have number of options (or choices) and we may need to perform a different task for each </a:t>
            </a:r>
            <a:r>
              <a:rPr lang="en-US" dirty="0" smtClean="0">
                <a:solidFill>
                  <a:schemeClr val="tx1"/>
                </a:solidFill>
                <a:latin typeface="Roboto" panose="020B0604020202020204" charset="0"/>
                <a:ea typeface="Roboto" panose="020B0604020202020204" charset="0"/>
              </a:rPr>
              <a:t>choice</a:t>
            </a:r>
          </a:p>
          <a:p>
            <a:pPr marL="114300" indent="0" algn="just">
              <a:lnSpc>
                <a:spcPct val="150000"/>
              </a:lnSpc>
              <a:spcAft>
                <a:spcPts val="1200"/>
              </a:spcAft>
              <a:buNone/>
            </a:pPr>
            <a:endParaRPr lang="en-US" dirty="0">
              <a:solidFill>
                <a:schemeClr val="tx1"/>
              </a:solidFill>
              <a:latin typeface="Roboto" panose="020B0604020202020204" charset="0"/>
              <a:ea typeface="Roboto" panose="020B0604020202020204" charset="0"/>
            </a:endParaRPr>
          </a:p>
          <a:p>
            <a:pPr marL="114300" indent="0" algn="just">
              <a:lnSpc>
                <a:spcPct val="150000"/>
              </a:lnSpc>
              <a:spcAft>
                <a:spcPts val="1200"/>
              </a:spcAft>
              <a:buNone/>
            </a:pPr>
            <a:endParaRPr lang="en-US" dirty="0" smtClean="0">
              <a:solidFill>
                <a:schemeClr val="tx1"/>
              </a:solidFill>
              <a:latin typeface="Roboto" panose="020B0604020202020204" charset="0"/>
              <a:ea typeface="Roboto" panose="020B0604020202020204" charset="0"/>
            </a:endParaRPr>
          </a:p>
          <a:p>
            <a:pPr marL="114300" indent="0" algn="just">
              <a:lnSpc>
                <a:spcPct val="150000"/>
              </a:lnSpc>
              <a:spcAft>
                <a:spcPts val="1200"/>
              </a:spcAft>
              <a:buNone/>
            </a:pPr>
            <a:endParaRPr lang="en-US" dirty="0" smtClean="0">
              <a:latin typeface="Roboto" panose="020B0604020202020204" charset="0"/>
              <a:ea typeface="Roboto" panose="020B0604020202020204" charset="0"/>
            </a:endParaRPr>
          </a:p>
          <a:p>
            <a:pPr marL="114300" indent="0" algn="just">
              <a:lnSpc>
                <a:spcPct val="150000"/>
              </a:lnSpc>
              <a:spcAft>
                <a:spcPts val="1200"/>
              </a:spcAft>
              <a:buNone/>
            </a:pPr>
            <a:endParaRPr lang="en-US" dirty="0" smtClean="0">
              <a:solidFill>
                <a:schemeClr val="tx1"/>
              </a:solidFill>
              <a:latin typeface="Roboto" panose="020B0604020202020204" charset="0"/>
              <a:ea typeface="Roboto" panose="020B0604020202020204" charset="0"/>
            </a:endParaRPr>
          </a:p>
        </p:txBody>
      </p:sp>
      <p:sp>
        <p:nvSpPr>
          <p:cNvPr id="2" name="Rectangle 1"/>
          <p:cNvSpPr/>
          <p:nvPr/>
        </p:nvSpPr>
        <p:spPr>
          <a:xfrm>
            <a:off x="9568960" y="0"/>
            <a:ext cx="144000" cy="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Google Shape;56;p14"/>
          <p:cNvPicPr preferRelativeResize="0"/>
          <p:nvPr/>
        </p:nvPicPr>
        <p:blipFill rotWithShape="1">
          <a:blip r:embed="rId3">
            <a:alphaModFix/>
          </a:blip>
          <a:srcRect l="41241" t="9528" r="-23988" b="51129"/>
          <a:stretch/>
        </p:blipFill>
        <p:spPr>
          <a:xfrm>
            <a:off x="0" y="4538830"/>
            <a:ext cx="2512194" cy="600547"/>
          </a:xfrm>
          <a:prstGeom prst="rect">
            <a:avLst/>
          </a:prstGeom>
          <a:noFill/>
          <a:ln>
            <a:noFill/>
          </a:ln>
        </p:spPr>
      </p:pic>
      <p:pic>
        <p:nvPicPr>
          <p:cNvPr id="10" name="Google Shape;57;p14"/>
          <p:cNvPicPr preferRelativeResize="0"/>
          <p:nvPr/>
        </p:nvPicPr>
        <p:blipFill rotWithShape="1">
          <a:blip r:embed="rId4">
            <a:alphaModFix/>
          </a:blip>
          <a:srcRect r="60689"/>
          <a:stretch/>
        </p:blipFill>
        <p:spPr>
          <a:xfrm>
            <a:off x="8603372" y="79410"/>
            <a:ext cx="481263" cy="518160"/>
          </a:xfrm>
          <a:prstGeom prst="rect">
            <a:avLst/>
          </a:prstGeom>
          <a:noFill/>
          <a:ln>
            <a:noFill/>
          </a:ln>
        </p:spPr>
      </p:pic>
      <p:sp>
        <p:nvSpPr>
          <p:cNvPr id="11"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1;p15"/>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r>
              <a:rPr lang="en-US" sz="1600" b="1" dirty="0" smtClean="0">
                <a:solidFill>
                  <a:schemeClr val="bg1"/>
                </a:solidFill>
                <a:latin typeface="Roboto" panose="020B0604020202020204" charset="0"/>
                <a:ea typeface="Roboto" panose="020B0604020202020204" charset="0"/>
              </a:rPr>
              <a:t>SWITCH CASE </a:t>
            </a:r>
            <a:r>
              <a:rPr lang="en-IN" sz="1600" b="1" dirty="0" smtClean="0">
                <a:solidFill>
                  <a:schemeClr val="bg1"/>
                </a:solidFill>
                <a:latin typeface="Roboto" panose="020B0604020202020204" charset="0"/>
                <a:ea typeface="Roboto" panose="020B0604020202020204" charset="0"/>
              </a:rPr>
              <a:t>STATEMENT</a:t>
            </a:r>
            <a:endParaRPr lang="en-GB" sz="1600" dirty="0">
              <a:solidFill>
                <a:schemeClr val="bg1"/>
              </a:solidFill>
              <a:latin typeface="Roboto" pitchFamily="2" charset="0"/>
              <a:ea typeface="Roboto" pitchFamily="2" charset="0"/>
            </a:endParaRPr>
          </a:p>
        </p:txBody>
      </p:sp>
    </p:spTree>
    <p:extLst>
      <p:ext uri="{BB962C8B-B14F-4D97-AF65-F5344CB8AC3E}">
        <p14:creationId xmlns:p14="http://schemas.microsoft.com/office/powerpoint/2010/main" val="37235489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39520" y="714205"/>
            <a:ext cx="7909201" cy="3949623"/>
          </a:xfrm>
        </p:spPr>
        <p:txBody>
          <a:bodyPr/>
          <a:lstStyle/>
          <a:p>
            <a:pPr marL="114300" indent="0" algn="just">
              <a:lnSpc>
                <a:spcPct val="150000"/>
              </a:lnSpc>
              <a:spcAft>
                <a:spcPts val="1200"/>
              </a:spcAft>
              <a:buNone/>
            </a:pPr>
            <a:r>
              <a:rPr lang="en-US" dirty="0" smtClean="0">
                <a:solidFill>
                  <a:schemeClr val="tx1"/>
                </a:solidFill>
                <a:latin typeface="Roboto" panose="020B0604020202020204" charset="0"/>
                <a:ea typeface="Roboto" panose="020B0604020202020204" charset="0"/>
              </a:rPr>
              <a:t>The </a:t>
            </a:r>
            <a:r>
              <a:rPr lang="en-US" dirty="0">
                <a:solidFill>
                  <a:schemeClr val="tx1"/>
                </a:solidFill>
                <a:latin typeface="Roboto" panose="020B0604020202020204" charset="0"/>
                <a:ea typeface="Roboto" panose="020B0604020202020204" charset="0"/>
              </a:rPr>
              <a:t>syntax of Switch case statement looks like this </a:t>
            </a:r>
            <a:endParaRPr lang="en-US" dirty="0" smtClean="0">
              <a:solidFill>
                <a:schemeClr val="tx1"/>
              </a:solidFill>
              <a:latin typeface="Roboto" panose="020B0604020202020204" charset="0"/>
              <a:ea typeface="Roboto" panose="020B0604020202020204" charset="0"/>
            </a:endParaRPr>
          </a:p>
          <a:p>
            <a:pPr marL="114300" indent="0" algn="just">
              <a:lnSpc>
                <a:spcPct val="150000"/>
              </a:lnSpc>
              <a:spcAft>
                <a:spcPts val="1200"/>
              </a:spcAft>
              <a:buNone/>
            </a:pPr>
            <a:endParaRPr lang="en-US" dirty="0">
              <a:solidFill>
                <a:schemeClr val="tx1"/>
              </a:solidFill>
              <a:latin typeface="Roboto" panose="020B0604020202020204" charset="0"/>
              <a:ea typeface="Roboto" panose="020B0604020202020204" charset="0"/>
            </a:endParaRPr>
          </a:p>
          <a:p>
            <a:pPr marL="114300" indent="0" algn="just">
              <a:lnSpc>
                <a:spcPct val="150000"/>
              </a:lnSpc>
              <a:spcAft>
                <a:spcPts val="1200"/>
              </a:spcAft>
              <a:buNone/>
            </a:pPr>
            <a:endParaRPr lang="en-US" dirty="0" smtClean="0">
              <a:solidFill>
                <a:schemeClr val="tx1"/>
              </a:solidFill>
              <a:latin typeface="Roboto" panose="020B0604020202020204" charset="0"/>
              <a:ea typeface="Roboto" panose="020B0604020202020204" charset="0"/>
            </a:endParaRPr>
          </a:p>
          <a:p>
            <a:pPr marL="114300" indent="0" algn="just">
              <a:lnSpc>
                <a:spcPct val="150000"/>
              </a:lnSpc>
              <a:spcAft>
                <a:spcPts val="1200"/>
              </a:spcAft>
              <a:buNone/>
            </a:pPr>
            <a:endParaRPr lang="en-US" dirty="0" smtClean="0">
              <a:latin typeface="Roboto" panose="020B0604020202020204" charset="0"/>
              <a:ea typeface="Roboto" panose="020B0604020202020204" charset="0"/>
            </a:endParaRPr>
          </a:p>
          <a:p>
            <a:pPr marL="114300" indent="0" algn="just">
              <a:lnSpc>
                <a:spcPct val="150000"/>
              </a:lnSpc>
              <a:spcAft>
                <a:spcPts val="1200"/>
              </a:spcAft>
              <a:buNone/>
            </a:pPr>
            <a:endParaRPr lang="en-US" dirty="0" smtClean="0">
              <a:solidFill>
                <a:schemeClr val="tx1"/>
              </a:solidFill>
              <a:latin typeface="Roboto" panose="020B0604020202020204" charset="0"/>
              <a:ea typeface="Roboto" panose="020B0604020202020204" charset="0"/>
            </a:endParaRPr>
          </a:p>
        </p:txBody>
      </p:sp>
      <p:sp>
        <p:nvSpPr>
          <p:cNvPr id="2" name="Rectangle 1"/>
          <p:cNvSpPr/>
          <p:nvPr/>
        </p:nvSpPr>
        <p:spPr>
          <a:xfrm>
            <a:off x="9568960" y="0"/>
            <a:ext cx="144000" cy="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4" name="Table 3"/>
          <p:cNvGraphicFramePr>
            <a:graphicFrameLocks noGrp="1"/>
          </p:cNvGraphicFramePr>
          <p:nvPr>
            <p:extLst>
              <p:ext uri="{D42A27DB-BD31-4B8C-83A1-F6EECF244321}">
                <p14:modId xmlns:p14="http://schemas.microsoft.com/office/powerpoint/2010/main" val="1365317635"/>
              </p:ext>
            </p:extLst>
          </p:nvPr>
        </p:nvGraphicFramePr>
        <p:xfrm>
          <a:off x="2267480" y="1339215"/>
          <a:ext cx="4609040" cy="2438400"/>
        </p:xfrm>
        <a:graphic>
          <a:graphicData uri="http://schemas.openxmlformats.org/drawingml/2006/table">
            <a:tbl>
              <a:tblPr firstRow="1" bandRow="1">
                <a:tableStyleId>{5940675A-B579-460E-94D1-54222C63F5DA}</a:tableStyleId>
              </a:tblPr>
              <a:tblGrid>
                <a:gridCol w="4609040"/>
              </a:tblGrid>
              <a:tr h="2383971">
                <a:tc>
                  <a:txBody>
                    <a:bodyPr/>
                    <a:lstStyle/>
                    <a:p>
                      <a:r>
                        <a:rPr lang="en-US" dirty="0" smtClean="0">
                          <a:latin typeface="Consolas" panose="020B0609020204030204" pitchFamily="49" charset="0"/>
                        </a:rPr>
                        <a:t>switch (variable or an integer expression) {</a:t>
                      </a:r>
                    </a:p>
                    <a:p>
                      <a:r>
                        <a:rPr lang="en-US" dirty="0" smtClean="0">
                          <a:latin typeface="Consolas" panose="020B0609020204030204" pitchFamily="49" charset="0"/>
                        </a:rPr>
                        <a:t>    case constant:</a:t>
                      </a:r>
                    </a:p>
                    <a:p>
                      <a:r>
                        <a:rPr lang="en-US" dirty="0" smtClean="0">
                          <a:latin typeface="Consolas" panose="020B0609020204030204" pitchFamily="49" charset="0"/>
                        </a:rPr>
                        <a:t>        //Java code</a:t>
                      </a:r>
                    </a:p>
                    <a:p>
                      <a:r>
                        <a:rPr lang="en-US" dirty="0" smtClean="0">
                          <a:latin typeface="Consolas" panose="020B0609020204030204" pitchFamily="49" charset="0"/>
                        </a:rPr>
                        <a:t>        ;</a:t>
                      </a:r>
                    </a:p>
                    <a:p>
                      <a:r>
                        <a:rPr lang="en-US" dirty="0" smtClean="0">
                          <a:latin typeface="Consolas" panose="020B0609020204030204" pitchFamily="49" charset="0"/>
                        </a:rPr>
                        <a:t>    case constant:</a:t>
                      </a:r>
                    </a:p>
                    <a:p>
                      <a:r>
                        <a:rPr lang="en-US" dirty="0" smtClean="0">
                          <a:latin typeface="Consolas" panose="020B0609020204030204" pitchFamily="49" charset="0"/>
                        </a:rPr>
                        <a:t>        //Java code</a:t>
                      </a:r>
                    </a:p>
                    <a:p>
                      <a:r>
                        <a:rPr lang="en-US" dirty="0" smtClean="0">
                          <a:latin typeface="Consolas" panose="020B0609020204030204" pitchFamily="49" charset="0"/>
                        </a:rPr>
                        <a:t>        ;</a:t>
                      </a:r>
                    </a:p>
                    <a:p>
                      <a:r>
                        <a:rPr lang="en-US" dirty="0" smtClean="0">
                          <a:latin typeface="Consolas" panose="020B0609020204030204" pitchFamily="49" charset="0"/>
                        </a:rPr>
                        <a:t>    default:</a:t>
                      </a:r>
                    </a:p>
                    <a:p>
                      <a:r>
                        <a:rPr lang="en-US" dirty="0" smtClean="0">
                          <a:latin typeface="Consolas" panose="020B0609020204030204" pitchFamily="49" charset="0"/>
                        </a:rPr>
                        <a:t>        //Java code</a:t>
                      </a:r>
                    </a:p>
                    <a:p>
                      <a:r>
                        <a:rPr lang="en-US" dirty="0" smtClean="0">
                          <a:latin typeface="Consolas" panose="020B0609020204030204" pitchFamily="49" charset="0"/>
                        </a:rPr>
                        <a:t>        ;</a:t>
                      </a:r>
                    </a:p>
                    <a:p>
                      <a:r>
                        <a:rPr lang="en-US" dirty="0" smtClean="0">
                          <a:latin typeface="Consolas" panose="020B0609020204030204" pitchFamily="49" charset="0"/>
                        </a:rPr>
                        <a:t>}</a:t>
                      </a:r>
                      <a:endParaRPr lang="en-US" dirty="0"/>
                    </a:p>
                  </a:txBody>
                  <a:tcPr/>
                </a:tc>
              </a:tr>
            </a:tbl>
          </a:graphicData>
        </a:graphic>
      </p:graphicFrame>
      <p:pic>
        <p:nvPicPr>
          <p:cNvPr id="9" name="Google Shape;56;p14"/>
          <p:cNvPicPr preferRelativeResize="0"/>
          <p:nvPr/>
        </p:nvPicPr>
        <p:blipFill rotWithShape="1">
          <a:blip r:embed="rId3">
            <a:alphaModFix/>
          </a:blip>
          <a:srcRect l="41241" t="9528" r="-23988" b="51129"/>
          <a:stretch/>
        </p:blipFill>
        <p:spPr>
          <a:xfrm>
            <a:off x="0" y="4538830"/>
            <a:ext cx="2512194" cy="600547"/>
          </a:xfrm>
          <a:prstGeom prst="rect">
            <a:avLst/>
          </a:prstGeom>
          <a:noFill/>
          <a:ln>
            <a:noFill/>
          </a:ln>
        </p:spPr>
      </p:pic>
      <p:pic>
        <p:nvPicPr>
          <p:cNvPr id="10" name="Google Shape;57;p14"/>
          <p:cNvPicPr preferRelativeResize="0"/>
          <p:nvPr/>
        </p:nvPicPr>
        <p:blipFill rotWithShape="1">
          <a:blip r:embed="rId4">
            <a:alphaModFix/>
          </a:blip>
          <a:srcRect r="60689"/>
          <a:stretch/>
        </p:blipFill>
        <p:spPr>
          <a:xfrm>
            <a:off x="8603372" y="79410"/>
            <a:ext cx="481263" cy="518160"/>
          </a:xfrm>
          <a:prstGeom prst="rect">
            <a:avLst/>
          </a:prstGeom>
          <a:noFill/>
          <a:ln>
            <a:noFill/>
          </a:ln>
        </p:spPr>
      </p:pic>
      <p:sp>
        <p:nvSpPr>
          <p:cNvPr id="11"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1;p15"/>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r>
              <a:rPr lang="en-US" sz="1600" b="1" dirty="0" smtClean="0">
                <a:solidFill>
                  <a:schemeClr val="bg1"/>
                </a:solidFill>
                <a:latin typeface="Roboto" panose="020B0604020202020204" charset="0"/>
                <a:ea typeface="Roboto" panose="020B0604020202020204" charset="0"/>
              </a:rPr>
              <a:t>SWITCH CASE </a:t>
            </a:r>
            <a:r>
              <a:rPr lang="en-IN" sz="1600" b="1" dirty="0" smtClean="0">
                <a:solidFill>
                  <a:schemeClr val="bg1"/>
                </a:solidFill>
                <a:latin typeface="Roboto" panose="020B0604020202020204" charset="0"/>
                <a:ea typeface="Roboto" panose="020B0604020202020204" charset="0"/>
              </a:rPr>
              <a:t>STATEMENT</a:t>
            </a:r>
            <a:endParaRPr lang="en-GB" sz="1600" dirty="0">
              <a:solidFill>
                <a:schemeClr val="bg1"/>
              </a:solidFill>
              <a:latin typeface="Roboto" pitchFamily="2" charset="0"/>
              <a:ea typeface="Roboto" pitchFamily="2" charset="0"/>
            </a:endParaRPr>
          </a:p>
        </p:txBody>
      </p:sp>
    </p:spTree>
    <p:extLst>
      <p:ext uri="{BB962C8B-B14F-4D97-AF65-F5344CB8AC3E}">
        <p14:creationId xmlns:p14="http://schemas.microsoft.com/office/powerpoint/2010/main" val="37235489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1" name="Google Shape;71;p15"/>
          <p:cNvSpPr txBox="1"/>
          <p:nvPr/>
        </p:nvSpPr>
        <p:spPr>
          <a:xfrm>
            <a:off x="4975200" y="4420628"/>
            <a:ext cx="3934800" cy="475200"/>
          </a:xfrm>
          <a:prstGeom prst="rect">
            <a:avLst/>
          </a:prstGeom>
          <a:noFill/>
          <a:ln>
            <a:noFill/>
          </a:ln>
        </p:spPr>
        <p:txBody>
          <a:bodyPr spcFirstLastPara="1" wrap="square" lIns="0" tIns="0" rIns="0" bIns="0" anchor="ctr" anchorCtr="0">
            <a:noAutofit/>
          </a:bodyPr>
          <a:lstStyle/>
          <a:p>
            <a:pPr lvl="0" algn="ctr"/>
            <a:r>
              <a:rPr lang="en-GB" sz="2000" dirty="0" smtClean="0">
                <a:solidFill>
                  <a:schemeClr val="bg1"/>
                </a:solidFill>
                <a:latin typeface="Roboto"/>
                <a:ea typeface="Roboto"/>
                <a:cs typeface="Roboto"/>
                <a:sym typeface="Roboto"/>
              </a:rPr>
              <a:t>A KEY NOTE</a:t>
            </a:r>
            <a:endParaRPr lang="en-GB" sz="2000" dirty="0">
              <a:solidFill>
                <a:schemeClr val="bg1"/>
              </a:solidFill>
              <a:latin typeface="Roboto"/>
              <a:ea typeface="Roboto"/>
              <a:cs typeface="Roboto"/>
              <a:sym typeface="Roboto"/>
            </a:endParaRP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234000" y="709655"/>
            <a:ext cx="7909201" cy="3949623"/>
          </a:xfrm>
        </p:spPr>
        <p:txBody>
          <a:bodyPr/>
          <a:lstStyle/>
          <a:p>
            <a:pPr marL="114300" indent="0" algn="just">
              <a:lnSpc>
                <a:spcPct val="150000"/>
              </a:lnSpc>
              <a:spcAft>
                <a:spcPts val="1200"/>
              </a:spcAft>
              <a:buClrTx/>
              <a:buFont typeface="Courier New" pitchFamily="49" charset="0"/>
              <a:buChar char="o"/>
            </a:pPr>
            <a:r>
              <a:rPr lang="en-US" b="1" dirty="0" smtClean="0">
                <a:solidFill>
                  <a:schemeClr val="tx1"/>
                </a:solidFill>
                <a:latin typeface="Roboto" panose="020B0604020202020204" charset="0"/>
                <a:ea typeface="Roboto" panose="020B0604020202020204" charset="0"/>
              </a:rPr>
              <a:t>    </a:t>
            </a:r>
            <a:r>
              <a:rPr lang="en-US" dirty="0" smtClean="0">
                <a:solidFill>
                  <a:schemeClr val="tx1"/>
                </a:solidFill>
                <a:latin typeface="Roboto" panose="020B0604020202020204" charset="0"/>
                <a:ea typeface="Roboto" panose="020B0604020202020204" charset="0"/>
              </a:rPr>
              <a:t>Break </a:t>
            </a:r>
            <a:r>
              <a:rPr lang="en-US" dirty="0">
                <a:solidFill>
                  <a:schemeClr val="tx1"/>
                </a:solidFill>
                <a:latin typeface="Roboto" panose="020B0604020202020204" charset="0"/>
                <a:ea typeface="Roboto" panose="020B0604020202020204" charset="0"/>
              </a:rPr>
              <a:t>statement is optional in switch case but you would use it almost </a:t>
            </a:r>
            <a:r>
              <a:rPr lang="en-US" dirty="0" smtClean="0">
                <a:solidFill>
                  <a:schemeClr val="tx1"/>
                </a:solidFill>
                <a:latin typeface="Roboto" panose="020B0604020202020204" charset="0"/>
                <a:ea typeface="Roboto" panose="020B0604020202020204" charset="0"/>
              </a:rPr>
              <a:t>                                            every time </a:t>
            </a:r>
            <a:r>
              <a:rPr lang="en-US" dirty="0">
                <a:solidFill>
                  <a:schemeClr val="tx1"/>
                </a:solidFill>
                <a:latin typeface="Roboto" panose="020B0604020202020204" charset="0"/>
                <a:ea typeface="Roboto" panose="020B0604020202020204" charset="0"/>
              </a:rPr>
              <a:t>you deal with </a:t>
            </a:r>
            <a:r>
              <a:rPr lang="en-US" dirty="0" smtClean="0">
                <a:solidFill>
                  <a:schemeClr val="tx1"/>
                </a:solidFill>
                <a:latin typeface="Roboto" panose="020B0604020202020204" charset="0"/>
                <a:ea typeface="Roboto" panose="020B0604020202020204" charset="0"/>
              </a:rPr>
              <a:t>switch case </a:t>
            </a:r>
          </a:p>
          <a:p>
            <a:pPr algn="just">
              <a:lnSpc>
                <a:spcPct val="150000"/>
              </a:lnSpc>
              <a:spcAft>
                <a:spcPts val="1200"/>
              </a:spcAft>
              <a:buClrTx/>
              <a:buFont typeface="Courier New" pitchFamily="49" charset="0"/>
              <a:buChar char="o"/>
            </a:pPr>
            <a:r>
              <a:rPr lang="en-US" dirty="0">
                <a:solidFill>
                  <a:schemeClr val="tx1"/>
                </a:solidFill>
                <a:latin typeface="Roboto" panose="020B0604020202020204" charset="0"/>
                <a:ea typeface="Roboto" panose="020B0604020202020204" charset="0"/>
              </a:rPr>
              <a:t>Break statements are used when you want your program-flow to come out of the switch </a:t>
            </a:r>
            <a:r>
              <a:rPr lang="en-US" dirty="0" smtClean="0">
                <a:solidFill>
                  <a:schemeClr val="tx1"/>
                </a:solidFill>
                <a:latin typeface="Roboto" panose="020B0604020202020204" charset="0"/>
                <a:ea typeface="Roboto" panose="020B0604020202020204" charset="0"/>
              </a:rPr>
              <a:t>body</a:t>
            </a:r>
          </a:p>
          <a:p>
            <a:pPr algn="just">
              <a:lnSpc>
                <a:spcPct val="150000"/>
              </a:lnSpc>
              <a:spcAft>
                <a:spcPts val="1200"/>
              </a:spcAft>
              <a:buClrTx/>
              <a:buFont typeface="Courier New" pitchFamily="49" charset="0"/>
              <a:buChar char="o"/>
            </a:pPr>
            <a:r>
              <a:rPr lang="en-US" dirty="0" smtClean="0">
                <a:solidFill>
                  <a:schemeClr val="tx1"/>
                </a:solidFill>
                <a:latin typeface="Roboto" panose="020B0604020202020204" charset="0"/>
                <a:ea typeface="Roboto" panose="020B0604020202020204" charset="0"/>
              </a:rPr>
              <a:t>Whenever </a:t>
            </a:r>
            <a:r>
              <a:rPr lang="en-US" dirty="0">
                <a:solidFill>
                  <a:schemeClr val="tx1"/>
                </a:solidFill>
                <a:latin typeface="Roboto" panose="020B0604020202020204" charset="0"/>
                <a:ea typeface="Roboto" panose="020B0604020202020204" charset="0"/>
              </a:rPr>
              <a:t>a break statement is encountered in the switch body, the execution flow would directly come out of the switch, ignoring rest of the </a:t>
            </a:r>
            <a:r>
              <a:rPr lang="en-US" dirty="0" smtClean="0">
                <a:solidFill>
                  <a:schemeClr val="tx1"/>
                </a:solidFill>
                <a:latin typeface="Roboto" panose="020B0604020202020204" charset="0"/>
                <a:ea typeface="Roboto" panose="020B0604020202020204" charset="0"/>
              </a:rPr>
              <a:t>case</a:t>
            </a:r>
          </a:p>
          <a:p>
            <a:pPr marL="114300" indent="0" algn="just">
              <a:lnSpc>
                <a:spcPct val="150000"/>
              </a:lnSpc>
              <a:spcAft>
                <a:spcPts val="1200"/>
              </a:spcAft>
              <a:buNone/>
            </a:pPr>
            <a:endParaRPr lang="en-US" dirty="0" smtClean="0">
              <a:solidFill>
                <a:schemeClr val="tx1"/>
              </a:solidFill>
              <a:latin typeface="Roboto" panose="020B0604020202020204" charset="0"/>
              <a:ea typeface="Roboto" panose="020B0604020202020204" charset="0"/>
            </a:endParaRPr>
          </a:p>
        </p:txBody>
      </p:sp>
      <p:sp>
        <p:nvSpPr>
          <p:cNvPr id="2" name="Rectangle 1"/>
          <p:cNvSpPr/>
          <p:nvPr/>
        </p:nvSpPr>
        <p:spPr>
          <a:xfrm>
            <a:off x="9568960" y="0"/>
            <a:ext cx="144000" cy="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Google Shape;56;p14"/>
          <p:cNvPicPr preferRelativeResize="0"/>
          <p:nvPr/>
        </p:nvPicPr>
        <p:blipFill rotWithShape="1">
          <a:blip r:embed="rId3">
            <a:alphaModFix/>
          </a:blip>
          <a:srcRect l="41241" t="9528" r="-23988" b="51129"/>
          <a:stretch/>
        </p:blipFill>
        <p:spPr>
          <a:xfrm>
            <a:off x="0" y="4538830"/>
            <a:ext cx="2512194" cy="600547"/>
          </a:xfrm>
          <a:prstGeom prst="rect">
            <a:avLst/>
          </a:prstGeom>
          <a:noFill/>
          <a:ln>
            <a:noFill/>
          </a:ln>
        </p:spPr>
      </p:pic>
      <p:pic>
        <p:nvPicPr>
          <p:cNvPr id="9" name="Google Shape;57;p14"/>
          <p:cNvPicPr preferRelativeResize="0"/>
          <p:nvPr/>
        </p:nvPicPr>
        <p:blipFill rotWithShape="1">
          <a:blip r:embed="rId4">
            <a:alphaModFix/>
          </a:blip>
          <a:srcRect r="60689"/>
          <a:stretch/>
        </p:blipFill>
        <p:spPr>
          <a:xfrm>
            <a:off x="8603372" y="79410"/>
            <a:ext cx="481263" cy="518160"/>
          </a:xfrm>
          <a:prstGeom prst="rect">
            <a:avLst/>
          </a:prstGeom>
          <a:noFill/>
          <a:ln>
            <a:noFill/>
          </a:ln>
        </p:spPr>
      </p:pic>
      <p:sp>
        <p:nvSpPr>
          <p:cNvPr id="1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1;p15"/>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r>
              <a:rPr lang="en-GB" sz="1600" dirty="0" smtClean="0">
                <a:solidFill>
                  <a:schemeClr val="bg1"/>
                </a:solidFill>
                <a:latin typeface="Roboto" pitchFamily="2" charset="0"/>
                <a:ea typeface="Roboto" pitchFamily="2" charset="0"/>
              </a:rPr>
              <a:t>A KEY NOTE</a:t>
            </a:r>
            <a:endParaRPr lang="en-GB" sz="1600" dirty="0">
              <a:solidFill>
                <a:schemeClr val="bg1"/>
              </a:solidFill>
              <a:latin typeface="Roboto" pitchFamily="2" charset="0"/>
              <a:ea typeface="Roboto" pitchFamily="2" charset="0"/>
            </a:endParaRPr>
          </a:p>
        </p:txBody>
      </p:sp>
    </p:spTree>
    <p:extLst>
      <p:ext uri="{BB962C8B-B14F-4D97-AF65-F5344CB8AC3E}">
        <p14:creationId xmlns:p14="http://schemas.microsoft.com/office/powerpoint/2010/main" val="3881374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1" name="Google Shape;71;p15"/>
          <p:cNvSpPr txBox="1"/>
          <p:nvPr/>
        </p:nvSpPr>
        <p:spPr>
          <a:xfrm>
            <a:off x="4975200" y="4420628"/>
            <a:ext cx="3934800" cy="475200"/>
          </a:xfrm>
          <a:prstGeom prst="rect">
            <a:avLst/>
          </a:prstGeom>
          <a:noFill/>
          <a:ln>
            <a:noFill/>
          </a:ln>
        </p:spPr>
        <p:txBody>
          <a:bodyPr spcFirstLastPara="1" wrap="square" lIns="0" tIns="0" rIns="0" bIns="0" anchor="ctr" anchorCtr="0">
            <a:noAutofit/>
          </a:bodyPr>
          <a:lstStyle/>
          <a:p>
            <a:pPr lvl="0" algn="ctr"/>
            <a:r>
              <a:rPr lang="en-GB" sz="2000" dirty="0" smtClean="0">
                <a:solidFill>
                  <a:schemeClr val="bg1"/>
                </a:solidFill>
                <a:latin typeface="Roboto"/>
                <a:ea typeface="Roboto"/>
                <a:cs typeface="Roboto"/>
                <a:sym typeface="Roboto"/>
              </a:rPr>
              <a:t>LOOPING STATEMENTS</a:t>
            </a:r>
            <a:endParaRPr lang="en-GB" sz="2000" dirty="0">
              <a:solidFill>
                <a:schemeClr val="bg1"/>
              </a:solidFill>
              <a:latin typeface="Roboto"/>
              <a:ea typeface="Roboto"/>
              <a:cs typeface="Roboto"/>
              <a:sym typeface="Roboto"/>
            </a:endParaRP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234000" y="709655"/>
            <a:ext cx="7909201" cy="3949623"/>
          </a:xfrm>
        </p:spPr>
        <p:txBody>
          <a:bodyPr/>
          <a:lstStyle/>
          <a:p>
            <a:pPr marL="114300" indent="0" algn="just">
              <a:lnSpc>
                <a:spcPct val="150000"/>
              </a:lnSpc>
              <a:spcAft>
                <a:spcPts val="1200"/>
              </a:spcAft>
              <a:buNone/>
            </a:pPr>
            <a:r>
              <a:rPr lang="en-US" dirty="0" smtClean="0">
                <a:solidFill>
                  <a:schemeClr val="tx1"/>
                </a:solidFill>
                <a:latin typeface="Roboto" panose="020B0604020202020204" charset="0"/>
                <a:ea typeface="Roboto" panose="020B0604020202020204" charset="0"/>
              </a:rPr>
              <a:t>	Looping </a:t>
            </a:r>
            <a:r>
              <a:rPr lang="en-US" dirty="0">
                <a:solidFill>
                  <a:schemeClr val="tx1"/>
                </a:solidFill>
                <a:latin typeface="Roboto" panose="020B0604020202020204" charset="0"/>
                <a:ea typeface="Roboto" panose="020B0604020202020204" charset="0"/>
              </a:rPr>
              <a:t>in programming languages is a feature which facilitates the execution of a set of instructions/functions repeatedly while some condition evaluates to </a:t>
            </a:r>
            <a:r>
              <a:rPr lang="en-US" dirty="0" smtClean="0">
                <a:solidFill>
                  <a:schemeClr val="tx1"/>
                </a:solidFill>
                <a:latin typeface="Roboto" panose="020B0604020202020204" charset="0"/>
                <a:ea typeface="Roboto" panose="020B0604020202020204" charset="0"/>
              </a:rPr>
              <a:t>true</a:t>
            </a:r>
          </a:p>
          <a:p>
            <a:pPr marL="114300" indent="0" algn="just">
              <a:lnSpc>
                <a:spcPct val="150000"/>
              </a:lnSpc>
              <a:spcAft>
                <a:spcPts val="1200"/>
              </a:spcAft>
              <a:buNone/>
            </a:pPr>
            <a:r>
              <a:rPr lang="en-US" dirty="0" smtClean="0">
                <a:solidFill>
                  <a:schemeClr val="tx1"/>
                </a:solidFill>
                <a:latin typeface="Roboto" panose="020B0604020202020204" charset="0"/>
                <a:ea typeface="Roboto" panose="020B0604020202020204" charset="0"/>
              </a:rPr>
              <a:t>There are 3 types of looping statements</a:t>
            </a:r>
          </a:p>
          <a:p>
            <a:pPr algn="just">
              <a:lnSpc>
                <a:spcPct val="150000"/>
              </a:lnSpc>
              <a:spcAft>
                <a:spcPts val="1200"/>
              </a:spcAft>
              <a:buClrTx/>
              <a:buFont typeface="Courier New" pitchFamily="49" charset="0"/>
              <a:buChar char="o"/>
            </a:pPr>
            <a:r>
              <a:rPr lang="en-US" dirty="0" smtClean="0">
                <a:solidFill>
                  <a:schemeClr val="tx1"/>
                </a:solidFill>
                <a:latin typeface="Roboto" panose="020B0604020202020204" charset="0"/>
                <a:ea typeface="Roboto" panose="020B0604020202020204" charset="0"/>
              </a:rPr>
              <a:t>While Loop</a:t>
            </a:r>
          </a:p>
          <a:p>
            <a:pPr algn="just">
              <a:lnSpc>
                <a:spcPct val="150000"/>
              </a:lnSpc>
              <a:spcAft>
                <a:spcPts val="1200"/>
              </a:spcAft>
              <a:buClrTx/>
              <a:buFont typeface="Courier New" pitchFamily="49" charset="0"/>
              <a:buChar char="o"/>
            </a:pPr>
            <a:r>
              <a:rPr lang="en-US" dirty="0" smtClean="0">
                <a:solidFill>
                  <a:schemeClr val="tx1"/>
                </a:solidFill>
                <a:latin typeface="Roboto" panose="020B0604020202020204" charset="0"/>
                <a:ea typeface="Roboto" panose="020B0604020202020204" charset="0"/>
              </a:rPr>
              <a:t>Do-While Loop</a:t>
            </a:r>
          </a:p>
          <a:p>
            <a:pPr algn="just">
              <a:lnSpc>
                <a:spcPct val="150000"/>
              </a:lnSpc>
              <a:spcAft>
                <a:spcPts val="1200"/>
              </a:spcAft>
              <a:buClrTx/>
              <a:buFont typeface="Courier New" pitchFamily="49" charset="0"/>
              <a:buChar char="o"/>
            </a:pPr>
            <a:r>
              <a:rPr lang="en-US" dirty="0" smtClean="0">
                <a:solidFill>
                  <a:schemeClr val="tx1"/>
                </a:solidFill>
                <a:latin typeface="Roboto" panose="020B0604020202020204" charset="0"/>
                <a:ea typeface="Roboto" panose="020B0604020202020204" charset="0"/>
              </a:rPr>
              <a:t>For Loop</a:t>
            </a:r>
          </a:p>
        </p:txBody>
      </p:sp>
      <p:sp>
        <p:nvSpPr>
          <p:cNvPr id="2" name="Rectangle 1"/>
          <p:cNvSpPr/>
          <p:nvPr/>
        </p:nvSpPr>
        <p:spPr>
          <a:xfrm>
            <a:off x="9568960" y="0"/>
            <a:ext cx="144000" cy="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Google Shape;56;p14"/>
          <p:cNvPicPr preferRelativeResize="0"/>
          <p:nvPr/>
        </p:nvPicPr>
        <p:blipFill rotWithShape="1">
          <a:blip r:embed="rId3">
            <a:alphaModFix/>
          </a:blip>
          <a:srcRect l="41241" t="9528" r="-23988" b="51129"/>
          <a:stretch/>
        </p:blipFill>
        <p:spPr>
          <a:xfrm>
            <a:off x="0" y="4538830"/>
            <a:ext cx="2512194" cy="600547"/>
          </a:xfrm>
          <a:prstGeom prst="rect">
            <a:avLst/>
          </a:prstGeom>
          <a:noFill/>
          <a:ln>
            <a:noFill/>
          </a:ln>
        </p:spPr>
      </p:pic>
      <p:pic>
        <p:nvPicPr>
          <p:cNvPr id="9" name="Google Shape;57;p14"/>
          <p:cNvPicPr preferRelativeResize="0"/>
          <p:nvPr/>
        </p:nvPicPr>
        <p:blipFill rotWithShape="1">
          <a:blip r:embed="rId4">
            <a:alphaModFix/>
          </a:blip>
          <a:srcRect r="60689"/>
          <a:stretch/>
        </p:blipFill>
        <p:spPr>
          <a:xfrm>
            <a:off x="8603372" y="79410"/>
            <a:ext cx="481263" cy="518160"/>
          </a:xfrm>
          <a:prstGeom prst="rect">
            <a:avLst/>
          </a:prstGeom>
          <a:noFill/>
          <a:ln>
            <a:noFill/>
          </a:ln>
        </p:spPr>
      </p:pic>
      <p:sp>
        <p:nvSpPr>
          <p:cNvPr id="1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1;p15"/>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r>
              <a:rPr lang="en-US" sz="1600" b="1" dirty="0" smtClean="0">
                <a:solidFill>
                  <a:schemeClr val="bg1"/>
                </a:solidFill>
                <a:latin typeface="Roboto" panose="020B0604020202020204" charset="0"/>
                <a:ea typeface="Roboto" panose="020B0604020202020204" charset="0"/>
              </a:rPr>
              <a:t>LOOPING STATEMENTS</a:t>
            </a:r>
            <a:endParaRPr lang="en-GB" sz="1600" b="1" dirty="0">
              <a:solidFill>
                <a:schemeClr val="bg1"/>
              </a:solidFill>
              <a:latin typeface="Roboto" pitchFamily="2" charset="0"/>
              <a:ea typeface="Roboto" pitchFamily="2" charset="0"/>
            </a:endParaRPr>
          </a:p>
        </p:txBody>
      </p:sp>
    </p:spTree>
    <p:extLst>
      <p:ext uri="{BB962C8B-B14F-4D97-AF65-F5344CB8AC3E}">
        <p14:creationId xmlns:p14="http://schemas.microsoft.com/office/powerpoint/2010/main" val="10068447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1" name="Google Shape;71;p15"/>
          <p:cNvSpPr txBox="1"/>
          <p:nvPr/>
        </p:nvSpPr>
        <p:spPr>
          <a:xfrm>
            <a:off x="4975200" y="4430153"/>
            <a:ext cx="3934800" cy="475200"/>
          </a:xfrm>
          <a:prstGeom prst="rect">
            <a:avLst/>
          </a:prstGeom>
          <a:noFill/>
          <a:ln>
            <a:noFill/>
          </a:ln>
        </p:spPr>
        <p:txBody>
          <a:bodyPr spcFirstLastPara="1" wrap="square" lIns="0" tIns="0" rIns="0" bIns="0" anchor="ctr" anchorCtr="0">
            <a:noAutofit/>
          </a:bodyPr>
          <a:lstStyle/>
          <a:p>
            <a:pPr lvl="0" algn="ctr"/>
            <a:r>
              <a:rPr lang="en-GB" sz="2000" dirty="0" smtClean="0">
                <a:solidFill>
                  <a:schemeClr val="bg1"/>
                </a:solidFill>
                <a:latin typeface="Roboto"/>
                <a:ea typeface="Roboto"/>
                <a:cs typeface="Roboto"/>
                <a:sym typeface="Roboto"/>
              </a:rPr>
              <a:t>WHILE LOOP</a:t>
            </a:r>
            <a:endParaRPr lang="en-GB" sz="2000" dirty="0">
              <a:solidFill>
                <a:schemeClr val="bg1"/>
              </a:solidFill>
              <a:latin typeface="Roboto"/>
              <a:ea typeface="Roboto"/>
              <a:cs typeface="Roboto"/>
              <a:sym typeface="Roboto"/>
            </a:endParaRP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234000" y="690605"/>
            <a:ext cx="7909201" cy="3949623"/>
          </a:xfrm>
        </p:spPr>
        <p:txBody>
          <a:bodyPr/>
          <a:lstStyle/>
          <a:p>
            <a:pPr algn="just">
              <a:lnSpc>
                <a:spcPct val="150000"/>
              </a:lnSpc>
              <a:spcAft>
                <a:spcPts val="1200"/>
              </a:spcAft>
              <a:buClrTx/>
              <a:buFont typeface="Courier New" pitchFamily="49" charset="0"/>
              <a:buChar char="o"/>
            </a:pPr>
            <a:r>
              <a:rPr lang="en-US" dirty="0" smtClean="0">
                <a:solidFill>
                  <a:schemeClr val="tx1"/>
                </a:solidFill>
                <a:latin typeface="Roboto" panose="020B0604020202020204" charset="0"/>
                <a:ea typeface="Roboto" panose="020B0604020202020204" charset="0"/>
              </a:rPr>
              <a:t>A </a:t>
            </a:r>
            <a:r>
              <a:rPr lang="en-US" dirty="0">
                <a:solidFill>
                  <a:schemeClr val="tx1"/>
                </a:solidFill>
                <a:latin typeface="Roboto" panose="020B0604020202020204" charset="0"/>
                <a:ea typeface="Roboto" panose="020B0604020202020204" charset="0"/>
              </a:rPr>
              <a:t>while loop is a control flow statement that allows code to be executed repeatedly based on a given Boolean </a:t>
            </a:r>
            <a:r>
              <a:rPr lang="en-US" dirty="0" smtClean="0">
                <a:solidFill>
                  <a:schemeClr val="tx1"/>
                </a:solidFill>
                <a:latin typeface="Roboto" panose="020B0604020202020204" charset="0"/>
                <a:ea typeface="Roboto" panose="020B0604020202020204" charset="0"/>
              </a:rPr>
              <a:t>condition</a:t>
            </a:r>
          </a:p>
          <a:p>
            <a:pPr algn="just">
              <a:lnSpc>
                <a:spcPct val="150000"/>
              </a:lnSpc>
              <a:spcAft>
                <a:spcPts val="1200"/>
              </a:spcAft>
              <a:buClrTx/>
              <a:buFont typeface="Courier New" pitchFamily="49" charset="0"/>
              <a:buChar char="o"/>
            </a:pPr>
            <a:r>
              <a:rPr lang="en-US" dirty="0" smtClean="0">
                <a:solidFill>
                  <a:schemeClr val="tx1"/>
                </a:solidFill>
                <a:latin typeface="Roboto" panose="020B0604020202020204" charset="0"/>
                <a:ea typeface="Roboto" panose="020B0604020202020204" charset="0"/>
              </a:rPr>
              <a:t>The </a:t>
            </a:r>
            <a:r>
              <a:rPr lang="en-US" dirty="0">
                <a:solidFill>
                  <a:schemeClr val="tx1"/>
                </a:solidFill>
                <a:latin typeface="Roboto" panose="020B0604020202020204" charset="0"/>
                <a:ea typeface="Roboto" panose="020B0604020202020204" charset="0"/>
              </a:rPr>
              <a:t>while loop can be thought of as a repeating if </a:t>
            </a:r>
            <a:r>
              <a:rPr lang="en-US" dirty="0" smtClean="0">
                <a:solidFill>
                  <a:schemeClr val="tx1"/>
                </a:solidFill>
                <a:latin typeface="Roboto" panose="020B0604020202020204" charset="0"/>
                <a:ea typeface="Roboto" panose="020B0604020202020204" charset="0"/>
              </a:rPr>
              <a:t>statement</a:t>
            </a:r>
          </a:p>
          <a:p>
            <a:pPr marL="114300" indent="0" algn="just">
              <a:lnSpc>
                <a:spcPct val="150000"/>
              </a:lnSpc>
              <a:spcAft>
                <a:spcPts val="1200"/>
              </a:spcAft>
              <a:buClrTx/>
              <a:buNone/>
            </a:pPr>
            <a:endParaRPr lang="en-US" dirty="0" smtClean="0">
              <a:solidFill>
                <a:schemeClr val="tx1"/>
              </a:solidFill>
              <a:latin typeface="Roboto" panose="020B0604020202020204" charset="0"/>
              <a:ea typeface="Roboto" panose="020B0604020202020204" charset="0"/>
            </a:endParaRPr>
          </a:p>
        </p:txBody>
      </p:sp>
      <p:sp>
        <p:nvSpPr>
          <p:cNvPr id="2" name="Rectangle 1"/>
          <p:cNvSpPr/>
          <p:nvPr/>
        </p:nvSpPr>
        <p:spPr>
          <a:xfrm>
            <a:off x="9568960" y="0"/>
            <a:ext cx="144000" cy="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4" name="Table 3"/>
          <p:cNvGraphicFramePr>
            <a:graphicFrameLocks noGrp="1"/>
          </p:cNvGraphicFramePr>
          <p:nvPr>
            <p:extLst>
              <p:ext uri="{D42A27DB-BD31-4B8C-83A1-F6EECF244321}">
                <p14:modId xmlns:p14="http://schemas.microsoft.com/office/powerpoint/2010/main" val="3262215253"/>
              </p:ext>
            </p:extLst>
          </p:nvPr>
        </p:nvGraphicFramePr>
        <p:xfrm>
          <a:off x="3253903" y="2914988"/>
          <a:ext cx="2636195" cy="944880"/>
        </p:xfrm>
        <a:graphic>
          <a:graphicData uri="http://schemas.openxmlformats.org/drawingml/2006/table">
            <a:tbl>
              <a:tblPr firstRow="1" bandRow="1">
                <a:tableStyleId>{5940675A-B579-460E-94D1-54222C63F5DA}</a:tableStyleId>
              </a:tblPr>
              <a:tblGrid>
                <a:gridCol w="2636195"/>
              </a:tblGrid>
              <a:tr h="0">
                <a:tc>
                  <a:txBody>
                    <a:bodyPr/>
                    <a:lstStyle/>
                    <a:p>
                      <a:r>
                        <a:rPr lang="en-IN" dirty="0" smtClean="0">
                          <a:latin typeface="Consolas" panose="020B0609020204030204" pitchFamily="49" charset="0"/>
                        </a:rPr>
                        <a:t>while (Boolean condition) {</a:t>
                      </a:r>
                    </a:p>
                    <a:p>
                      <a:r>
                        <a:rPr lang="en-IN" dirty="0" smtClean="0">
                          <a:latin typeface="Consolas" panose="020B0609020204030204" pitchFamily="49" charset="0"/>
                        </a:rPr>
                        <a:t>    loop statements...</a:t>
                      </a:r>
                    </a:p>
                    <a:p>
                      <a:r>
                        <a:rPr lang="en-IN" dirty="0" smtClean="0">
                          <a:latin typeface="Consolas" panose="020B0609020204030204" pitchFamily="49" charset="0"/>
                        </a:rPr>
                        <a:t>}</a:t>
                      </a:r>
                      <a:endParaRPr lang="en-US" dirty="0">
                        <a:latin typeface="Consolas" panose="020B0609020204030204" pitchFamily="49" charset="0"/>
                      </a:endParaRPr>
                    </a:p>
                  </a:txBody>
                  <a:tcPr/>
                </a:tc>
              </a:tr>
            </a:tbl>
          </a:graphicData>
        </a:graphic>
      </p:graphicFrame>
      <p:pic>
        <p:nvPicPr>
          <p:cNvPr id="9" name="Google Shape;56;p14"/>
          <p:cNvPicPr preferRelativeResize="0"/>
          <p:nvPr/>
        </p:nvPicPr>
        <p:blipFill rotWithShape="1">
          <a:blip r:embed="rId3">
            <a:alphaModFix/>
          </a:blip>
          <a:srcRect l="41241" t="9528" r="-23988" b="51129"/>
          <a:stretch/>
        </p:blipFill>
        <p:spPr>
          <a:xfrm>
            <a:off x="0" y="4538830"/>
            <a:ext cx="2512194" cy="600547"/>
          </a:xfrm>
          <a:prstGeom prst="rect">
            <a:avLst/>
          </a:prstGeom>
          <a:noFill/>
          <a:ln>
            <a:noFill/>
          </a:ln>
        </p:spPr>
      </p:pic>
      <p:pic>
        <p:nvPicPr>
          <p:cNvPr id="10" name="Google Shape;57;p14"/>
          <p:cNvPicPr preferRelativeResize="0"/>
          <p:nvPr/>
        </p:nvPicPr>
        <p:blipFill rotWithShape="1">
          <a:blip r:embed="rId4">
            <a:alphaModFix/>
          </a:blip>
          <a:srcRect r="60689"/>
          <a:stretch/>
        </p:blipFill>
        <p:spPr>
          <a:xfrm>
            <a:off x="8603372" y="79410"/>
            <a:ext cx="481263" cy="518160"/>
          </a:xfrm>
          <a:prstGeom prst="rect">
            <a:avLst/>
          </a:prstGeom>
          <a:noFill/>
          <a:ln>
            <a:noFill/>
          </a:ln>
        </p:spPr>
      </p:pic>
      <p:sp>
        <p:nvSpPr>
          <p:cNvPr id="11"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1;p15"/>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r>
              <a:rPr lang="en-US" sz="1600" b="1" dirty="0" smtClean="0">
                <a:solidFill>
                  <a:schemeClr val="bg1"/>
                </a:solidFill>
                <a:latin typeface="Roboto" panose="020B0604020202020204" charset="0"/>
                <a:ea typeface="Roboto" panose="020B0604020202020204" charset="0"/>
              </a:rPr>
              <a:t>While LOOPING STATEMENTS</a:t>
            </a:r>
            <a:endParaRPr lang="en-GB" sz="1600" b="1" dirty="0">
              <a:solidFill>
                <a:schemeClr val="bg1"/>
              </a:solidFill>
              <a:latin typeface="Roboto" pitchFamily="2" charset="0"/>
              <a:ea typeface="Roboto" pitchFamily="2" charset="0"/>
            </a:endParaRPr>
          </a:p>
        </p:txBody>
      </p:sp>
    </p:spTree>
    <p:extLst>
      <p:ext uri="{BB962C8B-B14F-4D97-AF65-F5344CB8AC3E}">
        <p14:creationId xmlns:p14="http://schemas.microsoft.com/office/powerpoint/2010/main" val="19080444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1" name="Google Shape;71;p15"/>
          <p:cNvSpPr txBox="1"/>
          <p:nvPr/>
        </p:nvSpPr>
        <p:spPr>
          <a:xfrm>
            <a:off x="4975200" y="4420628"/>
            <a:ext cx="3934800" cy="475200"/>
          </a:xfrm>
          <a:prstGeom prst="rect">
            <a:avLst/>
          </a:prstGeom>
          <a:noFill/>
          <a:ln>
            <a:noFill/>
          </a:ln>
        </p:spPr>
        <p:txBody>
          <a:bodyPr spcFirstLastPara="1" wrap="square" lIns="0" tIns="0" rIns="0" bIns="0" anchor="ctr" anchorCtr="0">
            <a:noAutofit/>
          </a:bodyPr>
          <a:lstStyle/>
          <a:p>
            <a:pPr lvl="0" algn="ctr"/>
            <a:r>
              <a:rPr lang="en-GB" sz="2000" dirty="0" smtClean="0">
                <a:solidFill>
                  <a:schemeClr val="bg1"/>
                </a:solidFill>
                <a:latin typeface="Roboto"/>
                <a:ea typeface="Roboto"/>
                <a:cs typeface="Roboto"/>
                <a:sym typeface="Roboto"/>
              </a:rPr>
              <a:t>WHILE LOOP</a:t>
            </a:r>
            <a:endParaRPr lang="en-GB" sz="2000" dirty="0">
              <a:solidFill>
                <a:schemeClr val="bg1"/>
              </a:solidFill>
              <a:latin typeface="Roboto"/>
              <a:ea typeface="Roboto"/>
              <a:cs typeface="Roboto"/>
              <a:sym typeface="Roboto"/>
            </a:endParaRP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234000" y="709655"/>
            <a:ext cx="7909201" cy="3949623"/>
          </a:xfrm>
        </p:spPr>
        <p:txBody>
          <a:bodyPr/>
          <a:lstStyle/>
          <a:p>
            <a:pPr algn="just" fontAlgn="base">
              <a:lnSpc>
                <a:spcPct val="150000"/>
              </a:lnSpc>
              <a:buClrTx/>
              <a:buFont typeface="Courier New" pitchFamily="49" charset="0"/>
              <a:buChar char="o"/>
            </a:pPr>
            <a:r>
              <a:rPr lang="en-US" dirty="0" smtClean="0">
                <a:solidFill>
                  <a:schemeClr val="tx1"/>
                </a:solidFill>
                <a:latin typeface="Roboto" panose="020B0604020202020204" charset="0"/>
                <a:ea typeface="Roboto" panose="020B0604020202020204" charset="0"/>
              </a:rPr>
              <a:t>While </a:t>
            </a:r>
            <a:r>
              <a:rPr lang="en-US" dirty="0">
                <a:solidFill>
                  <a:schemeClr val="tx1"/>
                </a:solidFill>
                <a:latin typeface="Roboto" panose="020B0604020202020204" charset="0"/>
                <a:ea typeface="Roboto" panose="020B0604020202020204" charset="0"/>
              </a:rPr>
              <a:t>loop starts with the checking of </a:t>
            </a:r>
            <a:r>
              <a:rPr lang="en-US" dirty="0" smtClean="0">
                <a:solidFill>
                  <a:schemeClr val="tx1"/>
                </a:solidFill>
                <a:latin typeface="Roboto" panose="020B0604020202020204" charset="0"/>
                <a:ea typeface="Roboto" panose="020B0604020202020204" charset="0"/>
              </a:rPr>
              <a:t>condition</a:t>
            </a:r>
          </a:p>
          <a:p>
            <a:pPr algn="just" fontAlgn="base">
              <a:lnSpc>
                <a:spcPct val="150000"/>
              </a:lnSpc>
              <a:buClrTx/>
              <a:buFont typeface="Courier New" pitchFamily="49" charset="0"/>
              <a:buChar char="o"/>
            </a:pPr>
            <a:r>
              <a:rPr lang="en-US" dirty="0" smtClean="0">
                <a:solidFill>
                  <a:schemeClr val="tx1"/>
                </a:solidFill>
                <a:latin typeface="Roboto" panose="020B0604020202020204" charset="0"/>
                <a:ea typeface="Roboto" panose="020B0604020202020204" charset="0"/>
              </a:rPr>
              <a:t>Once </a:t>
            </a:r>
            <a:r>
              <a:rPr lang="en-US" dirty="0">
                <a:solidFill>
                  <a:schemeClr val="tx1"/>
                </a:solidFill>
                <a:latin typeface="Roboto" panose="020B0604020202020204" charset="0"/>
                <a:ea typeface="Roboto" panose="020B0604020202020204" charset="0"/>
              </a:rPr>
              <a:t>the condition is evaluated to true, the statements in the loop body are </a:t>
            </a:r>
            <a:r>
              <a:rPr lang="en-US" dirty="0" smtClean="0">
                <a:solidFill>
                  <a:schemeClr val="tx1"/>
                </a:solidFill>
                <a:latin typeface="Roboto" panose="020B0604020202020204" charset="0"/>
                <a:ea typeface="Roboto" panose="020B0604020202020204" charset="0"/>
              </a:rPr>
              <a:t>executed</a:t>
            </a:r>
          </a:p>
          <a:p>
            <a:pPr algn="just" fontAlgn="base">
              <a:lnSpc>
                <a:spcPct val="150000"/>
              </a:lnSpc>
              <a:buClrTx/>
              <a:buFont typeface="Courier New" pitchFamily="49" charset="0"/>
              <a:buChar char="o"/>
            </a:pPr>
            <a:r>
              <a:rPr lang="en-US" dirty="0" smtClean="0">
                <a:solidFill>
                  <a:schemeClr val="tx1"/>
                </a:solidFill>
                <a:latin typeface="Roboto" panose="020B0604020202020204" charset="0"/>
                <a:ea typeface="Roboto" panose="020B0604020202020204" charset="0"/>
              </a:rPr>
              <a:t>Normally </a:t>
            </a:r>
            <a:r>
              <a:rPr lang="en-US" dirty="0">
                <a:solidFill>
                  <a:schemeClr val="tx1"/>
                </a:solidFill>
                <a:latin typeface="Roboto" panose="020B0604020202020204" charset="0"/>
                <a:ea typeface="Roboto" panose="020B0604020202020204" charset="0"/>
              </a:rPr>
              <a:t>the statements contain an update value for the variable being processed for the next </a:t>
            </a:r>
            <a:r>
              <a:rPr lang="en-US" dirty="0" smtClean="0">
                <a:solidFill>
                  <a:schemeClr val="tx1"/>
                </a:solidFill>
                <a:latin typeface="Roboto" panose="020B0604020202020204" charset="0"/>
                <a:ea typeface="Roboto" panose="020B0604020202020204" charset="0"/>
              </a:rPr>
              <a:t>iteration</a:t>
            </a:r>
            <a:endParaRPr lang="en-US" dirty="0">
              <a:solidFill>
                <a:schemeClr val="tx1"/>
              </a:solidFill>
              <a:latin typeface="Roboto" panose="020B0604020202020204" charset="0"/>
              <a:ea typeface="Roboto" panose="020B0604020202020204" charset="0"/>
            </a:endParaRPr>
          </a:p>
          <a:p>
            <a:pPr algn="just" fontAlgn="base">
              <a:lnSpc>
                <a:spcPct val="150000"/>
              </a:lnSpc>
              <a:buClrTx/>
              <a:buFont typeface="Courier New" pitchFamily="49" charset="0"/>
              <a:buChar char="o"/>
            </a:pPr>
            <a:r>
              <a:rPr lang="en-US" dirty="0">
                <a:solidFill>
                  <a:schemeClr val="tx1"/>
                </a:solidFill>
                <a:latin typeface="Roboto" panose="020B0604020202020204" charset="0"/>
                <a:ea typeface="Roboto" panose="020B0604020202020204" charset="0"/>
              </a:rPr>
              <a:t>When the condition becomes false, the loop terminates which marks the end of its life </a:t>
            </a:r>
            <a:r>
              <a:rPr lang="en-US" dirty="0" smtClean="0">
                <a:solidFill>
                  <a:schemeClr val="tx1"/>
                </a:solidFill>
                <a:latin typeface="Roboto" panose="020B0604020202020204" charset="0"/>
                <a:ea typeface="Roboto" panose="020B0604020202020204" charset="0"/>
              </a:rPr>
              <a:t>cycle</a:t>
            </a:r>
            <a:endParaRPr lang="en-US" dirty="0">
              <a:solidFill>
                <a:schemeClr val="tx1"/>
              </a:solidFill>
              <a:latin typeface="Roboto" panose="020B0604020202020204" charset="0"/>
              <a:ea typeface="Roboto" panose="020B0604020202020204" charset="0"/>
            </a:endParaRPr>
          </a:p>
          <a:p>
            <a:pPr marL="114300" indent="0" algn="just">
              <a:lnSpc>
                <a:spcPct val="150000"/>
              </a:lnSpc>
              <a:spcAft>
                <a:spcPts val="1200"/>
              </a:spcAft>
              <a:buNone/>
            </a:pPr>
            <a:endParaRPr lang="en-US" dirty="0" smtClean="0">
              <a:solidFill>
                <a:schemeClr val="tx1"/>
              </a:solidFill>
              <a:latin typeface="Roboto" panose="020B0604020202020204" charset="0"/>
              <a:ea typeface="Roboto" panose="020B0604020202020204" charset="0"/>
            </a:endParaRPr>
          </a:p>
        </p:txBody>
      </p:sp>
      <p:sp>
        <p:nvSpPr>
          <p:cNvPr id="2" name="Rectangle 1"/>
          <p:cNvSpPr/>
          <p:nvPr/>
        </p:nvSpPr>
        <p:spPr>
          <a:xfrm>
            <a:off x="9568960" y="0"/>
            <a:ext cx="144000" cy="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1;p15"/>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r>
              <a:rPr lang="en-US" sz="1600" b="1" dirty="0" smtClean="0">
                <a:solidFill>
                  <a:schemeClr val="bg1"/>
                </a:solidFill>
                <a:latin typeface="Roboto" panose="020B0604020202020204" charset="0"/>
                <a:ea typeface="Roboto" panose="020B0604020202020204" charset="0"/>
              </a:rPr>
              <a:t>While LOOPING STATEMENTS</a:t>
            </a:r>
            <a:endParaRPr lang="en-GB" sz="1600" b="1" dirty="0">
              <a:solidFill>
                <a:schemeClr val="bg1"/>
              </a:solidFill>
              <a:latin typeface="Roboto" pitchFamily="2" charset="0"/>
              <a:ea typeface="Roboto" pitchFamily="2" charset="0"/>
            </a:endParaRPr>
          </a:p>
        </p:txBody>
      </p:sp>
      <p:pic>
        <p:nvPicPr>
          <p:cNvPr id="10" name="Google Shape;56;p14"/>
          <p:cNvPicPr preferRelativeResize="0"/>
          <p:nvPr/>
        </p:nvPicPr>
        <p:blipFill rotWithShape="1">
          <a:blip r:embed="rId3">
            <a:alphaModFix/>
          </a:blip>
          <a:srcRect l="41241" t="9528" r="-23988" b="51129"/>
          <a:stretch/>
        </p:blipFill>
        <p:spPr>
          <a:xfrm>
            <a:off x="0" y="4538830"/>
            <a:ext cx="2512194" cy="600547"/>
          </a:xfrm>
          <a:prstGeom prst="rect">
            <a:avLst/>
          </a:prstGeom>
          <a:noFill/>
          <a:ln>
            <a:noFill/>
          </a:ln>
        </p:spPr>
      </p:pic>
      <p:pic>
        <p:nvPicPr>
          <p:cNvPr id="11" name="Google Shape;57;p14"/>
          <p:cNvPicPr preferRelativeResize="0"/>
          <p:nvPr/>
        </p:nvPicPr>
        <p:blipFill rotWithShape="1">
          <a:blip r:embed="rId4">
            <a:alphaModFix/>
          </a:blip>
          <a:srcRect r="60689"/>
          <a:stretch/>
        </p:blipFill>
        <p:spPr>
          <a:xfrm>
            <a:off x="8603372" y="79410"/>
            <a:ext cx="481263" cy="518160"/>
          </a:xfrm>
          <a:prstGeom prst="rect">
            <a:avLst/>
          </a:prstGeom>
          <a:noFill/>
          <a:ln>
            <a:noFill/>
          </a:ln>
        </p:spPr>
      </p:pic>
    </p:spTree>
    <p:extLst>
      <p:ext uri="{BB962C8B-B14F-4D97-AF65-F5344CB8AC3E}">
        <p14:creationId xmlns:p14="http://schemas.microsoft.com/office/powerpoint/2010/main" val="18985977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1" name="Google Shape;71;p15"/>
          <p:cNvSpPr txBox="1"/>
          <p:nvPr/>
        </p:nvSpPr>
        <p:spPr>
          <a:xfrm>
            <a:off x="4975200" y="4420628"/>
            <a:ext cx="3934800" cy="475200"/>
          </a:xfrm>
          <a:prstGeom prst="rect">
            <a:avLst/>
          </a:prstGeom>
          <a:noFill/>
          <a:ln>
            <a:noFill/>
          </a:ln>
        </p:spPr>
        <p:txBody>
          <a:bodyPr spcFirstLastPara="1" wrap="square" lIns="0" tIns="0" rIns="0" bIns="0" anchor="ctr" anchorCtr="0">
            <a:noAutofit/>
          </a:bodyPr>
          <a:lstStyle/>
          <a:p>
            <a:pPr lvl="0" algn="ctr"/>
            <a:r>
              <a:rPr lang="en-GB" sz="2000" dirty="0" smtClean="0">
                <a:solidFill>
                  <a:schemeClr val="bg1"/>
                </a:solidFill>
                <a:latin typeface="Roboto"/>
                <a:ea typeface="Roboto"/>
                <a:cs typeface="Roboto"/>
                <a:sym typeface="Roboto"/>
              </a:rPr>
              <a:t>DO-WHILE LOOP</a:t>
            </a:r>
            <a:endParaRPr lang="en-GB" sz="2000" dirty="0">
              <a:solidFill>
                <a:schemeClr val="bg1"/>
              </a:solidFill>
              <a:latin typeface="Roboto"/>
              <a:ea typeface="Roboto"/>
              <a:cs typeface="Roboto"/>
              <a:sym typeface="Roboto"/>
            </a:endParaRP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234000" y="709655"/>
            <a:ext cx="7909201" cy="3949623"/>
          </a:xfrm>
        </p:spPr>
        <p:txBody>
          <a:bodyPr/>
          <a:lstStyle/>
          <a:p>
            <a:pPr marL="114300" indent="0" algn="just">
              <a:lnSpc>
                <a:spcPct val="150000"/>
              </a:lnSpc>
              <a:spcAft>
                <a:spcPts val="1200"/>
              </a:spcAft>
              <a:buFont typeface="Courier New" pitchFamily="49" charset="0"/>
              <a:buChar char="o"/>
            </a:pPr>
            <a:r>
              <a:rPr lang="en-US" dirty="0" smtClean="0">
                <a:solidFill>
                  <a:schemeClr val="tx1"/>
                </a:solidFill>
                <a:latin typeface="Roboto" panose="020B0604020202020204" charset="0"/>
                <a:ea typeface="Roboto" panose="020B0604020202020204" charset="0"/>
              </a:rPr>
              <a:t>    do </a:t>
            </a:r>
            <a:r>
              <a:rPr lang="en-US" dirty="0">
                <a:solidFill>
                  <a:schemeClr val="tx1"/>
                </a:solidFill>
                <a:latin typeface="Roboto" panose="020B0604020202020204" charset="0"/>
                <a:ea typeface="Roboto" panose="020B0604020202020204" charset="0"/>
              </a:rPr>
              <a:t>while loop is similar to while loop with only difference that it checks for condition after executing the statements, and therefore is an example of Exit </a:t>
            </a:r>
            <a:r>
              <a:rPr lang="en-US" dirty="0" smtClean="0">
                <a:solidFill>
                  <a:schemeClr val="tx1"/>
                </a:solidFill>
                <a:latin typeface="Roboto" panose="020B0604020202020204" charset="0"/>
                <a:ea typeface="Roboto" panose="020B0604020202020204" charset="0"/>
              </a:rPr>
              <a:t>Control </a:t>
            </a:r>
            <a:r>
              <a:rPr lang="en-US" dirty="0">
                <a:solidFill>
                  <a:schemeClr val="tx1"/>
                </a:solidFill>
                <a:latin typeface="Roboto" panose="020B0604020202020204" charset="0"/>
                <a:ea typeface="Roboto" panose="020B0604020202020204" charset="0"/>
              </a:rPr>
              <a:t>Loop</a:t>
            </a:r>
            <a:r>
              <a:rPr lang="en-US" dirty="0" smtClean="0">
                <a:solidFill>
                  <a:schemeClr val="tx1"/>
                </a:solidFill>
                <a:latin typeface="Roboto" panose="020B0604020202020204" charset="0"/>
                <a:ea typeface="Roboto" panose="020B0604020202020204" charset="0"/>
              </a:rPr>
              <a:t>.</a:t>
            </a:r>
          </a:p>
          <a:p>
            <a:pPr marL="114300" indent="0" algn="just">
              <a:lnSpc>
                <a:spcPct val="150000"/>
              </a:lnSpc>
              <a:spcAft>
                <a:spcPts val="1200"/>
              </a:spcAft>
              <a:buNone/>
            </a:pPr>
            <a:endParaRPr lang="en-US" dirty="0" smtClean="0">
              <a:solidFill>
                <a:schemeClr val="tx1"/>
              </a:solidFill>
              <a:latin typeface="Roboto" panose="020B0604020202020204" charset="0"/>
              <a:ea typeface="Roboto" panose="020B0604020202020204" charset="0"/>
            </a:endParaRPr>
          </a:p>
        </p:txBody>
      </p:sp>
      <p:sp>
        <p:nvSpPr>
          <p:cNvPr id="2" name="Rectangle 1"/>
          <p:cNvSpPr/>
          <p:nvPr/>
        </p:nvSpPr>
        <p:spPr>
          <a:xfrm>
            <a:off x="9568960" y="0"/>
            <a:ext cx="144000" cy="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4" name="Table 3"/>
          <p:cNvGraphicFramePr>
            <a:graphicFrameLocks noGrp="1"/>
          </p:cNvGraphicFramePr>
          <p:nvPr>
            <p:extLst>
              <p:ext uri="{D42A27DB-BD31-4B8C-83A1-F6EECF244321}">
                <p14:modId xmlns:p14="http://schemas.microsoft.com/office/powerpoint/2010/main" val="3421301238"/>
              </p:ext>
            </p:extLst>
          </p:nvPr>
        </p:nvGraphicFramePr>
        <p:xfrm>
          <a:off x="3067456" y="2640722"/>
          <a:ext cx="3009089" cy="944880"/>
        </p:xfrm>
        <a:graphic>
          <a:graphicData uri="http://schemas.openxmlformats.org/drawingml/2006/table">
            <a:tbl>
              <a:tblPr firstRow="1" bandRow="1">
                <a:tableStyleId>{5940675A-B579-460E-94D1-54222C63F5DA}</a:tableStyleId>
              </a:tblPr>
              <a:tblGrid>
                <a:gridCol w="3009089"/>
              </a:tblGrid>
              <a:tr h="370840">
                <a:tc>
                  <a:txBody>
                    <a:bodyPr/>
                    <a:lstStyle/>
                    <a:p>
                      <a:r>
                        <a:rPr lang="en-US" dirty="0" smtClean="0">
                          <a:latin typeface="Consolas" panose="020B0609020204030204" pitchFamily="49" charset="0"/>
                        </a:rPr>
                        <a:t>do {</a:t>
                      </a:r>
                    </a:p>
                    <a:p>
                      <a:r>
                        <a:rPr lang="en-US" dirty="0" smtClean="0">
                          <a:latin typeface="Consolas" panose="020B0609020204030204" pitchFamily="49" charset="0"/>
                        </a:rPr>
                        <a:t>    statements..</a:t>
                      </a:r>
                    </a:p>
                    <a:p>
                      <a:r>
                        <a:rPr lang="en-US" dirty="0" smtClean="0">
                          <a:latin typeface="Consolas" panose="020B0609020204030204" pitchFamily="49" charset="0"/>
                        </a:rPr>
                        <a:t>}</a:t>
                      </a:r>
                    </a:p>
                    <a:p>
                      <a:r>
                        <a:rPr lang="en-US" dirty="0" smtClean="0">
                          <a:latin typeface="Consolas" panose="020B0609020204030204" pitchFamily="49" charset="0"/>
                        </a:rPr>
                        <a:t>while (condition);</a:t>
                      </a:r>
                      <a:endParaRPr lang="en-US" dirty="0">
                        <a:latin typeface="Consolas" panose="020B0609020204030204" pitchFamily="49" charset="0"/>
                      </a:endParaRPr>
                    </a:p>
                  </a:txBody>
                  <a:tcPr/>
                </a:tc>
              </a:tr>
            </a:tbl>
          </a:graphicData>
        </a:graphic>
      </p:graphicFrame>
      <p:pic>
        <p:nvPicPr>
          <p:cNvPr id="9" name="Google Shape;56;p14"/>
          <p:cNvPicPr preferRelativeResize="0"/>
          <p:nvPr/>
        </p:nvPicPr>
        <p:blipFill rotWithShape="1">
          <a:blip r:embed="rId3">
            <a:alphaModFix/>
          </a:blip>
          <a:srcRect l="41241" t="9528" r="-23988" b="51129"/>
          <a:stretch/>
        </p:blipFill>
        <p:spPr>
          <a:xfrm>
            <a:off x="0" y="4538830"/>
            <a:ext cx="2512194" cy="600547"/>
          </a:xfrm>
          <a:prstGeom prst="rect">
            <a:avLst/>
          </a:prstGeom>
          <a:noFill/>
          <a:ln>
            <a:noFill/>
          </a:ln>
        </p:spPr>
      </p:pic>
      <p:pic>
        <p:nvPicPr>
          <p:cNvPr id="10" name="Google Shape;57;p14"/>
          <p:cNvPicPr preferRelativeResize="0"/>
          <p:nvPr/>
        </p:nvPicPr>
        <p:blipFill rotWithShape="1">
          <a:blip r:embed="rId4">
            <a:alphaModFix/>
          </a:blip>
          <a:srcRect r="60689"/>
          <a:stretch/>
        </p:blipFill>
        <p:spPr>
          <a:xfrm>
            <a:off x="8603372" y="79410"/>
            <a:ext cx="481263" cy="518160"/>
          </a:xfrm>
          <a:prstGeom prst="rect">
            <a:avLst/>
          </a:prstGeom>
          <a:noFill/>
          <a:ln>
            <a:noFill/>
          </a:ln>
        </p:spPr>
      </p:pic>
      <p:sp>
        <p:nvSpPr>
          <p:cNvPr id="11"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1;p15"/>
          <p:cNvSpPr txBox="1"/>
          <p:nvPr/>
        </p:nvSpPr>
        <p:spPr>
          <a:xfrm>
            <a:off x="327599" y="233550"/>
            <a:ext cx="3587175" cy="475200"/>
          </a:xfrm>
          <a:prstGeom prst="rect">
            <a:avLst/>
          </a:prstGeom>
          <a:noFill/>
          <a:ln>
            <a:noFill/>
          </a:ln>
        </p:spPr>
        <p:txBody>
          <a:bodyPr spcFirstLastPara="1" wrap="square" lIns="0" tIns="0" rIns="0" bIns="0" anchor="ctr" anchorCtr="0">
            <a:noAutofit/>
          </a:bodyPr>
          <a:lstStyle/>
          <a:p>
            <a:r>
              <a:rPr lang="en-US" sz="1600" b="1" dirty="0" smtClean="0">
                <a:solidFill>
                  <a:schemeClr val="bg1"/>
                </a:solidFill>
                <a:latin typeface="Roboto" panose="020B0604020202020204" charset="0"/>
                <a:ea typeface="Roboto" panose="020B0604020202020204" charset="0"/>
              </a:rPr>
              <a:t>DO WHILE LOOPING STATEMENTS</a:t>
            </a:r>
            <a:endParaRPr lang="en-GB" sz="1600" b="1" dirty="0">
              <a:solidFill>
                <a:schemeClr val="bg1"/>
              </a:solidFill>
              <a:latin typeface="Roboto" pitchFamily="2" charset="0"/>
              <a:ea typeface="Roboto" pitchFamily="2" charset="0"/>
            </a:endParaRPr>
          </a:p>
        </p:txBody>
      </p:sp>
    </p:spTree>
    <p:extLst>
      <p:ext uri="{BB962C8B-B14F-4D97-AF65-F5344CB8AC3E}">
        <p14:creationId xmlns:p14="http://schemas.microsoft.com/office/powerpoint/2010/main" val="2488906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56;p14"/>
          <p:cNvPicPr preferRelativeResize="0"/>
          <p:nvPr/>
        </p:nvPicPr>
        <p:blipFill rotWithShape="1">
          <a:blip r:embed="rId2">
            <a:alphaModFix/>
          </a:blip>
          <a:srcRect l="41241" t="9528" r="-23988" b="51129"/>
          <a:stretch/>
        </p:blipFill>
        <p:spPr>
          <a:xfrm>
            <a:off x="0" y="4538830"/>
            <a:ext cx="2512194" cy="600547"/>
          </a:xfrm>
          <a:prstGeom prst="rect">
            <a:avLst/>
          </a:prstGeom>
          <a:noFill/>
          <a:ln>
            <a:noFill/>
          </a:ln>
        </p:spPr>
      </p:pic>
      <p:pic>
        <p:nvPicPr>
          <p:cNvPr id="5" name="Google Shape;57;p14"/>
          <p:cNvPicPr preferRelativeResize="0"/>
          <p:nvPr/>
        </p:nvPicPr>
        <p:blipFill rotWithShape="1">
          <a:blip r:embed="rId3">
            <a:alphaModFix/>
          </a:blip>
          <a:srcRect r="60689"/>
          <a:stretch/>
        </p:blipFill>
        <p:spPr>
          <a:xfrm>
            <a:off x="8603372" y="79410"/>
            <a:ext cx="481263" cy="518160"/>
          </a:xfrm>
          <a:prstGeom prst="rect">
            <a:avLst/>
          </a:prstGeom>
          <a:noFill/>
          <a:ln>
            <a:noFill/>
          </a:ln>
        </p:spPr>
      </p:pic>
      <p:pic>
        <p:nvPicPr>
          <p:cNvPr id="6" name="Picture 2"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00" y="396240"/>
            <a:ext cx="9033835" cy="4327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02464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1" name="Google Shape;71;p15"/>
          <p:cNvSpPr txBox="1"/>
          <p:nvPr/>
        </p:nvSpPr>
        <p:spPr>
          <a:xfrm>
            <a:off x="4975200" y="4420628"/>
            <a:ext cx="3934800" cy="475200"/>
          </a:xfrm>
          <a:prstGeom prst="rect">
            <a:avLst/>
          </a:prstGeom>
          <a:noFill/>
          <a:ln>
            <a:noFill/>
          </a:ln>
        </p:spPr>
        <p:txBody>
          <a:bodyPr spcFirstLastPara="1" wrap="square" lIns="0" tIns="0" rIns="0" bIns="0" anchor="ctr" anchorCtr="0">
            <a:noAutofit/>
          </a:bodyPr>
          <a:lstStyle/>
          <a:p>
            <a:pPr lvl="0" algn="ctr"/>
            <a:r>
              <a:rPr lang="en-GB" sz="2000" dirty="0" smtClean="0">
                <a:solidFill>
                  <a:schemeClr val="bg1"/>
                </a:solidFill>
                <a:latin typeface="Roboto"/>
                <a:ea typeface="Roboto"/>
                <a:cs typeface="Roboto"/>
                <a:sym typeface="Roboto"/>
              </a:rPr>
              <a:t>DO-WHILE LOOP</a:t>
            </a:r>
            <a:endParaRPr lang="en-GB" sz="2000" dirty="0">
              <a:solidFill>
                <a:schemeClr val="bg1"/>
              </a:solidFill>
              <a:latin typeface="Roboto"/>
              <a:ea typeface="Roboto"/>
              <a:cs typeface="Roboto"/>
              <a:sym typeface="Roboto"/>
            </a:endParaRP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234000" y="719180"/>
            <a:ext cx="7909201" cy="3949623"/>
          </a:xfrm>
        </p:spPr>
        <p:txBody>
          <a:bodyPr/>
          <a:lstStyle/>
          <a:p>
            <a:pPr algn="just" fontAlgn="base">
              <a:lnSpc>
                <a:spcPct val="100000"/>
              </a:lnSpc>
              <a:buClrTx/>
              <a:buFont typeface="Courier New" pitchFamily="49" charset="0"/>
              <a:buChar char="o"/>
            </a:pPr>
            <a:r>
              <a:rPr lang="en-US" dirty="0" smtClean="0">
                <a:solidFill>
                  <a:schemeClr val="tx1"/>
                </a:solidFill>
                <a:latin typeface="Roboto" panose="020B0604020202020204" charset="0"/>
                <a:ea typeface="Roboto" panose="020B0604020202020204" charset="0"/>
              </a:rPr>
              <a:t>do </a:t>
            </a:r>
            <a:r>
              <a:rPr lang="en-US" dirty="0">
                <a:solidFill>
                  <a:schemeClr val="tx1"/>
                </a:solidFill>
                <a:latin typeface="Roboto" panose="020B0604020202020204" charset="0"/>
                <a:ea typeface="Roboto" panose="020B0604020202020204" charset="0"/>
              </a:rPr>
              <a:t>while loop starts with the execution of the statement(s). There is no checking of any condition for the first time.</a:t>
            </a:r>
          </a:p>
          <a:p>
            <a:pPr algn="just" fontAlgn="base">
              <a:lnSpc>
                <a:spcPct val="100000"/>
              </a:lnSpc>
              <a:buClrTx/>
              <a:buFont typeface="Courier New" pitchFamily="49" charset="0"/>
              <a:buChar char="o"/>
            </a:pPr>
            <a:endParaRPr lang="en-US" dirty="0" smtClean="0">
              <a:solidFill>
                <a:schemeClr val="tx1"/>
              </a:solidFill>
              <a:latin typeface="Roboto" panose="020B0604020202020204" charset="0"/>
              <a:ea typeface="Roboto" panose="020B0604020202020204" charset="0"/>
            </a:endParaRPr>
          </a:p>
          <a:p>
            <a:pPr algn="just" fontAlgn="base">
              <a:lnSpc>
                <a:spcPct val="100000"/>
              </a:lnSpc>
              <a:buClrTx/>
              <a:buFont typeface="Courier New" pitchFamily="49" charset="0"/>
              <a:buChar char="o"/>
            </a:pPr>
            <a:r>
              <a:rPr lang="en-US" dirty="0" smtClean="0">
                <a:solidFill>
                  <a:schemeClr val="tx1"/>
                </a:solidFill>
                <a:latin typeface="Roboto" panose="020B0604020202020204" charset="0"/>
                <a:ea typeface="Roboto" panose="020B0604020202020204" charset="0"/>
              </a:rPr>
              <a:t>After </a:t>
            </a:r>
            <a:r>
              <a:rPr lang="en-US" dirty="0">
                <a:solidFill>
                  <a:schemeClr val="tx1"/>
                </a:solidFill>
                <a:latin typeface="Roboto" panose="020B0604020202020204" charset="0"/>
                <a:ea typeface="Roboto" panose="020B0604020202020204" charset="0"/>
              </a:rPr>
              <a:t>the execution of the statements, and update of the variable value, the condition is checked for true or false value. If it is evaluated to true, next iteration of loop starts.</a:t>
            </a:r>
          </a:p>
          <a:p>
            <a:pPr algn="just" fontAlgn="base">
              <a:lnSpc>
                <a:spcPct val="100000"/>
              </a:lnSpc>
              <a:buClrTx/>
              <a:buFont typeface="Courier New" pitchFamily="49" charset="0"/>
              <a:buChar char="o"/>
            </a:pPr>
            <a:endParaRPr lang="en-US" dirty="0" smtClean="0">
              <a:solidFill>
                <a:schemeClr val="tx1"/>
              </a:solidFill>
              <a:latin typeface="Roboto" panose="020B0604020202020204" charset="0"/>
              <a:ea typeface="Roboto" panose="020B0604020202020204" charset="0"/>
            </a:endParaRPr>
          </a:p>
          <a:p>
            <a:pPr algn="just" fontAlgn="base">
              <a:lnSpc>
                <a:spcPct val="100000"/>
              </a:lnSpc>
              <a:buClrTx/>
              <a:buFont typeface="Courier New" pitchFamily="49" charset="0"/>
              <a:buChar char="o"/>
            </a:pPr>
            <a:r>
              <a:rPr lang="en-US" dirty="0" smtClean="0">
                <a:solidFill>
                  <a:schemeClr val="tx1"/>
                </a:solidFill>
                <a:latin typeface="Roboto" panose="020B0604020202020204" charset="0"/>
                <a:ea typeface="Roboto" panose="020B0604020202020204" charset="0"/>
              </a:rPr>
              <a:t>When </a:t>
            </a:r>
            <a:r>
              <a:rPr lang="en-US" dirty="0">
                <a:solidFill>
                  <a:schemeClr val="tx1"/>
                </a:solidFill>
                <a:latin typeface="Roboto" panose="020B0604020202020204" charset="0"/>
                <a:ea typeface="Roboto" panose="020B0604020202020204" charset="0"/>
              </a:rPr>
              <a:t>the condition becomes false, the loop terminates which marks the end of its life cycle.</a:t>
            </a:r>
          </a:p>
          <a:p>
            <a:pPr marL="114300" indent="0" algn="just">
              <a:lnSpc>
                <a:spcPct val="100000"/>
              </a:lnSpc>
              <a:spcAft>
                <a:spcPts val="1200"/>
              </a:spcAft>
              <a:buNone/>
            </a:pPr>
            <a:endParaRPr lang="en-US" dirty="0" smtClean="0">
              <a:solidFill>
                <a:schemeClr val="tx1"/>
              </a:solidFill>
              <a:latin typeface="Roboto" panose="020B0604020202020204" charset="0"/>
              <a:ea typeface="Roboto" panose="020B0604020202020204" charset="0"/>
            </a:endParaRPr>
          </a:p>
        </p:txBody>
      </p:sp>
      <p:sp>
        <p:nvSpPr>
          <p:cNvPr id="2" name="Rectangle 1"/>
          <p:cNvSpPr/>
          <p:nvPr/>
        </p:nvSpPr>
        <p:spPr>
          <a:xfrm>
            <a:off x="9568960" y="0"/>
            <a:ext cx="144000" cy="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Google Shape;56;p14"/>
          <p:cNvPicPr preferRelativeResize="0"/>
          <p:nvPr/>
        </p:nvPicPr>
        <p:blipFill rotWithShape="1">
          <a:blip r:embed="rId3">
            <a:alphaModFix/>
          </a:blip>
          <a:srcRect l="41241" t="9528" r="-23988" b="51129"/>
          <a:stretch/>
        </p:blipFill>
        <p:spPr>
          <a:xfrm>
            <a:off x="0" y="4538830"/>
            <a:ext cx="2512194" cy="600547"/>
          </a:xfrm>
          <a:prstGeom prst="rect">
            <a:avLst/>
          </a:prstGeom>
          <a:noFill/>
          <a:ln>
            <a:noFill/>
          </a:ln>
        </p:spPr>
      </p:pic>
      <p:pic>
        <p:nvPicPr>
          <p:cNvPr id="9" name="Google Shape;57;p14"/>
          <p:cNvPicPr preferRelativeResize="0"/>
          <p:nvPr/>
        </p:nvPicPr>
        <p:blipFill rotWithShape="1">
          <a:blip r:embed="rId4">
            <a:alphaModFix/>
          </a:blip>
          <a:srcRect r="60689"/>
          <a:stretch/>
        </p:blipFill>
        <p:spPr>
          <a:xfrm>
            <a:off x="8603372" y="79410"/>
            <a:ext cx="481263" cy="518160"/>
          </a:xfrm>
          <a:prstGeom prst="rect">
            <a:avLst/>
          </a:prstGeom>
          <a:noFill/>
          <a:ln>
            <a:noFill/>
          </a:ln>
        </p:spPr>
      </p:pic>
      <p:sp>
        <p:nvSpPr>
          <p:cNvPr id="1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1;p15"/>
          <p:cNvSpPr txBox="1"/>
          <p:nvPr/>
        </p:nvSpPr>
        <p:spPr>
          <a:xfrm>
            <a:off x="327599" y="233550"/>
            <a:ext cx="3587175" cy="475200"/>
          </a:xfrm>
          <a:prstGeom prst="rect">
            <a:avLst/>
          </a:prstGeom>
          <a:noFill/>
          <a:ln>
            <a:noFill/>
          </a:ln>
        </p:spPr>
        <p:txBody>
          <a:bodyPr spcFirstLastPara="1" wrap="square" lIns="0" tIns="0" rIns="0" bIns="0" anchor="ctr" anchorCtr="0">
            <a:noAutofit/>
          </a:bodyPr>
          <a:lstStyle/>
          <a:p>
            <a:r>
              <a:rPr lang="en-US" sz="1600" b="1" dirty="0" smtClean="0">
                <a:solidFill>
                  <a:schemeClr val="bg1"/>
                </a:solidFill>
                <a:latin typeface="Roboto" panose="020B0604020202020204" charset="0"/>
                <a:ea typeface="Roboto" panose="020B0604020202020204" charset="0"/>
              </a:rPr>
              <a:t>DO WHILE LOOPING STATEMENTS</a:t>
            </a:r>
            <a:endParaRPr lang="en-GB" sz="1600" b="1" dirty="0">
              <a:solidFill>
                <a:schemeClr val="bg1"/>
              </a:solidFill>
              <a:latin typeface="Roboto" pitchFamily="2" charset="0"/>
              <a:ea typeface="Roboto" pitchFamily="2" charset="0"/>
            </a:endParaRPr>
          </a:p>
        </p:txBody>
      </p:sp>
    </p:spTree>
    <p:extLst>
      <p:ext uri="{BB962C8B-B14F-4D97-AF65-F5344CB8AC3E}">
        <p14:creationId xmlns:p14="http://schemas.microsoft.com/office/powerpoint/2010/main" val="22635720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1" name="Google Shape;71;p15"/>
          <p:cNvSpPr txBox="1"/>
          <p:nvPr/>
        </p:nvSpPr>
        <p:spPr>
          <a:xfrm>
            <a:off x="4975200" y="4420628"/>
            <a:ext cx="3934800" cy="475200"/>
          </a:xfrm>
          <a:prstGeom prst="rect">
            <a:avLst/>
          </a:prstGeom>
          <a:noFill/>
          <a:ln>
            <a:noFill/>
          </a:ln>
        </p:spPr>
        <p:txBody>
          <a:bodyPr spcFirstLastPara="1" wrap="square" lIns="0" tIns="0" rIns="0" bIns="0" anchor="ctr" anchorCtr="0">
            <a:noAutofit/>
          </a:bodyPr>
          <a:lstStyle/>
          <a:p>
            <a:pPr lvl="0" algn="ctr"/>
            <a:r>
              <a:rPr lang="en-GB" sz="2000" dirty="0" smtClean="0">
                <a:solidFill>
                  <a:schemeClr val="bg1"/>
                </a:solidFill>
                <a:latin typeface="Roboto"/>
                <a:ea typeface="Roboto"/>
                <a:cs typeface="Roboto"/>
                <a:sym typeface="Roboto"/>
              </a:rPr>
              <a:t>FOR -LOOP</a:t>
            </a:r>
            <a:endParaRPr lang="en-GB" sz="2000" dirty="0">
              <a:solidFill>
                <a:schemeClr val="bg1"/>
              </a:solidFill>
              <a:latin typeface="Roboto"/>
              <a:ea typeface="Roboto"/>
              <a:cs typeface="Roboto"/>
              <a:sym typeface="Roboto"/>
            </a:endParaRP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234000" y="709655"/>
            <a:ext cx="7909201" cy="3949623"/>
          </a:xfrm>
        </p:spPr>
        <p:txBody>
          <a:bodyPr/>
          <a:lstStyle/>
          <a:p>
            <a:pPr marL="114300" indent="0" algn="just">
              <a:lnSpc>
                <a:spcPct val="150000"/>
              </a:lnSpc>
              <a:spcAft>
                <a:spcPts val="1200"/>
              </a:spcAft>
              <a:buNone/>
            </a:pPr>
            <a:r>
              <a:rPr lang="en-US" dirty="0" smtClean="0">
                <a:solidFill>
                  <a:schemeClr val="tx1"/>
                </a:solidFill>
                <a:latin typeface="Roboto" panose="020B0604020202020204" charset="0"/>
                <a:ea typeface="Roboto" panose="020B0604020202020204" charset="0"/>
              </a:rPr>
              <a:t>	for </a:t>
            </a:r>
            <a:r>
              <a:rPr lang="en-US" dirty="0">
                <a:solidFill>
                  <a:schemeClr val="tx1"/>
                </a:solidFill>
                <a:latin typeface="Roboto" panose="020B0604020202020204" charset="0"/>
                <a:ea typeface="Roboto" panose="020B0604020202020204" charset="0"/>
              </a:rPr>
              <a:t>loop provides a concise way of writing the loop structure. Unlike a while loop, a for statement consumes the initialization, condition and increment/decrement in one line thereby providing a shorter, easy to debug </a:t>
            </a:r>
            <a:r>
              <a:rPr lang="en-US" dirty="0" smtClean="0">
                <a:solidFill>
                  <a:schemeClr val="tx1"/>
                </a:solidFill>
                <a:latin typeface="Roboto" panose="020B0604020202020204" charset="0"/>
                <a:ea typeface="Roboto" panose="020B0604020202020204" charset="0"/>
              </a:rPr>
              <a:t>structure </a:t>
            </a:r>
            <a:r>
              <a:rPr lang="en-US" dirty="0">
                <a:solidFill>
                  <a:schemeClr val="tx1"/>
                </a:solidFill>
                <a:latin typeface="Roboto" panose="020B0604020202020204" charset="0"/>
                <a:ea typeface="Roboto" panose="020B0604020202020204" charset="0"/>
              </a:rPr>
              <a:t>of looping</a:t>
            </a:r>
            <a:r>
              <a:rPr lang="en-US" dirty="0" smtClean="0">
                <a:solidFill>
                  <a:schemeClr val="tx1"/>
                </a:solidFill>
                <a:latin typeface="Roboto" panose="020B0604020202020204" charset="0"/>
                <a:ea typeface="Roboto" panose="020B0604020202020204" charset="0"/>
              </a:rPr>
              <a:t>.</a:t>
            </a:r>
          </a:p>
          <a:p>
            <a:pPr marL="114300" indent="0" algn="just">
              <a:lnSpc>
                <a:spcPct val="150000"/>
              </a:lnSpc>
              <a:spcAft>
                <a:spcPts val="1200"/>
              </a:spcAft>
              <a:buNone/>
            </a:pPr>
            <a:endParaRPr lang="en-US" dirty="0" smtClean="0">
              <a:solidFill>
                <a:schemeClr val="tx1"/>
              </a:solidFill>
              <a:latin typeface="Roboto" panose="020B0604020202020204" charset="0"/>
              <a:ea typeface="Roboto" panose="020B0604020202020204" charset="0"/>
            </a:endParaRPr>
          </a:p>
        </p:txBody>
      </p:sp>
      <p:sp>
        <p:nvSpPr>
          <p:cNvPr id="2" name="Rectangle 1"/>
          <p:cNvSpPr/>
          <p:nvPr/>
        </p:nvSpPr>
        <p:spPr>
          <a:xfrm>
            <a:off x="9568960" y="0"/>
            <a:ext cx="144000" cy="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4" name="Table 3"/>
          <p:cNvGraphicFramePr>
            <a:graphicFrameLocks noGrp="1"/>
          </p:cNvGraphicFramePr>
          <p:nvPr>
            <p:extLst>
              <p:ext uri="{D42A27DB-BD31-4B8C-83A1-F6EECF244321}">
                <p14:modId xmlns:p14="http://schemas.microsoft.com/office/powerpoint/2010/main" val="1614564754"/>
              </p:ext>
            </p:extLst>
          </p:nvPr>
        </p:nvGraphicFramePr>
        <p:xfrm>
          <a:off x="833335" y="3052730"/>
          <a:ext cx="6605690" cy="411480"/>
        </p:xfrm>
        <a:graphic>
          <a:graphicData uri="http://schemas.openxmlformats.org/drawingml/2006/table">
            <a:tbl>
              <a:tblPr firstRow="1" bandRow="1">
                <a:tableStyleId>{5940675A-B579-460E-94D1-54222C63F5DA}</a:tableStyleId>
              </a:tblPr>
              <a:tblGrid>
                <a:gridCol w="6605690"/>
              </a:tblGrid>
              <a:tr h="370840">
                <a:tc>
                  <a:txBody>
                    <a:bodyPr/>
                    <a:lstStyle/>
                    <a:p>
                      <a:pPr algn="just">
                        <a:lnSpc>
                          <a:spcPct val="150000"/>
                        </a:lnSpc>
                      </a:pPr>
                      <a:r>
                        <a:rPr lang="en-IN" dirty="0" smtClean="0">
                          <a:latin typeface="Consolas" panose="020B0609020204030204" pitchFamily="49" charset="0"/>
                        </a:rPr>
                        <a:t>for (initialization; condition; increment / decrement operation)</a:t>
                      </a:r>
                      <a:endParaRPr lang="en-US" dirty="0">
                        <a:latin typeface="Consolas" panose="020B0609020204030204" pitchFamily="49" charset="0"/>
                      </a:endParaRPr>
                    </a:p>
                  </a:txBody>
                  <a:tcPr/>
                </a:tc>
              </a:tr>
            </a:tbl>
          </a:graphicData>
        </a:graphic>
      </p:graphicFrame>
      <p:pic>
        <p:nvPicPr>
          <p:cNvPr id="9" name="Google Shape;56;p14"/>
          <p:cNvPicPr preferRelativeResize="0"/>
          <p:nvPr/>
        </p:nvPicPr>
        <p:blipFill rotWithShape="1">
          <a:blip r:embed="rId3">
            <a:alphaModFix/>
          </a:blip>
          <a:srcRect l="41241" t="9528" r="-23988" b="51129"/>
          <a:stretch/>
        </p:blipFill>
        <p:spPr>
          <a:xfrm>
            <a:off x="0" y="4538830"/>
            <a:ext cx="2512194" cy="600547"/>
          </a:xfrm>
          <a:prstGeom prst="rect">
            <a:avLst/>
          </a:prstGeom>
          <a:noFill/>
          <a:ln>
            <a:noFill/>
          </a:ln>
        </p:spPr>
      </p:pic>
      <p:pic>
        <p:nvPicPr>
          <p:cNvPr id="10" name="Google Shape;57;p14"/>
          <p:cNvPicPr preferRelativeResize="0"/>
          <p:nvPr/>
        </p:nvPicPr>
        <p:blipFill rotWithShape="1">
          <a:blip r:embed="rId4">
            <a:alphaModFix/>
          </a:blip>
          <a:srcRect r="60689"/>
          <a:stretch/>
        </p:blipFill>
        <p:spPr>
          <a:xfrm>
            <a:off x="8603372" y="79410"/>
            <a:ext cx="481263" cy="518160"/>
          </a:xfrm>
          <a:prstGeom prst="rect">
            <a:avLst/>
          </a:prstGeom>
          <a:noFill/>
          <a:ln>
            <a:noFill/>
          </a:ln>
        </p:spPr>
      </p:pic>
      <p:sp>
        <p:nvSpPr>
          <p:cNvPr id="11"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1;p15"/>
          <p:cNvSpPr txBox="1"/>
          <p:nvPr/>
        </p:nvSpPr>
        <p:spPr>
          <a:xfrm>
            <a:off x="327599" y="233550"/>
            <a:ext cx="3587175" cy="475200"/>
          </a:xfrm>
          <a:prstGeom prst="rect">
            <a:avLst/>
          </a:prstGeom>
          <a:noFill/>
          <a:ln>
            <a:noFill/>
          </a:ln>
        </p:spPr>
        <p:txBody>
          <a:bodyPr spcFirstLastPara="1" wrap="square" lIns="0" tIns="0" rIns="0" bIns="0" anchor="ctr" anchorCtr="0">
            <a:noAutofit/>
          </a:bodyPr>
          <a:lstStyle/>
          <a:p>
            <a:r>
              <a:rPr lang="en-US" sz="1600" b="1" dirty="0" smtClean="0">
                <a:solidFill>
                  <a:schemeClr val="bg1"/>
                </a:solidFill>
                <a:latin typeface="Roboto" panose="020B0604020202020204" charset="0"/>
                <a:ea typeface="Roboto" panose="020B0604020202020204" charset="0"/>
              </a:rPr>
              <a:t>FOR LOOPING STATEMENTS</a:t>
            </a:r>
            <a:endParaRPr lang="en-GB" sz="1600" b="1" dirty="0">
              <a:solidFill>
                <a:schemeClr val="bg1"/>
              </a:solidFill>
              <a:latin typeface="Roboto" pitchFamily="2" charset="0"/>
              <a:ea typeface="Roboto" pitchFamily="2" charset="0"/>
            </a:endParaRPr>
          </a:p>
        </p:txBody>
      </p:sp>
    </p:spTree>
    <p:extLst>
      <p:ext uri="{BB962C8B-B14F-4D97-AF65-F5344CB8AC3E}">
        <p14:creationId xmlns:p14="http://schemas.microsoft.com/office/powerpoint/2010/main" val="3429491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1" name="Google Shape;71;p15"/>
          <p:cNvSpPr txBox="1"/>
          <p:nvPr/>
        </p:nvSpPr>
        <p:spPr>
          <a:xfrm>
            <a:off x="4975200" y="4420628"/>
            <a:ext cx="3934800" cy="475200"/>
          </a:xfrm>
          <a:prstGeom prst="rect">
            <a:avLst/>
          </a:prstGeom>
          <a:noFill/>
          <a:ln>
            <a:noFill/>
          </a:ln>
        </p:spPr>
        <p:txBody>
          <a:bodyPr spcFirstLastPara="1" wrap="square" lIns="0" tIns="0" rIns="0" bIns="0" anchor="ctr" anchorCtr="0">
            <a:noAutofit/>
          </a:bodyPr>
          <a:lstStyle/>
          <a:p>
            <a:pPr lvl="0" algn="ctr"/>
            <a:r>
              <a:rPr lang="en-GB" sz="2000" dirty="0" smtClean="0">
                <a:solidFill>
                  <a:schemeClr val="bg1"/>
                </a:solidFill>
                <a:latin typeface="Roboto"/>
                <a:ea typeface="Roboto"/>
                <a:cs typeface="Roboto"/>
                <a:sym typeface="Roboto"/>
              </a:rPr>
              <a:t>DEFINITION</a:t>
            </a: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234000" y="233405"/>
            <a:ext cx="7909201" cy="3949623"/>
          </a:xfrm>
        </p:spPr>
        <p:txBody>
          <a:bodyPr/>
          <a:lstStyle/>
          <a:p>
            <a:pPr algn="just">
              <a:lnSpc>
                <a:spcPct val="150000"/>
              </a:lnSpc>
              <a:spcAft>
                <a:spcPts val="1200"/>
              </a:spcAft>
              <a:buClrTx/>
            </a:pPr>
            <a:endParaRPr lang="en-US" b="1" dirty="0" smtClean="0">
              <a:solidFill>
                <a:schemeClr val="tx1"/>
              </a:solidFill>
              <a:latin typeface="Roboto" panose="020B0604020202020204" charset="0"/>
              <a:ea typeface="Roboto" panose="020B0604020202020204" charset="0"/>
            </a:endParaRPr>
          </a:p>
          <a:p>
            <a:pPr algn="just">
              <a:lnSpc>
                <a:spcPct val="150000"/>
              </a:lnSpc>
              <a:spcAft>
                <a:spcPts val="1200"/>
              </a:spcAft>
              <a:buClrTx/>
              <a:buFont typeface="Courier New" pitchFamily="49" charset="0"/>
              <a:buChar char="o"/>
            </a:pPr>
            <a:r>
              <a:rPr lang="en-US" b="1" dirty="0" smtClean="0">
                <a:solidFill>
                  <a:schemeClr val="tx1"/>
                </a:solidFill>
                <a:latin typeface="Roboto" panose="020B0604020202020204" charset="0"/>
                <a:ea typeface="Roboto" panose="020B0604020202020204" charset="0"/>
              </a:rPr>
              <a:t>Initialization condition</a:t>
            </a:r>
            <a:endParaRPr lang="en-US" dirty="0" smtClean="0">
              <a:solidFill>
                <a:schemeClr val="tx1"/>
              </a:solidFill>
              <a:latin typeface="Roboto" panose="020B0604020202020204" charset="0"/>
              <a:ea typeface="Roboto" panose="020B0604020202020204" charset="0"/>
            </a:endParaRPr>
          </a:p>
          <a:p>
            <a:pPr algn="just">
              <a:lnSpc>
                <a:spcPct val="150000"/>
              </a:lnSpc>
              <a:spcAft>
                <a:spcPts val="1200"/>
              </a:spcAft>
              <a:buClrTx/>
              <a:buNone/>
            </a:pPr>
            <a:r>
              <a:rPr lang="en-US" dirty="0" smtClean="0">
                <a:solidFill>
                  <a:schemeClr val="tx1"/>
                </a:solidFill>
                <a:latin typeface="Roboto" panose="020B0604020202020204" charset="0"/>
                <a:ea typeface="Roboto" panose="020B0604020202020204" charset="0"/>
              </a:rPr>
              <a:t>      	Here</a:t>
            </a:r>
            <a:r>
              <a:rPr lang="en-US" dirty="0">
                <a:solidFill>
                  <a:schemeClr val="tx1"/>
                </a:solidFill>
                <a:latin typeface="Roboto" panose="020B0604020202020204" charset="0"/>
                <a:ea typeface="Roboto" panose="020B0604020202020204" charset="0"/>
              </a:rPr>
              <a:t>, we initialize the variable in use. It marks the start of a for loop. An already declared variable can be used or a variable can be declared, local to loop </a:t>
            </a:r>
            <a:r>
              <a:rPr lang="en-US" dirty="0" smtClean="0">
                <a:solidFill>
                  <a:schemeClr val="tx1"/>
                </a:solidFill>
                <a:latin typeface="Roboto" panose="020B0604020202020204" charset="0"/>
                <a:ea typeface="Roboto" panose="020B0604020202020204" charset="0"/>
              </a:rPr>
              <a:t>only</a:t>
            </a:r>
          </a:p>
          <a:p>
            <a:pPr algn="just">
              <a:lnSpc>
                <a:spcPct val="150000"/>
              </a:lnSpc>
              <a:spcAft>
                <a:spcPts val="1200"/>
              </a:spcAft>
              <a:buClrTx/>
              <a:buFont typeface="Courier New" pitchFamily="49" charset="0"/>
              <a:buChar char="o"/>
            </a:pPr>
            <a:r>
              <a:rPr lang="en-US" b="1" dirty="0">
                <a:solidFill>
                  <a:schemeClr val="tx1"/>
                </a:solidFill>
                <a:latin typeface="Roboto" panose="020B0604020202020204" charset="0"/>
                <a:ea typeface="Roboto" panose="020B0604020202020204" charset="0"/>
              </a:rPr>
              <a:t>Testing Condition</a:t>
            </a:r>
            <a:r>
              <a:rPr lang="en-US" b="1" dirty="0" smtClean="0">
                <a:solidFill>
                  <a:schemeClr val="tx1"/>
                </a:solidFill>
                <a:latin typeface="Roboto" panose="020B0604020202020204" charset="0"/>
                <a:ea typeface="Roboto" panose="020B0604020202020204" charset="0"/>
              </a:rPr>
              <a:t>:</a:t>
            </a:r>
          </a:p>
          <a:p>
            <a:pPr algn="just">
              <a:lnSpc>
                <a:spcPct val="150000"/>
              </a:lnSpc>
              <a:spcAft>
                <a:spcPts val="1200"/>
              </a:spcAft>
              <a:buClrTx/>
              <a:buNone/>
            </a:pPr>
            <a:r>
              <a:rPr lang="en-US" b="1" dirty="0" smtClean="0">
                <a:solidFill>
                  <a:schemeClr val="tx1"/>
                </a:solidFill>
                <a:latin typeface="Roboto" panose="020B0604020202020204" charset="0"/>
                <a:ea typeface="Roboto" panose="020B0604020202020204" charset="0"/>
              </a:rPr>
              <a:t>       	</a:t>
            </a:r>
            <a:r>
              <a:rPr lang="en-US" dirty="0" smtClean="0">
                <a:solidFill>
                  <a:schemeClr val="tx1"/>
                </a:solidFill>
                <a:latin typeface="Roboto" panose="020B0604020202020204" charset="0"/>
                <a:ea typeface="Roboto" panose="020B0604020202020204" charset="0"/>
              </a:rPr>
              <a:t>It </a:t>
            </a:r>
            <a:r>
              <a:rPr lang="en-US" dirty="0">
                <a:solidFill>
                  <a:schemeClr val="tx1"/>
                </a:solidFill>
                <a:latin typeface="Roboto" panose="020B0604020202020204" charset="0"/>
                <a:ea typeface="Roboto" panose="020B0604020202020204" charset="0"/>
              </a:rPr>
              <a:t>is used for testing the exit condition for a loop. It must return a </a:t>
            </a:r>
            <a:r>
              <a:rPr lang="en-US" dirty="0" err="1">
                <a:solidFill>
                  <a:schemeClr val="tx1"/>
                </a:solidFill>
                <a:latin typeface="Roboto" panose="020B0604020202020204" charset="0"/>
                <a:ea typeface="Roboto" panose="020B0604020202020204" charset="0"/>
              </a:rPr>
              <a:t>boolean</a:t>
            </a:r>
            <a:r>
              <a:rPr lang="en-US" dirty="0">
                <a:solidFill>
                  <a:schemeClr val="tx1"/>
                </a:solidFill>
                <a:latin typeface="Roboto" panose="020B0604020202020204" charset="0"/>
                <a:ea typeface="Roboto" panose="020B0604020202020204" charset="0"/>
              </a:rPr>
              <a:t> </a:t>
            </a:r>
            <a:r>
              <a:rPr lang="en-US" dirty="0" smtClean="0">
                <a:solidFill>
                  <a:schemeClr val="tx1"/>
                </a:solidFill>
                <a:latin typeface="Roboto" panose="020B0604020202020204" charset="0"/>
                <a:ea typeface="Roboto" panose="020B0604020202020204" charset="0"/>
              </a:rPr>
              <a:t>value</a:t>
            </a:r>
          </a:p>
        </p:txBody>
      </p:sp>
      <p:sp>
        <p:nvSpPr>
          <p:cNvPr id="2" name="Rectangle 1"/>
          <p:cNvSpPr/>
          <p:nvPr/>
        </p:nvSpPr>
        <p:spPr>
          <a:xfrm>
            <a:off x="9568960" y="0"/>
            <a:ext cx="144000" cy="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Google Shape;56;p14"/>
          <p:cNvPicPr preferRelativeResize="0"/>
          <p:nvPr/>
        </p:nvPicPr>
        <p:blipFill rotWithShape="1">
          <a:blip r:embed="rId3">
            <a:alphaModFix/>
          </a:blip>
          <a:srcRect l="41241" t="9528" r="-23988" b="51129"/>
          <a:stretch/>
        </p:blipFill>
        <p:spPr>
          <a:xfrm>
            <a:off x="9525" y="4538830"/>
            <a:ext cx="2512194" cy="600547"/>
          </a:xfrm>
          <a:prstGeom prst="rect">
            <a:avLst/>
          </a:prstGeom>
          <a:noFill/>
          <a:ln>
            <a:noFill/>
          </a:ln>
        </p:spPr>
      </p:pic>
      <p:pic>
        <p:nvPicPr>
          <p:cNvPr id="9" name="Google Shape;57;p14"/>
          <p:cNvPicPr preferRelativeResize="0"/>
          <p:nvPr/>
        </p:nvPicPr>
        <p:blipFill rotWithShape="1">
          <a:blip r:embed="rId4">
            <a:alphaModFix/>
          </a:blip>
          <a:srcRect r="60689"/>
          <a:stretch/>
        </p:blipFill>
        <p:spPr>
          <a:xfrm>
            <a:off x="8603372" y="79410"/>
            <a:ext cx="481263" cy="518160"/>
          </a:xfrm>
          <a:prstGeom prst="rect">
            <a:avLst/>
          </a:prstGeom>
          <a:noFill/>
          <a:ln>
            <a:noFill/>
          </a:ln>
        </p:spPr>
      </p:pic>
      <p:sp>
        <p:nvSpPr>
          <p:cNvPr id="1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1;p15"/>
          <p:cNvSpPr txBox="1"/>
          <p:nvPr/>
        </p:nvSpPr>
        <p:spPr>
          <a:xfrm>
            <a:off x="327599" y="233550"/>
            <a:ext cx="3587175" cy="475200"/>
          </a:xfrm>
          <a:prstGeom prst="rect">
            <a:avLst/>
          </a:prstGeom>
          <a:noFill/>
          <a:ln>
            <a:noFill/>
          </a:ln>
        </p:spPr>
        <p:txBody>
          <a:bodyPr spcFirstLastPara="1" wrap="square" lIns="0" tIns="0" rIns="0" bIns="0" anchor="ctr" anchorCtr="0">
            <a:noAutofit/>
          </a:bodyPr>
          <a:lstStyle/>
          <a:p>
            <a:r>
              <a:rPr lang="en-GB" sz="1600" b="1" dirty="0" smtClean="0">
                <a:solidFill>
                  <a:schemeClr val="bg1"/>
                </a:solidFill>
                <a:latin typeface="Roboto" pitchFamily="2" charset="0"/>
                <a:ea typeface="Roboto" pitchFamily="2" charset="0"/>
              </a:rPr>
              <a:t>DEFINITION</a:t>
            </a:r>
            <a:endParaRPr lang="en-GB" sz="1600" b="1" dirty="0">
              <a:solidFill>
                <a:schemeClr val="bg1"/>
              </a:solidFill>
              <a:latin typeface="Roboto" pitchFamily="2" charset="0"/>
              <a:ea typeface="Roboto" pitchFamily="2" charset="0"/>
            </a:endParaRPr>
          </a:p>
        </p:txBody>
      </p:sp>
    </p:spTree>
    <p:extLst>
      <p:ext uri="{BB962C8B-B14F-4D97-AF65-F5344CB8AC3E}">
        <p14:creationId xmlns:p14="http://schemas.microsoft.com/office/powerpoint/2010/main" val="1385659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1" name="Google Shape;71;p15"/>
          <p:cNvSpPr txBox="1"/>
          <p:nvPr/>
        </p:nvSpPr>
        <p:spPr>
          <a:xfrm>
            <a:off x="4975200" y="4420628"/>
            <a:ext cx="3934800" cy="475200"/>
          </a:xfrm>
          <a:prstGeom prst="rect">
            <a:avLst/>
          </a:prstGeom>
          <a:noFill/>
          <a:ln>
            <a:noFill/>
          </a:ln>
        </p:spPr>
        <p:txBody>
          <a:bodyPr spcFirstLastPara="1" wrap="square" lIns="0" tIns="0" rIns="0" bIns="0" anchor="ctr" anchorCtr="0">
            <a:noAutofit/>
          </a:bodyPr>
          <a:lstStyle/>
          <a:p>
            <a:pPr lvl="0" algn="ctr"/>
            <a:r>
              <a:rPr lang="en-GB" sz="2000" dirty="0" smtClean="0">
                <a:solidFill>
                  <a:schemeClr val="bg1"/>
                </a:solidFill>
                <a:latin typeface="Roboto"/>
                <a:ea typeface="Roboto"/>
                <a:cs typeface="Roboto"/>
                <a:sym typeface="Roboto"/>
              </a:rPr>
              <a:t>DEFINITION</a:t>
            </a: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234000" y="233405"/>
            <a:ext cx="7909201" cy="3949623"/>
          </a:xfrm>
        </p:spPr>
        <p:txBody>
          <a:bodyPr/>
          <a:lstStyle/>
          <a:p>
            <a:pPr algn="just">
              <a:lnSpc>
                <a:spcPct val="150000"/>
              </a:lnSpc>
              <a:spcAft>
                <a:spcPts val="1200"/>
              </a:spcAft>
              <a:buClrTx/>
              <a:buNone/>
            </a:pPr>
            <a:endParaRPr lang="en-US" dirty="0" smtClean="0">
              <a:solidFill>
                <a:schemeClr val="tx1"/>
              </a:solidFill>
              <a:latin typeface="Roboto" panose="020B0604020202020204" charset="0"/>
              <a:ea typeface="Roboto" panose="020B0604020202020204" charset="0"/>
            </a:endParaRPr>
          </a:p>
          <a:p>
            <a:pPr algn="just">
              <a:lnSpc>
                <a:spcPct val="150000"/>
              </a:lnSpc>
              <a:spcAft>
                <a:spcPts val="1200"/>
              </a:spcAft>
              <a:buClrTx/>
              <a:buFont typeface="Courier New" pitchFamily="49" charset="0"/>
              <a:buChar char="o"/>
            </a:pPr>
            <a:r>
              <a:rPr lang="en-US" b="1" dirty="0" smtClean="0">
                <a:solidFill>
                  <a:schemeClr val="tx1"/>
                </a:solidFill>
                <a:latin typeface="Roboto" panose="020B0604020202020204" charset="0"/>
                <a:ea typeface="Roboto" panose="020B0604020202020204" charset="0"/>
              </a:rPr>
              <a:t>Statement execution:</a:t>
            </a:r>
            <a:r>
              <a:rPr lang="en-US" dirty="0" smtClean="0">
                <a:solidFill>
                  <a:schemeClr val="tx1"/>
                </a:solidFill>
                <a:latin typeface="Roboto" panose="020B0604020202020204" charset="0"/>
                <a:ea typeface="Roboto" panose="020B0604020202020204" charset="0"/>
              </a:rPr>
              <a:t> </a:t>
            </a:r>
          </a:p>
          <a:p>
            <a:pPr algn="just">
              <a:lnSpc>
                <a:spcPct val="150000"/>
              </a:lnSpc>
              <a:spcAft>
                <a:spcPts val="1200"/>
              </a:spcAft>
              <a:buClrTx/>
              <a:buNone/>
            </a:pPr>
            <a:r>
              <a:rPr lang="en-US" dirty="0" smtClean="0">
                <a:solidFill>
                  <a:schemeClr val="tx1"/>
                </a:solidFill>
                <a:latin typeface="Roboto" panose="020B0604020202020204" charset="0"/>
                <a:ea typeface="Roboto" panose="020B0604020202020204" charset="0"/>
              </a:rPr>
              <a:t>      	Once the condition is evaluated to true, the statements in the loop body are executed</a:t>
            </a:r>
            <a:r>
              <a:rPr lang="en-US" dirty="0" smtClean="0"/>
              <a:t>.</a:t>
            </a:r>
          </a:p>
        </p:txBody>
      </p:sp>
      <p:sp>
        <p:nvSpPr>
          <p:cNvPr id="2" name="Rectangle 1"/>
          <p:cNvSpPr/>
          <p:nvPr/>
        </p:nvSpPr>
        <p:spPr>
          <a:xfrm>
            <a:off x="9568960" y="0"/>
            <a:ext cx="144000" cy="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Google Shape;56;p14"/>
          <p:cNvPicPr preferRelativeResize="0"/>
          <p:nvPr/>
        </p:nvPicPr>
        <p:blipFill rotWithShape="1">
          <a:blip r:embed="rId3">
            <a:alphaModFix/>
          </a:blip>
          <a:srcRect l="41241" t="9528" r="-23988" b="51129"/>
          <a:stretch/>
        </p:blipFill>
        <p:spPr>
          <a:xfrm>
            <a:off x="9525" y="4538830"/>
            <a:ext cx="2512194" cy="600547"/>
          </a:xfrm>
          <a:prstGeom prst="rect">
            <a:avLst/>
          </a:prstGeom>
          <a:noFill/>
          <a:ln>
            <a:noFill/>
          </a:ln>
        </p:spPr>
      </p:pic>
      <p:pic>
        <p:nvPicPr>
          <p:cNvPr id="9" name="Google Shape;57;p14"/>
          <p:cNvPicPr preferRelativeResize="0"/>
          <p:nvPr/>
        </p:nvPicPr>
        <p:blipFill rotWithShape="1">
          <a:blip r:embed="rId4">
            <a:alphaModFix/>
          </a:blip>
          <a:srcRect r="60689"/>
          <a:stretch/>
        </p:blipFill>
        <p:spPr>
          <a:xfrm>
            <a:off x="8603372" y="79410"/>
            <a:ext cx="481263" cy="518160"/>
          </a:xfrm>
          <a:prstGeom prst="rect">
            <a:avLst/>
          </a:prstGeom>
          <a:noFill/>
          <a:ln>
            <a:noFill/>
          </a:ln>
        </p:spPr>
      </p:pic>
      <p:sp>
        <p:nvSpPr>
          <p:cNvPr id="1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1;p15"/>
          <p:cNvSpPr txBox="1"/>
          <p:nvPr/>
        </p:nvSpPr>
        <p:spPr>
          <a:xfrm>
            <a:off x="327599" y="233550"/>
            <a:ext cx="3587175" cy="475200"/>
          </a:xfrm>
          <a:prstGeom prst="rect">
            <a:avLst/>
          </a:prstGeom>
          <a:noFill/>
          <a:ln>
            <a:noFill/>
          </a:ln>
        </p:spPr>
        <p:txBody>
          <a:bodyPr spcFirstLastPara="1" wrap="square" lIns="0" tIns="0" rIns="0" bIns="0" anchor="ctr" anchorCtr="0">
            <a:noAutofit/>
          </a:bodyPr>
          <a:lstStyle/>
          <a:p>
            <a:r>
              <a:rPr lang="en-GB" sz="1600" b="1" dirty="0" smtClean="0">
                <a:solidFill>
                  <a:schemeClr val="bg1"/>
                </a:solidFill>
                <a:latin typeface="Roboto" pitchFamily="2" charset="0"/>
                <a:ea typeface="Roboto" pitchFamily="2" charset="0"/>
              </a:rPr>
              <a:t>DEFINITION</a:t>
            </a:r>
            <a:endParaRPr lang="en-GB" sz="1600" b="1" dirty="0">
              <a:solidFill>
                <a:schemeClr val="bg1"/>
              </a:solidFill>
              <a:latin typeface="Roboto" pitchFamily="2" charset="0"/>
              <a:ea typeface="Roboto" pitchFamily="2" charset="0"/>
            </a:endParaRPr>
          </a:p>
        </p:txBody>
      </p:sp>
    </p:spTree>
    <p:extLst>
      <p:ext uri="{BB962C8B-B14F-4D97-AF65-F5344CB8AC3E}">
        <p14:creationId xmlns:p14="http://schemas.microsoft.com/office/powerpoint/2010/main" val="1385659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234000" y="709655"/>
            <a:ext cx="7909201" cy="3949623"/>
          </a:xfrm>
        </p:spPr>
        <p:txBody>
          <a:bodyPr/>
          <a:lstStyle/>
          <a:p>
            <a:pPr algn="just">
              <a:lnSpc>
                <a:spcPct val="150000"/>
              </a:lnSpc>
              <a:spcAft>
                <a:spcPts val="1200"/>
              </a:spcAft>
              <a:buClrTx/>
              <a:buFont typeface="Courier New" pitchFamily="49" charset="0"/>
              <a:buChar char="o"/>
            </a:pPr>
            <a:r>
              <a:rPr lang="en-US" dirty="0" smtClean="0">
                <a:solidFill>
                  <a:schemeClr val="tx1"/>
                </a:solidFill>
                <a:latin typeface="Roboto" panose="020B0604020202020204" charset="0"/>
                <a:ea typeface="Roboto" panose="020B0604020202020204" charset="0"/>
              </a:rPr>
              <a:t>The </a:t>
            </a:r>
            <a:r>
              <a:rPr lang="en-US" dirty="0">
                <a:solidFill>
                  <a:schemeClr val="tx1"/>
                </a:solidFill>
                <a:latin typeface="Roboto" panose="020B0604020202020204" charset="0"/>
                <a:ea typeface="Roboto" panose="020B0604020202020204" charset="0"/>
              </a:rPr>
              <a:t>break construct is used to break out of the middle of </a:t>
            </a:r>
            <a:r>
              <a:rPr lang="en-US" dirty="0" smtClean="0">
                <a:solidFill>
                  <a:schemeClr val="tx1"/>
                </a:solidFill>
                <a:latin typeface="Roboto" panose="020B0604020202020204" charset="0"/>
                <a:ea typeface="Roboto" panose="020B0604020202020204" charset="0"/>
              </a:rPr>
              <a:t>loops</a:t>
            </a:r>
          </a:p>
          <a:p>
            <a:pPr algn="just">
              <a:lnSpc>
                <a:spcPct val="150000"/>
              </a:lnSpc>
              <a:spcAft>
                <a:spcPts val="1200"/>
              </a:spcAft>
              <a:buClrTx/>
              <a:buFont typeface="Courier New" pitchFamily="49" charset="0"/>
              <a:buChar char="o"/>
            </a:pPr>
            <a:r>
              <a:rPr lang="en-US" dirty="0">
                <a:solidFill>
                  <a:schemeClr val="tx1"/>
                </a:solidFill>
                <a:latin typeface="Roboto" panose="020B0604020202020204" charset="0"/>
                <a:ea typeface="Roboto" panose="020B0604020202020204" charset="0"/>
              </a:rPr>
              <a:t>When a break statement is encountered, execution of the current loops immediately stops and resumes at the first statement following the current loop. </a:t>
            </a:r>
            <a:endParaRPr lang="en-US" dirty="0" smtClean="0">
              <a:solidFill>
                <a:schemeClr val="tx1"/>
              </a:solidFill>
              <a:latin typeface="Roboto" panose="020B0604020202020204" charset="0"/>
              <a:ea typeface="Roboto" panose="020B0604020202020204" charset="0"/>
            </a:endParaRPr>
          </a:p>
          <a:p>
            <a:pPr algn="just">
              <a:lnSpc>
                <a:spcPct val="150000"/>
              </a:lnSpc>
              <a:spcAft>
                <a:spcPts val="1200"/>
              </a:spcAft>
              <a:buClrTx/>
              <a:buFont typeface="Courier New" pitchFamily="49" charset="0"/>
              <a:buChar char="o"/>
            </a:pPr>
            <a:r>
              <a:rPr lang="en-US" dirty="0">
                <a:solidFill>
                  <a:schemeClr val="tx1"/>
                </a:solidFill>
              </a:rPr>
              <a:t>We can have more than one break statement in a </a:t>
            </a:r>
            <a:r>
              <a:rPr lang="en-US" dirty="0" smtClean="0">
                <a:solidFill>
                  <a:schemeClr val="tx1"/>
                </a:solidFill>
              </a:rPr>
              <a:t>loop.</a:t>
            </a:r>
          </a:p>
          <a:p>
            <a:pPr algn="just">
              <a:lnSpc>
                <a:spcPct val="150000"/>
              </a:lnSpc>
              <a:spcAft>
                <a:spcPts val="1200"/>
              </a:spcAft>
              <a:buClrTx/>
              <a:buFont typeface="Courier New" pitchFamily="49" charset="0"/>
              <a:buChar char="o"/>
            </a:pPr>
            <a:r>
              <a:rPr lang="en-US" dirty="0" smtClean="0">
                <a:solidFill>
                  <a:schemeClr val="tx1"/>
                </a:solidFill>
              </a:rPr>
              <a:t>The </a:t>
            </a:r>
            <a:r>
              <a:rPr lang="en-US" dirty="0">
                <a:solidFill>
                  <a:schemeClr val="tx1"/>
                </a:solidFill>
              </a:rPr>
              <a:t>break command terminates only the current loop and not any enclosing loops.</a:t>
            </a:r>
            <a:endParaRPr lang="en-US" dirty="0" smtClean="0">
              <a:solidFill>
                <a:schemeClr val="tx1"/>
              </a:solidFill>
              <a:latin typeface="Roboto" panose="020B0604020202020204" charset="0"/>
              <a:ea typeface="Roboto" panose="020B0604020202020204" charset="0"/>
            </a:endParaRPr>
          </a:p>
          <a:p>
            <a:pPr marL="114300" indent="0" algn="just">
              <a:lnSpc>
                <a:spcPct val="150000"/>
              </a:lnSpc>
              <a:spcAft>
                <a:spcPts val="1200"/>
              </a:spcAft>
              <a:buNone/>
            </a:pPr>
            <a:endParaRPr lang="en-US" dirty="0" smtClean="0">
              <a:solidFill>
                <a:schemeClr val="tx1"/>
              </a:solidFill>
              <a:latin typeface="Roboto" panose="020B0604020202020204" charset="0"/>
              <a:ea typeface="Roboto" panose="020B0604020202020204" charset="0"/>
            </a:endParaRPr>
          </a:p>
        </p:txBody>
      </p:sp>
      <p:sp>
        <p:nvSpPr>
          <p:cNvPr id="2" name="Rectangle 1"/>
          <p:cNvSpPr/>
          <p:nvPr/>
        </p:nvSpPr>
        <p:spPr>
          <a:xfrm>
            <a:off x="9568960" y="0"/>
            <a:ext cx="144000" cy="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Google Shape;56;p14"/>
          <p:cNvPicPr preferRelativeResize="0"/>
          <p:nvPr/>
        </p:nvPicPr>
        <p:blipFill rotWithShape="1">
          <a:blip r:embed="rId3">
            <a:alphaModFix/>
          </a:blip>
          <a:srcRect l="41241" t="9528" r="-23988" b="51129"/>
          <a:stretch/>
        </p:blipFill>
        <p:spPr>
          <a:xfrm>
            <a:off x="0" y="4538830"/>
            <a:ext cx="2512194" cy="600547"/>
          </a:xfrm>
          <a:prstGeom prst="rect">
            <a:avLst/>
          </a:prstGeom>
          <a:noFill/>
          <a:ln>
            <a:noFill/>
          </a:ln>
        </p:spPr>
      </p:pic>
      <p:pic>
        <p:nvPicPr>
          <p:cNvPr id="9" name="Google Shape;57;p14"/>
          <p:cNvPicPr preferRelativeResize="0"/>
          <p:nvPr/>
        </p:nvPicPr>
        <p:blipFill rotWithShape="1">
          <a:blip r:embed="rId4">
            <a:alphaModFix/>
          </a:blip>
          <a:srcRect r="60689"/>
          <a:stretch/>
        </p:blipFill>
        <p:spPr>
          <a:xfrm>
            <a:off x="8603372" y="79410"/>
            <a:ext cx="481263" cy="518160"/>
          </a:xfrm>
          <a:prstGeom prst="rect">
            <a:avLst/>
          </a:prstGeom>
          <a:noFill/>
          <a:ln>
            <a:noFill/>
          </a:ln>
        </p:spPr>
      </p:pic>
      <p:sp>
        <p:nvSpPr>
          <p:cNvPr id="1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1;p15"/>
          <p:cNvSpPr txBox="1"/>
          <p:nvPr/>
        </p:nvSpPr>
        <p:spPr>
          <a:xfrm>
            <a:off x="327599" y="233550"/>
            <a:ext cx="3587175" cy="475200"/>
          </a:xfrm>
          <a:prstGeom prst="rect">
            <a:avLst/>
          </a:prstGeom>
          <a:noFill/>
          <a:ln>
            <a:noFill/>
          </a:ln>
        </p:spPr>
        <p:txBody>
          <a:bodyPr spcFirstLastPara="1" wrap="square" lIns="0" tIns="0" rIns="0" bIns="0" anchor="ctr" anchorCtr="0">
            <a:noAutofit/>
          </a:bodyPr>
          <a:lstStyle/>
          <a:p>
            <a:r>
              <a:rPr lang="en-US" sz="1600" b="1" dirty="0" smtClean="0">
                <a:solidFill>
                  <a:schemeClr val="bg1"/>
                </a:solidFill>
                <a:latin typeface="Roboto" panose="020B0604020202020204" charset="0"/>
                <a:ea typeface="Roboto" panose="020B0604020202020204" charset="0"/>
              </a:rPr>
              <a:t>BREAK STATEMENT</a:t>
            </a:r>
            <a:endParaRPr lang="en-GB" sz="1600" b="1" dirty="0">
              <a:solidFill>
                <a:schemeClr val="bg1"/>
              </a:solidFill>
              <a:latin typeface="Roboto" pitchFamily="2" charset="0"/>
              <a:ea typeface="Roboto" pitchFamily="2" charset="0"/>
            </a:endParaRPr>
          </a:p>
        </p:txBody>
      </p:sp>
    </p:spTree>
    <p:extLst>
      <p:ext uri="{BB962C8B-B14F-4D97-AF65-F5344CB8AC3E}">
        <p14:creationId xmlns:p14="http://schemas.microsoft.com/office/powerpoint/2010/main" val="39666987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1" name="Google Shape;71;p15"/>
          <p:cNvSpPr txBox="1"/>
          <p:nvPr/>
        </p:nvSpPr>
        <p:spPr>
          <a:xfrm>
            <a:off x="4975200" y="4420628"/>
            <a:ext cx="3934800" cy="475200"/>
          </a:xfrm>
          <a:prstGeom prst="rect">
            <a:avLst/>
          </a:prstGeom>
          <a:noFill/>
          <a:ln>
            <a:noFill/>
          </a:ln>
        </p:spPr>
        <p:txBody>
          <a:bodyPr spcFirstLastPara="1" wrap="square" lIns="0" tIns="0" rIns="0" bIns="0" anchor="ctr" anchorCtr="0">
            <a:noAutofit/>
          </a:bodyPr>
          <a:lstStyle/>
          <a:p>
            <a:pPr lvl="0" algn="ctr"/>
            <a:r>
              <a:rPr lang="en-GB" sz="2000" dirty="0" smtClean="0">
                <a:solidFill>
                  <a:schemeClr val="bg1"/>
                </a:solidFill>
                <a:latin typeface="Roboto"/>
                <a:ea typeface="Roboto"/>
                <a:cs typeface="Roboto"/>
                <a:sym typeface="Roboto"/>
              </a:rPr>
              <a:t>CONTINUE</a:t>
            </a: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234000" y="709655"/>
            <a:ext cx="7909201" cy="3949623"/>
          </a:xfrm>
        </p:spPr>
        <p:txBody>
          <a:bodyPr/>
          <a:lstStyle/>
          <a:p>
            <a:pPr algn="just">
              <a:lnSpc>
                <a:spcPct val="150000"/>
              </a:lnSpc>
              <a:spcAft>
                <a:spcPts val="1200"/>
              </a:spcAft>
              <a:buClrTx/>
              <a:buFont typeface="Courier New" pitchFamily="49" charset="0"/>
              <a:buChar char="o"/>
            </a:pPr>
            <a:r>
              <a:rPr lang="en-US" dirty="0" smtClean="0">
                <a:solidFill>
                  <a:schemeClr val="tx1"/>
                </a:solidFill>
                <a:latin typeface="Roboto" panose="020B0604020202020204" charset="0"/>
                <a:ea typeface="Roboto" panose="020B0604020202020204" charset="0"/>
              </a:rPr>
              <a:t>It  is </a:t>
            </a:r>
            <a:r>
              <a:rPr lang="en-US" dirty="0">
                <a:solidFill>
                  <a:schemeClr val="tx1"/>
                </a:solidFill>
                <a:latin typeface="Roboto" panose="020B0604020202020204" charset="0"/>
                <a:ea typeface="Roboto" panose="020B0604020202020204" charset="0"/>
              </a:rPr>
              <a:t>mostly used inside loops. </a:t>
            </a:r>
            <a:endParaRPr lang="en-US" dirty="0" smtClean="0">
              <a:solidFill>
                <a:schemeClr val="tx1"/>
              </a:solidFill>
              <a:latin typeface="Roboto" panose="020B0604020202020204" charset="0"/>
              <a:ea typeface="Roboto" panose="020B0604020202020204" charset="0"/>
            </a:endParaRPr>
          </a:p>
          <a:p>
            <a:pPr algn="just">
              <a:lnSpc>
                <a:spcPct val="150000"/>
              </a:lnSpc>
              <a:spcAft>
                <a:spcPts val="1200"/>
              </a:spcAft>
              <a:buClrTx/>
              <a:buFont typeface="Courier New" pitchFamily="49" charset="0"/>
              <a:buChar char="o"/>
            </a:pPr>
            <a:r>
              <a:rPr lang="en-US" dirty="0" smtClean="0">
                <a:solidFill>
                  <a:schemeClr val="tx1"/>
                </a:solidFill>
                <a:latin typeface="Roboto" panose="020B0604020202020204" charset="0"/>
                <a:ea typeface="Roboto" panose="020B0604020202020204" charset="0"/>
              </a:rPr>
              <a:t>Whenever </a:t>
            </a:r>
            <a:r>
              <a:rPr lang="en-US" dirty="0">
                <a:solidFill>
                  <a:schemeClr val="tx1"/>
                </a:solidFill>
                <a:latin typeface="Roboto" panose="020B0604020202020204" charset="0"/>
                <a:ea typeface="Roboto" panose="020B0604020202020204" charset="0"/>
              </a:rPr>
              <a:t>it is encountered inside a loop, control directly jumps to the beginning of the loop for next iteration, skipping the execution of statements inside loop’s body for the current iteration.</a:t>
            </a:r>
            <a:endParaRPr lang="en-US" dirty="0" smtClean="0">
              <a:solidFill>
                <a:schemeClr val="tx1"/>
              </a:solidFill>
              <a:latin typeface="Roboto" panose="020B0604020202020204" charset="0"/>
              <a:ea typeface="Roboto" panose="020B0604020202020204" charset="0"/>
            </a:endParaRPr>
          </a:p>
        </p:txBody>
      </p:sp>
      <p:sp>
        <p:nvSpPr>
          <p:cNvPr id="2" name="Rectangle 1"/>
          <p:cNvSpPr/>
          <p:nvPr/>
        </p:nvSpPr>
        <p:spPr>
          <a:xfrm>
            <a:off x="9568960" y="0"/>
            <a:ext cx="144000" cy="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Google Shape;56;p14"/>
          <p:cNvPicPr preferRelativeResize="0"/>
          <p:nvPr/>
        </p:nvPicPr>
        <p:blipFill rotWithShape="1">
          <a:blip r:embed="rId3">
            <a:alphaModFix/>
          </a:blip>
          <a:srcRect l="41241" t="9528" r="-23988" b="51129"/>
          <a:stretch/>
        </p:blipFill>
        <p:spPr>
          <a:xfrm>
            <a:off x="0" y="4538830"/>
            <a:ext cx="2512194" cy="600547"/>
          </a:xfrm>
          <a:prstGeom prst="rect">
            <a:avLst/>
          </a:prstGeom>
          <a:noFill/>
          <a:ln>
            <a:noFill/>
          </a:ln>
        </p:spPr>
      </p:pic>
      <p:pic>
        <p:nvPicPr>
          <p:cNvPr id="9" name="Google Shape;57;p14"/>
          <p:cNvPicPr preferRelativeResize="0"/>
          <p:nvPr/>
        </p:nvPicPr>
        <p:blipFill rotWithShape="1">
          <a:blip r:embed="rId4">
            <a:alphaModFix/>
          </a:blip>
          <a:srcRect r="60689"/>
          <a:stretch/>
        </p:blipFill>
        <p:spPr>
          <a:xfrm>
            <a:off x="8603372" y="79410"/>
            <a:ext cx="481263" cy="518160"/>
          </a:xfrm>
          <a:prstGeom prst="rect">
            <a:avLst/>
          </a:prstGeom>
          <a:noFill/>
          <a:ln>
            <a:noFill/>
          </a:ln>
        </p:spPr>
      </p:pic>
      <p:sp>
        <p:nvSpPr>
          <p:cNvPr id="1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1;p15"/>
          <p:cNvSpPr txBox="1"/>
          <p:nvPr/>
        </p:nvSpPr>
        <p:spPr>
          <a:xfrm>
            <a:off x="327599" y="233550"/>
            <a:ext cx="3587175" cy="475200"/>
          </a:xfrm>
          <a:prstGeom prst="rect">
            <a:avLst/>
          </a:prstGeom>
          <a:noFill/>
          <a:ln>
            <a:noFill/>
          </a:ln>
        </p:spPr>
        <p:txBody>
          <a:bodyPr spcFirstLastPara="1" wrap="square" lIns="0" tIns="0" rIns="0" bIns="0" anchor="ctr" anchorCtr="0">
            <a:noAutofit/>
          </a:bodyPr>
          <a:lstStyle/>
          <a:p>
            <a:r>
              <a:rPr lang="en-US" sz="1600" b="1" dirty="0" smtClean="0">
                <a:solidFill>
                  <a:schemeClr val="bg1"/>
                </a:solidFill>
                <a:latin typeface="Roboto" panose="020B0604020202020204" charset="0"/>
                <a:ea typeface="Roboto" panose="020B0604020202020204" charset="0"/>
              </a:rPr>
              <a:t>CONTINUE</a:t>
            </a:r>
            <a:endParaRPr lang="en-GB" sz="1600" b="1" dirty="0">
              <a:solidFill>
                <a:schemeClr val="bg1"/>
              </a:solidFill>
              <a:latin typeface="Roboto" pitchFamily="2" charset="0"/>
              <a:ea typeface="Roboto" pitchFamily="2" charset="0"/>
            </a:endParaRPr>
          </a:p>
        </p:txBody>
      </p:sp>
    </p:spTree>
    <p:extLst>
      <p:ext uri="{BB962C8B-B14F-4D97-AF65-F5344CB8AC3E}">
        <p14:creationId xmlns:p14="http://schemas.microsoft.com/office/powerpoint/2010/main" val="18130233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1" name="Google Shape;71;p15"/>
          <p:cNvSpPr txBox="1"/>
          <p:nvPr/>
        </p:nvSpPr>
        <p:spPr>
          <a:xfrm>
            <a:off x="4975200" y="4420628"/>
            <a:ext cx="3934800" cy="475200"/>
          </a:xfrm>
          <a:prstGeom prst="rect">
            <a:avLst/>
          </a:prstGeom>
          <a:noFill/>
          <a:ln>
            <a:noFill/>
          </a:ln>
        </p:spPr>
        <p:txBody>
          <a:bodyPr spcFirstLastPara="1" wrap="square" lIns="0" tIns="0" rIns="0" bIns="0" anchor="ctr" anchorCtr="0">
            <a:noAutofit/>
          </a:bodyPr>
          <a:lstStyle/>
          <a:p>
            <a:pPr lvl="0" algn="ctr"/>
            <a:r>
              <a:rPr lang="en-GB" sz="2000" dirty="0" smtClean="0">
                <a:solidFill>
                  <a:schemeClr val="bg1"/>
                </a:solidFill>
                <a:latin typeface="Roboto"/>
                <a:ea typeface="Roboto"/>
                <a:cs typeface="Roboto"/>
                <a:sym typeface="Roboto"/>
              </a:rPr>
              <a:t>QUESTION:01</a:t>
            </a: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108353" y="803444"/>
            <a:ext cx="7909201" cy="3949623"/>
          </a:xfrm>
        </p:spPr>
        <p:txBody>
          <a:bodyPr>
            <a:normAutofit lnSpcReduction="10000"/>
          </a:bodyPr>
          <a:lstStyle/>
          <a:p>
            <a:pPr marL="114300" indent="0">
              <a:lnSpc>
                <a:spcPct val="150000"/>
              </a:lnSpc>
              <a:buNone/>
            </a:pPr>
            <a:r>
              <a:rPr lang="en-US" b="1" dirty="0" smtClean="0">
                <a:solidFill>
                  <a:schemeClr val="tx1"/>
                </a:solidFill>
                <a:latin typeface="Roboto" panose="020B0604020202020204" charset="0"/>
                <a:ea typeface="Roboto" panose="020B0604020202020204" charset="0"/>
              </a:rPr>
              <a:t>Given</a:t>
            </a:r>
            <a:r>
              <a:rPr lang="en-US" b="1" dirty="0">
                <a:solidFill>
                  <a:schemeClr val="tx1"/>
                </a:solidFill>
                <a:latin typeface="Roboto" panose="020B0604020202020204" charset="0"/>
                <a:ea typeface="Roboto" panose="020B0604020202020204" charset="0"/>
              </a:rPr>
              <a:t> two integers, m and n. The task is to check whether m!=n or </a:t>
            </a:r>
            <a:r>
              <a:rPr lang="en-US" b="1" dirty="0" smtClean="0">
                <a:solidFill>
                  <a:schemeClr val="tx1"/>
                </a:solidFill>
                <a:latin typeface="Roboto" panose="020B0604020202020204" charset="0"/>
                <a:ea typeface="Roboto" panose="020B0604020202020204" charset="0"/>
              </a:rPr>
              <a:t>m=n.</a:t>
            </a:r>
          </a:p>
          <a:p>
            <a:pPr marL="114300" indent="0">
              <a:buNone/>
            </a:pPr>
            <a:r>
              <a:rPr lang="en-US" b="1" dirty="0" smtClean="0">
                <a:solidFill>
                  <a:schemeClr val="tx1"/>
                </a:solidFill>
                <a:latin typeface="Roboto" panose="020B0604020202020204" charset="0"/>
                <a:ea typeface="Roboto" panose="020B0604020202020204" charset="0"/>
              </a:rPr>
              <a:t> Input:</a:t>
            </a:r>
            <a:endParaRPr lang="en-US" b="1" dirty="0">
              <a:solidFill>
                <a:schemeClr val="tx1"/>
              </a:solidFill>
              <a:latin typeface="Roboto" panose="020B0604020202020204" charset="0"/>
              <a:ea typeface="Roboto" panose="020B0604020202020204" charset="0"/>
            </a:endParaRPr>
          </a:p>
          <a:p>
            <a:pPr marL="114300" indent="0">
              <a:buNone/>
            </a:pPr>
            <a:r>
              <a:rPr lang="en-US" dirty="0" smtClean="0">
                <a:solidFill>
                  <a:schemeClr val="tx1"/>
                </a:solidFill>
                <a:latin typeface="Roboto" panose="020B0604020202020204" charset="0"/>
                <a:ea typeface="Roboto" panose="020B0604020202020204" charset="0"/>
              </a:rPr>
              <a:t>	The </a:t>
            </a:r>
            <a:r>
              <a:rPr lang="en-US" dirty="0">
                <a:solidFill>
                  <a:schemeClr val="tx1"/>
                </a:solidFill>
                <a:latin typeface="Roboto" panose="020B0604020202020204" charset="0"/>
                <a:ea typeface="Roboto" panose="020B0604020202020204" charset="0"/>
              </a:rPr>
              <a:t>first line of input contains T, denoting the number of </a:t>
            </a:r>
            <a:r>
              <a:rPr lang="en-US" dirty="0" smtClean="0">
                <a:solidFill>
                  <a:schemeClr val="tx1"/>
                </a:solidFill>
                <a:latin typeface="Roboto" panose="020B0604020202020204" charset="0"/>
                <a:ea typeface="Roboto" panose="020B0604020202020204" charset="0"/>
              </a:rPr>
              <a:t>test cases</a:t>
            </a:r>
            <a:r>
              <a:rPr lang="en-US" dirty="0">
                <a:solidFill>
                  <a:schemeClr val="tx1"/>
                </a:solidFill>
                <a:latin typeface="Roboto" panose="020B0604020202020204" charset="0"/>
                <a:ea typeface="Roboto" panose="020B0604020202020204" charset="0"/>
              </a:rPr>
              <a:t>. Then T </a:t>
            </a:r>
            <a:r>
              <a:rPr lang="en-US" dirty="0" smtClean="0">
                <a:solidFill>
                  <a:schemeClr val="tx1"/>
                </a:solidFill>
                <a:latin typeface="Roboto" panose="020B0604020202020204" charset="0"/>
                <a:ea typeface="Roboto" panose="020B0604020202020204" charset="0"/>
              </a:rPr>
              <a:t>test case </a:t>
            </a:r>
            <a:r>
              <a:rPr lang="en-US" dirty="0">
                <a:solidFill>
                  <a:schemeClr val="tx1"/>
                </a:solidFill>
                <a:latin typeface="Roboto" panose="020B0604020202020204" charset="0"/>
                <a:ea typeface="Roboto" panose="020B0604020202020204" charset="0"/>
              </a:rPr>
              <a:t>follow. First line of each </a:t>
            </a:r>
            <a:r>
              <a:rPr lang="en-US" dirty="0" smtClean="0">
                <a:solidFill>
                  <a:schemeClr val="tx1"/>
                </a:solidFill>
                <a:latin typeface="Roboto" panose="020B0604020202020204" charset="0"/>
                <a:ea typeface="Roboto" panose="020B0604020202020204" charset="0"/>
              </a:rPr>
              <a:t>test case </a:t>
            </a:r>
            <a:r>
              <a:rPr lang="en-US" dirty="0">
                <a:solidFill>
                  <a:schemeClr val="tx1"/>
                </a:solidFill>
                <a:latin typeface="Roboto" panose="020B0604020202020204" charset="0"/>
                <a:ea typeface="Roboto" panose="020B0604020202020204" charset="0"/>
              </a:rPr>
              <a:t>contains two integer m and n separated by </a:t>
            </a:r>
            <a:r>
              <a:rPr lang="en-US" dirty="0" smtClean="0">
                <a:solidFill>
                  <a:schemeClr val="tx1"/>
                </a:solidFill>
                <a:latin typeface="Roboto" panose="020B0604020202020204" charset="0"/>
                <a:ea typeface="Roboto" panose="020B0604020202020204" charset="0"/>
              </a:rPr>
              <a:t>space.</a:t>
            </a:r>
          </a:p>
          <a:p>
            <a:pPr marL="114300" indent="0">
              <a:buNone/>
            </a:pPr>
            <a:r>
              <a:rPr lang="en-US" b="1" dirty="0" smtClean="0">
                <a:solidFill>
                  <a:schemeClr val="tx1"/>
                </a:solidFill>
                <a:latin typeface="Roboto" panose="020B0604020202020204" charset="0"/>
                <a:ea typeface="Roboto" panose="020B0604020202020204" charset="0"/>
              </a:rPr>
              <a:t>Output:   </a:t>
            </a:r>
          </a:p>
          <a:p>
            <a:pPr marL="114300" indent="0">
              <a:buNone/>
            </a:pPr>
            <a:r>
              <a:rPr lang="en-US" dirty="0" smtClean="0">
                <a:solidFill>
                  <a:schemeClr val="tx1"/>
                </a:solidFill>
              </a:rPr>
              <a:t>	For </a:t>
            </a:r>
            <a:r>
              <a:rPr lang="en-US" dirty="0">
                <a:solidFill>
                  <a:schemeClr val="tx1"/>
                </a:solidFill>
              </a:rPr>
              <a:t>each </a:t>
            </a:r>
            <a:r>
              <a:rPr lang="en-US" dirty="0" smtClean="0">
                <a:solidFill>
                  <a:schemeClr val="tx1"/>
                </a:solidFill>
              </a:rPr>
              <a:t>test case </a:t>
            </a:r>
            <a:r>
              <a:rPr lang="en-US" dirty="0">
                <a:solidFill>
                  <a:schemeClr val="tx1"/>
                </a:solidFill>
              </a:rPr>
              <a:t>in new line, print lesser, greater or equal for m!=n, or m=n respectively.</a:t>
            </a:r>
            <a:r>
              <a:rPr lang="en-US" b="1" dirty="0" smtClean="0">
                <a:solidFill>
                  <a:schemeClr val="tx1"/>
                </a:solidFill>
                <a:latin typeface="Roboto" panose="020B0604020202020204" charset="0"/>
                <a:ea typeface="Roboto" panose="020B0604020202020204" charset="0"/>
              </a:rPr>
              <a:t>  </a:t>
            </a:r>
          </a:p>
          <a:p>
            <a:pPr marL="114300" indent="0">
              <a:buNone/>
            </a:pPr>
            <a:r>
              <a:rPr lang="fr-FR" b="1" dirty="0" smtClean="0">
                <a:solidFill>
                  <a:schemeClr val="tx1"/>
                </a:solidFill>
              </a:rPr>
              <a:t>Contraints:</a:t>
            </a:r>
            <a:r>
              <a:rPr lang="fr-FR" dirty="0">
                <a:solidFill>
                  <a:schemeClr val="tx1"/>
                </a:solidFill>
              </a:rPr>
              <a:t/>
            </a:r>
            <a:br>
              <a:rPr lang="fr-FR" dirty="0">
                <a:solidFill>
                  <a:schemeClr val="tx1"/>
                </a:solidFill>
              </a:rPr>
            </a:br>
            <a:r>
              <a:rPr lang="fr-FR" dirty="0">
                <a:solidFill>
                  <a:schemeClr val="tx1"/>
                </a:solidFill>
              </a:rPr>
              <a:t>1 &lt;= T &lt;= 10</a:t>
            </a:r>
            <a:br>
              <a:rPr lang="fr-FR" dirty="0">
                <a:solidFill>
                  <a:schemeClr val="tx1"/>
                </a:solidFill>
              </a:rPr>
            </a:br>
            <a:r>
              <a:rPr lang="fr-FR" dirty="0">
                <a:solidFill>
                  <a:schemeClr val="tx1"/>
                </a:solidFill>
              </a:rPr>
              <a:t>-100 &lt;= m &lt;= 100</a:t>
            </a:r>
            <a:br>
              <a:rPr lang="fr-FR" dirty="0">
                <a:solidFill>
                  <a:schemeClr val="tx1"/>
                </a:solidFill>
              </a:rPr>
            </a:br>
            <a:r>
              <a:rPr lang="fr-FR" dirty="0">
                <a:solidFill>
                  <a:schemeClr val="tx1"/>
                </a:solidFill>
              </a:rPr>
              <a:t>-100 &lt;= n &lt;= 100</a:t>
            </a:r>
            <a:r>
              <a:rPr lang="en-US" b="1" dirty="0" smtClean="0">
                <a:solidFill>
                  <a:schemeClr val="tx1"/>
                </a:solidFill>
                <a:latin typeface="Roboto" panose="020B0604020202020204" charset="0"/>
                <a:ea typeface="Roboto" panose="020B0604020202020204" charset="0"/>
              </a:rPr>
              <a:t>                                      </a:t>
            </a:r>
          </a:p>
        </p:txBody>
      </p:sp>
      <p:sp>
        <p:nvSpPr>
          <p:cNvPr id="2" name="Rectangle 1"/>
          <p:cNvSpPr/>
          <p:nvPr/>
        </p:nvSpPr>
        <p:spPr>
          <a:xfrm>
            <a:off x="9568960" y="0"/>
            <a:ext cx="144000" cy="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Google Shape;56;p14"/>
          <p:cNvPicPr preferRelativeResize="0"/>
          <p:nvPr/>
        </p:nvPicPr>
        <p:blipFill rotWithShape="1">
          <a:blip r:embed="rId3">
            <a:alphaModFix/>
          </a:blip>
          <a:srcRect l="41241" t="9528" r="-23988" b="51129"/>
          <a:stretch/>
        </p:blipFill>
        <p:spPr>
          <a:xfrm>
            <a:off x="0" y="4538830"/>
            <a:ext cx="2512194" cy="600547"/>
          </a:xfrm>
          <a:prstGeom prst="rect">
            <a:avLst/>
          </a:prstGeom>
          <a:noFill/>
          <a:ln>
            <a:noFill/>
          </a:ln>
        </p:spPr>
      </p:pic>
      <p:pic>
        <p:nvPicPr>
          <p:cNvPr id="9" name="Google Shape;57;p14"/>
          <p:cNvPicPr preferRelativeResize="0"/>
          <p:nvPr/>
        </p:nvPicPr>
        <p:blipFill rotWithShape="1">
          <a:blip r:embed="rId4">
            <a:alphaModFix/>
          </a:blip>
          <a:srcRect r="60689"/>
          <a:stretch/>
        </p:blipFill>
        <p:spPr>
          <a:xfrm>
            <a:off x="8603372" y="79410"/>
            <a:ext cx="481263" cy="518160"/>
          </a:xfrm>
          <a:prstGeom prst="rect">
            <a:avLst/>
          </a:prstGeom>
          <a:noFill/>
          <a:ln>
            <a:noFill/>
          </a:ln>
        </p:spPr>
      </p:pic>
      <p:sp>
        <p:nvSpPr>
          <p:cNvPr id="1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1;p15"/>
          <p:cNvSpPr txBox="1"/>
          <p:nvPr/>
        </p:nvSpPr>
        <p:spPr>
          <a:xfrm>
            <a:off x="327599" y="233550"/>
            <a:ext cx="3587175" cy="475200"/>
          </a:xfrm>
          <a:prstGeom prst="rect">
            <a:avLst/>
          </a:prstGeom>
          <a:noFill/>
          <a:ln>
            <a:noFill/>
          </a:ln>
        </p:spPr>
        <p:txBody>
          <a:bodyPr spcFirstLastPara="1" wrap="square" lIns="0" tIns="0" rIns="0" bIns="0" anchor="ctr" anchorCtr="0">
            <a:noAutofit/>
          </a:bodyPr>
          <a:lstStyle/>
          <a:p>
            <a:r>
              <a:rPr lang="en-IN" sz="1600" b="1" dirty="0" smtClean="0">
                <a:solidFill>
                  <a:schemeClr val="bg1"/>
                </a:solidFill>
                <a:latin typeface="Roboto" pitchFamily="2" charset="0"/>
                <a:ea typeface="Roboto" pitchFamily="2" charset="0"/>
              </a:rPr>
              <a:t>QUESTION: 01</a:t>
            </a:r>
            <a:endParaRPr lang="en-GB" sz="1600" b="1" dirty="0">
              <a:solidFill>
                <a:schemeClr val="bg1"/>
              </a:solidFill>
              <a:latin typeface="Roboto" pitchFamily="2" charset="0"/>
              <a:ea typeface="Roboto" pitchFamily="2" charset="0"/>
            </a:endParaRPr>
          </a:p>
        </p:txBody>
      </p:sp>
    </p:spTree>
    <p:extLst>
      <p:ext uri="{BB962C8B-B14F-4D97-AF65-F5344CB8AC3E}">
        <p14:creationId xmlns:p14="http://schemas.microsoft.com/office/powerpoint/2010/main" val="34426168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1" name="Google Shape;71;p15"/>
          <p:cNvSpPr txBox="1"/>
          <p:nvPr/>
        </p:nvSpPr>
        <p:spPr>
          <a:xfrm>
            <a:off x="4975200" y="4420628"/>
            <a:ext cx="3934800" cy="475200"/>
          </a:xfrm>
          <a:prstGeom prst="rect">
            <a:avLst/>
          </a:prstGeom>
          <a:noFill/>
          <a:ln>
            <a:noFill/>
          </a:ln>
        </p:spPr>
        <p:txBody>
          <a:bodyPr spcFirstLastPara="1" wrap="square" lIns="0" tIns="0" rIns="0" bIns="0" anchor="ctr" anchorCtr="0">
            <a:noAutofit/>
          </a:bodyPr>
          <a:lstStyle/>
          <a:p>
            <a:pPr lvl="0" algn="ctr"/>
            <a:r>
              <a:rPr lang="en-GB" sz="2000" dirty="0" smtClean="0">
                <a:solidFill>
                  <a:schemeClr val="bg1"/>
                </a:solidFill>
                <a:latin typeface="Roboto"/>
                <a:ea typeface="Roboto"/>
                <a:cs typeface="Roboto"/>
                <a:sym typeface="Roboto"/>
              </a:rPr>
              <a:t>QUESTION:02</a:t>
            </a: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98826" y="705154"/>
            <a:ext cx="7909201" cy="3949623"/>
          </a:xfrm>
        </p:spPr>
        <p:txBody>
          <a:bodyPr/>
          <a:lstStyle/>
          <a:p>
            <a:pPr marL="114300" indent="0" algn="just">
              <a:lnSpc>
                <a:spcPct val="150000"/>
              </a:lnSpc>
              <a:spcAft>
                <a:spcPts val="1200"/>
              </a:spcAft>
              <a:buNone/>
            </a:pPr>
            <a:r>
              <a:rPr lang="en-US" b="1" dirty="0">
                <a:solidFill>
                  <a:schemeClr val="tx1"/>
                </a:solidFill>
                <a:latin typeface="Roboto" panose="020B0604020202020204" charset="0"/>
                <a:ea typeface="Roboto" panose="020B0604020202020204" charset="0"/>
              </a:rPr>
              <a:t>Program </a:t>
            </a:r>
            <a:r>
              <a:rPr lang="en-US" b="1" dirty="0" smtClean="0">
                <a:solidFill>
                  <a:schemeClr val="tx1"/>
                </a:solidFill>
                <a:latin typeface="Roboto" panose="020B0604020202020204" charset="0"/>
                <a:ea typeface="Roboto" panose="020B0604020202020204" charset="0"/>
              </a:rPr>
              <a:t>to print following pattern</a:t>
            </a:r>
          </a:p>
          <a:p>
            <a:pPr marL="114300" indent="0" algn="just">
              <a:lnSpc>
                <a:spcPct val="150000"/>
              </a:lnSpc>
              <a:spcAft>
                <a:spcPts val="1200"/>
              </a:spcAft>
              <a:buNone/>
            </a:pPr>
            <a:r>
              <a:rPr lang="en-US" b="1" dirty="0" smtClean="0">
                <a:solidFill>
                  <a:schemeClr val="tx1"/>
                </a:solidFill>
                <a:latin typeface="Roboto" panose="020B0604020202020204" charset="0"/>
                <a:ea typeface="Roboto" panose="020B0604020202020204" charset="0"/>
              </a:rPr>
              <a:t>Input </a:t>
            </a:r>
            <a:r>
              <a:rPr lang="en-US" b="1" dirty="0">
                <a:solidFill>
                  <a:schemeClr val="tx1"/>
                </a:solidFill>
                <a:latin typeface="Roboto" panose="020B0604020202020204" charset="0"/>
                <a:ea typeface="Roboto" panose="020B0604020202020204" charset="0"/>
              </a:rPr>
              <a:t>: </a:t>
            </a:r>
            <a:r>
              <a:rPr lang="en-US" dirty="0" smtClean="0">
                <a:solidFill>
                  <a:schemeClr val="tx1"/>
                </a:solidFill>
                <a:latin typeface="Roboto" panose="020B0604020202020204" charset="0"/>
                <a:ea typeface="Roboto" panose="020B0604020202020204" charset="0"/>
              </a:rPr>
              <a:t>3</a:t>
            </a:r>
            <a:endParaRPr lang="en-US" dirty="0">
              <a:solidFill>
                <a:schemeClr val="tx1"/>
              </a:solidFill>
              <a:latin typeface="Roboto" panose="020B0604020202020204" charset="0"/>
              <a:ea typeface="Roboto" panose="020B0604020202020204" charset="0"/>
            </a:endParaRPr>
          </a:p>
          <a:p>
            <a:pPr marL="114300" indent="0">
              <a:buNone/>
            </a:pPr>
            <a:r>
              <a:rPr lang="en-US" b="1" dirty="0">
                <a:solidFill>
                  <a:schemeClr val="tx1"/>
                </a:solidFill>
                <a:latin typeface="Roboto" panose="020B0604020202020204" charset="0"/>
                <a:ea typeface="Roboto" panose="020B0604020202020204" charset="0"/>
              </a:rPr>
              <a:t>Output:</a:t>
            </a:r>
            <a:endParaRPr lang="en-US" dirty="0">
              <a:solidFill>
                <a:schemeClr val="tx1"/>
              </a:solidFill>
              <a:latin typeface="Roboto" panose="020B0604020202020204" charset="0"/>
              <a:ea typeface="Roboto" panose="020B0604020202020204" charset="0"/>
            </a:endParaRPr>
          </a:p>
          <a:p>
            <a:pPr marL="114300" indent="0">
              <a:buNone/>
            </a:pPr>
            <a:r>
              <a:rPr lang="en-US" dirty="0">
                <a:solidFill>
                  <a:schemeClr val="tx1"/>
                </a:solidFill>
                <a:latin typeface="Roboto" panose="020B0604020202020204" charset="0"/>
                <a:ea typeface="Roboto" panose="020B0604020202020204" charset="0"/>
              </a:rPr>
              <a:t>1</a:t>
            </a:r>
          </a:p>
          <a:p>
            <a:pPr marL="114300" indent="0">
              <a:buNone/>
            </a:pPr>
            <a:r>
              <a:rPr lang="en-US" dirty="0">
                <a:solidFill>
                  <a:schemeClr val="tx1"/>
                </a:solidFill>
                <a:latin typeface="Roboto" panose="020B0604020202020204" charset="0"/>
                <a:ea typeface="Roboto" panose="020B0604020202020204" charset="0"/>
              </a:rPr>
              <a:t>2*2</a:t>
            </a:r>
          </a:p>
          <a:p>
            <a:pPr marL="114300" indent="0">
              <a:buNone/>
            </a:pPr>
            <a:r>
              <a:rPr lang="en-US" dirty="0">
                <a:solidFill>
                  <a:schemeClr val="tx1"/>
                </a:solidFill>
                <a:latin typeface="Roboto" panose="020B0604020202020204" charset="0"/>
                <a:ea typeface="Roboto" panose="020B0604020202020204" charset="0"/>
              </a:rPr>
              <a:t>3*3*3</a:t>
            </a:r>
          </a:p>
          <a:p>
            <a:pPr marL="114300" indent="0">
              <a:buNone/>
            </a:pPr>
            <a:r>
              <a:rPr lang="en-US" dirty="0">
                <a:solidFill>
                  <a:schemeClr val="tx1"/>
                </a:solidFill>
                <a:latin typeface="Roboto" panose="020B0604020202020204" charset="0"/>
                <a:ea typeface="Roboto" panose="020B0604020202020204" charset="0"/>
              </a:rPr>
              <a:t>3*3*3</a:t>
            </a:r>
          </a:p>
          <a:p>
            <a:pPr marL="114300" indent="0">
              <a:buNone/>
            </a:pPr>
            <a:r>
              <a:rPr lang="en-US" dirty="0">
                <a:solidFill>
                  <a:schemeClr val="tx1"/>
                </a:solidFill>
                <a:latin typeface="Roboto" panose="020B0604020202020204" charset="0"/>
                <a:ea typeface="Roboto" panose="020B0604020202020204" charset="0"/>
              </a:rPr>
              <a:t>2*2</a:t>
            </a:r>
          </a:p>
          <a:p>
            <a:pPr marL="114300" indent="0">
              <a:buNone/>
            </a:pPr>
            <a:r>
              <a:rPr lang="en-US" dirty="0">
                <a:solidFill>
                  <a:schemeClr val="tx1"/>
                </a:solidFill>
                <a:latin typeface="Roboto" panose="020B0604020202020204" charset="0"/>
                <a:ea typeface="Roboto" panose="020B0604020202020204" charset="0"/>
              </a:rPr>
              <a:t>1</a:t>
            </a:r>
          </a:p>
          <a:p>
            <a:pPr marL="114300" indent="0" algn="just">
              <a:lnSpc>
                <a:spcPct val="150000"/>
              </a:lnSpc>
              <a:spcAft>
                <a:spcPts val="1200"/>
              </a:spcAft>
              <a:buNone/>
            </a:pPr>
            <a:endParaRPr lang="en-US" dirty="0" smtClean="0">
              <a:solidFill>
                <a:schemeClr val="tx1"/>
              </a:solidFill>
              <a:latin typeface="Roboto" panose="020B0604020202020204" charset="0"/>
              <a:ea typeface="Roboto" panose="020B0604020202020204" charset="0"/>
            </a:endParaRPr>
          </a:p>
          <a:p>
            <a:pPr marL="114300" indent="0" algn="just">
              <a:lnSpc>
                <a:spcPct val="150000"/>
              </a:lnSpc>
              <a:spcAft>
                <a:spcPts val="1200"/>
              </a:spcAft>
              <a:buNone/>
            </a:pPr>
            <a:endParaRPr lang="en-US" dirty="0">
              <a:solidFill>
                <a:schemeClr val="tx1"/>
              </a:solidFill>
              <a:latin typeface="Roboto" panose="020B0604020202020204" charset="0"/>
              <a:ea typeface="Roboto" panose="020B0604020202020204" charset="0"/>
            </a:endParaRPr>
          </a:p>
        </p:txBody>
      </p:sp>
      <p:sp>
        <p:nvSpPr>
          <p:cNvPr id="2" name="Rectangle 1"/>
          <p:cNvSpPr/>
          <p:nvPr/>
        </p:nvSpPr>
        <p:spPr>
          <a:xfrm>
            <a:off x="9568960" y="0"/>
            <a:ext cx="144000" cy="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Google Shape;56;p14"/>
          <p:cNvPicPr preferRelativeResize="0"/>
          <p:nvPr/>
        </p:nvPicPr>
        <p:blipFill rotWithShape="1">
          <a:blip r:embed="rId3">
            <a:alphaModFix/>
          </a:blip>
          <a:srcRect l="41241" t="9528" r="-23988" b="51129"/>
          <a:stretch/>
        </p:blipFill>
        <p:spPr>
          <a:xfrm>
            <a:off x="0" y="4538830"/>
            <a:ext cx="2512194" cy="600547"/>
          </a:xfrm>
          <a:prstGeom prst="rect">
            <a:avLst/>
          </a:prstGeom>
          <a:noFill/>
          <a:ln>
            <a:noFill/>
          </a:ln>
        </p:spPr>
      </p:pic>
      <p:pic>
        <p:nvPicPr>
          <p:cNvPr id="9" name="Google Shape;57;p14"/>
          <p:cNvPicPr preferRelativeResize="0"/>
          <p:nvPr/>
        </p:nvPicPr>
        <p:blipFill rotWithShape="1">
          <a:blip r:embed="rId4">
            <a:alphaModFix/>
          </a:blip>
          <a:srcRect r="60689"/>
          <a:stretch/>
        </p:blipFill>
        <p:spPr>
          <a:xfrm>
            <a:off x="8603372" y="79410"/>
            <a:ext cx="481263" cy="518160"/>
          </a:xfrm>
          <a:prstGeom prst="rect">
            <a:avLst/>
          </a:prstGeom>
          <a:noFill/>
          <a:ln>
            <a:noFill/>
          </a:ln>
        </p:spPr>
      </p:pic>
      <p:sp>
        <p:nvSpPr>
          <p:cNvPr id="1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1;p15"/>
          <p:cNvSpPr txBox="1"/>
          <p:nvPr/>
        </p:nvSpPr>
        <p:spPr>
          <a:xfrm>
            <a:off x="327599" y="233550"/>
            <a:ext cx="3587175" cy="475200"/>
          </a:xfrm>
          <a:prstGeom prst="rect">
            <a:avLst/>
          </a:prstGeom>
          <a:noFill/>
          <a:ln>
            <a:noFill/>
          </a:ln>
        </p:spPr>
        <p:txBody>
          <a:bodyPr spcFirstLastPara="1" wrap="square" lIns="0" tIns="0" rIns="0" bIns="0" anchor="ctr" anchorCtr="0">
            <a:noAutofit/>
          </a:bodyPr>
          <a:lstStyle/>
          <a:p>
            <a:r>
              <a:rPr lang="en-IN" sz="1600" b="1" dirty="0" smtClean="0">
                <a:solidFill>
                  <a:schemeClr val="bg1"/>
                </a:solidFill>
                <a:latin typeface="Roboto" pitchFamily="2" charset="0"/>
                <a:ea typeface="Roboto" pitchFamily="2" charset="0"/>
              </a:rPr>
              <a:t>QUESTION: 02</a:t>
            </a:r>
            <a:endParaRPr lang="en-GB" sz="1600" b="1" dirty="0">
              <a:solidFill>
                <a:schemeClr val="bg1"/>
              </a:solidFill>
              <a:latin typeface="Roboto" pitchFamily="2" charset="0"/>
              <a:ea typeface="Roboto" pitchFamily="2" charset="0"/>
            </a:endParaRPr>
          </a:p>
        </p:txBody>
      </p:sp>
    </p:spTree>
    <p:extLst>
      <p:ext uri="{BB962C8B-B14F-4D97-AF65-F5344CB8AC3E}">
        <p14:creationId xmlns:p14="http://schemas.microsoft.com/office/powerpoint/2010/main" val="34859947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2" descr="Image result for paint splatter ppt background"/>
          <p:cNvPicPr preferRelativeResize="0"/>
          <p:nvPr/>
        </p:nvPicPr>
        <p:blipFill rotWithShape="1">
          <a:blip r:embed="rId3">
            <a:alphaModFix/>
          </a:blip>
          <a:srcRect b="9346"/>
          <a:stretch/>
        </p:blipFill>
        <p:spPr>
          <a:xfrm>
            <a:off x="0" y="-377685"/>
            <a:ext cx="9144001" cy="5521184"/>
          </a:xfrm>
          <a:prstGeom prst="rect">
            <a:avLst/>
          </a:prstGeom>
          <a:noFill/>
          <a:ln>
            <a:noFill/>
          </a:ln>
        </p:spPr>
      </p:pic>
      <p:sp>
        <p:nvSpPr>
          <p:cNvPr id="166" name="Google Shape;166;p2"/>
          <p:cNvSpPr/>
          <p:nvPr/>
        </p:nvSpPr>
        <p:spPr>
          <a:xfrm>
            <a:off x="2794295" y="1051650"/>
            <a:ext cx="3568200" cy="3040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en-US" sz="3000" b="0" i="0" u="none" strike="noStrike" cap="none" dirty="0" smtClean="0">
                <a:solidFill>
                  <a:srgbClr val="000000"/>
                </a:solidFill>
                <a:latin typeface="Roboto"/>
                <a:ea typeface="Roboto"/>
                <a:cs typeface="Roboto"/>
                <a:sym typeface="Roboto"/>
              </a:rPr>
              <a:t> </a:t>
            </a:r>
            <a:r>
              <a:rPr lang="en-US" sz="3000" dirty="0" smtClean="0">
                <a:latin typeface="Roboto"/>
                <a:ea typeface="Roboto"/>
                <a:cs typeface="Roboto"/>
                <a:sym typeface="Roboto"/>
              </a:rPr>
              <a:t>LOOPING </a:t>
            </a:r>
            <a:r>
              <a:rPr lang="en-US" sz="3000" dirty="0">
                <a:latin typeface="Roboto"/>
                <a:ea typeface="Roboto"/>
                <a:cs typeface="Roboto"/>
                <a:sym typeface="Roboto"/>
              </a:rPr>
              <a:t>AND DECISION </a:t>
            </a:r>
            <a:r>
              <a:rPr lang="en-US" sz="3000" dirty="0" smtClean="0">
                <a:latin typeface="Roboto"/>
                <a:ea typeface="Roboto"/>
                <a:cs typeface="Roboto"/>
                <a:sym typeface="Roboto"/>
              </a:rPr>
              <a:t>MAKING</a:t>
            </a:r>
            <a:endParaRPr lang="en-US" sz="3000" dirty="0">
              <a:latin typeface="Roboto"/>
              <a:ea typeface="Roboto"/>
              <a:cs typeface="Roboto"/>
              <a:sym typeface="Roboto"/>
            </a:endParaRPr>
          </a:p>
        </p:txBody>
      </p:sp>
      <p:cxnSp>
        <p:nvCxnSpPr>
          <p:cNvPr id="167" name="Google Shape;167;p2"/>
          <p:cNvCxnSpPr/>
          <p:nvPr/>
        </p:nvCxnSpPr>
        <p:spPr>
          <a:xfrm>
            <a:off x="6362495" y="1036496"/>
            <a:ext cx="0" cy="1486500"/>
          </a:xfrm>
          <a:prstGeom prst="straightConnector1">
            <a:avLst/>
          </a:prstGeom>
          <a:noFill/>
          <a:ln w="76200" cap="flat" cmpd="sng">
            <a:solidFill>
              <a:srgbClr val="000000"/>
            </a:solidFill>
            <a:prstDash val="solid"/>
            <a:round/>
            <a:headEnd type="none" w="sm" len="sm"/>
            <a:tailEnd type="none" w="sm" len="sm"/>
          </a:ln>
        </p:spPr>
      </p:cxnSp>
      <p:cxnSp>
        <p:nvCxnSpPr>
          <p:cNvPr id="168" name="Google Shape;168;p2"/>
          <p:cNvCxnSpPr/>
          <p:nvPr/>
        </p:nvCxnSpPr>
        <p:spPr>
          <a:xfrm>
            <a:off x="2818672" y="2571750"/>
            <a:ext cx="600" cy="1506900"/>
          </a:xfrm>
          <a:prstGeom prst="straightConnector1">
            <a:avLst/>
          </a:prstGeom>
          <a:noFill/>
          <a:ln w="76200" cap="flat" cmpd="sng">
            <a:solidFill>
              <a:srgbClr val="000000"/>
            </a:solidFill>
            <a:prstDash val="solid"/>
            <a:round/>
            <a:headEnd type="none" w="sm" len="sm"/>
            <a:tailEnd type="none" w="sm" len="sm"/>
          </a:ln>
        </p:spPr>
      </p:cxnSp>
      <p:cxnSp>
        <p:nvCxnSpPr>
          <p:cNvPr id="169" name="Google Shape;169;p2"/>
          <p:cNvCxnSpPr/>
          <p:nvPr/>
        </p:nvCxnSpPr>
        <p:spPr>
          <a:xfrm>
            <a:off x="2791146" y="4078650"/>
            <a:ext cx="1730700" cy="0"/>
          </a:xfrm>
          <a:prstGeom prst="straightConnector1">
            <a:avLst/>
          </a:prstGeom>
          <a:noFill/>
          <a:ln w="76200" cap="flat" cmpd="sng">
            <a:solidFill>
              <a:srgbClr val="000000"/>
            </a:solidFill>
            <a:prstDash val="solid"/>
            <a:round/>
            <a:headEnd type="none" w="sm" len="sm"/>
            <a:tailEnd type="none" w="sm" len="sm"/>
          </a:ln>
        </p:spPr>
      </p:cxnSp>
      <p:cxnSp>
        <p:nvCxnSpPr>
          <p:cNvPr id="170" name="Google Shape;170;p2"/>
          <p:cNvCxnSpPr/>
          <p:nvPr/>
        </p:nvCxnSpPr>
        <p:spPr>
          <a:xfrm>
            <a:off x="4590583" y="1063838"/>
            <a:ext cx="1784100" cy="0"/>
          </a:xfrm>
          <a:prstGeom prst="straightConnector1">
            <a:avLst/>
          </a:prstGeom>
          <a:noFill/>
          <a:ln w="76200" cap="flat" cmpd="sng">
            <a:solidFill>
              <a:srgbClr val="000000"/>
            </a:solidFill>
            <a:prstDash val="solid"/>
            <a:round/>
            <a:headEnd type="none" w="sm" len="sm"/>
            <a:tailEnd type="none" w="sm" len="sm"/>
          </a:ln>
        </p:spPr>
      </p:cxnSp>
      <p:pic>
        <p:nvPicPr>
          <p:cNvPr id="171" name="Google Shape;171;p2" descr="Image result for ethnus"/>
          <p:cNvPicPr preferRelativeResize="0"/>
          <p:nvPr/>
        </p:nvPicPr>
        <p:blipFill rotWithShape="1">
          <a:blip r:embed="rId4">
            <a:alphaModFix/>
          </a:blip>
          <a:srcRect/>
          <a:stretch/>
        </p:blipFill>
        <p:spPr>
          <a:xfrm>
            <a:off x="8267100" y="-76200"/>
            <a:ext cx="914400" cy="914400"/>
          </a:xfrm>
          <a:prstGeom prst="rect">
            <a:avLst/>
          </a:prstGeom>
          <a:noFill/>
          <a:ln>
            <a:noFill/>
          </a:ln>
        </p:spPr>
      </p:pic>
      <p:pic>
        <p:nvPicPr>
          <p:cNvPr id="172" name="Google Shape;172;p2"/>
          <p:cNvPicPr preferRelativeResize="0"/>
          <p:nvPr/>
        </p:nvPicPr>
        <p:blipFill rotWithShape="1">
          <a:blip r:embed="rId5">
            <a:alphaModFix/>
          </a:blip>
          <a:srcRect b="27752"/>
          <a:stretch/>
        </p:blipFill>
        <p:spPr>
          <a:xfrm rot="-1217309">
            <a:off x="8361351" y="4144408"/>
            <a:ext cx="692727" cy="914400"/>
          </a:xfrm>
          <a:prstGeom prst="rect">
            <a:avLst/>
          </a:prstGeom>
          <a:noFill/>
          <a:ln>
            <a:noFill/>
          </a:ln>
        </p:spPr>
      </p:pic>
    </p:spTree>
    <p:extLst>
      <p:ext uri="{BB962C8B-B14F-4D97-AF65-F5344CB8AC3E}">
        <p14:creationId xmlns:p14="http://schemas.microsoft.com/office/powerpoint/2010/main" val="1406141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66"/>
                                        </p:tgtEl>
                                        <p:attrNameLst>
                                          <p:attrName>style.visibility</p:attrName>
                                        </p:attrNameLst>
                                      </p:cBhvr>
                                      <p:to>
                                        <p:strVal val="visible"/>
                                      </p:to>
                                    </p:set>
                                    <p:anim calcmode="lin" valueType="num">
                                      <p:cBhvr additive="base">
                                        <p:cTn id="7" dur="1000"/>
                                        <p:tgtEl>
                                          <p:spTgt spid="166"/>
                                        </p:tgtEl>
                                        <p:attrNameLst>
                                          <p:attrName>ppt_w</p:attrName>
                                        </p:attrNameLst>
                                      </p:cBhvr>
                                      <p:tavLst>
                                        <p:tav tm="0">
                                          <p:val>
                                            <p:strVal val="0"/>
                                          </p:val>
                                        </p:tav>
                                        <p:tav tm="100000">
                                          <p:val>
                                            <p:strVal val="#ppt_w"/>
                                          </p:val>
                                        </p:tav>
                                      </p:tavLst>
                                    </p:anim>
                                    <p:anim calcmode="lin" valueType="num">
                                      <p:cBhvr additive="base">
                                        <p:cTn id="8" dur="1000"/>
                                        <p:tgtEl>
                                          <p:spTgt spid="166"/>
                                        </p:tgtEl>
                                        <p:attrNameLst>
                                          <p:attrName>ppt_h</p:attrName>
                                        </p:attrNameLst>
                                      </p:cBhvr>
                                      <p:tavLst>
                                        <p:tav tm="0">
                                          <p:val>
                                            <p:strVal val="0"/>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167"/>
                                        </p:tgtEl>
                                        <p:attrNameLst>
                                          <p:attrName>style.visibility</p:attrName>
                                        </p:attrNameLst>
                                      </p:cBhvr>
                                      <p:to>
                                        <p:strVal val="visible"/>
                                      </p:to>
                                    </p:set>
                                    <p:animEffect transition="in" filter="fade">
                                      <p:cBhvr>
                                        <p:cTn id="11" dur="1000"/>
                                        <p:tgtEl>
                                          <p:spTgt spid="167"/>
                                        </p:tgtEl>
                                      </p:cBhvr>
                                    </p:animEffect>
                                  </p:childTnLst>
                                </p:cTn>
                              </p:par>
                              <p:par>
                                <p:cTn id="12" presetID="10" presetClass="entr" presetSubtype="0" fill="hold" nodeType="withEffect">
                                  <p:stCondLst>
                                    <p:cond delay="0"/>
                                  </p:stCondLst>
                                  <p:childTnLst>
                                    <p:set>
                                      <p:cBhvr>
                                        <p:cTn id="13" dur="1" fill="hold">
                                          <p:stCondLst>
                                            <p:cond delay="0"/>
                                          </p:stCondLst>
                                        </p:cTn>
                                        <p:tgtEl>
                                          <p:spTgt spid="168"/>
                                        </p:tgtEl>
                                        <p:attrNameLst>
                                          <p:attrName>style.visibility</p:attrName>
                                        </p:attrNameLst>
                                      </p:cBhvr>
                                      <p:to>
                                        <p:strVal val="visible"/>
                                      </p:to>
                                    </p:set>
                                    <p:animEffect transition="in" filter="fade">
                                      <p:cBhvr>
                                        <p:cTn id="14" dur="1000"/>
                                        <p:tgtEl>
                                          <p:spTgt spid="168"/>
                                        </p:tgtEl>
                                      </p:cBhvr>
                                    </p:animEffect>
                                  </p:childTnLst>
                                </p:cTn>
                              </p:par>
                              <p:par>
                                <p:cTn id="15" presetID="10" presetClass="entr" presetSubtype="0" fill="hold" nodeType="withEffect">
                                  <p:stCondLst>
                                    <p:cond delay="0"/>
                                  </p:stCondLst>
                                  <p:childTnLst>
                                    <p:set>
                                      <p:cBhvr>
                                        <p:cTn id="16" dur="1" fill="hold">
                                          <p:stCondLst>
                                            <p:cond delay="0"/>
                                          </p:stCondLst>
                                        </p:cTn>
                                        <p:tgtEl>
                                          <p:spTgt spid="169"/>
                                        </p:tgtEl>
                                        <p:attrNameLst>
                                          <p:attrName>style.visibility</p:attrName>
                                        </p:attrNameLst>
                                      </p:cBhvr>
                                      <p:to>
                                        <p:strVal val="visible"/>
                                      </p:to>
                                    </p:set>
                                    <p:animEffect transition="in" filter="fade">
                                      <p:cBhvr>
                                        <p:cTn id="17" dur="1000"/>
                                        <p:tgtEl>
                                          <p:spTgt spid="169"/>
                                        </p:tgtEl>
                                      </p:cBhvr>
                                    </p:animEffect>
                                  </p:childTnLst>
                                </p:cTn>
                              </p:par>
                              <p:par>
                                <p:cTn id="18" presetID="10" presetClass="entr" presetSubtype="0" fill="hold" nodeType="withEffect">
                                  <p:stCondLst>
                                    <p:cond delay="0"/>
                                  </p:stCondLst>
                                  <p:childTnLst>
                                    <p:set>
                                      <p:cBhvr>
                                        <p:cTn id="19" dur="1" fill="hold">
                                          <p:stCondLst>
                                            <p:cond delay="0"/>
                                          </p:stCondLst>
                                        </p:cTn>
                                        <p:tgtEl>
                                          <p:spTgt spid="170"/>
                                        </p:tgtEl>
                                        <p:attrNameLst>
                                          <p:attrName>style.visibility</p:attrName>
                                        </p:attrNameLst>
                                      </p:cBhvr>
                                      <p:to>
                                        <p:strVal val="visible"/>
                                      </p:to>
                                    </p:set>
                                    <p:animEffect transition="in" filter="fade">
                                      <p:cBhvr>
                                        <p:cTn id="20" dur="1000"/>
                                        <p:tgtEl>
                                          <p:spTgt spid="170"/>
                                        </p:tgtEl>
                                      </p:cBhvr>
                                    </p:animEffect>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172"/>
                                        </p:tgtEl>
                                        <p:attrNameLst>
                                          <p:attrName>style.visibility</p:attrName>
                                        </p:attrNameLst>
                                      </p:cBhvr>
                                      <p:to>
                                        <p:strVal val="visible"/>
                                      </p:to>
                                    </p:set>
                                    <p:anim calcmode="lin" valueType="num">
                                      <p:cBhvr additive="base">
                                        <p:cTn id="25" dur="1000"/>
                                        <p:tgtEl>
                                          <p:spTgt spid="172"/>
                                        </p:tgtEl>
                                        <p:attrNameLst>
                                          <p:attrName>ppt_w</p:attrName>
                                        </p:attrNameLst>
                                      </p:cBhvr>
                                      <p:tavLst>
                                        <p:tav tm="0">
                                          <p:val>
                                            <p:strVal val="0"/>
                                          </p:val>
                                        </p:tav>
                                        <p:tav tm="100000">
                                          <p:val>
                                            <p:strVal val="#ppt_w"/>
                                          </p:val>
                                        </p:tav>
                                      </p:tavLst>
                                    </p:anim>
                                    <p:anim calcmode="lin" valueType="num">
                                      <p:cBhvr additive="base">
                                        <p:cTn id="26" dur="1000"/>
                                        <p:tgtEl>
                                          <p:spTgt spid="172"/>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2050" name="Picture 2" descr="Image result for looping statements in 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325" y="1561289"/>
            <a:ext cx="7524750" cy="2390775"/>
          </a:xfrm>
          <a:prstGeom prst="rect">
            <a:avLst/>
          </a:prstGeom>
          <a:noFill/>
          <a:extLst>
            <a:ext uri="{909E8E84-426E-40DD-AFC4-6F175D3DCCD1}">
              <a14:hiddenFill xmlns:a14="http://schemas.microsoft.com/office/drawing/2010/main">
                <a:solidFill>
                  <a:srgbClr val="FFFFFF"/>
                </a:solidFill>
              </a14:hiddenFill>
            </a:ext>
          </a:extLst>
        </p:spPr>
      </p:pic>
      <p:pic>
        <p:nvPicPr>
          <p:cNvPr id="7" name="Google Shape;56;p14"/>
          <p:cNvPicPr preferRelativeResize="0"/>
          <p:nvPr/>
        </p:nvPicPr>
        <p:blipFill rotWithShape="1">
          <a:blip r:embed="rId4">
            <a:alphaModFix/>
          </a:blip>
          <a:srcRect l="41241" t="9528" r="-23988" b="51129"/>
          <a:stretch/>
        </p:blipFill>
        <p:spPr>
          <a:xfrm>
            <a:off x="0" y="4538830"/>
            <a:ext cx="2512194" cy="600547"/>
          </a:xfrm>
          <a:prstGeom prst="rect">
            <a:avLst/>
          </a:prstGeom>
          <a:noFill/>
          <a:ln>
            <a:noFill/>
          </a:ln>
        </p:spPr>
      </p:pic>
      <p:pic>
        <p:nvPicPr>
          <p:cNvPr id="8" name="Google Shape;57;p14"/>
          <p:cNvPicPr preferRelativeResize="0"/>
          <p:nvPr/>
        </p:nvPicPr>
        <p:blipFill rotWithShape="1">
          <a:blip r:embed="rId5">
            <a:alphaModFix/>
          </a:blip>
          <a:srcRect r="60689"/>
          <a:stretch/>
        </p:blipFill>
        <p:spPr>
          <a:xfrm>
            <a:off x="8603372" y="79410"/>
            <a:ext cx="481263" cy="518160"/>
          </a:xfrm>
          <a:prstGeom prst="rect">
            <a:avLst/>
          </a:prstGeom>
          <a:noFill/>
          <a:ln>
            <a:noFill/>
          </a:ln>
        </p:spPr>
      </p:pic>
    </p:spTree>
    <p:extLst>
      <p:ext uri="{BB962C8B-B14F-4D97-AF65-F5344CB8AC3E}">
        <p14:creationId xmlns:p14="http://schemas.microsoft.com/office/powerpoint/2010/main" val="28944029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1" name="Google Shape;71;p15"/>
          <p:cNvSpPr txBox="1"/>
          <p:nvPr/>
        </p:nvSpPr>
        <p:spPr>
          <a:xfrm>
            <a:off x="4975200" y="4420628"/>
            <a:ext cx="3934800" cy="475200"/>
          </a:xfrm>
          <a:prstGeom prst="rect">
            <a:avLst/>
          </a:prstGeom>
          <a:noFill/>
          <a:ln>
            <a:noFill/>
          </a:ln>
        </p:spPr>
        <p:txBody>
          <a:bodyPr spcFirstLastPara="1" wrap="square" lIns="0" tIns="0" rIns="0" bIns="0" anchor="ctr" anchorCtr="0">
            <a:noAutofit/>
          </a:bodyPr>
          <a:lstStyle/>
          <a:p>
            <a:pPr lvl="0" algn="ctr"/>
            <a:r>
              <a:rPr lang="en-GB" sz="2000" dirty="0" smtClean="0">
                <a:solidFill>
                  <a:schemeClr val="bg1"/>
                </a:solidFill>
                <a:latin typeface="Roboto"/>
                <a:ea typeface="Roboto"/>
                <a:cs typeface="Roboto"/>
                <a:sym typeface="Roboto"/>
              </a:rPr>
              <a:t>DEFINITION</a:t>
            </a:r>
            <a:endParaRPr lang="en-GB" sz="2000" dirty="0">
              <a:solidFill>
                <a:schemeClr val="bg1"/>
              </a:solidFill>
              <a:latin typeface="Roboto"/>
              <a:ea typeface="Roboto"/>
              <a:cs typeface="Roboto"/>
              <a:sym typeface="Roboto"/>
            </a:endParaRP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234000" y="233405"/>
            <a:ext cx="7909201" cy="3949623"/>
          </a:xfrm>
        </p:spPr>
        <p:txBody>
          <a:bodyPr/>
          <a:lstStyle/>
          <a:p>
            <a:pPr algn="just">
              <a:lnSpc>
                <a:spcPct val="150000"/>
              </a:lnSpc>
              <a:spcAft>
                <a:spcPts val="1200"/>
              </a:spcAft>
              <a:buClrTx/>
              <a:buNone/>
            </a:pPr>
            <a:endParaRPr lang="en-US" dirty="0" smtClean="0">
              <a:solidFill>
                <a:schemeClr val="tx1"/>
              </a:solidFill>
              <a:latin typeface="Roboto" panose="020B0604020202020204" charset="0"/>
              <a:ea typeface="Roboto" panose="020B0604020202020204" charset="0"/>
            </a:endParaRPr>
          </a:p>
          <a:p>
            <a:pPr algn="just">
              <a:lnSpc>
                <a:spcPct val="150000"/>
              </a:lnSpc>
              <a:spcAft>
                <a:spcPts val="1200"/>
              </a:spcAft>
              <a:buClrTx/>
              <a:buFont typeface="Courier New" pitchFamily="49" charset="0"/>
              <a:buChar char="o"/>
            </a:pPr>
            <a:r>
              <a:rPr lang="en-US" dirty="0" smtClean="0">
                <a:solidFill>
                  <a:schemeClr val="tx1"/>
                </a:solidFill>
                <a:latin typeface="Roboto" panose="020B0604020202020204" charset="0"/>
                <a:ea typeface="Roboto" panose="020B0604020202020204" charset="0"/>
              </a:rPr>
              <a:t>Control </a:t>
            </a:r>
            <a:r>
              <a:rPr lang="en-US" dirty="0">
                <a:solidFill>
                  <a:schemeClr val="tx1"/>
                </a:solidFill>
                <a:latin typeface="Roboto" panose="020B0604020202020204" charset="0"/>
                <a:ea typeface="Roboto" panose="020B0604020202020204" charset="0"/>
              </a:rPr>
              <a:t>flow statements, change or break the flow of execution by implementing decision making, looping, and branching your program to execute particular blocks of code based on the </a:t>
            </a:r>
            <a:r>
              <a:rPr lang="en-US" dirty="0" smtClean="0">
                <a:solidFill>
                  <a:schemeClr val="tx1"/>
                </a:solidFill>
                <a:latin typeface="Roboto" panose="020B0604020202020204" charset="0"/>
                <a:ea typeface="Roboto" panose="020B0604020202020204" charset="0"/>
              </a:rPr>
              <a:t>conditions</a:t>
            </a:r>
          </a:p>
          <a:p>
            <a:pPr algn="just">
              <a:lnSpc>
                <a:spcPct val="150000"/>
              </a:lnSpc>
              <a:spcAft>
                <a:spcPts val="1200"/>
              </a:spcAft>
              <a:buClrTx/>
              <a:buFont typeface="Courier New" pitchFamily="49" charset="0"/>
              <a:buChar char="o"/>
            </a:pPr>
            <a:r>
              <a:rPr lang="en-US" dirty="0">
                <a:solidFill>
                  <a:schemeClr val="tx1"/>
                </a:solidFill>
                <a:latin typeface="Roboto" panose="020B0604020202020204" charset="0"/>
                <a:ea typeface="Roboto" panose="020B0604020202020204" charset="0"/>
              </a:rPr>
              <a:t>There are 3 types of control flow statements supported by the Java programming </a:t>
            </a:r>
            <a:r>
              <a:rPr lang="en-US" dirty="0" smtClean="0">
                <a:solidFill>
                  <a:schemeClr val="tx1"/>
                </a:solidFill>
                <a:latin typeface="Roboto" panose="020B0604020202020204" charset="0"/>
                <a:ea typeface="Roboto" panose="020B0604020202020204" charset="0"/>
              </a:rPr>
              <a:t>language</a:t>
            </a:r>
            <a:endParaRPr lang="en-US" dirty="0">
              <a:solidFill>
                <a:schemeClr val="tx1"/>
              </a:solidFill>
              <a:latin typeface="Roboto" panose="020B0604020202020204" charset="0"/>
              <a:ea typeface="Roboto" panose="020B0604020202020204" charset="0"/>
            </a:endParaRPr>
          </a:p>
          <a:p>
            <a:pPr algn="just">
              <a:lnSpc>
                <a:spcPct val="150000"/>
              </a:lnSpc>
              <a:spcAft>
                <a:spcPts val="1200"/>
              </a:spcAft>
              <a:buClrTx/>
              <a:buFont typeface="Courier New" pitchFamily="49" charset="0"/>
              <a:buChar char="o"/>
            </a:pPr>
            <a:r>
              <a:rPr lang="en-US" dirty="0">
                <a:solidFill>
                  <a:schemeClr val="tx1"/>
                </a:solidFill>
                <a:latin typeface="Roboto" panose="020B0604020202020204" charset="0"/>
                <a:ea typeface="Roboto" panose="020B0604020202020204" charset="0"/>
              </a:rPr>
              <a:t>Decision-making statements : if-then, if-then-else, </a:t>
            </a:r>
            <a:r>
              <a:rPr lang="en-US" dirty="0" smtClean="0">
                <a:solidFill>
                  <a:schemeClr val="tx1"/>
                </a:solidFill>
                <a:latin typeface="Roboto" panose="020B0604020202020204" charset="0"/>
                <a:ea typeface="Roboto" panose="020B0604020202020204" charset="0"/>
              </a:rPr>
              <a:t>switch</a:t>
            </a:r>
            <a:endParaRPr lang="en-US" dirty="0">
              <a:solidFill>
                <a:schemeClr val="tx1"/>
              </a:solidFill>
              <a:latin typeface="Roboto" panose="020B0604020202020204" charset="0"/>
              <a:ea typeface="Roboto" panose="020B0604020202020204" charset="0"/>
            </a:endParaRPr>
          </a:p>
        </p:txBody>
      </p:sp>
      <p:sp>
        <p:nvSpPr>
          <p:cNvPr id="2" name="Rectangle 1"/>
          <p:cNvSpPr/>
          <p:nvPr/>
        </p:nvSpPr>
        <p:spPr>
          <a:xfrm>
            <a:off x="9568960" y="0"/>
            <a:ext cx="144000" cy="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Google Shape;56;p14"/>
          <p:cNvPicPr preferRelativeResize="0"/>
          <p:nvPr/>
        </p:nvPicPr>
        <p:blipFill rotWithShape="1">
          <a:blip r:embed="rId3">
            <a:alphaModFix/>
          </a:blip>
          <a:srcRect l="41241" t="9528" r="-23988" b="51129"/>
          <a:stretch/>
        </p:blipFill>
        <p:spPr>
          <a:xfrm>
            <a:off x="0" y="4538830"/>
            <a:ext cx="2512194" cy="600547"/>
          </a:xfrm>
          <a:prstGeom prst="rect">
            <a:avLst/>
          </a:prstGeom>
          <a:noFill/>
          <a:ln>
            <a:noFill/>
          </a:ln>
        </p:spPr>
      </p:pic>
      <p:pic>
        <p:nvPicPr>
          <p:cNvPr id="11" name="Google Shape;57;p14"/>
          <p:cNvPicPr preferRelativeResize="0"/>
          <p:nvPr/>
        </p:nvPicPr>
        <p:blipFill rotWithShape="1">
          <a:blip r:embed="rId4">
            <a:alphaModFix/>
          </a:blip>
          <a:srcRect r="60689"/>
          <a:stretch/>
        </p:blipFill>
        <p:spPr>
          <a:xfrm>
            <a:off x="8603372" y="79410"/>
            <a:ext cx="481263" cy="518160"/>
          </a:xfrm>
          <a:prstGeom prst="rect">
            <a:avLst/>
          </a:prstGeom>
          <a:noFill/>
          <a:ln>
            <a:noFill/>
          </a:ln>
        </p:spPr>
      </p:pic>
      <p:sp>
        <p:nvSpPr>
          <p:cNvPr id="12"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1;p15"/>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r>
              <a:rPr lang="en-IN" sz="1600" dirty="0" smtClean="0">
                <a:solidFill>
                  <a:schemeClr val="bg1"/>
                </a:solidFill>
                <a:latin typeface="Roboto" pitchFamily="2" charset="0"/>
                <a:ea typeface="Roboto" pitchFamily="2" charset="0"/>
              </a:rPr>
              <a:t>DEFINITION</a:t>
            </a:r>
            <a:endParaRPr lang="en-GB" sz="1600" dirty="0">
              <a:solidFill>
                <a:schemeClr val="bg1"/>
              </a:solidFill>
              <a:latin typeface="Roboto" pitchFamily="2" charset="0"/>
              <a:ea typeface="Roboto" pitchFamily="2" charset="0"/>
            </a:endParaRPr>
          </a:p>
        </p:txBody>
      </p:sp>
    </p:spTree>
    <p:extLst>
      <p:ext uri="{BB962C8B-B14F-4D97-AF65-F5344CB8AC3E}">
        <p14:creationId xmlns:p14="http://schemas.microsoft.com/office/powerpoint/2010/main" val="39832074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1" name="Google Shape;71;p15"/>
          <p:cNvSpPr txBox="1"/>
          <p:nvPr/>
        </p:nvSpPr>
        <p:spPr>
          <a:xfrm>
            <a:off x="4975200" y="4420628"/>
            <a:ext cx="3934800" cy="475200"/>
          </a:xfrm>
          <a:prstGeom prst="rect">
            <a:avLst/>
          </a:prstGeom>
          <a:noFill/>
          <a:ln>
            <a:noFill/>
          </a:ln>
        </p:spPr>
        <p:txBody>
          <a:bodyPr spcFirstLastPara="1" wrap="square" lIns="0" tIns="0" rIns="0" bIns="0" anchor="ctr" anchorCtr="0">
            <a:noAutofit/>
          </a:bodyPr>
          <a:lstStyle/>
          <a:p>
            <a:pPr lvl="0" algn="ctr"/>
            <a:r>
              <a:rPr lang="en-GB" sz="2000" dirty="0" smtClean="0">
                <a:solidFill>
                  <a:schemeClr val="bg1"/>
                </a:solidFill>
                <a:latin typeface="Roboto"/>
                <a:ea typeface="Roboto"/>
                <a:cs typeface="Roboto"/>
                <a:sym typeface="Roboto"/>
              </a:rPr>
              <a:t>DEFINITION</a:t>
            </a:r>
            <a:endParaRPr lang="en-GB" sz="2000" dirty="0">
              <a:solidFill>
                <a:schemeClr val="bg1"/>
              </a:solidFill>
              <a:latin typeface="Roboto"/>
              <a:ea typeface="Roboto"/>
              <a:cs typeface="Roboto"/>
              <a:sym typeface="Roboto"/>
            </a:endParaRP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234000" y="700130"/>
            <a:ext cx="7909201" cy="3949623"/>
          </a:xfrm>
        </p:spPr>
        <p:txBody>
          <a:bodyPr/>
          <a:lstStyle/>
          <a:p>
            <a:pPr algn="just">
              <a:lnSpc>
                <a:spcPct val="150000"/>
              </a:lnSpc>
              <a:spcAft>
                <a:spcPts val="1200"/>
              </a:spcAft>
              <a:buClrTx/>
              <a:buFont typeface="Courier New" pitchFamily="49" charset="0"/>
              <a:buChar char="o"/>
            </a:pPr>
            <a:r>
              <a:rPr lang="en-US" dirty="0" smtClean="0">
                <a:solidFill>
                  <a:schemeClr val="tx1"/>
                </a:solidFill>
                <a:latin typeface="Roboto" panose="020B0604020202020204" charset="0"/>
                <a:ea typeface="Roboto" panose="020B0604020202020204" charset="0"/>
              </a:rPr>
              <a:t>Looping statements : for, while, do-while</a:t>
            </a:r>
          </a:p>
          <a:p>
            <a:pPr algn="just">
              <a:lnSpc>
                <a:spcPct val="150000"/>
              </a:lnSpc>
              <a:spcAft>
                <a:spcPts val="1200"/>
              </a:spcAft>
              <a:buClrTx/>
              <a:buFont typeface="Courier New" pitchFamily="49" charset="0"/>
              <a:buChar char="o"/>
            </a:pPr>
            <a:r>
              <a:rPr lang="en-US" dirty="0" smtClean="0">
                <a:solidFill>
                  <a:schemeClr val="tx1"/>
                </a:solidFill>
                <a:latin typeface="Roboto" panose="020B0604020202020204" charset="0"/>
                <a:ea typeface="Roboto" panose="020B0604020202020204" charset="0"/>
              </a:rPr>
              <a:t>Branching statements : break, continue, return</a:t>
            </a:r>
            <a:endParaRPr lang="en-IN" dirty="0" smtClean="0">
              <a:solidFill>
                <a:schemeClr val="tx1"/>
              </a:solidFill>
              <a:latin typeface="Roboto" panose="020B0604020202020204" charset="0"/>
              <a:ea typeface="Roboto" panose="020B0604020202020204" charset="0"/>
            </a:endParaRPr>
          </a:p>
        </p:txBody>
      </p:sp>
      <p:sp>
        <p:nvSpPr>
          <p:cNvPr id="2" name="Rectangle 1"/>
          <p:cNvSpPr/>
          <p:nvPr/>
        </p:nvSpPr>
        <p:spPr>
          <a:xfrm>
            <a:off x="9568960" y="0"/>
            <a:ext cx="144000" cy="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Google Shape;56;p14"/>
          <p:cNvPicPr preferRelativeResize="0"/>
          <p:nvPr/>
        </p:nvPicPr>
        <p:blipFill rotWithShape="1">
          <a:blip r:embed="rId3">
            <a:alphaModFix/>
          </a:blip>
          <a:srcRect l="41241" t="9528" r="-23988" b="51129"/>
          <a:stretch/>
        </p:blipFill>
        <p:spPr>
          <a:xfrm>
            <a:off x="0" y="4538830"/>
            <a:ext cx="2512194" cy="600547"/>
          </a:xfrm>
          <a:prstGeom prst="rect">
            <a:avLst/>
          </a:prstGeom>
          <a:noFill/>
          <a:ln>
            <a:noFill/>
          </a:ln>
        </p:spPr>
      </p:pic>
      <p:pic>
        <p:nvPicPr>
          <p:cNvPr id="11" name="Google Shape;57;p14"/>
          <p:cNvPicPr preferRelativeResize="0"/>
          <p:nvPr/>
        </p:nvPicPr>
        <p:blipFill rotWithShape="1">
          <a:blip r:embed="rId4">
            <a:alphaModFix/>
          </a:blip>
          <a:srcRect r="60689"/>
          <a:stretch/>
        </p:blipFill>
        <p:spPr>
          <a:xfrm>
            <a:off x="8603372" y="79410"/>
            <a:ext cx="481263" cy="518160"/>
          </a:xfrm>
          <a:prstGeom prst="rect">
            <a:avLst/>
          </a:prstGeom>
          <a:noFill/>
          <a:ln>
            <a:noFill/>
          </a:ln>
        </p:spPr>
      </p:pic>
      <p:sp>
        <p:nvSpPr>
          <p:cNvPr id="12"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1;p15"/>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r>
              <a:rPr lang="en-IN" sz="1600" dirty="0" smtClean="0">
                <a:solidFill>
                  <a:schemeClr val="bg1"/>
                </a:solidFill>
                <a:latin typeface="Roboto" pitchFamily="2" charset="0"/>
                <a:ea typeface="Roboto" pitchFamily="2" charset="0"/>
              </a:rPr>
              <a:t>DEFINITION</a:t>
            </a:r>
            <a:endParaRPr lang="en-GB" sz="1600" dirty="0">
              <a:solidFill>
                <a:schemeClr val="bg1"/>
              </a:solidFill>
              <a:latin typeface="Roboto" pitchFamily="2" charset="0"/>
              <a:ea typeface="Roboto" pitchFamily="2" charset="0"/>
            </a:endParaRPr>
          </a:p>
        </p:txBody>
      </p:sp>
    </p:spTree>
    <p:extLst>
      <p:ext uri="{BB962C8B-B14F-4D97-AF65-F5344CB8AC3E}">
        <p14:creationId xmlns:p14="http://schemas.microsoft.com/office/powerpoint/2010/main" val="39832074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1" name="Google Shape;71;p15"/>
          <p:cNvSpPr txBox="1"/>
          <p:nvPr/>
        </p:nvSpPr>
        <p:spPr>
          <a:xfrm>
            <a:off x="4975200" y="4420628"/>
            <a:ext cx="3934800" cy="475200"/>
          </a:xfrm>
          <a:prstGeom prst="rect">
            <a:avLst/>
          </a:prstGeom>
          <a:noFill/>
          <a:ln>
            <a:noFill/>
          </a:ln>
        </p:spPr>
        <p:txBody>
          <a:bodyPr spcFirstLastPara="1" wrap="square" lIns="0" tIns="0" rIns="0" bIns="0" anchor="ctr" anchorCtr="0">
            <a:noAutofit/>
          </a:bodyPr>
          <a:lstStyle/>
          <a:p>
            <a:pPr lvl="0" algn="ctr"/>
            <a:r>
              <a:rPr lang="en-GB" sz="2000" dirty="0" smtClean="0">
                <a:solidFill>
                  <a:schemeClr val="bg1"/>
                </a:solidFill>
                <a:latin typeface="Roboto"/>
                <a:ea typeface="Roboto"/>
                <a:cs typeface="Roboto"/>
                <a:sym typeface="Roboto"/>
              </a:rPr>
              <a:t>DECISION MAKING</a:t>
            </a:r>
            <a:endParaRPr lang="en-GB" sz="2000" dirty="0">
              <a:solidFill>
                <a:schemeClr val="bg1"/>
              </a:solidFill>
              <a:latin typeface="Roboto"/>
              <a:ea typeface="Roboto"/>
              <a:cs typeface="Roboto"/>
              <a:sym typeface="Roboto"/>
            </a:endParaRP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234000" y="709655"/>
            <a:ext cx="7909201" cy="3949623"/>
          </a:xfrm>
        </p:spPr>
        <p:txBody>
          <a:bodyPr/>
          <a:lstStyle/>
          <a:p>
            <a:pPr marL="114300" indent="0" algn="just">
              <a:lnSpc>
                <a:spcPct val="150000"/>
              </a:lnSpc>
              <a:spcAft>
                <a:spcPts val="1200"/>
              </a:spcAft>
              <a:buFont typeface="Courier New" pitchFamily="49" charset="0"/>
              <a:buChar char="o"/>
            </a:pPr>
            <a:r>
              <a:rPr lang="en-US" dirty="0" smtClean="0">
                <a:solidFill>
                  <a:schemeClr val="tx1"/>
                </a:solidFill>
                <a:latin typeface="Roboto" panose="020B0604020202020204" charset="0"/>
                <a:ea typeface="Roboto" panose="020B0604020202020204" charset="0"/>
              </a:rPr>
              <a:t>    Decision </a:t>
            </a:r>
            <a:r>
              <a:rPr lang="en-US" dirty="0">
                <a:solidFill>
                  <a:schemeClr val="tx1"/>
                </a:solidFill>
                <a:latin typeface="Roboto" panose="020B0604020202020204" charset="0"/>
                <a:ea typeface="Roboto" panose="020B0604020202020204" charset="0"/>
              </a:rPr>
              <a:t>making structures have one or more conditions to be evaluated or tested by the program, along with a statement or statements that are to be executed if the condition is determined to be true, and optionally, other statements to be executed if the condition is determined to be </a:t>
            </a:r>
            <a:r>
              <a:rPr lang="en-US" dirty="0" smtClean="0">
                <a:solidFill>
                  <a:schemeClr val="tx1"/>
                </a:solidFill>
                <a:latin typeface="Roboto" panose="020B0604020202020204" charset="0"/>
                <a:ea typeface="Roboto" panose="020B0604020202020204" charset="0"/>
              </a:rPr>
              <a:t>false</a:t>
            </a:r>
          </a:p>
          <a:p>
            <a:pPr marL="114300" indent="0" algn="just">
              <a:lnSpc>
                <a:spcPct val="150000"/>
              </a:lnSpc>
              <a:spcAft>
                <a:spcPts val="1200"/>
              </a:spcAft>
              <a:buFont typeface="Courier New" pitchFamily="49" charset="0"/>
              <a:buChar char="o"/>
            </a:pPr>
            <a:r>
              <a:rPr lang="en-US" dirty="0" smtClean="0">
                <a:solidFill>
                  <a:schemeClr val="tx1"/>
                </a:solidFill>
                <a:latin typeface="Roboto" panose="020B0604020202020204" charset="0"/>
                <a:ea typeface="Roboto" panose="020B0604020202020204" charset="0"/>
              </a:rPr>
              <a:t>    Decision-making </a:t>
            </a:r>
            <a:r>
              <a:rPr lang="en-US" dirty="0">
                <a:solidFill>
                  <a:schemeClr val="tx1"/>
                </a:solidFill>
                <a:latin typeface="Roboto" panose="020B0604020202020204" charset="0"/>
                <a:ea typeface="Roboto" panose="020B0604020202020204" charset="0"/>
              </a:rPr>
              <a:t>statements : if-then, if-then-else, </a:t>
            </a:r>
            <a:r>
              <a:rPr lang="en-US" dirty="0" smtClean="0">
                <a:solidFill>
                  <a:schemeClr val="tx1"/>
                </a:solidFill>
                <a:latin typeface="Roboto" panose="020B0604020202020204" charset="0"/>
                <a:ea typeface="Roboto" panose="020B0604020202020204" charset="0"/>
              </a:rPr>
              <a:t>switch</a:t>
            </a:r>
            <a:endParaRPr lang="en-US" dirty="0">
              <a:solidFill>
                <a:schemeClr val="tx1"/>
              </a:solidFill>
              <a:latin typeface="Roboto" panose="020B0604020202020204" charset="0"/>
              <a:ea typeface="Roboto" panose="020B0604020202020204" charset="0"/>
            </a:endParaRPr>
          </a:p>
          <a:p>
            <a:pPr marL="114300" indent="0" algn="just">
              <a:lnSpc>
                <a:spcPct val="150000"/>
              </a:lnSpc>
              <a:spcAft>
                <a:spcPts val="1200"/>
              </a:spcAft>
              <a:buNone/>
            </a:pPr>
            <a:endParaRPr lang="en-IN" dirty="0">
              <a:solidFill>
                <a:schemeClr val="tx1"/>
              </a:solidFill>
              <a:latin typeface="Roboto" panose="020B0604020202020204" charset="0"/>
              <a:ea typeface="Roboto" panose="020B0604020202020204" charset="0"/>
            </a:endParaRPr>
          </a:p>
        </p:txBody>
      </p:sp>
      <p:sp>
        <p:nvSpPr>
          <p:cNvPr id="2" name="Rectangle 1"/>
          <p:cNvSpPr/>
          <p:nvPr/>
        </p:nvSpPr>
        <p:spPr>
          <a:xfrm>
            <a:off x="9568960" y="0"/>
            <a:ext cx="144000" cy="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Google Shape;56;p14"/>
          <p:cNvPicPr preferRelativeResize="0"/>
          <p:nvPr/>
        </p:nvPicPr>
        <p:blipFill rotWithShape="1">
          <a:blip r:embed="rId3">
            <a:alphaModFix/>
          </a:blip>
          <a:srcRect l="41241" t="9528" r="-23988" b="51129"/>
          <a:stretch/>
        </p:blipFill>
        <p:spPr>
          <a:xfrm>
            <a:off x="0" y="4548355"/>
            <a:ext cx="2512194" cy="600547"/>
          </a:xfrm>
          <a:prstGeom prst="rect">
            <a:avLst/>
          </a:prstGeom>
          <a:noFill/>
          <a:ln>
            <a:noFill/>
          </a:ln>
        </p:spPr>
      </p:pic>
      <p:pic>
        <p:nvPicPr>
          <p:cNvPr id="9" name="Google Shape;57;p14"/>
          <p:cNvPicPr preferRelativeResize="0"/>
          <p:nvPr/>
        </p:nvPicPr>
        <p:blipFill rotWithShape="1">
          <a:blip r:embed="rId4">
            <a:alphaModFix/>
          </a:blip>
          <a:srcRect r="60689"/>
          <a:stretch/>
        </p:blipFill>
        <p:spPr>
          <a:xfrm>
            <a:off x="8603372" y="79410"/>
            <a:ext cx="481263" cy="518160"/>
          </a:xfrm>
          <a:prstGeom prst="rect">
            <a:avLst/>
          </a:prstGeom>
          <a:noFill/>
          <a:ln>
            <a:noFill/>
          </a:ln>
        </p:spPr>
      </p:pic>
      <p:sp>
        <p:nvSpPr>
          <p:cNvPr id="1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1;p15"/>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r>
              <a:rPr lang="en-US" sz="1600" dirty="0" smtClean="0">
                <a:solidFill>
                  <a:schemeClr val="bg1"/>
                </a:solidFill>
                <a:latin typeface="Roboto" panose="020B0604020202020204" charset="0"/>
                <a:ea typeface="Roboto" panose="020B0604020202020204" charset="0"/>
              </a:rPr>
              <a:t>DECISION MAKING</a:t>
            </a:r>
            <a:endParaRPr lang="en-GB" sz="1600" dirty="0">
              <a:solidFill>
                <a:schemeClr val="bg1"/>
              </a:solidFill>
              <a:latin typeface="Roboto" pitchFamily="2" charset="0"/>
              <a:ea typeface="Roboto" pitchFamily="2" charset="0"/>
            </a:endParaRPr>
          </a:p>
        </p:txBody>
      </p:sp>
    </p:spTree>
    <p:extLst>
      <p:ext uri="{BB962C8B-B14F-4D97-AF65-F5344CB8AC3E}">
        <p14:creationId xmlns:p14="http://schemas.microsoft.com/office/powerpoint/2010/main" val="34784445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1" name="Google Shape;71;p15"/>
          <p:cNvSpPr txBox="1"/>
          <p:nvPr/>
        </p:nvSpPr>
        <p:spPr>
          <a:xfrm>
            <a:off x="4975200" y="4420628"/>
            <a:ext cx="3934800" cy="475200"/>
          </a:xfrm>
          <a:prstGeom prst="rect">
            <a:avLst/>
          </a:prstGeom>
          <a:noFill/>
          <a:ln>
            <a:noFill/>
          </a:ln>
        </p:spPr>
        <p:txBody>
          <a:bodyPr spcFirstLastPara="1" wrap="square" lIns="0" tIns="0" rIns="0" bIns="0" anchor="ctr" anchorCtr="0">
            <a:noAutofit/>
          </a:bodyPr>
          <a:lstStyle/>
          <a:p>
            <a:pPr lvl="0" algn="ctr"/>
            <a:r>
              <a:rPr lang="en-GB" sz="2000" dirty="0" smtClean="0">
                <a:solidFill>
                  <a:schemeClr val="bg1"/>
                </a:solidFill>
                <a:latin typeface="Roboto"/>
                <a:ea typeface="Roboto"/>
                <a:cs typeface="Roboto"/>
                <a:sym typeface="Roboto"/>
              </a:rPr>
              <a:t>IF STATEMENT</a:t>
            </a:r>
            <a:endParaRPr lang="en-GB" sz="2000" dirty="0">
              <a:solidFill>
                <a:schemeClr val="bg1"/>
              </a:solidFill>
              <a:latin typeface="Roboto"/>
              <a:ea typeface="Roboto"/>
              <a:cs typeface="Roboto"/>
              <a:sym typeface="Roboto"/>
            </a:endParaRP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234000" y="709655"/>
            <a:ext cx="7909201" cy="3949623"/>
          </a:xfrm>
        </p:spPr>
        <p:txBody>
          <a:bodyPr/>
          <a:lstStyle/>
          <a:p>
            <a:pPr marL="114300" indent="0" algn="just">
              <a:lnSpc>
                <a:spcPct val="150000"/>
              </a:lnSpc>
              <a:spcAft>
                <a:spcPts val="1200"/>
              </a:spcAft>
              <a:buNone/>
            </a:pPr>
            <a:r>
              <a:rPr lang="en-US" dirty="0" smtClean="0">
                <a:solidFill>
                  <a:schemeClr val="tx1"/>
                </a:solidFill>
                <a:latin typeface="Roboto" panose="020B0604020202020204" charset="0"/>
                <a:ea typeface="Roboto" panose="020B0604020202020204" charset="0"/>
              </a:rPr>
              <a:t>	If </a:t>
            </a:r>
            <a:r>
              <a:rPr lang="en-US" dirty="0">
                <a:solidFill>
                  <a:schemeClr val="tx1"/>
                </a:solidFill>
                <a:latin typeface="Roboto" panose="020B0604020202020204" charset="0"/>
                <a:ea typeface="Roboto" panose="020B0604020202020204" charset="0"/>
              </a:rPr>
              <a:t>statement consists a condition, followed by statement or a set of statements as shown </a:t>
            </a:r>
            <a:r>
              <a:rPr lang="en-US" dirty="0" smtClean="0">
                <a:solidFill>
                  <a:schemeClr val="tx1"/>
                </a:solidFill>
                <a:latin typeface="Roboto" panose="020B0604020202020204" charset="0"/>
                <a:ea typeface="Roboto" panose="020B0604020202020204" charset="0"/>
              </a:rPr>
              <a:t>below</a:t>
            </a:r>
          </a:p>
          <a:p>
            <a:pPr marL="114300" indent="0" algn="just">
              <a:lnSpc>
                <a:spcPct val="150000"/>
              </a:lnSpc>
              <a:spcAft>
                <a:spcPts val="1200"/>
              </a:spcAft>
              <a:buNone/>
            </a:pPr>
            <a:endParaRPr lang="en-US" dirty="0" smtClean="0"/>
          </a:p>
          <a:p>
            <a:pPr marL="114300" indent="0" algn="just">
              <a:lnSpc>
                <a:spcPct val="150000"/>
              </a:lnSpc>
              <a:spcAft>
                <a:spcPts val="1200"/>
              </a:spcAft>
              <a:buNone/>
            </a:pPr>
            <a:endParaRPr lang="en-US" dirty="0"/>
          </a:p>
        </p:txBody>
      </p:sp>
      <p:sp>
        <p:nvSpPr>
          <p:cNvPr id="2" name="Rectangle 1"/>
          <p:cNvSpPr/>
          <p:nvPr/>
        </p:nvSpPr>
        <p:spPr>
          <a:xfrm>
            <a:off x="9568960" y="0"/>
            <a:ext cx="144000" cy="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4" name="Table 3"/>
          <p:cNvGraphicFramePr>
            <a:graphicFrameLocks noGrp="1"/>
          </p:cNvGraphicFramePr>
          <p:nvPr>
            <p:extLst>
              <p:ext uri="{D42A27DB-BD31-4B8C-83A1-F6EECF244321}">
                <p14:modId xmlns:p14="http://schemas.microsoft.com/office/powerpoint/2010/main" val="4291469146"/>
              </p:ext>
            </p:extLst>
          </p:nvPr>
        </p:nvGraphicFramePr>
        <p:xfrm>
          <a:off x="3792166" y="2271071"/>
          <a:ext cx="1799009" cy="944880"/>
        </p:xfrm>
        <a:graphic>
          <a:graphicData uri="http://schemas.openxmlformats.org/drawingml/2006/table">
            <a:tbl>
              <a:tblPr firstRow="1" bandRow="1">
                <a:tableStyleId>{5940675A-B579-460E-94D1-54222C63F5DA}</a:tableStyleId>
              </a:tblPr>
              <a:tblGrid>
                <a:gridCol w="1799009"/>
              </a:tblGrid>
              <a:tr h="370840">
                <a:tc>
                  <a:txBody>
                    <a:bodyPr/>
                    <a:lstStyle/>
                    <a:p>
                      <a:r>
                        <a:rPr lang="en-US" dirty="0" smtClean="0">
                          <a:latin typeface="Consolas" panose="020B0609020204030204" pitchFamily="49" charset="0"/>
                        </a:rPr>
                        <a:t>if (condition) {</a:t>
                      </a:r>
                    </a:p>
                    <a:p>
                      <a:r>
                        <a:rPr lang="en-US" dirty="0" smtClean="0">
                          <a:latin typeface="Consolas" panose="020B0609020204030204" pitchFamily="49" charset="0"/>
                        </a:rPr>
                        <a:t>    Statement(s);</a:t>
                      </a:r>
                    </a:p>
                    <a:p>
                      <a:r>
                        <a:rPr lang="en-US" dirty="0" smtClean="0">
                          <a:latin typeface="Consolas" panose="020B0609020204030204" pitchFamily="49" charset="0"/>
                        </a:rPr>
                        <a:t>}</a:t>
                      </a:r>
                      <a:endParaRPr lang="en-US" dirty="0">
                        <a:latin typeface="Consolas" panose="020B0609020204030204" pitchFamily="49" charset="0"/>
                      </a:endParaRPr>
                    </a:p>
                  </a:txBody>
                  <a:tcPr/>
                </a:tc>
              </a:tr>
            </a:tbl>
          </a:graphicData>
        </a:graphic>
      </p:graphicFrame>
      <p:pic>
        <p:nvPicPr>
          <p:cNvPr id="9" name="Google Shape;56;p14"/>
          <p:cNvPicPr preferRelativeResize="0"/>
          <p:nvPr/>
        </p:nvPicPr>
        <p:blipFill rotWithShape="1">
          <a:blip r:embed="rId3">
            <a:alphaModFix/>
          </a:blip>
          <a:srcRect l="41241" t="9528" r="-23988" b="51129"/>
          <a:stretch/>
        </p:blipFill>
        <p:spPr>
          <a:xfrm>
            <a:off x="0" y="4538830"/>
            <a:ext cx="2512194" cy="600547"/>
          </a:xfrm>
          <a:prstGeom prst="rect">
            <a:avLst/>
          </a:prstGeom>
          <a:noFill/>
          <a:ln>
            <a:noFill/>
          </a:ln>
        </p:spPr>
      </p:pic>
      <p:pic>
        <p:nvPicPr>
          <p:cNvPr id="10" name="Google Shape;57;p14"/>
          <p:cNvPicPr preferRelativeResize="0"/>
          <p:nvPr/>
        </p:nvPicPr>
        <p:blipFill rotWithShape="1">
          <a:blip r:embed="rId4">
            <a:alphaModFix/>
          </a:blip>
          <a:srcRect r="60689"/>
          <a:stretch/>
        </p:blipFill>
        <p:spPr>
          <a:xfrm>
            <a:off x="8603372" y="79410"/>
            <a:ext cx="481263" cy="518160"/>
          </a:xfrm>
          <a:prstGeom prst="rect">
            <a:avLst/>
          </a:prstGeom>
          <a:noFill/>
          <a:ln>
            <a:noFill/>
          </a:ln>
        </p:spPr>
      </p:pic>
      <p:sp>
        <p:nvSpPr>
          <p:cNvPr id="11"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1;p15"/>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r>
              <a:rPr lang="en-IN" sz="1600" b="1" dirty="0" smtClean="0">
                <a:solidFill>
                  <a:schemeClr val="bg1"/>
                </a:solidFill>
                <a:latin typeface="Roboto" panose="020B0604020202020204" charset="0"/>
                <a:ea typeface="Roboto" panose="020B0604020202020204" charset="0"/>
              </a:rPr>
              <a:t>IF STATEMENT</a:t>
            </a:r>
            <a:endParaRPr lang="en-GB" sz="1600" dirty="0">
              <a:solidFill>
                <a:schemeClr val="bg1"/>
              </a:solidFill>
              <a:latin typeface="Roboto" pitchFamily="2" charset="0"/>
              <a:ea typeface="Roboto" pitchFamily="2" charset="0"/>
            </a:endParaRPr>
          </a:p>
        </p:txBody>
      </p:sp>
    </p:spTree>
    <p:extLst>
      <p:ext uri="{BB962C8B-B14F-4D97-AF65-F5344CB8AC3E}">
        <p14:creationId xmlns:p14="http://schemas.microsoft.com/office/powerpoint/2010/main" val="168056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1" name="Google Shape;71;p15"/>
          <p:cNvSpPr txBox="1"/>
          <p:nvPr/>
        </p:nvSpPr>
        <p:spPr>
          <a:xfrm>
            <a:off x="4975200" y="4420628"/>
            <a:ext cx="3934800" cy="475200"/>
          </a:xfrm>
          <a:prstGeom prst="rect">
            <a:avLst/>
          </a:prstGeom>
          <a:noFill/>
          <a:ln>
            <a:noFill/>
          </a:ln>
        </p:spPr>
        <p:txBody>
          <a:bodyPr spcFirstLastPara="1" wrap="square" lIns="0" tIns="0" rIns="0" bIns="0" anchor="ctr" anchorCtr="0">
            <a:noAutofit/>
          </a:bodyPr>
          <a:lstStyle/>
          <a:p>
            <a:pPr lvl="0" algn="ctr"/>
            <a:r>
              <a:rPr lang="en-GB" sz="2000" dirty="0" smtClean="0">
                <a:solidFill>
                  <a:schemeClr val="bg1"/>
                </a:solidFill>
                <a:latin typeface="Roboto"/>
                <a:ea typeface="Roboto"/>
                <a:cs typeface="Roboto"/>
                <a:sym typeface="Roboto"/>
              </a:rPr>
              <a:t>IF STATEMENT</a:t>
            </a:r>
            <a:endParaRPr lang="en-GB" sz="2000" dirty="0">
              <a:solidFill>
                <a:schemeClr val="bg1"/>
              </a:solidFill>
              <a:latin typeface="Roboto"/>
              <a:ea typeface="Roboto"/>
              <a:cs typeface="Roboto"/>
              <a:sym typeface="Roboto"/>
            </a:endParaRP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234000" y="719180"/>
            <a:ext cx="7909201" cy="3949623"/>
          </a:xfrm>
        </p:spPr>
        <p:txBody>
          <a:bodyPr/>
          <a:lstStyle/>
          <a:p>
            <a:pPr marL="114300" indent="0" algn="just">
              <a:lnSpc>
                <a:spcPct val="150000"/>
              </a:lnSpc>
              <a:spcAft>
                <a:spcPts val="1200"/>
              </a:spcAft>
              <a:buNone/>
            </a:pPr>
            <a:r>
              <a:rPr lang="en-US" dirty="0" smtClean="0">
                <a:solidFill>
                  <a:schemeClr val="tx1"/>
                </a:solidFill>
                <a:latin typeface="Roboto" panose="020B0604020202020204" charset="0"/>
                <a:ea typeface="Roboto" panose="020B0604020202020204" charset="0"/>
              </a:rPr>
              <a:t>	The statements gets executed only when the given condition is true. If the condition is false then the statements inside if statement body are completely ignored</a:t>
            </a:r>
            <a:endParaRPr lang="en-IN" dirty="0" smtClean="0">
              <a:solidFill>
                <a:schemeClr val="tx1"/>
              </a:solidFill>
              <a:latin typeface="Roboto" panose="020B0604020202020204" charset="0"/>
              <a:ea typeface="Roboto" panose="020B0604020202020204" charset="0"/>
            </a:endParaRPr>
          </a:p>
          <a:p>
            <a:pPr marL="114300" indent="0" algn="just">
              <a:lnSpc>
                <a:spcPct val="150000"/>
              </a:lnSpc>
              <a:spcAft>
                <a:spcPts val="1200"/>
              </a:spcAft>
              <a:buNone/>
            </a:pPr>
            <a:endParaRPr lang="en-US" dirty="0"/>
          </a:p>
        </p:txBody>
      </p:sp>
      <p:sp>
        <p:nvSpPr>
          <p:cNvPr id="2" name="Rectangle 1"/>
          <p:cNvSpPr/>
          <p:nvPr/>
        </p:nvSpPr>
        <p:spPr>
          <a:xfrm>
            <a:off x="9568960" y="0"/>
            <a:ext cx="144000" cy="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Google Shape;56;p14"/>
          <p:cNvPicPr preferRelativeResize="0"/>
          <p:nvPr/>
        </p:nvPicPr>
        <p:blipFill rotWithShape="1">
          <a:blip r:embed="rId3">
            <a:alphaModFix/>
          </a:blip>
          <a:srcRect l="41241" t="9528" r="-23988" b="51129"/>
          <a:stretch/>
        </p:blipFill>
        <p:spPr>
          <a:xfrm>
            <a:off x="0" y="4538830"/>
            <a:ext cx="2512194" cy="600547"/>
          </a:xfrm>
          <a:prstGeom prst="rect">
            <a:avLst/>
          </a:prstGeom>
          <a:noFill/>
          <a:ln>
            <a:noFill/>
          </a:ln>
        </p:spPr>
      </p:pic>
      <p:pic>
        <p:nvPicPr>
          <p:cNvPr id="10" name="Google Shape;57;p14"/>
          <p:cNvPicPr preferRelativeResize="0"/>
          <p:nvPr/>
        </p:nvPicPr>
        <p:blipFill rotWithShape="1">
          <a:blip r:embed="rId4">
            <a:alphaModFix/>
          </a:blip>
          <a:srcRect r="60689"/>
          <a:stretch/>
        </p:blipFill>
        <p:spPr>
          <a:xfrm>
            <a:off x="8603372" y="79410"/>
            <a:ext cx="481263" cy="518160"/>
          </a:xfrm>
          <a:prstGeom prst="rect">
            <a:avLst/>
          </a:prstGeom>
          <a:noFill/>
          <a:ln>
            <a:noFill/>
          </a:ln>
        </p:spPr>
      </p:pic>
      <p:sp>
        <p:nvSpPr>
          <p:cNvPr id="11"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1;p15"/>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r>
              <a:rPr lang="en-IN" sz="1600" b="1" dirty="0" smtClean="0">
                <a:solidFill>
                  <a:schemeClr val="bg1"/>
                </a:solidFill>
                <a:latin typeface="Roboto" panose="020B0604020202020204" charset="0"/>
                <a:ea typeface="Roboto" panose="020B0604020202020204" charset="0"/>
              </a:rPr>
              <a:t>IF STATEMENT</a:t>
            </a:r>
            <a:endParaRPr lang="en-GB" sz="1600" dirty="0">
              <a:solidFill>
                <a:schemeClr val="bg1"/>
              </a:solidFill>
              <a:latin typeface="Roboto" pitchFamily="2" charset="0"/>
              <a:ea typeface="Roboto" pitchFamily="2" charset="0"/>
            </a:endParaRPr>
          </a:p>
        </p:txBody>
      </p:sp>
    </p:spTree>
    <p:extLst>
      <p:ext uri="{BB962C8B-B14F-4D97-AF65-F5344CB8AC3E}">
        <p14:creationId xmlns:p14="http://schemas.microsoft.com/office/powerpoint/2010/main" val="168056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0FA0431B840742ACA69839DA3969E6" ma:contentTypeVersion="0" ma:contentTypeDescription="Create a new document." ma:contentTypeScope="" ma:versionID="f1370d18723bb47a973f472204515b90">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39F838F-03ED-4128-95BD-A4E3A6CF609A}"/>
</file>

<file path=customXml/itemProps2.xml><?xml version="1.0" encoding="utf-8"?>
<ds:datastoreItem xmlns:ds="http://schemas.openxmlformats.org/officeDocument/2006/customXml" ds:itemID="{03A93441-137F-431A-AF30-75E31038277C}"/>
</file>

<file path=customXml/itemProps3.xml><?xml version="1.0" encoding="utf-8"?>
<ds:datastoreItem xmlns:ds="http://schemas.openxmlformats.org/officeDocument/2006/customXml" ds:itemID="{C2355FFA-404C-413E-8752-2704AD5D7147}"/>
</file>

<file path=docProps/app.xml><?xml version="1.0" encoding="utf-8"?>
<Properties xmlns="http://schemas.openxmlformats.org/officeDocument/2006/extended-properties" xmlns:vt="http://schemas.openxmlformats.org/officeDocument/2006/docPropsVTypes">
  <TotalTime>6143</TotalTime>
  <Words>752</Words>
  <Application>Microsoft Office PowerPoint</Application>
  <PresentationFormat>On-screen Show (16:9)</PresentationFormat>
  <Paragraphs>151</Paragraphs>
  <Slides>27</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Consolas</vt:lpstr>
      <vt:lpstr>Courier New</vt:lpstr>
      <vt:lpstr>Roboto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sushmitha</dc:creator>
  <cp:lastModifiedBy>Welcome</cp:lastModifiedBy>
  <cp:revision>337</cp:revision>
  <dcterms:modified xsi:type="dcterms:W3CDTF">2020-04-30T05:50:59Z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0x010100C80FA0431B840742ACA69839DA3969E6</vt:lpwstr>
  </property>
</Properties>
</file>