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82" r:id="rId4"/>
    <p:sldId id="279" r:id="rId5"/>
    <p:sldId id="280" r:id="rId6"/>
    <p:sldId id="281" r:id="rId7"/>
    <p:sldId id="259" r:id="rId8"/>
    <p:sldId id="260" r:id="rId9"/>
    <p:sldId id="261" r:id="rId10"/>
    <p:sldId id="284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6" r:id="rId28"/>
    <p:sldId id="278" r:id="rId29"/>
    <p:sldId id="287" r:id="rId30"/>
    <p:sldId id="288" r:id="rId31"/>
    <p:sldId id="283" r:id="rId32"/>
  </p:sldIdLst>
  <p:sldSz cx="9144000" cy="5143500" type="screen16x9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Consolas" pitchFamily="49" charset="0"/>
      <p:regular r:id="rId38"/>
      <p:bold r:id="rId39"/>
      <p:italic r:id="rId40"/>
      <p:boldItalic r:id="rId41"/>
    </p:embeddedFont>
    <p:embeddedFont>
      <p:font typeface="Roboto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7E05BB1-4314-4DE9-9B6F-4B8BBB92CDB8}">
  <a:tblStyle styleId="{D7E05BB1-4314-4DE9-9B6F-4B8BBB92CD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17116E-35EF-4672-A6C5-7B5E894D14F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BDBA09-72AB-4561-81D6-93E31B956EDF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-102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602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939"/>
              </a:lnSpc>
              <a:spcBef>
                <a:spcPts val="345"/>
              </a:spcBef>
            </a:pPr>
            <a:r>
              <a:rPr lang="pt-BR" sz="1200" b="1" dirty="0" smtClean="0">
                <a:latin typeface="Courier New"/>
                <a:cs typeface="Courier New"/>
              </a:rPr>
              <a:t>p =</a:t>
            </a:r>
            <a:r>
              <a:rPr lang="pt-BR" sz="1200" b="1" spc="-6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6</a:t>
            </a:r>
            <a:endParaRPr lang="pt-BR" sz="1200" dirty="0" smtClean="0">
              <a:latin typeface="Courier New"/>
              <a:cs typeface="Courier New"/>
            </a:endParaRPr>
          </a:p>
          <a:p>
            <a:pPr>
              <a:lnSpc>
                <a:spcPts val="1810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q =</a:t>
            </a:r>
            <a:r>
              <a:rPr lang="pt-BR" sz="1200" b="1" spc="-14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6</a:t>
            </a:r>
            <a:endParaRPr lang="pt-BR" sz="1200" dirty="0" smtClean="0">
              <a:latin typeface="Courier New"/>
              <a:cs typeface="Courier New"/>
            </a:endParaRPr>
          </a:p>
          <a:p>
            <a:pPr>
              <a:lnSpc>
                <a:spcPts val="1945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j =</a:t>
            </a:r>
            <a:r>
              <a:rPr lang="pt-BR" sz="1200" b="1" spc="-145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7</a:t>
            </a:r>
            <a:endParaRPr lang="pt-BR" sz="1200" dirty="0" smtClean="0">
              <a:latin typeface="Courier New"/>
              <a:cs typeface="Courier New"/>
            </a:endParaRPr>
          </a:p>
          <a:p>
            <a:pPr>
              <a:lnSpc>
                <a:spcPts val="1945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r =</a:t>
            </a:r>
            <a:r>
              <a:rPr lang="pt-BR" sz="1200" b="1" spc="-14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6</a:t>
            </a:r>
            <a:endParaRPr lang="pt-BR" sz="1200" dirty="0" smtClean="0">
              <a:latin typeface="Courier New"/>
              <a:cs typeface="Courier New"/>
            </a:endParaRPr>
          </a:p>
          <a:p>
            <a:pPr>
              <a:lnSpc>
                <a:spcPts val="2050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s =</a:t>
            </a:r>
            <a:r>
              <a:rPr lang="pt-BR" sz="1200" b="1" spc="-14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6</a:t>
            </a:r>
            <a:endParaRPr lang="pt-BR" sz="1200" dirty="0" smtClean="0">
              <a:latin typeface="Courier New"/>
              <a:cs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fce87858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78fce87858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8fce878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g78fce8785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5428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5e1c5428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5428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5e1c5428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5428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5e1c5428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5428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5e1c5428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7329" marR="386080">
              <a:lnSpc>
                <a:spcPts val="1939"/>
              </a:lnSpc>
              <a:spcBef>
                <a:spcPts val="240"/>
              </a:spcBef>
            </a:pPr>
            <a:r>
              <a:rPr lang="pt-BR" sz="1200" b="1" dirty="0" smtClean="0">
                <a:latin typeface="Courier New"/>
                <a:cs typeface="Courier New"/>
              </a:rPr>
              <a:t>p =</a:t>
            </a:r>
            <a:r>
              <a:rPr lang="pt-BR" sz="1200" b="1" spc="-5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7</a:t>
            </a:r>
            <a:endParaRPr lang="pt-BR" sz="1200" dirty="0" smtClean="0">
              <a:latin typeface="Courier New"/>
              <a:cs typeface="Courier New"/>
            </a:endParaRPr>
          </a:p>
          <a:p>
            <a:pPr marL="227329">
              <a:lnSpc>
                <a:spcPts val="1814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q =</a:t>
            </a:r>
            <a:r>
              <a:rPr lang="pt-BR" sz="1200" b="1" spc="-13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3</a:t>
            </a:r>
            <a:endParaRPr lang="pt-BR" sz="1200" dirty="0" smtClean="0">
              <a:latin typeface="Courier New"/>
              <a:cs typeface="Courier New"/>
            </a:endParaRPr>
          </a:p>
          <a:p>
            <a:pPr marL="227329">
              <a:lnSpc>
                <a:spcPts val="1945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r =</a:t>
            </a:r>
            <a:r>
              <a:rPr lang="pt-BR" sz="1200" b="1" spc="-50" dirty="0" smtClean="0">
                <a:latin typeface="Courier New"/>
                <a:cs typeface="Courier New"/>
              </a:rPr>
              <a:t> </a:t>
            </a:r>
            <a:r>
              <a:rPr lang="pt-BR" sz="1200" b="1" spc="-5" dirty="0" smtClean="0">
                <a:latin typeface="Courier New"/>
                <a:cs typeface="Courier New"/>
              </a:rPr>
              <a:t>10</a:t>
            </a:r>
            <a:endParaRPr lang="pt-BR" sz="1200" dirty="0" smtClean="0">
              <a:latin typeface="Courier New"/>
              <a:cs typeface="Courier New"/>
            </a:endParaRPr>
          </a:p>
          <a:p>
            <a:pPr marL="227329">
              <a:lnSpc>
                <a:spcPts val="1945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s =</a:t>
            </a:r>
            <a:r>
              <a:rPr lang="pt-BR" sz="1200" b="1" spc="-13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2</a:t>
            </a:r>
            <a:endParaRPr lang="pt-BR" sz="1200" dirty="0" smtClean="0">
              <a:latin typeface="Courier New"/>
              <a:cs typeface="Courier New"/>
            </a:endParaRPr>
          </a:p>
          <a:p>
            <a:pPr marL="227329">
              <a:lnSpc>
                <a:spcPts val="1945"/>
              </a:lnSpc>
            </a:pPr>
            <a:r>
              <a:rPr lang="pt-BR" sz="1200" b="1" dirty="0" smtClean="0">
                <a:latin typeface="Courier New"/>
                <a:cs typeface="Courier New"/>
              </a:rPr>
              <a:t>t =</a:t>
            </a:r>
            <a:r>
              <a:rPr lang="pt-BR" sz="1200" b="1" spc="-130" dirty="0" smtClean="0">
                <a:latin typeface="Courier New"/>
                <a:cs typeface="Courier New"/>
              </a:rPr>
              <a:t> </a:t>
            </a:r>
            <a:r>
              <a:rPr lang="pt-BR" sz="1200" b="1" dirty="0" smtClean="0">
                <a:latin typeface="Courier New"/>
                <a:cs typeface="Courier New"/>
              </a:rPr>
              <a:t>1</a:t>
            </a:r>
            <a:endParaRPr lang="pt-BR" sz="1200" dirty="0" smtClean="0">
              <a:latin typeface="Courier New"/>
              <a:cs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27600" y="233550"/>
            <a:ext cx="5530284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Increment and </a:t>
            </a: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Decrement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3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the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prefix form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, the operand is incremented or  decremented before the value is obtained for use in the  expression.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Example: x = 19; y = ++x;  Output: y = 20 and x = 20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postfix form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, the previous value is obtained for use  in the expression, and then the operand is modified.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Example: x = 19; y = x++;  Output: y = 19 and x = 20</a:t>
            </a: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27600" y="233550"/>
            <a:ext cx="5530284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for Increment </a:t>
            </a:r>
            <a:r>
              <a:rPr lang="en-I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Decrement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3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Example{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public static void main(String[]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args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){</a:t>
            </a:r>
          </a:p>
          <a:p>
            <a:pPr marL="114300" indent="0">
              <a:buNone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4"/>
          <p:cNvSpPr/>
          <p:nvPr/>
        </p:nvSpPr>
        <p:spPr>
          <a:xfrm>
            <a:off x="1354643" y="1473892"/>
            <a:ext cx="5473065" cy="3139440"/>
          </a:xfrm>
          <a:custGeom>
            <a:avLst/>
            <a:gdLst/>
            <a:ahLst/>
            <a:cxnLst/>
            <a:rect l="l" t="t" r="r" b="b"/>
            <a:pathLst>
              <a:path w="5473065" h="3139440">
                <a:moveTo>
                  <a:pt x="5472557" y="0"/>
                </a:moveTo>
                <a:lnTo>
                  <a:pt x="0" y="0"/>
                </a:lnTo>
                <a:lnTo>
                  <a:pt x="0" y="3139313"/>
                </a:lnTo>
                <a:lnTo>
                  <a:pt x="5472557" y="3139313"/>
                </a:lnTo>
                <a:lnTo>
                  <a:pt x="547255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12700" marR="824865">
              <a:spcBef>
                <a:spcPts val="100"/>
              </a:spcBef>
            </a:pPr>
            <a:r>
              <a:rPr lang="pt-BR" sz="1800" b="1" spc="-5" dirty="0">
                <a:latin typeface="Roboto" charset="0"/>
                <a:ea typeface="Roboto" charset="0"/>
                <a:cs typeface="Courier New"/>
              </a:rPr>
              <a:t>int j, p, q, r,</a:t>
            </a:r>
            <a:r>
              <a:rPr lang="pt-BR" sz="1800" b="1" spc="-16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pt-BR" sz="1800" b="1" spc="-5" dirty="0">
                <a:latin typeface="Roboto" charset="0"/>
                <a:ea typeface="Roboto" charset="0"/>
                <a:cs typeface="Courier New"/>
              </a:rPr>
              <a:t>s;  </a:t>
            </a:r>
            <a:endParaRPr lang="pt-BR" sz="1800" b="1" spc="-5" dirty="0" smtClean="0">
              <a:latin typeface="Roboto" charset="0"/>
              <a:ea typeface="Roboto" charset="0"/>
              <a:cs typeface="Courier New"/>
            </a:endParaRPr>
          </a:p>
          <a:p>
            <a:pPr marL="12700" marR="824865">
              <a:spcBef>
                <a:spcPts val="100"/>
              </a:spcBef>
            </a:pPr>
            <a:r>
              <a:rPr lang="pt-BR" sz="1800" b="1" dirty="0" smtClean="0">
                <a:latin typeface="Roboto" charset="0"/>
                <a:ea typeface="Roboto" charset="0"/>
                <a:cs typeface="Courier New"/>
              </a:rPr>
              <a:t>j </a:t>
            </a:r>
            <a:r>
              <a:rPr lang="pt-BR" sz="1800" b="1" dirty="0">
                <a:latin typeface="Roboto" charset="0"/>
                <a:ea typeface="Roboto" charset="0"/>
                <a:cs typeface="Courier New"/>
              </a:rPr>
              <a:t>=</a:t>
            </a:r>
            <a:r>
              <a:rPr lang="pt-BR" sz="1800" b="1" spc="-5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pt-BR" sz="1800" b="1" spc="-5" dirty="0">
                <a:latin typeface="Roboto" charset="0"/>
                <a:ea typeface="Roboto" charset="0"/>
                <a:cs typeface="Courier New"/>
              </a:rPr>
              <a:t>5;</a:t>
            </a:r>
            <a:endParaRPr lang="pt-BR" sz="1800" b="1" dirty="0">
              <a:latin typeface="Roboto" charset="0"/>
              <a:ea typeface="Roboto" charset="0"/>
              <a:cs typeface="Courier New"/>
            </a:endParaRPr>
          </a:p>
          <a:p>
            <a:pPr marL="12700">
              <a:tabLst>
                <a:tab pos="1376045" algn="l"/>
                <a:tab pos="1923414" algn="l"/>
              </a:tabLst>
            </a:pPr>
            <a:r>
              <a:rPr lang="pt-BR" sz="1800" b="1" dirty="0">
                <a:latin typeface="Roboto" charset="0"/>
                <a:ea typeface="Roboto" charset="0"/>
                <a:cs typeface="Courier New"/>
              </a:rPr>
              <a:t>p</a:t>
            </a:r>
            <a:r>
              <a:rPr lang="pt-BR" sz="1800" b="1" spc="-2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pt-BR" sz="1800" b="1" dirty="0">
                <a:latin typeface="Roboto" charset="0"/>
                <a:ea typeface="Roboto" charset="0"/>
                <a:cs typeface="Courier New"/>
              </a:rPr>
              <a:t>=</a:t>
            </a:r>
            <a:r>
              <a:rPr lang="pt-BR" sz="1800" b="1" spc="-1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pt-BR" sz="1800" b="1" spc="-5" dirty="0">
                <a:latin typeface="Roboto" charset="0"/>
                <a:ea typeface="Roboto" charset="0"/>
                <a:cs typeface="Courier New"/>
              </a:rPr>
              <a:t>++j</a:t>
            </a:r>
            <a:r>
              <a:rPr lang="pt-BR" sz="1800" b="1" spc="-5" dirty="0" smtClean="0">
                <a:latin typeface="Roboto" charset="0"/>
                <a:ea typeface="Roboto" charset="0"/>
                <a:cs typeface="Courier New"/>
              </a:rPr>
              <a:t>;</a:t>
            </a:r>
          </a:p>
          <a:p>
            <a:pPr marL="12700">
              <a:spcBef>
                <a:spcPts val="100"/>
              </a:spcBef>
            </a:pPr>
            <a:r>
              <a:rPr lang="en-IN" sz="1800" b="1" spc="-10" dirty="0" err="1">
                <a:latin typeface="Roboto" charset="0"/>
                <a:ea typeface="Roboto" charset="0"/>
                <a:cs typeface="Courier New"/>
              </a:rPr>
              <a:t>System.out.println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("p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 " +</a:t>
            </a:r>
            <a:r>
              <a:rPr lang="en-IN" sz="1800" b="1" spc="-13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p);</a:t>
            </a:r>
            <a:endParaRPr lang="en-IN" sz="1800" b="1" dirty="0">
              <a:latin typeface="Roboto" charset="0"/>
              <a:ea typeface="Roboto" charset="0"/>
              <a:cs typeface="Courier New"/>
            </a:endParaRPr>
          </a:p>
          <a:p>
            <a:pPr marL="12700" marR="5080">
              <a:tabLst>
                <a:tab pos="1376680" algn="l"/>
                <a:tab pos="1923414" algn="l"/>
                <a:tab pos="3560445" algn="l"/>
              </a:tabLst>
            </a:pP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q</a:t>
            </a:r>
            <a:r>
              <a:rPr lang="en-IN" sz="1800" b="1" spc="-3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j++;	</a:t>
            </a:r>
            <a:r>
              <a:rPr lang="en-IN" sz="1800" b="1" spc="-5" dirty="0" smtClean="0">
                <a:latin typeface="Roboto" charset="0"/>
                <a:ea typeface="Roboto" charset="0"/>
                <a:cs typeface="Courier New"/>
              </a:rPr>
              <a:t>//	</a:t>
            </a:r>
            <a:r>
              <a:rPr lang="en-IN" sz="1800" b="1" dirty="0" smtClean="0">
                <a:latin typeface="Roboto" charset="0"/>
                <a:ea typeface="Roboto" charset="0"/>
                <a:cs typeface="Courier New"/>
              </a:rPr>
              <a:t>q</a:t>
            </a:r>
            <a:r>
              <a:rPr lang="en-IN" sz="1800" b="1" spc="-25" dirty="0" smtClean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dirty="0" smtClean="0">
                <a:latin typeface="Roboto" charset="0"/>
                <a:ea typeface="Roboto" charset="0"/>
                <a:cs typeface="Courier New"/>
              </a:rPr>
              <a:t>=</a:t>
            </a:r>
            <a:r>
              <a:rPr lang="en-IN" sz="1800" b="1" spc="5" dirty="0" smtClean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 smtClean="0">
                <a:latin typeface="Roboto" charset="0"/>
                <a:ea typeface="Roboto" charset="0"/>
                <a:cs typeface="Courier New"/>
              </a:rPr>
              <a:t>j;	</a:t>
            </a:r>
            <a:r>
              <a:rPr lang="en-IN" sz="1800" b="1" dirty="0" smtClean="0">
                <a:latin typeface="Roboto" charset="0"/>
                <a:ea typeface="Roboto" charset="0"/>
                <a:cs typeface="Courier New"/>
              </a:rPr>
              <a:t>j = j +</a:t>
            </a:r>
            <a:r>
              <a:rPr lang="en-IN" sz="1800" b="1" spc="-140" dirty="0" smtClean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 smtClean="0">
                <a:latin typeface="Roboto" charset="0"/>
                <a:ea typeface="Roboto" charset="0"/>
                <a:cs typeface="Courier New"/>
              </a:rPr>
              <a:t>1;  </a:t>
            </a:r>
            <a:r>
              <a:rPr lang="en-IN" sz="1800" b="1" spc="-10" dirty="0" err="1">
                <a:latin typeface="Roboto" charset="0"/>
                <a:ea typeface="Roboto" charset="0"/>
                <a:cs typeface="Courier New"/>
              </a:rPr>
              <a:t>System.out.println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("q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 " +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q);  </a:t>
            </a:r>
            <a:endParaRPr lang="en-IN" sz="1800" b="1" spc="-5" dirty="0" smtClean="0">
              <a:latin typeface="Roboto" charset="0"/>
              <a:ea typeface="Roboto" charset="0"/>
              <a:cs typeface="Courier New"/>
            </a:endParaRPr>
          </a:p>
          <a:p>
            <a:pPr marL="12700" marR="5080">
              <a:tabLst>
                <a:tab pos="1376680" algn="l"/>
                <a:tab pos="1923414" algn="l"/>
                <a:tab pos="3560445" algn="l"/>
              </a:tabLst>
            </a:pPr>
            <a:r>
              <a:rPr lang="en-IN" sz="1800" b="1" spc="-10" dirty="0" err="1" smtClean="0">
                <a:latin typeface="Roboto" charset="0"/>
                <a:ea typeface="Roboto" charset="0"/>
                <a:cs typeface="Courier New"/>
              </a:rPr>
              <a:t>System.out.println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("j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 " +</a:t>
            </a:r>
            <a:r>
              <a:rPr lang="en-IN" sz="1800" b="1" spc="-114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j);</a:t>
            </a:r>
            <a:endParaRPr lang="en-IN" sz="1800" b="1" dirty="0">
              <a:latin typeface="Roboto" charset="0"/>
              <a:ea typeface="Roboto" charset="0"/>
              <a:cs typeface="Courier New"/>
            </a:endParaRPr>
          </a:p>
          <a:p>
            <a:pPr marL="12700">
              <a:tabLst>
                <a:tab pos="1376680" algn="l"/>
                <a:tab pos="1923414" algn="l"/>
                <a:tab pos="3561079" algn="l"/>
              </a:tabLst>
            </a:pP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r</a:t>
            </a:r>
            <a:r>
              <a:rPr lang="en-IN" sz="1800" b="1" spc="-2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--j;	</a:t>
            </a:r>
            <a:endParaRPr lang="en-IN" sz="1800" b="1" spc="-5" dirty="0" smtClean="0">
              <a:latin typeface="Roboto" charset="0"/>
              <a:ea typeface="Roboto" charset="0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IN" sz="1800" b="1" spc="-10" dirty="0" err="1">
                <a:latin typeface="Roboto" charset="0"/>
                <a:ea typeface="Roboto" charset="0"/>
                <a:cs typeface="Courier New"/>
              </a:rPr>
              <a:t>System.out.println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("r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 " +</a:t>
            </a:r>
            <a:r>
              <a:rPr lang="en-IN" sz="1800" b="1" spc="-114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r);</a:t>
            </a:r>
            <a:endParaRPr lang="en-IN" sz="1800" b="1" dirty="0">
              <a:latin typeface="Roboto" charset="0"/>
              <a:ea typeface="Roboto" charset="0"/>
              <a:cs typeface="Courier New"/>
            </a:endParaRPr>
          </a:p>
          <a:p>
            <a:pPr marL="12700">
              <a:tabLst>
                <a:tab pos="1376680" algn="l"/>
                <a:tab pos="1924050" algn="l"/>
                <a:tab pos="3560445" algn="l"/>
              </a:tabLst>
            </a:pP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s</a:t>
            </a:r>
            <a:r>
              <a:rPr lang="en-IN" sz="1800" b="1" spc="-2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j--;	//	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s</a:t>
            </a:r>
            <a:r>
              <a:rPr lang="en-IN" sz="1800" b="1" spc="-2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 j;	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j = j -</a:t>
            </a:r>
            <a:r>
              <a:rPr lang="en-IN" sz="1800" b="1" spc="-140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1;</a:t>
            </a:r>
            <a:endParaRPr lang="en-IN" sz="1800" b="1" dirty="0">
              <a:latin typeface="Roboto" charset="0"/>
              <a:ea typeface="Roboto" charset="0"/>
              <a:cs typeface="Courier New"/>
            </a:endParaRPr>
          </a:p>
          <a:p>
            <a:pPr marL="12700"/>
            <a:r>
              <a:rPr lang="en-IN" sz="1800" b="1" spc="-10" dirty="0" err="1">
                <a:latin typeface="Roboto" charset="0"/>
                <a:ea typeface="Roboto" charset="0"/>
                <a:cs typeface="Courier New"/>
              </a:rPr>
              <a:t>System.out.println</a:t>
            </a:r>
            <a:r>
              <a:rPr lang="en-IN" sz="1800" b="1" spc="-10" dirty="0">
                <a:latin typeface="Roboto" charset="0"/>
                <a:ea typeface="Roboto" charset="0"/>
                <a:cs typeface="Courier New"/>
              </a:rPr>
              <a:t>("s </a:t>
            </a:r>
            <a:r>
              <a:rPr lang="en-IN" sz="1800" b="1" dirty="0">
                <a:latin typeface="Roboto" charset="0"/>
                <a:ea typeface="Roboto" charset="0"/>
                <a:cs typeface="Courier New"/>
              </a:rPr>
              <a:t>= " +</a:t>
            </a:r>
            <a:r>
              <a:rPr lang="en-IN" sz="1800" b="1" spc="-105" dirty="0">
                <a:latin typeface="Roboto" charset="0"/>
                <a:ea typeface="Roboto" charset="0"/>
                <a:cs typeface="Courier New"/>
              </a:rPr>
              <a:t> </a:t>
            </a:r>
            <a:r>
              <a:rPr lang="en-IN" sz="1800" b="1" spc="-5" dirty="0">
                <a:latin typeface="Roboto" charset="0"/>
                <a:ea typeface="Roboto" charset="0"/>
                <a:cs typeface="Courier New"/>
              </a:rPr>
              <a:t>s</a:t>
            </a:r>
            <a:r>
              <a:rPr lang="en-IN" sz="1800" b="1" spc="-5" dirty="0" smtClean="0">
                <a:latin typeface="Roboto" charset="0"/>
                <a:ea typeface="Roboto" charset="0"/>
                <a:cs typeface="Courier New"/>
              </a:rPr>
              <a:t>);}}</a:t>
            </a:r>
            <a:endParaRPr lang="en-IN" sz="1800" b="1" dirty="0">
              <a:latin typeface="Roboto" charset="0"/>
              <a:ea typeface="Roboto" charset="0"/>
              <a:cs typeface="Courier New"/>
            </a:endParaRPr>
          </a:p>
          <a:p>
            <a:pPr marL="12700">
              <a:tabLst>
                <a:tab pos="1376680" algn="l"/>
                <a:tab pos="1923414" algn="l"/>
                <a:tab pos="3561079" algn="l"/>
              </a:tabLst>
            </a:pPr>
            <a:endParaRPr lang="pt-BR" sz="1800" b="1" spc="-5" dirty="0" smtClean="0">
              <a:latin typeface="Roboto" charset="0"/>
              <a:ea typeface="Roboto" charset="0"/>
              <a:cs typeface="Courier New"/>
            </a:endParaRPr>
          </a:p>
          <a:p>
            <a:pPr marL="12700">
              <a:tabLst>
                <a:tab pos="1376045" algn="l"/>
                <a:tab pos="1923414" algn="l"/>
              </a:tabLst>
            </a:pPr>
            <a:endParaRPr sz="1800" b="1" dirty="0">
              <a:latin typeface="Roboto" charset="0"/>
              <a:ea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27600" y="233550"/>
            <a:ext cx="404763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Assignment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197399" y="1285866"/>
            <a:ext cx="8849323" cy="250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An assignment operator is used for assigning a value to a variable. The most common assignment operator is =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3"/>
          <p:cNvGraphicFramePr/>
          <p:nvPr/>
        </p:nvGraphicFramePr>
        <p:xfrm>
          <a:off x="1524000" y="2119010"/>
          <a:ext cx="6096000" cy="2595950"/>
        </p:xfrm>
        <a:graphic>
          <a:graphicData uri="http://schemas.openxmlformats.org/drawingml/2006/table">
            <a:tbl>
              <a:tblPr firstRow="1" bandRow="1">
                <a:noFill/>
                <a:tableStyleId>{C317116E-35EF-4672-A6C5-7B5E894D14FF}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Same as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b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b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+= b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a+b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-= b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a-b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*= 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*= b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a*b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/= b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a/b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%= 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%= b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a%b</a:t>
                      </a:r>
                      <a:endParaRPr sz="1800"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Assignment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4"/>
          <p:cNvGraphicFramePr/>
          <p:nvPr/>
        </p:nvGraphicFramePr>
        <p:xfrm>
          <a:off x="1303712" y="924892"/>
          <a:ext cx="6536575" cy="3718570"/>
        </p:xfrm>
        <a:graphic>
          <a:graphicData uri="http://schemas.openxmlformats.org/drawingml/2006/table">
            <a:tbl>
              <a:tblPr firstRow="1" bandRow="1">
                <a:noFill/>
                <a:tableStyleId>{D7E05BB1-4314-4DE9-9B6F-4B8BBB92CDB8}</a:tableStyleId>
              </a:tblPr>
              <a:tblGrid>
                <a:gridCol w="6536575"/>
              </a:tblGrid>
              <a:tr h="178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int a = 5, c;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 =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System.out.println("c"+" "+"="+" "+c);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 +=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System.out.println("c"+" "+"="+" "+c);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 -=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System.out.println("c"+" "+"="+" "+c);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 *=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System.out.println("c"+" "+"="+" "+c);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 /=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System.out.println("c"+" "+"="+" "+c);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 %=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System.out.println("c"+" "+"="+" "+c);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Relational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214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Relational operators are used for comparison of the values of two operands. For example: checking if one operand is equal to the other operand or not, an operand is greater than the other operand or not etc. Some of the relational operators are (==, &gt; , = , &lt;= </a:t>
            </a:r>
            <a:r>
              <a:rPr lang="en-IN" sz="18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A relational operator checks the relationship between two operands. If the relation is true, it returns 1; if the relation is false, it returns value 0. Relational operators are used in decision making and </a:t>
            </a:r>
            <a:r>
              <a:rPr lang="en-IN" sz="1800" dirty="0" smtClean="0">
                <a:latin typeface="Roboto"/>
                <a:ea typeface="Roboto"/>
                <a:cs typeface="Roboto"/>
                <a:sym typeface="Roboto"/>
              </a:rPr>
              <a:t>loops</a:t>
            </a:r>
            <a:endParaRPr dirty="0" smtClean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smtClean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N" sz="1800" dirty="0" smtClean="0">
                <a:latin typeface="Roboto"/>
                <a:ea typeface="Roboto"/>
                <a:cs typeface="Roboto"/>
                <a:sym typeface="Roboto"/>
              </a:rPr>
            </a:b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Relational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1285852" y="1357304"/>
          <a:ext cx="6096000" cy="2865190"/>
        </p:xfrm>
        <a:graphic>
          <a:graphicData uri="http://schemas.openxmlformats.org/drawingml/2006/table">
            <a:tbl>
              <a:tblPr firstRow="1" bandRow="1">
                <a:noFill/>
                <a:tableStyleId>{C317116E-35EF-4672-A6C5-7B5E894D14FF}</a:tableStyleId>
              </a:tblPr>
              <a:tblGrid>
                <a:gridCol w="2032000"/>
                <a:gridCol w="2254275"/>
                <a:gridCol w="1809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Meaning of 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Equal to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== 3 returns 0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Greater than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&gt; 3 returns 1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Less than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&lt; 3 returns 0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equal to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!= 3 returns 1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Greater than or equal to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&gt;= 3 returns 1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 or equal to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>
                          <a:solidFill>
                            <a:srgbClr val="25283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&lt;= 3 return 0</a:t>
                      </a:r>
                      <a:endParaRPr sz="1800"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Relational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27"/>
          <p:cNvGraphicFramePr/>
          <p:nvPr/>
        </p:nvGraphicFramePr>
        <p:xfrm>
          <a:off x="619025" y="906000"/>
          <a:ext cx="6991550" cy="329185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3605550"/>
                <a:gridCol w="3386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a=10, b=4;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&gt;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greater than");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less than or equal to");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&gt;=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greater than or equal to");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less than");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&lt;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less than");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greater than or equal to");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&lt;=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lesser than or equal to");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greater than");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Relational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1759129" y="1565910"/>
          <a:ext cx="5625750" cy="2011690"/>
        </p:xfrm>
        <a:graphic>
          <a:graphicData uri="http://schemas.openxmlformats.org/drawingml/2006/table">
            <a:tbl>
              <a:tblPr firstRow="1" bandRow="1">
                <a:noFill/>
                <a:tableStyleId>{D7E05BB1-4314-4DE9-9B6F-4B8BBB92CDB8}</a:tableStyleId>
              </a:tblPr>
              <a:tblGrid>
                <a:gridCol w="5625750"/>
              </a:tblGrid>
              <a:tr h="178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== b)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 ("a is equal to 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System.out.println("a and b are not equal");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!= b)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System.out.println("a is not equal to 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System.out.println("a is equal 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An expression containing logical operator returns either 0 or 1 depending upon whether expression results true or false. Logical operators are commonly used in decision making in Java programming</a:t>
            </a: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1476396" y="1997090"/>
          <a:ext cx="6096000" cy="3098810"/>
        </p:xfrm>
        <a:graphic>
          <a:graphicData uri="http://schemas.openxmlformats.org/drawingml/2006/table">
            <a:tbl>
              <a:tblPr firstRow="1" bandRow="1">
                <a:noFill/>
                <a:tableStyleId>{C317116E-35EF-4672-A6C5-7B5E894D14FF}</a:tableStyleId>
              </a:tblPr>
              <a:tblGrid>
                <a:gridCol w="2032000"/>
                <a:gridCol w="2420925"/>
                <a:gridCol w="16430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 of 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2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 AND. True only if all operands are true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 c = 5 and d = 2 then, expression ((c == 5) &amp;&amp; (d &gt; 5)) equals to 0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2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 OR. True only if either one operand is true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 c = 5 and d = 2 then, expression ((c == 5) || (d &gt; 5)) equals to 1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 NOT. True only if the operand is 0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 c = 5 then,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expression ! (c == 5) equals to 0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327600" y="906000"/>
          <a:ext cx="8435700" cy="393193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4157625"/>
                <a:gridCol w="42780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 = 5, b = 5, c = 10, result;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((a == b) &amp;&amp; (c &gt; b))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== b) &amp;&amp; (c &gt; b) equals to "+result);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== b) &amp;&amp; (c &gt; b) equals to"+"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if((a == b) &amp;&amp; (c &lt; b))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== b) &amp;&amp; (c &lt; b) equals to"+" "+ result);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== b) &amp;&amp; (c &gt; b) equals to"+"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((a == b) || (c &lt; b))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== b) || (c &lt; b) equals to 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327600" y="233550"/>
            <a:ext cx="4601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31"/>
          <p:cNvGraphicFramePr/>
          <p:nvPr/>
        </p:nvGraphicFramePr>
        <p:xfrm>
          <a:off x="327600" y="906000"/>
          <a:ext cx="8435700" cy="307849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4157625"/>
                <a:gridCol w="42780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== b) || (c &lt; b) equals to 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if((a != b) || (c &lt; b))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!= b) || (c &lt; b) equals to"+"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System.out.println("(a != b) || (c &lt; b) equals to "+" "+ result);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(!(a != b))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System.out.println("!(a == b) equals to "+" "+ result);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Logical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1524000" y="744850"/>
          <a:ext cx="6096000" cy="371857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System.out.println("!(a == b) equals to 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if(!(a == b))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System.out.println("!(a == b) equals to 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System.out.println("!(a == b) equals to "+" "+ 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Bitwise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/>
              <a:t>The Bitwise operators is used to perform bit-level operations on the operands. The operators are first converted to bit-level and then calculation is performed on the operands. The mathematical operations such as addition , subtraction , multiplication </a:t>
            </a:r>
            <a:r>
              <a:rPr lang="en-IN" sz="1800" dirty="0" err="1"/>
              <a:t>etc</a:t>
            </a: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1" name="Google Shape;261;p33"/>
          <p:cNvGraphicFramePr/>
          <p:nvPr/>
        </p:nvGraphicFramePr>
        <p:xfrm>
          <a:off x="1476396" y="1997090"/>
          <a:ext cx="6881825" cy="2595950"/>
        </p:xfrm>
        <a:graphic>
          <a:graphicData uri="http://schemas.openxmlformats.org/drawingml/2006/table">
            <a:tbl>
              <a:tblPr firstRow="1" bandRow="1">
                <a:noFill/>
                <a:tableStyleId>{C317116E-35EF-4672-A6C5-7B5E894D14FF}</a:tableStyleId>
              </a:tblPr>
              <a:tblGrid>
                <a:gridCol w="3140375"/>
                <a:gridCol w="3741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Meaning of Operator</a:t>
                      </a:r>
                      <a:endParaRPr sz="1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 sz="14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 AND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 sz="14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 OR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25283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sz="14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 exclusive OR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</a:t>
                      </a:r>
                      <a:endParaRPr sz="14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 complement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endParaRPr sz="14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Shift left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</a:t>
                      </a:r>
                      <a:endParaRPr sz="14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Shift right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Bitwise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34"/>
          <p:cNvGraphicFramePr/>
          <p:nvPr>
            <p:extLst>
              <p:ext uri="{D42A27DB-BD31-4B8C-83A1-F6EECF244321}">
                <p14:modId xmlns:p14="http://schemas.microsoft.com/office/powerpoint/2010/main" val="680487202"/>
              </p:ext>
            </p:extLst>
          </p:nvPr>
        </p:nvGraphicFramePr>
        <p:xfrm>
          <a:off x="1524000" y="744850"/>
          <a:ext cx="6096000" cy="371857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</a:t>
                      </a: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= 2, b = 4,c;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c=a &amp; b;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("Bitwise AND  "+ c);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 a | b;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("Bitwise OR  "+c);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c=a &gt;&gt; 1;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("Right shift  "+ c);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c=a &lt;&lt; 1;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("Left shift  "+ c);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c=a ^ b;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("Bitwise exclusive OR  "+ c);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c=~a;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("Bitwise complement  "+ c);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Comma Operator &amp; SIZE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35"/>
          <p:cNvGraphicFramePr/>
          <p:nvPr/>
        </p:nvGraphicFramePr>
        <p:xfrm>
          <a:off x="3286116" y="1500180"/>
          <a:ext cx="1669875" cy="503850"/>
        </p:xfrm>
        <a:graphic>
          <a:graphicData uri="http://schemas.openxmlformats.org/drawingml/2006/table">
            <a:tbl>
              <a:tblPr firstRow="1" bandRow="1">
                <a:noFill/>
                <a:tableStyleId>{D7E05BB1-4314-4DE9-9B6F-4B8BBB92CDB8}</a:tableStyleId>
              </a:tblPr>
              <a:tblGrid>
                <a:gridCol w="1669875"/>
              </a:tblGrid>
              <a:tr h="50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a, c = 5, d;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35"/>
          <p:cNvSpPr txBox="1">
            <a:spLocks noGrp="1"/>
          </p:cNvSpPr>
          <p:nvPr>
            <p:ph type="body" idx="1"/>
          </p:nvPr>
        </p:nvSpPr>
        <p:spPr>
          <a:xfrm>
            <a:off x="197400" y="857241"/>
            <a:ext cx="8849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/>
              <a:t>Comma operators are used to link related expressions together</a:t>
            </a: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151833" y="2071684"/>
            <a:ext cx="8849323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unary operator which returns the size of data (constant, variables, array, structure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Comma Operator &amp; SIZE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p36"/>
          <p:cNvGraphicFramePr/>
          <p:nvPr>
            <p:extLst>
              <p:ext uri="{D42A27DB-BD31-4B8C-83A1-F6EECF244321}">
                <p14:modId xmlns:p14="http://schemas.microsoft.com/office/powerpoint/2010/main" val="3329302657"/>
              </p:ext>
            </p:extLst>
          </p:nvPr>
        </p:nvGraphicFramePr>
        <p:xfrm>
          <a:off x="540152" y="708750"/>
          <a:ext cx="6888050" cy="448057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6888050"/>
              </a:tblGrid>
              <a:tr h="33450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class Main {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public static void main(String[] 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) {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 []n= new 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[10],a;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float b;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double c;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char d;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("Size of 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 bytes "+(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Float.SIZE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/8));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("Size of float bytes "+(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Double.SIZE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/8));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("Size of char bytes "+(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Character.SIZE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/8));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("Size of double bytes "+(</a:t>
                      </a:r>
                      <a:r>
                        <a:rPr lang="en-IN" sz="16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Integer.SIZE</a:t>
                      </a:r>
                      <a:r>
                        <a:rPr lang="en-IN" sz="16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/8));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smtClean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}}</a:t>
                      </a: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6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 Ternary Operator (?:)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37"/>
          <p:cNvGraphicFramePr/>
          <p:nvPr/>
        </p:nvGraphicFramePr>
        <p:xfrm>
          <a:off x="1607323" y="3782412"/>
          <a:ext cx="5929350" cy="503850"/>
        </p:xfrm>
        <a:graphic>
          <a:graphicData uri="http://schemas.openxmlformats.org/drawingml/2006/table">
            <a:tbl>
              <a:tblPr firstRow="1" bandRow="1">
                <a:noFill/>
                <a:tableStyleId>{D7E05BB1-4314-4DE9-9B6F-4B8BBB92CDB8}</a:tableStyleId>
              </a:tblPr>
              <a:tblGrid>
                <a:gridCol w="5929350"/>
              </a:tblGrid>
              <a:tr h="50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conditionalExpression ? expression1 : expression2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A conditional operator is a ternary operator, that is, it works on 3 operands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514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b="1" dirty="0">
                <a:latin typeface="Roboto"/>
                <a:ea typeface="Roboto"/>
                <a:cs typeface="Roboto"/>
                <a:sym typeface="Roboto"/>
              </a:rPr>
              <a:t>The conditional operator works as follows: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The first expression </a:t>
            </a:r>
            <a:r>
              <a:rPr lang="en-IN" sz="1800" dirty="0" err="1">
                <a:latin typeface="Roboto"/>
                <a:ea typeface="Roboto"/>
                <a:cs typeface="Roboto"/>
                <a:sym typeface="Roboto"/>
              </a:rPr>
              <a:t>conditionalExpression</a:t>
            </a: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 is evaluated first. This expression evaluates to 1 if it's true and evaluates to 0 if it's false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800" dirty="0" err="1">
                <a:latin typeface="Roboto"/>
                <a:ea typeface="Roboto"/>
                <a:cs typeface="Roboto"/>
                <a:sym typeface="Roboto"/>
              </a:rPr>
              <a:t>conditionalExpression</a:t>
            </a: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 is true, expression1 is evaluated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800" dirty="0" err="1">
                <a:latin typeface="Roboto"/>
                <a:ea typeface="Roboto"/>
                <a:cs typeface="Roboto"/>
                <a:sym typeface="Roboto"/>
              </a:rPr>
              <a:t>conditionalExpression</a:t>
            </a: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 is false, expression2 is evaluated</a:t>
            </a: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 Ternary Operator (?:)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// longhand with if:</a:t>
            </a:r>
          </a:p>
          <a:p>
            <a:pPr marL="114300" lvl="0" indent="0">
              <a:buNone/>
            </a:pP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answer;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if ( a &gt; b )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answer = 1;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else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answer = -1;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114300" lv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// can be written more tersely with the ternary operator as: </a:t>
            </a: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buNone/>
            </a:pPr>
            <a:r>
              <a:rPr lang="en-US" sz="1800" dirty="0" err="1" smtClean="0"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answer =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a &gt; b ? 1 : -1;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60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 Ternary Operator (?:)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8"/>
          <p:cNvGraphicFramePr/>
          <p:nvPr>
            <p:extLst>
              <p:ext uri="{D42A27DB-BD31-4B8C-83A1-F6EECF244321}">
                <p14:modId xmlns:p14="http://schemas.microsoft.com/office/powerpoint/2010/main" val="3674291465"/>
              </p:ext>
            </p:extLst>
          </p:nvPr>
        </p:nvGraphicFramePr>
        <p:xfrm>
          <a:off x="158187" y="999493"/>
          <a:ext cx="7272375" cy="3383290"/>
        </p:xfrm>
        <a:graphic>
          <a:graphicData uri="http://schemas.openxmlformats.org/drawingml/2006/table">
            <a:tbl>
              <a:tblPr firstRow="1" bandRow="1">
                <a:noFill/>
                <a:tableStyleId>{74BDBA09-72AB-4561-81D6-93E31B956EDF}</a:tableStyleId>
              </a:tblPr>
              <a:tblGrid>
                <a:gridCol w="72723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import </a:t>
                      </a: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java.util.Scanner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class Main {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public static void main(String[] </a:t>
                      </a: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) {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char February;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 days;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("Leap year? enter 1. If not enter any integer: ");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Scanner s=new Scanner(System.in);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February =</a:t>
                      </a: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s.next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().</a:t>
                      </a: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charAt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(0);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days = (February == '1') ? 29 : 28;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 err="1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("Number of days in February = "+days);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}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 dirty="0">
                          <a:latin typeface="Roboto" charset="0"/>
                          <a:ea typeface="Roboto" charset="0"/>
                          <a:cs typeface="Consolas"/>
                          <a:sym typeface="Consolas"/>
                        </a:rPr>
                        <a:t>}</a:t>
                      </a:r>
                      <a:endParaRPr sz="1800" dirty="0">
                        <a:latin typeface="Roboto" charset="0"/>
                        <a:ea typeface="Roboto" charset="0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Instance of Operators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193" y="907906"/>
            <a:ext cx="8188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Roboto" charset="0"/>
                <a:ea typeface="Roboto" charset="0"/>
              </a:rPr>
              <a:t>This operator is used only for object reference variables. </a:t>
            </a:r>
            <a:endParaRPr lang="en-US" sz="1600" dirty="0" smtClean="0">
              <a:latin typeface="Roboto" charset="0"/>
              <a:ea typeface="Roboto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Roboto" charset="0"/>
                <a:ea typeface="Roboto" charset="0"/>
              </a:rPr>
              <a:t>The operator </a:t>
            </a:r>
            <a:r>
              <a:rPr lang="en-US" sz="1600" dirty="0">
                <a:latin typeface="Roboto" charset="0"/>
                <a:ea typeface="Roboto" charset="0"/>
              </a:rPr>
              <a:t>checks whether the object is of a particular </a:t>
            </a:r>
            <a:r>
              <a:rPr lang="en-US" sz="1600" dirty="0" smtClean="0">
                <a:latin typeface="Roboto" charset="0"/>
                <a:ea typeface="Roboto" charset="0"/>
              </a:rPr>
              <a:t>type(class type </a:t>
            </a:r>
            <a:r>
              <a:rPr lang="en-US" sz="1600" dirty="0">
                <a:latin typeface="Roboto" charset="0"/>
                <a:ea typeface="Roboto" charset="0"/>
              </a:rPr>
              <a:t>or interface type</a:t>
            </a:r>
            <a:r>
              <a:rPr lang="en-US" sz="1600" dirty="0" smtClean="0">
                <a:latin typeface="Roboto" charset="0"/>
                <a:ea typeface="Roboto" charset="0"/>
              </a:rPr>
              <a:t>).</a:t>
            </a:r>
            <a:endParaRPr lang="en-US" sz="1600" dirty="0">
              <a:latin typeface="Roboto" charset="0"/>
              <a:ea typeface="Roboto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latin typeface="Roboto" charset="0"/>
                <a:ea typeface="Roboto" charset="0"/>
              </a:rPr>
              <a:t>InstanceOf</a:t>
            </a:r>
            <a:r>
              <a:rPr lang="en-US" sz="1600" dirty="0">
                <a:latin typeface="Roboto" charset="0"/>
                <a:ea typeface="Roboto" charset="0"/>
              </a:rPr>
              <a:t> operator is </a:t>
            </a:r>
            <a:r>
              <a:rPr lang="en-US" sz="1600" dirty="0" err="1">
                <a:latin typeface="Roboto" charset="0"/>
                <a:ea typeface="Roboto" charset="0"/>
              </a:rPr>
              <a:t>wriiten</a:t>
            </a:r>
            <a:r>
              <a:rPr lang="en-US" sz="1600" dirty="0">
                <a:latin typeface="Roboto" charset="0"/>
                <a:ea typeface="Roboto" charset="0"/>
              </a:rPr>
              <a:t> as</a:t>
            </a:r>
            <a:r>
              <a:rPr lang="en-US" sz="1600" dirty="0" smtClean="0">
                <a:latin typeface="Roboto" charset="0"/>
                <a:ea typeface="Roboto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Roboto" charset="0"/>
              <a:ea typeface="Roboto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35850" y="2537299"/>
            <a:ext cx="736600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solidFill>
                  <a:schemeClr val="tx1"/>
                </a:solidFill>
                <a:latin typeface="Arial"/>
                <a:cs typeface="Arial"/>
              </a:rPr>
              <a:t>( </a:t>
            </a:r>
            <a:r>
              <a:rPr sz="1800" b="1" spc="-5" dirty="0">
                <a:solidFill>
                  <a:schemeClr val="tx1"/>
                </a:solidFill>
                <a:latin typeface="Arial"/>
                <a:cs typeface="Arial"/>
              </a:rPr>
              <a:t>Object reference </a:t>
            </a: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chemeClr val="tx1"/>
                </a:solidFill>
                <a:latin typeface="Arial"/>
                <a:cs typeface="Arial"/>
              </a:rPr>
              <a:t>) </a:t>
            </a:r>
            <a:r>
              <a:rPr sz="1800" b="1" spc="-5" dirty="0">
                <a:solidFill>
                  <a:schemeClr val="tx1"/>
                </a:solidFill>
                <a:latin typeface="Arial"/>
                <a:cs typeface="Arial"/>
              </a:rPr>
              <a:t>instanceOf (class/interface</a:t>
            </a:r>
            <a:r>
              <a:rPr sz="1800" b="1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Arial"/>
                <a:cs typeface="Arial"/>
              </a:rPr>
              <a:t>type)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57" descr="Image result for paint splatter ppt background"/>
          <p:cNvPicPr preferRelativeResize="0"/>
          <p:nvPr/>
        </p:nvPicPr>
        <p:blipFill rotWithShape="1">
          <a:blip r:embed="rId3">
            <a:alphaModFix/>
          </a:blip>
          <a:srcRect b="9346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7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dirty="0" smtClean="0">
                <a:latin typeface="Roboto"/>
                <a:ea typeface="Roboto"/>
                <a:cs typeface="Roboto"/>
                <a:sym typeface="Roboto"/>
              </a:rPr>
              <a:t>Operators</a:t>
            </a:r>
            <a:endParaRPr sz="32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57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57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57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57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p57" descr="Image result for ethnu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7"/>
          <p:cNvPicPr preferRelativeResize="0"/>
          <p:nvPr/>
        </p:nvPicPr>
        <p:blipFill rotWithShape="1">
          <a:blip r:embed="rId5">
            <a:alphaModFix/>
          </a:blip>
          <a:srcRect b="27755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9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327600" y="233550"/>
            <a:ext cx="460159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Instance of Operators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194" y="88120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800" dirty="0">
                <a:latin typeface="Roboto" charset="0"/>
                <a:ea typeface="Roboto" charset="0"/>
              </a:rPr>
              <a:t>class Vehicle {}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public class Car extends Vehicle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{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public static void main(String </a:t>
            </a:r>
            <a:r>
              <a:rPr lang="en-IN" sz="1800" dirty="0" err="1">
                <a:latin typeface="Roboto" charset="0"/>
                <a:ea typeface="Roboto" charset="0"/>
              </a:rPr>
              <a:t>args</a:t>
            </a:r>
            <a:r>
              <a:rPr lang="en-IN" sz="1800" dirty="0">
                <a:latin typeface="Roboto" charset="0"/>
                <a:ea typeface="Roboto" charset="0"/>
              </a:rPr>
              <a:t>[])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{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Vehicle a = new Car();</a:t>
            </a:r>
          </a:p>
          <a:p>
            <a:r>
              <a:rPr lang="en-IN" sz="1800" dirty="0" err="1">
                <a:latin typeface="Roboto" charset="0"/>
                <a:ea typeface="Roboto" charset="0"/>
              </a:rPr>
              <a:t>boolean</a:t>
            </a:r>
            <a:r>
              <a:rPr lang="en-IN" sz="1800" dirty="0">
                <a:latin typeface="Roboto" charset="0"/>
                <a:ea typeface="Roboto" charset="0"/>
              </a:rPr>
              <a:t> result = a </a:t>
            </a:r>
            <a:r>
              <a:rPr lang="en-IN" sz="1800" dirty="0" smtClean="0">
                <a:latin typeface="Roboto" charset="0"/>
                <a:ea typeface="Roboto" charset="0"/>
              </a:rPr>
              <a:t> //</a:t>
            </a:r>
            <a:r>
              <a:rPr lang="en-IN" sz="1800" dirty="0" err="1" smtClean="0">
                <a:latin typeface="Roboto" charset="0"/>
                <a:ea typeface="Roboto" charset="0"/>
              </a:rPr>
              <a:t>instanceof</a:t>
            </a:r>
            <a:r>
              <a:rPr lang="en-IN" sz="1800" dirty="0" smtClean="0">
                <a:latin typeface="Roboto" charset="0"/>
                <a:ea typeface="Roboto" charset="0"/>
              </a:rPr>
              <a:t> </a:t>
            </a:r>
            <a:r>
              <a:rPr lang="en-IN" sz="1800" dirty="0">
                <a:latin typeface="Roboto" charset="0"/>
                <a:ea typeface="Roboto" charset="0"/>
              </a:rPr>
              <a:t>Car;  </a:t>
            </a:r>
            <a:r>
              <a:rPr lang="en-IN" sz="1800" dirty="0" err="1">
                <a:latin typeface="Roboto" charset="0"/>
                <a:ea typeface="Roboto" charset="0"/>
              </a:rPr>
              <a:t>System.out.println</a:t>
            </a:r>
            <a:r>
              <a:rPr lang="en-IN" sz="1800" dirty="0">
                <a:latin typeface="Roboto" charset="0"/>
                <a:ea typeface="Roboto" charset="0"/>
              </a:rPr>
              <a:t>( result);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}</a:t>
            </a:r>
          </a:p>
          <a:p>
            <a:r>
              <a:rPr lang="en-IN" sz="1800" dirty="0">
                <a:latin typeface="Roboto" charset="0"/>
                <a:ea typeface="Robot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2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96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96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2" name="Google Shape;662;p96"/>
          <p:cNvPicPr preferRelativeResize="0"/>
          <p:nvPr/>
        </p:nvPicPr>
        <p:blipFill rotWithShape="1">
          <a:blip r:embed="rId4">
            <a:alphaModFix/>
          </a:blip>
          <a:srcRect b="27756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96" descr="Image result for ethnu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9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27600" y="233550"/>
            <a:ext cx="38280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4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 smtClean="0"/>
              <a:t>An operator is a symbol that operates on one or more arguments </a:t>
            </a:r>
            <a:r>
              <a:rPr lang="en-US" sz="1800" dirty="0"/>
              <a:t>to produce a result</a:t>
            </a:r>
            <a:r>
              <a:rPr lang="en-US" sz="1800" dirty="0" smtClean="0"/>
              <a:t>.</a:t>
            </a:r>
            <a:endParaRPr lang="en-US" sz="1800" dirty="0"/>
          </a:p>
          <a:p>
            <a:pPr lvl="0"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Java provides a rich set of operators to manipulate variables.</a:t>
            </a: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27600" y="233550"/>
            <a:ext cx="38280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Operands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35235" y="799365"/>
            <a:ext cx="88494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An operands are the values on which the operators act upon.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An operand can be:</a:t>
            </a:r>
          </a:p>
          <a:p>
            <a:pPr marL="114300" indent="0">
              <a:lnSpc>
                <a:spcPct val="150000"/>
              </a:lnSpc>
              <a:buSzPts val="2700"/>
              <a:buNone/>
            </a:pPr>
            <a:r>
              <a:rPr lang="en-US" sz="1800" dirty="0" smtClean="0"/>
              <a:t>        1.  </a:t>
            </a:r>
            <a:r>
              <a:rPr lang="en-US" sz="1800" b="1" dirty="0" smtClean="0"/>
              <a:t>A </a:t>
            </a:r>
            <a:r>
              <a:rPr lang="en-US" sz="1800" b="1" dirty="0"/>
              <a:t>numeric variable </a:t>
            </a:r>
            <a:r>
              <a:rPr lang="en-US" sz="1800" dirty="0"/>
              <a:t>- integer, floating point or  character</a:t>
            </a:r>
          </a:p>
          <a:p>
            <a:pPr marL="114300" indent="0">
              <a:lnSpc>
                <a:spcPct val="150000"/>
              </a:lnSpc>
              <a:buSzPts val="2700"/>
              <a:buNone/>
            </a:pPr>
            <a:r>
              <a:rPr lang="en-US" sz="1800" dirty="0" smtClean="0"/>
              <a:t>        2. </a:t>
            </a:r>
            <a:r>
              <a:rPr lang="en-US" sz="1800" b="1" dirty="0" smtClean="0"/>
              <a:t>Any </a:t>
            </a:r>
            <a:r>
              <a:rPr lang="en-US" sz="1800" b="1" dirty="0"/>
              <a:t>primitive type variable </a:t>
            </a:r>
            <a:r>
              <a:rPr lang="en-US" sz="1800" dirty="0"/>
              <a:t>- numeric and </a:t>
            </a:r>
            <a:r>
              <a:rPr lang="en-US" sz="1800" dirty="0" err="1"/>
              <a:t>boolean</a:t>
            </a:r>
            <a:endParaRPr lang="en-US" sz="1800" dirty="0"/>
          </a:p>
          <a:p>
            <a:pPr marL="114300" indent="0">
              <a:lnSpc>
                <a:spcPct val="150000"/>
              </a:lnSpc>
              <a:buSzPts val="2700"/>
              <a:buNone/>
            </a:pPr>
            <a:r>
              <a:rPr lang="en-US" sz="1800" dirty="0" smtClean="0"/>
              <a:t>        3.  </a:t>
            </a:r>
            <a:r>
              <a:rPr lang="en-US" sz="1800" b="1" dirty="0" smtClean="0"/>
              <a:t>Reference </a:t>
            </a:r>
            <a:r>
              <a:rPr lang="en-US" sz="1800" b="1" dirty="0"/>
              <a:t>variable </a:t>
            </a:r>
            <a:r>
              <a:rPr lang="en-US" sz="1800" dirty="0"/>
              <a:t>to an object</a:t>
            </a:r>
          </a:p>
          <a:p>
            <a:pPr marL="114300" indent="0">
              <a:lnSpc>
                <a:spcPct val="150000"/>
              </a:lnSpc>
              <a:buSzPts val="2700"/>
              <a:buNone/>
            </a:pPr>
            <a:r>
              <a:rPr lang="en-US" sz="1800" dirty="0" smtClean="0"/>
              <a:t>        4. </a:t>
            </a:r>
            <a:r>
              <a:rPr lang="en-US" sz="1800" b="1" dirty="0" smtClean="0"/>
              <a:t>A </a:t>
            </a:r>
            <a:r>
              <a:rPr lang="en-US" sz="1800" b="1" dirty="0"/>
              <a:t>literal </a:t>
            </a:r>
            <a:r>
              <a:rPr lang="en-US" sz="1800" dirty="0"/>
              <a:t>- numeric value, </a:t>
            </a:r>
            <a:r>
              <a:rPr lang="en-US" sz="1800" dirty="0" err="1"/>
              <a:t>boolean</a:t>
            </a:r>
            <a:r>
              <a:rPr lang="en-US" sz="1800" dirty="0"/>
              <a:t> value, or string.</a:t>
            </a:r>
          </a:p>
          <a:p>
            <a:pPr marL="114300" indent="0">
              <a:lnSpc>
                <a:spcPct val="150000"/>
              </a:lnSpc>
              <a:buSzPts val="2700"/>
              <a:buNone/>
            </a:pPr>
            <a:r>
              <a:rPr lang="en-US" sz="1800" dirty="0" smtClean="0"/>
              <a:t>        5. </a:t>
            </a:r>
            <a:r>
              <a:rPr lang="en-US" sz="1800" b="1" dirty="0" smtClean="0"/>
              <a:t>An </a:t>
            </a:r>
            <a:r>
              <a:rPr lang="en-US" sz="1800" b="1" dirty="0"/>
              <a:t>array element</a:t>
            </a:r>
            <a:r>
              <a:rPr lang="en-US" sz="1800" dirty="0"/>
              <a:t>, "a[2]“</a:t>
            </a:r>
          </a:p>
          <a:p>
            <a:pPr marL="114300" indent="0">
              <a:lnSpc>
                <a:spcPct val="150000"/>
              </a:lnSpc>
              <a:buSzPts val="2700"/>
              <a:buNone/>
            </a:pPr>
            <a:r>
              <a:rPr lang="en-US" sz="1800" dirty="0" smtClean="0"/>
              <a:t>        6. </a:t>
            </a:r>
            <a:r>
              <a:rPr lang="en-US" sz="1800" b="1" dirty="0" smtClean="0"/>
              <a:t>char </a:t>
            </a:r>
            <a:r>
              <a:rPr lang="en-US" sz="1800" b="1" dirty="0"/>
              <a:t>primitive</a:t>
            </a:r>
            <a:r>
              <a:rPr lang="en-US" sz="1800" dirty="0"/>
              <a:t>, which in numeric operations is  treated as an unsigned two byte integer</a:t>
            </a: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5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27600" y="233550"/>
            <a:ext cx="38280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Types of Operators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35235" y="799365"/>
            <a:ext cx="88494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Assignment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Increment Decrement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Arithmetic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Bitwise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Relational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Logical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Ternary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/>
              <a:t>Comma Operators</a:t>
            </a:r>
          </a:p>
          <a:p>
            <a:pPr>
              <a:lnSpc>
                <a:spcPct val="150000"/>
              </a:lnSpc>
              <a:buSzPts val="2700"/>
              <a:buFont typeface="Arial" pitchFamily="34" charset="0"/>
              <a:buChar char="•"/>
            </a:pPr>
            <a:r>
              <a:rPr lang="en-US" sz="1800" dirty="0" err="1"/>
              <a:t>Instanceof</a:t>
            </a:r>
            <a:r>
              <a:rPr lang="en-US" sz="1800" dirty="0"/>
              <a:t> Operators</a:t>
            </a: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27600" y="233550"/>
            <a:ext cx="38280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Arithmetic Operator 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93227" y="708750"/>
            <a:ext cx="88494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itchFamily="34" charset="0"/>
              <a:buChar char="•"/>
            </a:pPr>
            <a:r>
              <a:rPr lang="en-IN" sz="1800" dirty="0"/>
              <a:t>These are the operators used to perform arithmetic/mathematical operations on operands. Examples: (+, -, *, /, %,++,--)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9"/>
          <p:cNvGraphicFramePr/>
          <p:nvPr>
            <p:extLst>
              <p:ext uri="{D42A27DB-BD31-4B8C-83A1-F6EECF244321}">
                <p14:modId xmlns:p14="http://schemas.microsoft.com/office/powerpoint/2010/main" val="1378105931"/>
              </p:ext>
            </p:extLst>
          </p:nvPr>
        </p:nvGraphicFramePr>
        <p:xfrm>
          <a:off x="1000116" y="1631741"/>
          <a:ext cx="7143775" cy="3383290"/>
        </p:xfrm>
        <a:graphic>
          <a:graphicData uri="http://schemas.openxmlformats.org/drawingml/2006/table">
            <a:tbl>
              <a:tblPr firstRow="1" bandRow="1">
                <a:noFill/>
                <a:tableStyleId>{D7E05BB1-4314-4DE9-9B6F-4B8BBB92CDB8}</a:tableStyleId>
              </a:tblPr>
              <a:tblGrid>
                <a:gridCol w="7143775"/>
              </a:tblGrid>
              <a:tr h="313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public class Example {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public static void main(String[] </a:t>
                      </a: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args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) {  </a:t>
                      </a: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int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 j, k, p, q, r, s, 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j = 5;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k = 2;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p = j + k;   q = j - k;  r = j * k;  s = j / k;  t = j % k;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System.out.println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("p = " + p);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System.out.println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("q = " + q);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System.out.println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("r = " + r);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System.out.println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("s = " + s);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System.out.println</a:t>
                      </a: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("t = " + t);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}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onsolas"/>
                          <a:cs typeface="Calibri" pitchFamily="34" charset="0"/>
                          <a:sym typeface="Consolas"/>
                        </a:rPr>
                        <a:t>}</a:t>
                      </a:r>
                      <a:endParaRPr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Arithmetic </a:t>
            </a:r>
            <a:r>
              <a:rPr lang="en-IN" sz="2400" b="1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97400" y="736796"/>
            <a:ext cx="88494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The operators +, - and * computes addition, subtraction and multiplication respectively as you might have expected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In normal calculation, 9/4 = 2.25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However, the output is 2 in the program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It is because both variables a and b are integers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Hence, the output is also an integer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The compiler neglects the term after decimal point and shows answer 2 instead of 2.25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The modulo operator % computes the remainder. When a = 9 is divided by b = 4, the remainder is 1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sz="1800" dirty="0">
                <a:latin typeface="Roboto"/>
                <a:ea typeface="Roboto"/>
                <a:cs typeface="Roboto"/>
                <a:sym typeface="Roboto"/>
              </a:rPr>
              <a:t>The % operator can only be used with integers</a:t>
            </a:r>
            <a:br>
              <a:rPr lang="en-IN" sz="1800" dirty="0"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27600" y="233550"/>
            <a:ext cx="5530284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Increment and </a:t>
            </a:r>
            <a:r>
              <a:rPr lang="en-I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Decrement Operator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97399" y="857238"/>
            <a:ext cx="8849323" cy="3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++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and the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- -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Java's increment and decrement operators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The increment operator increases its operand by one.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++; is equivalent to x = x + 1;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The decrement operator decreases its operand by one.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</a:rPr>
              <a:t>        y-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-; is equivalent to y = y – 1</a:t>
            </a: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</a:rPr>
              <a:t>;</a:t>
            </a:r>
            <a:endParaRPr lang="en-US" sz="1800" b="1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They can appear both in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</a:rPr>
              <a:t>postfix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form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, where they follow the operand, and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</a:rPr>
              <a:t>prefix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form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, where they precede the operand.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D99534-57C3-4F3A-9A77-7ABF00F0A613}"/>
</file>

<file path=customXml/itemProps2.xml><?xml version="1.0" encoding="utf-8"?>
<ds:datastoreItem xmlns:ds="http://schemas.openxmlformats.org/officeDocument/2006/customXml" ds:itemID="{D5414B76-C9EC-4410-8750-620819331939}"/>
</file>

<file path=customXml/itemProps3.xml><?xml version="1.0" encoding="utf-8"?>
<ds:datastoreItem xmlns:ds="http://schemas.openxmlformats.org/officeDocument/2006/customXml" ds:itemID="{AE8D6B77-A7E7-4C5F-B4EA-24B8F2C6DCE3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2011</Words>
  <Application>Microsoft Office PowerPoint</Application>
  <PresentationFormat>On-screen Show (16:9)</PresentationFormat>
  <Paragraphs>394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Welcome</cp:lastModifiedBy>
  <cp:revision>14</cp:revision>
  <dcterms:modified xsi:type="dcterms:W3CDTF">2020-04-30T04:53:09Z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