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58" r:id="rId16"/>
    <p:sldId id="259" r:id="rId17"/>
    <p:sldId id="260" r:id="rId18"/>
    <p:sldId id="261" r:id="rId19"/>
    <p:sldId id="266" r:id="rId20"/>
    <p:sldId id="267" r:id="rId21"/>
    <p:sldId id="268" r:id="rId22"/>
    <p:sldId id="269" r:id="rId23"/>
    <p:sldId id="270" r:id="rId24"/>
    <p:sldId id="26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4"/>
    <p:restoredTop sz="94718"/>
  </p:normalViewPr>
  <p:slideViewPr>
    <p:cSldViewPr snapToGrid="0" snapToObjects="1">
      <p:cViewPr varScale="1">
        <p:scale>
          <a:sx n="203" d="100"/>
          <a:sy n="203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59D23-995A-5C40-8E40-2A0DEDDC56B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7FC1A-62DF-F94B-95E2-EFE9477F0B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0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6F83C-19BC-234D-B7DD-52EFE7EFE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52901-744B-FE4A-9887-0B4551F61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7F1DD-19D7-8143-A6F5-272463B1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8EF4-B7A5-E645-BAD4-16304AFEF7A2}" type="datetime1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C3CFD-13FC-B743-9C1E-A52D560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6C2DB-695A-EE42-88E9-14F483B3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C510A-DA09-624E-ACDD-BACECEB3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013BAF-3176-4742-BFF2-9A13902B5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DB59F7-023B-6D41-BD74-1CBA5A9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4C0C-FDFE-1D41-A8A1-D3A20A2CC7E9}" type="datetime1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901417-D45A-6442-A63C-38301977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1CA0F-C2DF-134C-870B-AD748A81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2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9ADD42-F2BD-3745-A49B-3F2FDCB6A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E2A924-3113-5E47-B3A2-590FEA3E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CFEFA-FB45-324E-A0F2-DABE81DC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0991-19BE-504C-8500-A9F611611E8B}" type="datetime1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8D8A4-DC77-A04D-9B6F-04BE8828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C3091-CE8E-AA40-9039-05C349AD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78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F9F7A-E882-6441-A3F3-D8CCCBA7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20757-5EC2-B14A-8752-0FBA0EB7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A9174-6EB2-B745-BEE3-A5B76575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A913-B5D8-644B-9DF1-FAA12DCA1373}" type="datetime1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191DC5-0F2A-F943-84BF-D4E8E61E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139BE-DBB0-0C4A-B4CE-05A12D26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69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4F1C0-0DA9-CE41-B448-98465EED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FBEE4D-4952-D348-9753-39BEFC58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9721A1-30CC-AF49-A65E-73146E14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FE78-B8C9-9345-9E20-42027A2C2BCF}" type="datetime1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930146-6DF1-3C42-B9DD-5233499D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B9BEE0-F835-D343-8446-31CC451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4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5C238-1D79-FD4B-9344-ADF965A6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0D786-D0F9-474A-A20D-AEFA4F1B7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33BD19-9922-B34B-96AB-68514E500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11F2D1-9168-E04F-83E8-53AF9D91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B37C-A8F0-D04B-96F6-8ECCD748D203}" type="datetime1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9B3B7-0D40-454C-8AFD-59F88AD8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C56D33-F018-464E-A16D-B90530EE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6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53AE1-BA27-2E4F-8978-DCF46DAE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8F43BB-F83A-184D-B279-D3BC7EFE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D697D7-F73A-9145-92AD-C6112184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DD733D-01F2-3540-ABC1-6F7B7E5FC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3D2EEE-6914-184C-9719-8D85B3F61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B7087C-1541-444A-8670-801FD7F2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0DB2-86D0-8F41-BF0F-6AD758615A83}" type="datetime1">
              <a:rPr lang="ru-RU" smtClean="0"/>
              <a:t>03.03.2025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574A09-3C15-F64F-8159-2A2EC7D3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61A9BD-4D5A-144B-9FDA-001371DD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7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4DDB9-CC17-FC4A-9455-2FE57F46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BD3AC6-5B47-1E42-A9D3-CB7F0F5E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ADC4-747C-B840-9E78-4EC6A1173D8F}" type="datetime1">
              <a:rPr lang="ru-RU" smtClean="0"/>
              <a:t>03.03.2025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16DF23-9F65-4941-9E73-713C1193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B61F16-192A-8947-915A-8EB484D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3993C7-11D5-D644-9F4E-E79250B9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9CD8-69B9-184B-BEF2-E15A1A6BD144}" type="datetime1">
              <a:rPr lang="ru-RU" smtClean="0"/>
              <a:t>03.03.2025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ADB89B-C355-B94F-A958-4F8D63EE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030931-A351-9143-B234-CF83DFEC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2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F627B-28E3-794E-A50D-FC3419726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4B107-B3B7-0940-BAC4-B505FF124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EA3BE8-4A70-7C43-B931-85E64BE9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90E174-D20D-6D4C-B6F1-BB6CD0CA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DE0-90A8-4E42-8CBC-B5A612C5A232}" type="datetime1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D78E2A-053B-1F47-B597-22247ACC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E5453-86A4-F740-B283-2BB1F9E0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0E2FB-1B5D-D246-8C7A-0F7233A4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9440EE-D697-3846-99A1-CF6151AD5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326109-D930-EE44-ABF0-3EF3EC2F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DD8D70-D3E5-F84D-9A0A-1C0D8F60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FF8C-483D-0E46-A85F-F0031407D124}" type="datetime1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439217-06F2-FA40-8F97-9DB25612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21B61C-2D07-3C45-81B9-3EAAD5D0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4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4650A-EF6D-AC45-846C-2BE7C614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651BDB-C15C-3B4A-833B-C3441CD2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1C842-642C-384F-947C-2A7D610D7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D625-D3F7-6E47-9DB0-29376AC6D566}" type="datetime1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829627-CC48-004C-851B-BE19B2131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B7C679-103B-3C4D-AF94-D9C7F4959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35435-5EB2-6F4E-A0CD-7CCBE81314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dme/featured/nasa-ingenuity-helicopte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27.0.0.1:5000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174CC-0410-9442-B9B4-3EE8D105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C5A24F-285A-CB48-9DC0-916DBCB2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/>
              <a:t>Flask </a:t>
            </a:r>
            <a:r>
              <a:rPr lang="ru-RU" b="1" dirty="0"/>
              <a:t>и декораторы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9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59" y="372409"/>
            <a:ext cx="11141023" cy="1325563"/>
          </a:xfrm>
        </p:spPr>
        <p:txBody>
          <a:bodyPr>
            <a:normAutofit/>
          </a:bodyPr>
          <a:lstStyle/>
          <a:p>
            <a:r>
              <a:rPr lang="ru-RU" b="1" dirty="0"/>
              <a:t>Результат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10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7AA593-C0DE-4947-9EF6-791E204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24" y="1445260"/>
            <a:ext cx="8296876" cy="50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1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59" y="372409"/>
            <a:ext cx="11141023" cy="1325563"/>
          </a:xfrm>
        </p:spPr>
        <p:txBody>
          <a:bodyPr>
            <a:normAutofit/>
          </a:bodyPr>
          <a:lstStyle/>
          <a:p>
            <a:r>
              <a:rPr lang="ru-RU" b="1" dirty="0"/>
              <a:t>Декораторы в </a:t>
            </a:r>
            <a:r>
              <a:rPr lang="en" b="1" dirty="0"/>
              <a:t>Python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11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94A69A-F5EE-9D46-A80D-4B0AE758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405753"/>
            <a:ext cx="5207000" cy="29591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363687-3F89-7E47-A0DC-CD8C9FFD1CBD}"/>
              </a:ext>
            </a:extLst>
          </p:cNvPr>
          <p:cNvSpPr/>
          <p:nvPr/>
        </p:nvSpPr>
        <p:spPr>
          <a:xfrm>
            <a:off x="590059" y="1697972"/>
            <a:ext cx="5007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экспериментов декоратор приобрёл такую структуру: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3C86C1-AA4C-3A4A-AF96-E960925213EB}"/>
              </a:ext>
            </a:extLst>
          </p:cNvPr>
          <p:cNvSpPr/>
          <p:nvPr/>
        </p:nvSpPr>
        <p:spPr>
          <a:xfrm>
            <a:off x="428368" y="2729112"/>
            <a:ext cx="51692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декораторы применяются в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довольно широко — это удобный инструмент, который облегчает жизнь разработчику, упрощает код и позволяет гибче им управлять.</a:t>
            </a:r>
          </a:p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C8D3C3-3E0E-2E4C-BD61-DA36F5D2CD15}"/>
              </a:ext>
            </a:extLst>
          </p:cNvPr>
          <p:cNvSpPr/>
          <p:nvPr/>
        </p:nvSpPr>
        <p:spPr>
          <a:xfrm>
            <a:off x="590059" y="5072827"/>
            <a:ext cx="5118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вызов декоратора в том виде, к которому мы пришли в ходе экспериментов, выглядит излишне сложно и путано: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64F4FE-3BD9-CA41-844F-42BEE46C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5178892"/>
            <a:ext cx="3924300" cy="711200"/>
          </a:xfrm>
          <a:prstGeom prst="rect">
            <a:avLst/>
          </a:prstGeom>
        </p:spPr>
      </p:pic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FED0BB2C-7833-C648-AFB6-E5DF1F1B3376}"/>
              </a:ext>
            </a:extLst>
          </p:cNvPr>
          <p:cNvSpPr/>
          <p:nvPr/>
        </p:nvSpPr>
        <p:spPr>
          <a:xfrm>
            <a:off x="1977081" y="2030169"/>
            <a:ext cx="3842951" cy="33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07567EBF-D4F0-D540-B9FD-78D89FA4BD4F}"/>
              </a:ext>
            </a:extLst>
          </p:cNvPr>
          <p:cNvSpPr/>
          <p:nvPr/>
        </p:nvSpPr>
        <p:spPr>
          <a:xfrm>
            <a:off x="5820032" y="5178892"/>
            <a:ext cx="605482" cy="711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985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59" y="372409"/>
            <a:ext cx="11141023" cy="1325563"/>
          </a:xfrm>
        </p:spPr>
        <p:txBody>
          <a:bodyPr>
            <a:normAutofit/>
          </a:bodyPr>
          <a:lstStyle/>
          <a:p>
            <a:r>
              <a:rPr lang="ru-RU" b="1" dirty="0"/>
              <a:t>Декораторы в </a:t>
            </a:r>
            <a:r>
              <a:rPr lang="en" b="1" dirty="0"/>
              <a:t>Python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363687-3F89-7E47-A0DC-CD8C9FFD1CBD}"/>
              </a:ext>
            </a:extLst>
          </p:cNvPr>
          <p:cNvSpPr/>
          <p:nvPr/>
        </p:nvSpPr>
        <p:spPr>
          <a:xfrm>
            <a:off x="590058" y="1697972"/>
            <a:ext cx="11141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Вместо вызова декоратора с чередой скобок, от которых рябит в глазах, </a:t>
            </a:r>
            <a:r>
              <a:rPr lang="en" dirty="0"/>
              <a:t>Python </a:t>
            </a:r>
            <a:r>
              <a:rPr lang="ru-RU" dirty="0"/>
              <a:t>позволяет использовать упрощённый синтаксис — </a:t>
            </a:r>
            <a:r>
              <a:rPr lang="ru-RU" b="1" dirty="0"/>
              <a:t>синтаксический сахар</a:t>
            </a:r>
            <a:r>
              <a:rPr lang="ru-RU" dirty="0"/>
              <a:t> (англ. </a:t>
            </a:r>
            <a:r>
              <a:rPr lang="en" i="1" dirty="0"/>
              <a:t>syntactic sugar</a:t>
            </a:r>
            <a:r>
              <a:rPr lang="en" dirty="0"/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65BA60-E584-7C4E-9991-D71AD9A376CC}"/>
              </a:ext>
            </a:extLst>
          </p:cNvPr>
          <p:cNvSpPr/>
          <p:nvPr/>
        </p:nvSpPr>
        <p:spPr>
          <a:xfrm>
            <a:off x="590058" y="2561870"/>
            <a:ext cx="10222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задекорировать функцию —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 объявлением этой функции ставится название функции-декоратора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перед названием декоратора ставится символ @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0EC8625-E611-274F-99AA-57BBE925B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03" y="3343164"/>
            <a:ext cx="8132462" cy="31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2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59" y="372409"/>
            <a:ext cx="11141023" cy="1325563"/>
          </a:xfrm>
        </p:spPr>
        <p:txBody>
          <a:bodyPr>
            <a:normAutofit/>
          </a:bodyPr>
          <a:lstStyle/>
          <a:p>
            <a:r>
              <a:rPr lang="ru-RU" b="1" dirty="0"/>
              <a:t>Декораторы в </a:t>
            </a:r>
            <a:r>
              <a:rPr lang="en" b="1" dirty="0"/>
              <a:t>Python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363687-3F89-7E47-A0DC-CD8C9FFD1CBD}"/>
              </a:ext>
            </a:extLst>
          </p:cNvPr>
          <p:cNvSpPr/>
          <p:nvPr/>
        </p:nvSpPr>
        <p:spPr>
          <a:xfrm>
            <a:off x="590058" y="1697972"/>
            <a:ext cx="11141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такой синтаксис работал — в </a:t>
            </a:r>
            <a:r>
              <a:rPr lang="en" dirty="0"/>
              <a:t>Python </a:t>
            </a:r>
            <a:r>
              <a:rPr lang="ru-RU" dirty="0"/>
              <a:t>есть несколько строгих условий: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65BA60-E584-7C4E-9991-D71AD9A376CC}"/>
              </a:ext>
            </a:extLst>
          </p:cNvPr>
          <p:cNvSpPr/>
          <p:nvPr/>
        </p:nvSpPr>
        <p:spPr>
          <a:xfrm>
            <a:off x="764403" y="2100205"/>
            <a:ext cx="10222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декораторе должна быть вложенная функция,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декоратор должен возвращать функцию,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декоратор должен быть объявлен до декорируемой функции.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FD36A0-6923-084F-BEDB-7D50449862AC}"/>
              </a:ext>
            </a:extLst>
          </p:cNvPr>
          <p:cNvSpPr/>
          <p:nvPr/>
        </p:nvSpPr>
        <p:spPr>
          <a:xfrm>
            <a:off x="764403" y="35654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правила обязательны именно при использовании синтаксического сахара @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имя_декоратора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631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59" y="372409"/>
            <a:ext cx="11141023" cy="1325563"/>
          </a:xfrm>
        </p:spPr>
        <p:txBody>
          <a:bodyPr>
            <a:normAutofit/>
          </a:bodyPr>
          <a:lstStyle/>
          <a:p>
            <a:r>
              <a:rPr lang="ru-RU" b="1" dirty="0"/>
              <a:t>Результат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14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EAEEB6-2845-ED43-8788-C50758D9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71" y="372409"/>
            <a:ext cx="6217508" cy="621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Установка виртуального окружения (</a:t>
            </a:r>
            <a:r>
              <a:rPr lang="en" b="1" dirty="0" err="1"/>
              <a:t>venv</a:t>
            </a:r>
            <a:r>
              <a:rPr lang="en" b="1" dirty="0"/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FA0290F-3E2B-F148-A98C-F61374404332}"/>
              </a:ext>
            </a:extLst>
          </p:cNvPr>
          <p:cNvSpPr/>
          <p:nvPr/>
        </p:nvSpPr>
        <p:spPr>
          <a:xfrm>
            <a:off x="2162306" y="4660026"/>
            <a:ext cx="7867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 каждом </a:t>
            </a:r>
            <a:r>
              <a:rPr lang="ru-RU" dirty="0" err="1"/>
              <a:t>загончике</a:t>
            </a:r>
            <a:r>
              <a:rPr lang="ru-RU" dirty="0"/>
              <a:t> живёт один проект, и для него можно установить собственные настройки: указать нужную версию </a:t>
            </a:r>
            <a:r>
              <a:rPr lang="en" dirty="0"/>
              <a:t>Python, </a:t>
            </a:r>
            <a:r>
              <a:rPr lang="ru-RU" dirty="0"/>
              <a:t>установить необходимые библиотеки. Так можно одновременно работать со множеством проектов на одном компьютере, не переживая, что они будут мешать друг другу.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6B758A-7552-6743-BA74-EAA583F8D533}"/>
              </a:ext>
            </a:extLst>
          </p:cNvPr>
          <p:cNvSpPr/>
          <p:nvPr/>
        </p:nvSpPr>
        <p:spPr>
          <a:xfrm>
            <a:off x="711896" y="1697972"/>
            <a:ext cx="29008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Как правило, на компьютере программиста живёт сразу несколько проектов. </a:t>
            </a:r>
            <a:endParaRPr lang="en-US" dirty="0"/>
          </a:p>
          <a:p>
            <a:r>
              <a:rPr lang="ru-RU" dirty="0"/>
              <a:t>Одним проектам нужны одни версии библиотек, другим — другие. </a:t>
            </a:r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BE0CD6A-9F9E-B84B-A629-9DD06A1764C8}"/>
              </a:ext>
            </a:extLst>
          </p:cNvPr>
          <p:cNvSpPr/>
          <p:nvPr/>
        </p:nvSpPr>
        <p:spPr>
          <a:xfrm>
            <a:off x="8038871" y="1697972"/>
            <a:ext cx="38866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Чтобы весь этот зоопарк разнообразных программ мирно уживался на одном компьютере — были придуманы </a:t>
            </a:r>
            <a:r>
              <a:rPr lang="ru-RU" b="1" dirty="0"/>
              <a:t>«виртуальные окружения»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Это своего рода «изолированные территории», отдельные виртуальные </a:t>
            </a:r>
            <a:r>
              <a:rPr lang="ru-RU" dirty="0" err="1"/>
              <a:t>загончики</a:t>
            </a:r>
            <a:r>
              <a:rPr lang="ru-RU" dirty="0"/>
              <a:t> для проектов.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15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9FC7BE-4A32-C445-B668-E393029D2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61" y="1570659"/>
            <a:ext cx="4458340" cy="25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7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Создание виртуального окружения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6B758A-7552-6743-BA74-EAA583F8D533}"/>
              </a:ext>
            </a:extLst>
          </p:cNvPr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Через терминал перейдите в папку </a:t>
            </a:r>
            <a:r>
              <a:rPr lang="ru-RU" i="1" dirty="0"/>
              <a:t>проекта </a:t>
            </a:r>
            <a:r>
              <a:rPr lang="ru-RU" dirty="0"/>
              <a:t>и разверните в ней виртуальное окружение: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5B5D1F-DF4F-A447-9E8C-B2FD79DC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52BE4C-9347-074A-8BA6-8D723314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84" y="2597638"/>
            <a:ext cx="7981462" cy="38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5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Активация виртуального окружения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D1CB-0DCD-874D-8026-C52F2F17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FE3178-23EC-FC43-8E6E-D2543844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11" y="1889918"/>
            <a:ext cx="9216500" cy="25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7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Первое приложение на </a:t>
            </a:r>
            <a:r>
              <a:rPr lang="en" b="1" dirty="0"/>
              <a:t>Flask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3DB6A1-7B99-7E45-8F20-0BFAE620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A695FA-9849-AF4B-9E3A-D7B93820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61" y="1445908"/>
            <a:ext cx="5616681" cy="324039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FCA341-4509-C34A-AD52-34A0053C5748}"/>
              </a:ext>
            </a:extLst>
          </p:cNvPr>
          <p:cNvSpPr/>
          <p:nvPr/>
        </p:nvSpPr>
        <p:spPr>
          <a:xfrm>
            <a:off x="6858000" y="1445908"/>
            <a:ext cx="4914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реализовать практически любую задачу: от простого одностраничного сайта до серьёзного проекта с авторизацией, аутентификацией и другими возможностями.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подходит для задач, которые подразумевают гибкость в выборе компонентов. Разработчик сам принимает решение, что ему пригодится в работе.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5EF655-1EF1-C34B-9CCB-71F62BBCDB19}"/>
              </a:ext>
            </a:extLst>
          </p:cNvPr>
          <p:cNvSpPr/>
          <p:nvPr/>
        </p:nvSpPr>
        <p:spPr>
          <a:xfrm>
            <a:off x="838200" y="5094825"/>
            <a:ext cx="8648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даже причастен к изучению Марса. Разработчики с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программное обеспечение (ПО) для марсианского вертолёта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Ingenuity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https://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/readme/featured/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-ingenuity-helicopter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6BC80B-4586-5149-9152-846F25034F83}"/>
              </a:ext>
            </a:extLst>
          </p:cNvPr>
          <p:cNvSpPr/>
          <p:nvPr/>
        </p:nvSpPr>
        <p:spPr>
          <a:xfrm>
            <a:off x="6858000" y="3969640"/>
            <a:ext cx="47683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лежит в основе таких крупных сервисов, как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Reddit, Netflix, Pinterest, Twilio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Lyft. </a:t>
            </a:r>
          </a:p>
        </p:txBody>
      </p:sp>
    </p:spTree>
    <p:extLst>
      <p:ext uri="{BB962C8B-B14F-4D97-AF65-F5344CB8AC3E}">
        <p14:creationId xmlns:p14="http://schemas.microsoft.com/office/powerpoint/2010/main" val="273185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Установка </a:t>
            </a:r>
            <a:r>
              <a:rPr lang="en" b="1" dirty="0"/>
              <a:t>Flask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3DB6A1-7B99-7E45-8F20-0BFAE620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19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2B3625-C484-B144-B118-C8FE6BE0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1558"/>
            <a:ext cx="5283200" cy="3797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2F0223-BAA0-FC48-965C-8168D00AA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1838515"/>
            <a:ext cx="4318000" cy="18923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608F5E6-01AB-D444-85F8-32CCDADF6BE7}"/>
              </a:ext>
            </a:extLst>
          </p:cNvPr>
          <p:cNvSpPr/>
          <p:nvPr/>
        </p:nvSpPr>
        <p:spPr>
          <a:xfrm>
            <a:off x="7301448" y="1390229"/>
            <a:ext cx="3459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Обновите менеджер пакетов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D2392C23-0D62-CF42-BF29-99E56FB1CB9F}"/>
              </a:ext>
            </a:extLst>
          </p:cNvPr>
          <p:cNvSpPr/>
          <p:nvPr/>
        </p:nvSpPr>
        <p:spPr>
          <a:xfrm>
            <a:off x="6297246" y="2423319"/>
            <a:ext cx="562708" cy="720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744B91DE-479C-C846-9AA0-1385D0C738F6}"/>
              </a:ext>
            </a:extLst>
          </p:cNvPr>
          <p:cNvSpPr/>
          <p:nvPr/>
        </p:nvSpPr>
        <p:spPr>
          <a:xfrm>
            <a:off x="8326316" y="3878642"/>
            <a:ext cx="1248508" cy="650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D82A62-84B5-E64C-B839-5BFFF39B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734" y="4662582"/>
            <a:ext cx="3314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4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Декораторы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6B758A-7552-6743-BA74-EAA583F8D533}"/>
              </a:ext>
            </a:extLst>
          </p:cNvPr>
          <p:cNvSpPr/>
          <p:nvPr/>
        </p:nvSpPr>
        <p:spPr>
          <a:xfrm>
            <a:off x="738730" y="4802744"/>
            <a:ext cx="77196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Декоратор</a:t>
            </a:r>
            <a:r>
              <a:rPr lang="ru-RU" dirty="0"/>
              <a:t> — это паттерн проектирования, предназначенный для расширения функциональности объектов без вмешательства в их код. Декоратор берёт функцию, ничего в ней не меняет, но добавляет к ней заданные действия. Одним и тем же декоратором можно «оборачивать» разные функции, добавляя к ним функционал декоратора.</a:t>
            </a:r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BE0CD6A-9F9E-B84B-A629-9DD06A1764C8}"/>
              </a:ext>
            </a:extLst>
          </p:cNvPr>
          <p:cNvSpPr/>
          <p:nvPr/>
        </p:nvSpPr>
        <p:spPr>
          <a:xfrm>
            <a:off x="711896" y="1697972"/>
            <a:ext cx="38866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en" dirty="0"/>
              <a:t>Python </a:t>
            </a:r>
            <a:r>
              <a:rPr lang="ru-RU" dirty="0"/>
              <a:t>есть инструмент, позволяющий добавить определённые действия к функции, не изменяя код самой функции. Для этого применяют </a:t>
            </a:r>
            <a:r>
              <a:rPr lang="ru-RU" b="1" dirty="0"/>
              <a:t>декораторы</a:t>
            </a:r>
            <a:r>
              <a:rPr lang="ru-RU" dirty="0"/>
              <a:t> (иногда их называют </a:t>
            </a:r>
            <a:r>
              <a:rPr lang="ru-RU" b="1" dirty="0"/>
              <a:t>обёртка</a:t>
            </a:r>
            <a:r>
              <a:rPr lang="ru-RU" dirty="0"/>
              <a:t>, англ. "</a:t>
            </a:r>
            <a:r>
              <a:rPr lang="en" i="1" dirty="0"/>
              <a:t>wrapper</a:t>
            </a:r>
            <a:r>
              <a:rPr lang="en" dirty="0"/>
              <a:t>").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7B427E-58BA-BA44-A5A9-99F7F864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64" y="1105916"/>
            <a:ext cx="6619632" cy="35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3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Создание и запуск 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3DB6A1-7B99-7E45-8F20-0BFAE620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20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06CD03-A45D-9748-B27E-8A181F99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6546"/>
            <a:ext cx="6097798" cy="132177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858CF0-773B-D84D-B19B-A8CA7C6AD323}"/>
              </a:ext>
            </a:extLst>
          </p:cNvPr>
          <p:cNvSpPr/>
          <p:nvPr/>
        </p:nvSpPr>
        <p:spPr>
          <a:xfrm>
            <a:off x="838200" y="1459285"/>
            <a:ext cx="474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в директории 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flask_app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</a:t>
            </a:r>
            <a:r>
              <a:rPr lang="e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app.py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42F63DA-FDA5-A147-9BC1-C4EDCE6EBCC1}"/>
              </a:ext>
            </a:extLst>
          </p:cNvPr>
          <p:cNvSpPr/>
          <p:nvPr/>
        </p:nvSpPr>
        <p:spPr>
          <a:xfrm>
            <a:off x="1324871" y="4791990"/>
            <a:ext cx="4260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Скопируйте в него код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BCA313-A82A-814C-8194-4B65C9C0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96" y="2709985"/>
            <a:ext cx="4449033" cy="3530600"/>
          </a:xfrm>
          <a:prstGeom prst="rect">
            <a:avLst/>
          </a:prstGeom>
        </p:spPr>
      </p:pic>
      <p:sp>
        <p:nvSpPr>
          <p:cNvPr id="11" name="Стрелка вниз 10">
            <a:extLst>
              <a:ext uri="{FF2B5EF4-FFF2-40B4-BE49-F238E27FC236}">
                <a16:creationId xmlns:a16="http://schemas.microsoft.com/office/drawing/2014/main" id="{C8DA97A9-A4D5-4B40-AAE0-3B88F10A4E79}"/>
              </a:ext>
            </a:extLst>
          </p:cNvPr>
          <p:cNvSpPr/>
          <p:nvPr/>
        </p:nvSpPr>
        <p:spPr>
          <a:xfrm>
            <a:off x="2470638" y="3426252"/>
            <a:ext cx="624254" cy="1049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312EBF90-C4AB-3B49-8600-FE6F99C4FFE2}"/>
              </a:ext>
            </a:extLst>
          </p:cNvPr>
          <p:cNvSpPr/>
          <p:nvPr/>
        </p:nvSpPr>
        <p:spPr>
          <a:xfrm>
            <a:off x="5679831" y="4791990"/>
            <a:ext cx="1090246" cy="527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1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Создание и запуск приложения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3DB6A1-7B99-7E45-8F20-0BFAE620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21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858CF0-773B-D84D-B19B-A8CA7C6AD323}"/>
              </a:ext>
            </a:extLst>
          </p:cNvPr>
          <p:cNvSpPr/>
          <p:nvPr/>
        </p:nvSpPr>
        <p:spPr>
          <a:xfrm>
            <a:off x="838200" y="1459285"/>
            <a:ext cx="815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Разберёмся, что означают все эти инструкции. Начнём с первых двух строк кода:</a:t>
            </a: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312EBF90-C4AB-3B49-8600-FE6F99C4FFE2}"/>
              </a:ext>
            </a:extLst>
          </p:cNvPr>
          <p:cNvSpPr/>
          <p:nvPr/>
        </p:nvSpPr>
        <p:spPr>
          <a:xfrm>
            <a:off x="4699740" y="2579466"/>
            <a:ext cx="1090246" cy="527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8112AD-F827-7D43-8EAA-DC99554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5" y="1953846"/>
            <a:ext cx="3530600" cy="23876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A32E5D-348D-C14A-B9BE-33B42610681D}"/>
              </a:ext>
            </a:extLst>
          </p:cNvPr>
          <p:cNvSpPr/>
          <p:nvPr/>
        </p:nvSpPr>
        <p:spPr>
          <a:xfrm>
            <a:off x="5941662" y="20456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из модуля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импортируется класс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создаётся экземпляр этого класса.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экземпляр называют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приложения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Единственный обязательный аргумент при создании объекта приложения — это имя текущего модуля или пакета приложения.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D2AC3A-CC3B-964E-94D9-B7769AEB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15" y="4571595"/>
            <a:ext cx="3365500" cy="19558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70F6B45-D5C1-B04E-8253-A2E1A66FA390}"/>
              </a:ext>
            </a:extLst>
          </p:cNvPr>
          <p:cNvSpPr/>
          <p:nvPr/>
        </p:nvSpPr>
        <p:spPr>
          <a:xfrm>
            <a:off x="5941662" y="438502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конструкции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пишутся команды, которые будут выполняться при запуске именно файла приложения — того файла, в котором они написаны. Если же этот файл будет импортирован, команды из конструкции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будут выполнены.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 код приложения.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Стрелка вправо 13">
            <a:extLst>
              <a:ext uri="{FF2B5EF4-FFF2-40B4-BE49-F238E27FC236}">
                <a16:creationId xmlns:a16="http://schemas.microsoft.com/office/drawing/2014/main" id="{CB585547-A961-3342-AE5E-BD9881978267}"/>
              </a:ext>
            </a:extLst>
          </p:cNvPr>
          <p:cNvSpPr/>
          <p:nvPr/>
        </p:nvSpPr>
        <p:spPr>
          <a:xfrm>
            <a:off x="4617190" y="5053035"/>
            <a:ext cx="1090246" cy="527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80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 err="1"/>
              <a:t>Роутинг</a:t>
            </a:r>
            <a:r>
              <a:rPr lang="ru-RU" b="1" dirty="0"/>
              <a:t> запросов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3DB6A1-7B99-7E45-8F20-0BFAE620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22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858CF0-773B-D84D-B19B-A8CA7C6AD323}"/>
              </a:ext>
            </a:extLst>
          </p:cNvPr>
          <p:cNvSpPr/>
          <p:nvPr/>
        </p:nvSpPr>
        <p:spPr>
          <a:xfrm>
            <a:off x="838200" y="1459285"/>
            <a:ext cx="815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Осталось разобраться с функцией </a:t>
            </a:r>
            <a:r>
              <a:rPr lang="en" dirty="0" err="1"/>
              <a:t>my_index_view</a:t>
            </a:r>
            <a:r>
              <a:rPr lang="en" dirty="0"/>
              <a:t>() </a:t>
            </a:r>
            <a:r>
              <a:rPr lang="ru-RU" dirty="0"/>
              <a:t>под декоратором @</a:t>
            </a:r>
            <a:r>
              <a:rPr lang="en" dirty="0" err="1"/>
              <a:t>app.route</a:t>
            </a:r>
            <a:r>
              <a:rPr lang="en" dirty="0"/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312EBF90-C4AB-3B49-8600-FE6F99C4FFE2}"/>
              </a:ext>
            </a:extLst>
          </p:cNvPr>
          <p:cNvSpPr/>
          <p:nvPr/>
        </p:nvSpPr>
        <p:spPr>
          <a:xfrm>
            <a:off x="5726249" y="3692053"/>
            <a:ext cx="314066" cy="527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5A32E5D-348D-C14A-B9BE-33B42610681D}"/>
              </a:ext>
            </a:extLst>
          </p:cNvPr>
          <p:cNvSpPr/>
          <p:nvPr/>
        </p:nvSpPr>
        <p:spPr>
          <a:xfrm>
            <a:off x="5941662" y="204561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Декоратор @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применяется, чтобы связать функцию с конкретным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Декоратор определяет, что именно эта функция обработает входящий запрос при обращении к указанному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нашем примере кода — при обращении к корневому адресу сайта).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70F6B45-D5C1-B04E-8253-A2E1A66FA390}"/>
              </a:ext>
            </a:extLst>
          </p:cNvPr>
          <p:cNvSpPr/>
          <p:nvPr/>
        </p:nvSpPr>
        <p:spPr>
          <a:xfrm>
            <a:off x="5941662" y="43850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Сама же логика работы функции незамысловата: просто вернуть ответ в виде строки текста.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Итак, при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запросе к главной странице проект вернёт ответ — текст Это мой первый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7EE5D2-9551-B342-9F49-DD93FC8E0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35" y="2579466"/>
            <a:ext cx="48641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/>
              <a:t>Запуск </a:t>
            </a:r>
            <a:r>
              <a:rPr lang="en" b="1" dirty="0"/>
              <a:t>Flask-</a:t>
            </a:r>
            <a:r>
              <a:rPr lang="ru-RU" b="1" dirty="0"/>
              <a:t>проекта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3DB6A1-7B99-7E45-8F20-0BFAE620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23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858CF0-773B-D84D-B19B-A8CA7C6AD323}"/>
              </a:ext>
            </a:extLst>
          </p:cNvPr>
          <p:cNvSpPr/>
          <p:nvPr/>
        </p:nvSpPr>
        <p:spPr>
          <a:xfrm>
            <a:off x="838200" y="1459285"/>
            <a:ext cx="6406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Запуск приложения с помощью команды </a:t>
            </a:r>
            <a:r>
              <a:rPr lang="en" dirty="0"/>
              <a:t>python &lt;</a:t>
            </a:r>
            <a:r>
              <a:rPr lang="ru-RU" dirty="0"/>
              <a:t>имя файла&gt;.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224EA5-A33E-C548-A0A6-E488A3D4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12" y="2002027"/>
            <a:ext cx="2908300" cy="18415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8A1917-1CB3-1346-8B28-03C670F592F6}"/>
              </a:ext>
            </a:extLst>
          </p:cNvPr>
          <p:cNvSpPr/>
          <p:nvPr/>
        </p:nvSpPr>
        <p:spPr>
          <a:xfrm>
            <a:off x="4366846" y="20020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вызове файла будет выполнена инструкция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приложение запустится. В терминале вы увидите примерно такой текст: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20235B-2130-CE4F-956C-C4FD49BA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846" y="3098118"/>
            <a:ext cx="6822220" cy="149081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C4D298-7957-7E44-A77C-B50261BFAB7D}"/>
              </a:ext>
            </a:extLst>
          </p:cNvPr>
          <p:cNvSpPr/>
          <p:nvPr/>
        </p:nvSpPr>
        <p:spPr>
          <a:xfrm>
            <a:off x="1318845" y="4784586"/>
            <a:ext cx="9794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запустится на веб-сервере разработки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будет доступно по адресу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Порт 5000 — это порт, который используется веб-сервером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Введите адрес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строку браузера и посмотрите, что получилось: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71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будут лабораторные работы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6B758A-7552-6743-BA74-EAA583F8D533}"/>
              </a:ext>
            </a:extLst>
          </p:cNvPr>
          <p:cNvSpPr/>
          <p:nvPr/>
        </p:nvSpPr>
        <p:spPr>
          <a:xfrm>
            <a:off x="838200" y="1992346"/>
            <a:ext cx="9964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/grand-roman/Web--technologies/tree/main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337590-4068-F546-8C70-46D48FEE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18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Фундамент декораторов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3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227492-F03D-C441-AA18-9BCF1364608F}"/>
              </a:ext>
            </a:extLst>
          </p:cNvPr>
          <p:cNvSpPr/>
          <p:nvPr/>
        </p:nvSpPr>
        <p:spPr>
          <a:xfrm>
            <a:off x="4980588" y="1665335"/>
            <a:ext cx="6252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писать функции внутри других функций: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7957E1-1EE1-1142-A693-71B22805C931}"/>
              </a:ext>
            </a:extLst>
          </p:cNvPr>
          <p:cNvSpPr/>
          <p:nvPr/>
        </p:nvSpPr>
        <p:spPr>
          <a:xfrm>
            <a:off x="641838" y="1673070"/>
            <a:ext cx="3956715" cy="4683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174B808-E50B-A340-9626-E669745FACB8}"/>
              </a:ext>
            </a:extLst>
          </p:cNvPr>
          <p:cNvSpPr/>
          <p:nvPr/>
        </p:nvSpPr>
        <p:spPr>
          <a:xfrm>
            <a:off x="676866" y="1773503"/>
            <a:ext cx="38866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Чтобы понять, как работают декораторы, надо держать в голове две особенности языка </a:t>
            </a:r>
            <a:r>
              <a:rPr lang="en" sz="2800" dirty="0">
                <a:solidFill>
                  <a:schemeClr val="bg1"/>
                </a:solidFill>
              </a:rPr>
              <a:t>Python: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Функции могут содержать внутри себя другие функции.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Любая сущность в </a:t>
            </a:r>
            <a:r>
              <a:rPr lang="en" sz="2800" dirty="0">
                <a:solidFill>
                  <a:schemeClr val="bg1"/>
                </a:solidFill>
              </a:rPr>
              <a:t>Python — </a:t>
            </a:r>
            <a:r>
              <a:rPr lang="ru-RU" sz="2800" dirty="0">
                <a:solidFill>
                  <a:schemeClr val="bg1"/>
                </a:solidFill>
              </a:rPr>
              <a:t>это </a:t>
            </a:r>
            <a:r>
              <a:rPr lang="ru-RU" sz="2800" b="1" dirty="0">
                <a:solidFill>
                  <a:schemeClr val="bg1"/>
                </a:solidFill>
              </a:rPr>
              <a:t>объект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FE3202-B55D-CD47-8000-C85B7172E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60" y="2034667"/>
            <a:ext cx="3680663" cy="255271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E50161-915A-D041-8035-CCD83F64BFFA}"/>
              </a:ext>
            </a:extLst>
          </p:cNvPr>
          <p:cNvSpPr/>
          <p:nvPr/>
        </p:nvSpPr>
        <p:spPr>
          <a:xfrm>
            <a:off x="5847860" y="4723030"/>
            <a:ext cx="43608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происходит в коде:</a:t>
            </a:r>
          </a:p>
          <a:p>
            <a:pPr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Вызывается функция </a:t>
            </a:r>
            <a:r>
              <a:rPr lang="e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outer_function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>
              <a:buFont typeface="+mj-lt"/>
              <a:buAutoNum type="arabicPeriod"/>
            </a:pPr>
            <a:r>
              <a:rPr lang="e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outer_function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 функцию </a:t>
            </a:r>
            <a:r>
              <a:rPr lang="e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inner_function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передаёт ей аргумент «мир».</a:t>
            </a:r>
          </a:p>
          <a:p>
            <a:pPr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функция возвращает строчку «Привет, мир!»; строка сохраняется в переменную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result.</a:t>
            </a:r>
          </a:p>
          <a:p>
            <a:pPr>
              <a:buFont typeface="+mj-lt"/>
              <a:buAutoNum type="arabicPeriod"/>
            </a:pPr>
            <a:r>
              <a:rPr lang="e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outer_function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переменную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result;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переменной распечатывается в терминале.</a:t>
            </a:r>
            <a:endParaRPr lang="ru-RU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9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Фундамент декораторов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4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174B808-E50B-A340-9626-E669745FACB8}"/>
              </a:ext>
            </a:extLst>
          </p:cNvPr>
          <p:cNvSpPr/>
          <p:nvPr/>
        </p:nvSpPr>
        <p:spPr>
          <a:xfrm>
            <a:off x="755996" y="1665335"/>
            <a:ext cx="597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Всё в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—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объекты.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Строки, числа, функции, классы — всё это объекты.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число 42 — это экземпляр класса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следовательно, это тоже объект.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989381-ECCD-3E42-B7A9-642C51E43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236" y="1608364"/>
            <a:ext cx="2286000" cy="1257300"/>
          </a:xfrm>
          <a:prstGeom prst="rect">
            <a:avLst/>
          </a:prstGeom>
        </p:spPr>
      </p:pic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FFBB8063-FD57-D047-BEB4-C3AC9FB5704A}"/>
              </a:ext>
            </a:extLst>
          </p:cNvPr>
          <p:cNvSpPr/>
          <p:nvPr/>
        </p:nvSpPr>
        <p:spPr>
          <a:xfrm>
            <a:off x="6576646" y="1820008"/>
            <a:ext cx="1019908" cy="64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340BC4-73F7-2944-B12B-970B3A3DA881}"/>
              </a:ext>
            </a:extLst>
          </p:cNvPr>
          <p:cNvSpPr/>
          <p:nvPr/>
        </p:nvSpPr>
        <p:spPr>
          <a:xfrm>
            <a:off x="990599" y="3672815"/>
            <a:ext cx="98854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принимают на вход объекты.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сих пор мы передавали функциям на вход числа, строки или объекты каких-то иных классов.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функция — это тоже объект, и ничто не мешает передать функцию аргументом в другую функцию.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функция получена в аргументе, то полученную функцию можно вызывать внутри функции, как только что была вызвана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inner_function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outer_function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  <a:endParaRPr lang="e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9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Замеряем время выполнения функций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5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174B808-E50B-A340-9626-E669745FACB8}"/>
              </a:ext>
            </a:extLst>
          </p:cNvPr>
          <p:cNvSpPr/>
          <p:nvPr/>
        </p:nvSpPr>
        <p:spPr>
          <a:xfrm>
            <a:off x="7790961" y="2172048"/>
            <a:ext cx="33146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Разработчик оптимизирует код, и при каждом вызове функций </a:t>
            </a:r>
            <a:r>
              <a:rPr lang="en" dirty="0" err="1"/>
              <a:t>sleep_one_sec</a:t>
            </a:r>
            <a:r>
              <a:rPr lang="en" dirty="0"/>
              <a:t>() </a:t>
            </a:r>
          </a:p>
          <a:p>
            <a:r>
              <a:rPr lang="ru-RU" dirty="0"/>
              <a:t>и </a:t>
            </a:r>
            <a:endParaRPr lang="en-US" dirty="0"/>
          </a:p>
          <a:p>
            <a:r>
              <a:rPr lang="en" dirty="0" err="1"/>
              <a:t>sleep_two_sec</a:t>
            </a:r>
            <a:r>
              <a:rPr lang="en" dirty="0"/>
              <a:t>() </a:t>
            </a:r>
          </a:p>
          <a:p>
            <a:r>
              <a:rPr lang="ru-RU" dirty="0"/>
              <a:t>ему нужно замерять время, за которое они выполнились.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FFBB8063-FD57-D047-BEB4-C3AC9FB5704A}"/>
              </a:ext>
            </a:extLst>
          </p:cNvPr>
          <p:cNvSpPr/>
          <p:nvPr/>
        </p:nvSpPr>
        <p:spPr>
          <a:xfrm>
            <a:off x="6173665" y="2627181"/>
            <a:ext cx="1019908" cy="64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B7B6A7-FD36-5D47-8143-13296443D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85" y="1750018"/>
            <a:ext cx="46228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Замеряем время выполнения функций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6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174B808-E50B-A340-9626-E669745FACB8}"/>
              </a:ext>
            </a:extLst>
          </p:cNvPr>
          <p:cNvSpPr/>
          <p:nvPr/>
        </p:nvSpPr>
        <p:spPr>
          <a:xfrm>
            <a:off x="7790961" y="1697972"/>
            <a:ext cx="3314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Самый простой подход — добавить код таймера прямо в тело функций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FFBB8063-FD57-D047-BEB4-C3AC9FB5704A}"/>
              </a:ext>
            </a:extLst>
          </p:cNvPr>
          <p:cNvSpPr/>
          <p:nvPr/>
        </p:nvSpPr>
        <p:spPr>
          <a:xfrm>
            <a:off x="6771053" y="3331168"/>
            <a:ext cx="1019908" cy="64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61F38B-15E5-0C4C-BCE7-BBDD1057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61" y="1561447"/>
            <a:ext cx="5493856" cy="5160028"/>
          </a:xfrm>
          <a:prstGeom prst="rect">
            <a:avLst/>
          </a:prstGeom>
        </p:spPr>
      </p:pic>
      <p:sp>
        <p:nvSpPr>
          <p:cNvPr id="6" name="Умножение 5">
            <a:extLst>
              <a:ext uri="{FF2B5EF4-FFF2-40B4-BE49-F238E27FC236}">
                <a16:creationId xmlns:a16="http://schemas.microsoft.com/office/drawing/2014/main" id="{2F51278A-2B18-9045-823B-D9975EE682ED}"/>
              </a:ext>
            </a:extLst>
          </p:cNvPr>
          <p:cNvSpPr/>
          <p:nvPr/>
        </p:nvSpPr>
        <p:spPr>
          <a:xfrm>
            <a:off x="8303593" y="2935531"/>
            <a:ext cx="1955527" cy="164802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80C2E0B-570D-DD43-84D9-5DBB4020ABF9}"/>
              </a:ext>
            </a:extLst>
          </p:cNvPr>
          <p:cNvSpPr/>
          <p:nvPr/>
        </p:nvSpPr>
        <p:spPr>
          <a:xfrm>
            <a:off x="8017727" y="4682872"/>
            <a:ext cx="35366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лучший способ.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дублируется, редактировать нужно во многих местах, опечатки и ошибки поджидают на каждом углу.</a:t>
            </a:r>
          </a:p>
        </p:txBody>
      </p:sp>
    </p:spTree>
    <p:extLst>
      <p:ext uri="{BB962C8B-B14F-4D97-AF65-F5344CB8AC3E}">
        <p14:creationId xmlns:p14="http://schemas.microsoft.com/office/powerpoint/2010/main" val="399876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60" y="372409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Коробка с кнопкой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7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174B808-E50B-A340-9626-E669745FACB8}"/>
              </a:ext>
            </a:extLst>
          </p:cNvPr>
          <p:cNvSpPr/>
          <p:nvPr/>
        </p:nvSpPr>
        <p:spPr>
          <a:xfrm>
            <a:off x="590060" y="1591240"/>
            <a:ext cx="11141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Функция — это объект</a:t>
            </a:r>
            <a:r>
              <a:rPr lang="ru-RU" dirty="0"/>
              <a:t>; это «коробочка с кнопкой», которая лежит и ждёт, пока на кнопку нажмут (вызовут функцию). </a:t>
            </a:r>
            <a:endParaRPr lang="en-US" dirty="0"/>
          </a:p>
          <a:p>
            <a:r>
              <a:rPr lang="ru-RU" dirty="0"/>
              <a:t>Объекты, которые можно вызвать для выполнения какой-то работы, называются </a:t>
            </a:r>
            <a:r>
              <a:rPr lang="en" i="1" dirty="0"/>
              <a:t>callable object</a:t>
            </a:r>
            <a:r>
              <a:rPr lang="en" dirty="0"/>
              <a:t>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FFBB8063-FD57-D047-BEB4-C3AC9FB5704A}"/>
              </a:ext>
            </a:extLst>
          </p:cNvPr>
          <p:cNvSpPr/>
          <p:nvPr/>
        </p:nvSpPr>
        <p:spPr>
          <a:xfrm>
            <a:off x="2935034" y="3217292"/>
            <a:ext cx="1019908" cy="64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EA876E8-2686-AE41-8D78-BFCABC71433D}"/>
              </a:ext>
            </a:extLst>
          </p:cNvPr>
          <p:cNvSpPr/>
          <p:nvPr/>
        </p:nvSpPr>
        <p:spPr>
          <a:xfrm>
            <a:off x="675053" y="2916803"/>
            <a:ext cx="2358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функции можно (не вызывая) передать аргументом в другую функцию: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495A8B-6F3D-204F-A778-1DC969A7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922" y="2710201"/>
            <a:ext cx="7465741" cy="186039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64857F-1D3F-564E-BB3E-BFA9BA0302EB}"/>
              </a:ext>
            </a:extLst>
          </p:cNvPr>
          <p:cNvSpPr/>
          <p:nvPr/>
        </p:nvSpPr>
        <p:spPr>
          <a:xfrm>
            <a:off x="590060" y="4738863"/>
            <a:ext cx="27441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вызове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функция, как правило, возвращает какой-то объект: число, строку, объект какого-то ещё класса. </a:t>
            </a:r>
          </a:p>
        </p:txBody>
      </p:sp>
      <p:sp>
        <p:nvSpPr>
          <p:cNvPr id="12" name="Стрелка вправо 11">
            <a:extLst>
              <a:ext uri="{FF2B5EF4-FFF2-40B4-BE49-F238E27FC236}">
                <a16:creationId xmlns:a16="http://schemas.microsoft.com/office/drawing/2014/main" id="{6FC3DB7B-0923-264A-B58A-4089DD901AEA}"/>
              </a:ext>
            </a:extLst>
          </p:cNvPr>
          <p:cNvSpPr/>
          <p:nvPr/>
        </p:nvSpPr>
        <p:spPr>
          <a:xfrm>
            <a:off x="3255418" y="5129410"/>
            <a:ext cx="1019908" cy="641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0ABB0AC-62F8-DA44-BC9E-4B1753DD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35" y="4738863"/>
            <a:ext cx="7092058" cy="16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8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59" y="372409"/>
            <a:ext cx="11141023" cy="1325563"/>
          </a:xfrm>
        </p:spPr>
        <p:txBody>
          <a:bodyPr>
            <a:normAutofit/>
          </a:bodyPr>
          <a:lstStyle/>
          <a:p>
            <a:r>
              <a:rPr lang="ru-RU" b="1" dirty="0"/>
              <a:t>Передаём функцию как аргумент в другую функцию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8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174B808-E50B-A340-9626-E669745FACB8}"/>
              </a:ext>
            </a:extLst>
          </p:cNvPr>
          <p:cNvSpPr/>
          <p:nvPr/>
        </p:nvSpPr>
        <p:spPr>
          <a:xfrm>
            <a:off x="590060" y="1697972"/>
            <a:ext cx="3877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разговоре о декораторах </a:t>
            </a:r>
            <a:r>
              <a:rPr lang="ru-RU" b="1" dirty="0"/>
              <a:t>в аргументы передаётся именно объект функции</a:t>
            </a:r>
            <a:r>
              <a:rPr lang="ru-RU" dirty="0"/>
              <a:t>, а не результаты её вызова: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7F5A18-27B4-4241-8018-FA0D0F07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778" y="1146702"/>
            <a:ext cx="5957228" cy="547712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33E2B92-D186-7F45-AF2B-2F886B242CA4}"/>
              </a:ext>
            </a:extLst>
          </p:cNvPr>
          <p:cNvSpPr/>
          <p:nvPr/>
        </p:nvSpPr>
        <p:spPr>
          <a:xfrm>
            <a:off x="590059" y="3555448"/>
            <a:ext cx="3984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в 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time_of_function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передать любую функцию — и в результате: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исходная функция выполнит все те действия, которые выполняла и раньше;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вернётся время, за которое выполняется эта функция.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31443-3976-2A47-9A72-43E109F8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59" y="372409"/>
            <a:ext cx="11141023" cy="1325563"/>
          </a:xfrm>
        </p:spPr>
        <p:txBody>
          <a:bodyPr>
            <a:normAutofit/>
          </a:bodyPr>
          <a:lstStyle/>
          <a:p>
            <a:r>
              <a:rPr lang="ru-RU" b="1" dirty="0"/>
              <a:t>Передаём функцию как аргумент в другую функцию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CED9EC84-67CD-3842-9CCB-E5334EA6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35435-5EB2-6F4E-A0CD-7CCBE81314A4}" type="slidenum">
              <a:rPr lang="ru-RU" smtClean="0"/>
              <a:t>9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174B808-E50B-A340-9626-E669745FACB8}"/>
              </a:ext>
            </a:extLst>
          </p:cNvPr>
          <p:cNvSpPr/>
          <p:nvPr/>
        </p:nvSpPr>
        <p:spPr>
          <a:xfrm>
            <a:off x="590059" y="1850731"/>
            <a:ext cx="38776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 можно </a:t>
            </a:r>
            <a:r>
              <a:rPr lang="ru-RU" b="1" dirty="0"/>
              <a:t>создать и вернуть новую функцию</a:t>
            </a:r>
            <a:r>
              <a:rPr lang="ru-RU" dirty="0"/>
              <a:t>, которая будет «собрана» из функции, полученной на вход и каких-то дополнительных действий (в нашем случае «дополнительные действия» — это замер времени исполнения функции, полученной в аргументе).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CC157F-7205-A24B-9900-69E8E978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353" y="1312016"/>
            <a:ext cx="7041755" cy="504433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EC5F4E-D241-4742-AF31-77580215C3A3}"/>
              </a:ext>
            </a:extLst>
          </p:cNvPr>
          <p:cNvSpPr/>
          <p:nvPr/>
        </p:nvSpPr>
        <p:spPr>
          <a:xfrm>
            <a:off x="700807" y="4311814"/>
            <a:ext cx="3611238" cy="2044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 err="1"/>
              <a:t>time_of_function</a:t>
            </a:r>
            <a:r>
              <a:rPr lang="en" dirty="0"/>
              <a:t>() — </a:t>
            </a:r>
            <a:r>
              <a:rPr lang="ru-RU" dirty="0"/>
              <a:t>это и есть </a:t>
            </a:r>
            <a:r>
              <a:rPr lang="ru-RU" b="1" dirty="0"/>
              <a:t>декоратор</a:t>
            </a:r>
            <a:r>
              <a:rPr lang="ru-RU" dirty="0"/>
              <a:t>, он изменяет поведение декорируемой функции. Сама же декорируемая функция при этом не модифицируется.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197868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1329</Words>
  <Application>Microsoft Macintosh PowerPoint</Application>
  <PresentationFormat>Широкоэкранный</PresentationFormat>
  <Paragraphs>123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Times New Roman</vt:lpstr>
      <vt:lpstr>Тема Office</vt:lpstr>
      <vt:lpstr>Web-технологии</vt:lpstr>
      <vt:lpstr>Декораторы</vt:lpstr>
      <vt:lpstr>Фундамент декораторов</vt:lpstr>
      <vt:lpstr>Фундамент декораторов</vt:lpstr>
      <vt:lpstr>Замеряем время выполнения функций</vt:lpstr>
      <vt:lpstr>Замеряем время выполнения функций</vt:lpstr>
      <vt:lpstr>Коробка с кнопкой</vt:lpstr>
      <vt:lpstr>Передаём функцию как аргумент в другую функцию</vt:lpstr>
      <vt:lpstr>Передаём функцию как аргумент в другую функцию</vt:lpstr>
      <vt:lpstr>Результат</vt:lpstr>
      <vt:lpstr>Декораторы в Python</vt:lpstr>
      <vt:lpstr>Декораторы в Python</vt:lpstr>
      <vt:lpstr>Декораторы в Python</vt:lpstr>
      <vt:lpstr>Результат</vt:lpstr>
      <vt:lpstr>Установка виртуального окружения (venv)</vt:lpstr>
      <vt:lpstr>Создание виртуального окружения</vt:lpstr>
      <vt:lpstr>Активация виртуального окружения</vt:lpstr>
      <vt:lpstr>Первое приложение на Flask</vt:lpstr>
      <vt:lpstr>Установка Flask</vt:lpstr>
      <vt:lpstr>Создание и запуск приложения</vt:lpstr>
      <vt:lpstr>Создание и запуск приложения</vt:lpstr>
      <vt:lpstr>Роутинг запросов</vt:lpstr>
      <vt:lpstr>Запуск Flask-проекта</vt:lpstr>
      <vt:lpstr>Где будут лабораторные работы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Web-технологии</dc:title>
  <dc:creator>Microsoft Office User</dc:creator>
  <cp:lastModifiedBy>Microsoft Office User</cp:lastModifiedBy>
  <cp:revision>17</cp:revision>
  <dcterms:created xsi:type="dcterms:W3CDTF">2025-02-07T13:57:58Z</dcterms:created>
  <dcterms:modified xsi:type="dcterms:W3CDTF">2025-03-03T16:55:49Z</dcterms:modified>
</cp:coreProperties>
</file>